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charts/chart1.xml" ContentType="application/vnd.openxmlformats-officedocument.drawingml.chart+xml"/>
  <Override PartName="/ppt/charts/chart2.xml" ContentType="application/vnd.openxmlformats-officedocument.drawingml.chart+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57" r:id="rId4"/>
    <p:sldId id="259" r:id="rId5"/>
    <p:sldId id="261" r:id="rId6"/>
    <p:sldId id="260" r:id="rId7"/>
    <p:sldId id="268" r:id="rId8"/>
    <p:sldId id="262" r:id="rId9"/>
    <p:sldId id="266" r:id="rId10"/>
    <p:sldId id="267" r:id="rId11"/>
    <p:sldId id="263" r:id="rId12"/>
    <p:sldId id="278" r:id="rId13"/>
    <p:sldId id="280" r:id="rId14"/>
    <p:sldId id="264" r:id="rId15"/>
    <p:sldId id="269" r:id="rId16"/>
    <p:sldId id="281"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18" autoAdjust="0"/>
    <p:restoredTop sz="94660"/>
  </p:normalViewPr>
  <p:slideViewPr>
    <p:cSldViewPr>
      <p:cViewPr varScale="1">
        <p:scale>
          <a:sx n="68" d="100"/>
          <a:sy n="68" d="100"/>
        </p:scale>
        <p:origin x="-744"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autoTitleDeleted val="1"/>
    <c:view3D>
      <c:rotX val="30"/>
      <c:perspective val="30"/>
    </c:view3D>
    <c:plotArea>
      <c:layout/>
      <c:pie3DChart>
        <c:varyColors val="1"/>
        <c:ser>
          <c:idx val="0"/>
          <c:order val="0"/>
          <c:tx>
            <c:strRef>
              <c:f>Sheet1!$B$1</c:f>
              <c:strCache>
                <c:ptCount val="1"/>
                <c:pt idx="0">
                  <c:v>Sales</c:v>
                </c:pt>
              </c:strCache>
            </c:strRef>
          </c:tx>
          <c:cat>
            <c:strRef>
              <c:f>Sheet1!$A$2:$A$5</c:f>
              <c:strCache>
                <c:ptCount val="4"/>
                <c:pt idx="0">
                  <c:v> SEEPAGE  LOSS : up to  10 bbl/hr  lost  while circulating</c:v>
                </c:pt>
                <c:pt idx="1">
                  <c:v>PARTIAL LOSS: 10-500 bbl/hr  lost while circulating</c:v>
                </c:pt>
                <c:pt idx="2">
                  <c:v> SEVERE LOSS: morn than  500bbl/hr lost while circulating</c:v>
                </c:pt>
                <c:pt idx="3">
                  <c:v> TOTAL LOSS: no fluid come out of the annulus.</c:v>
                </c:pt>
              </c:strCache>
            </c:strRef>
          </c:cat>
          <c:val>
            <c:numRef>
              <c:f>Sheet1!$B$2:$B$5</c:f>
              <c:numCache>
                <c:formatCode>General</c:formatCode>
                <c:ptCount val="4"/>
                <c:pt idx="0">
                  <c:v>5</c:v>
                </c:pt>
                <c:pt idx="1">
                  <c:v>4.5</c:v>
                </c:pt>
                <c:pt idx="2">
                  <c:v>8.5</c:v>
                </c:pt>
                <c:pt idx="3">
                  <c:v>2.5</c:v>
                </c:pt>
              </c:numCache>
            </c:numRef>
          </c:val>
        </c:ser>
      </c:pie3DChart>
    </c:plotArea>
    <c:legend>
      <c:legendPos val="r"/>
      <c:layout/>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layout>
        <c:manualLayout>
          <c:xMode val="edge"/>
          <c:yMode val="edge"/>
          <c:x val="0.24893282189722332"/>
          <c:y val="1.5198692992185837E-2"/>
        </c:manualLayout>
      </c:layout>
    </c:title>
    <c:plotArea>
      <c:layout/>
      <c:pieChart>
        <c:varyColors val="1"/>
        <c:ser>
          <c:idx val="0"/>
          <c:order val="0"/>
          <c:tx>
            <c:strRef>
              <c:f>Sheet1!$B$1</c:f>
              <c:strCache>
                <c:ptCount val="1"/>
                <c:pt idx="0">
                  <c:v>LCM  Basic  materials</c:v>
                </c:pt>
              </c:strCache>
            </c:strRef>
          </c:tx>
          <c:cat>
            <c:strRef>
              <c:f>Sheet1!$A$2:$A$9</c:f>
              <c:strCache>
                <c:ptCount val="8"/>
                <c:pt idx="0">
                  <c:v>convevtional  lost circulation  materials </c:v>
                </c:pt>
                <c:pt idx="1">
                  <c:v>high fluid loss  squeezes</c:v>
                </c:pt>
                <c:pt idx="2">
                  <c:v>gunk  slurries </c:v>
                </c:pt>
                <c:pt idx="3">
                  <c:v>precipitated  chemical  slurries </c:v>
                </c:pt>
                <c:pt idx="4">
                  <c:v>chemically  activated  cross-linked  pills (CACP)</c:v>
                </c:pt>
                <c:pt idx="5">
                  <c:v>cement slurries</c:v>
                </c:pt>
                <c:pt idx="6">
                  <c:v>barite  plugs </c:v>
                </c:pt>
                <c:pt idx="7">
                  <c:v>dilatant  slurries</c:v>
                </c:pt>
              </c:strCache>
            </c:strRef>
          </c:cat>
          <c:val>
            <c:numRef>
              <c:f>Sheet1!$B$2:$B$9</c:f>
              <c:numCache>
                <c:formatCode>General</c:formatCode>
                <c:ptCount val="8"/>
                <c:pt idx="0">
                  <c:v>8.5</c:v>
                </c:pt>
                <c:pt idx="1">
                  <c:v>4.5</c:v>
                </c:pt>
                <c:pt idx="2">
                  <c:v>4.5</c:v>
                </c:pt>
                <c:pt idx="3">
                  <c:v>3.3</c:v>
                </c:pt>
                <c:pt idx="4">
                  <c:v>3.2</c:v>
                </c:pt>
                <c:pt idx="5">
                  <c:v>2.5</c:v>
                </c:pt>
                <c:pt idx="6">
                  <c:v>1.5</c:v>
                </c:pt>
                <c:pt idx="7">
                  <c:v>2.2000000000000002</c:v>
                </c:pt>
              </c:numCache>
            </c:numRef>
          </c:val>
        </c:ser>
        <c:firstSliceAng val="0"/>
      </c:pieChart>
    </c:plotArea>
    <c:legend>
      <c:legendPos val="r"/>
      <c:layout>
        <c:manualLayout>
          <c:xMode val="edge"/>
          <c:yMode val="edge"/>
          <c:x val="0.61757427868839398"/>
          <c:y val="4.3062963477859866E-2"/>
          <c:w val="0.37151628055072938"/>
          <c:h val="0.95693703652214068"/>
        </c:manualLayout>
      </c:layout>
    </c:legend>
    <c:plotVisOnly val="1"/>
  </c:chart>
  <c:txPr>
    <a:bodyPr/>
    <a:lstStyle/>
    <a:p>
      <a:pPr>
        <a:defRPr sz="1800"/>
      </a:pPr>
      <a:endParaRPr lang="en-US"/>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4F259A-A639-4780-85AB-3BA96ADEE937}"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D78EA42-40E5-44A1-9881-77E72C56CA42}">
      <dgm:prSet custT="1"/>
      <dgm:spPr/>
      <dgm:t>
        <a:bodyPr/>
        <a:lstStyle/>
        <a:p>
          <a:pPr rtl="0"/>
          <a:r>
            <a:rPr lang="en-US" sz="2400" b="1" dirty="0" smtClean="0"/>
            <a:t>What is lost circulation?</a:t>
          </a:r>
          <a:endParaRPr lang="en-US" sz="2400" b="1" dirty="0"/>
        </a:p>
      </dgm:t>
    </dgm:pt>
    <dgm:pt modelId="{966B279D-9847-4B65-9336-3E9F668975C3}" type="parTrans" cxnId="{4031E329-D90F-4BE1-BFE3-7EAB65DCB572}">
      <dgm:prSet/>
      <dgm:spPr/>
      <dgm:t>
        <a:bodyPr/>
        <a:lstStyle/>
        <a:p>
          <a:endParaRPr lang="en-US"/>
        </a:p>
      </dgm:t>
    </dgm:pt>
    <dgm:pt modelId="{99CC19D6-3843-48F6-ACA8-5085055C6793}" type="sibTrans" cxnId="{4031E329-D90F-4BE1-BFE3-7EAB65DCB572}">
      <dgm:prSet/>
      <dgm:spPr/>
      <dgm:t>
        <a:bodyPr/>
        <a:lstStyle/>
        <a:p>
          <a:endParaRPr lang="en-US"/>
        </a:p>
      </dgm:t>
    </dgm:pt>
    <dgm:pt modelId="{1E7FB0AF-A787-46F3-84DE-EC8A8EDD750F}">
      <dgm:prSet custT="1"/>
      <dgm:spPr/>
      <dgm:t>
        <a:bodyPr/>
        <a:lstStyle/>
        <a:p>
          <a:pPr rtl="0"/>
          <a:r>
            <a:rPr lang="en-US" sz="2400" b="1" dirty="0" smtClean="0"/>
            <a:t>Types  of  lost  circulation</a:t>
          </a:r>
          <a:endParaRPr lang="en-US" sz="2400" b="1" dirty="0"/>
        </a:p>
      </dgm:t>
    </dgm:pt>
    <dgm:pt modelId="{21858FF0-F8FE-46E8-A072-DA72D50AC9E5}" type="parTrans" cxnId="{14FB2627-956A-4FA4-8B3D-B652325403B2}">
      <dgm:prSet/>
      <dgm:spPr/>
      <dgm:t>
        <a:bodyPr/>
        <a:lstStyle/>
        <a:p>
          <a:endParaRPr lang="en-US"/>
        </a:p>
      </dgm:t>
    </dgm:pt>
    <dgm:pt modelId="{68E4A4F7-E9ED-4AC0-B2E3-C88FCD7EEA3E}" type="sibTrans" cxnId="{14FB2627-956A-4FA4-8B3D-B652325403B2}">
      <dgm:prSet/>
      <dgm:spPr/>
      <dgm:t>
        <a:bodyPr/>
        <a:lstStyle/>
        <a:p>
          <a:endParaRPr lang="en-US"/>
        </a:p>
      </dgm:t>
    </dgm:pt>
    <dgm:pt modelId="{90F8D8B9-9965-4E10-9017-7470E060B6E2}" type="pres">
      <dgm:prSet presAssocID="{F74F259A-A639-4780-85AB-3BA96ADEE937}" presName="Name0" presStyleCnt="0">
        <dgm:presLayoutVars>
          <dgm:dir/>
          <dgm:animLvl val="lvl"/>
          <dgm:resizeHandles val="exact"/>
        </dgm:presLayoutVars>
      </dgm:prSet>
      <dgm:spPr/>
      <dgm:t>
        <a:bodyPr/>
        <a:lstStyle/>
        <a:p>
          <a:endParaRPr lang="en-US"/>
        </a:p>
      </dgm:t>
    </dgm:pt>
    <dgm:pt modelId="{0AF5A0AF-B532-4856-AF9A-76907DB40CA3}" type="pres">
      <dgm:prSet presAssocID="{1E7FB0AF-A787-46F3-84DE-EC8A8EDD750F}" presName="boxAndChildren" presStyleCnt="0"/>
      <dgm:spPr/>
    </dgm:pt>
    <dgm:pt modelId="{81B9B8EE-D4A3-4072-9C2F-A9AE13109F91}" type="pres">
      <dgm:prSet presAssocID="{1E7FB0AF-A787-46F3-84DE-EC8A8EDD750F}" presName="parentTextBox" presStyleLbl="node1" presStyleIdx="0" presStyleCnt="2" custScaleX="77333" custScaleY="16699"/>
      <dgm:spPr/>
      <dgm:t>
        <a:bodyPr/>
        <a:lstStyle/>
        <a:p>
          <a:endParaRPr lang="en-US"/>
        </a:p>
      </dgm:t>
    </dgm:pt>
    <dgm:pt modelId="{43348E2D-0291-4F2D-AE22-C0EE649A0582}" type="pres">
      <dgm:prSet presAssocID="{99CC19D6-3843-48F6-ACA8-5085055C6793}" presName="sp" presStyleCnt="0"/>
      <dgm:spPr/>
    </dgm:pt>
    <dgm:pt modelId="{D304D8ED-3036-4A64-A3DC-BAC2A2679D1F}" type="pres">
      <dgm:prSet presAssocID="{7D78EA42-40E5-44A1-9881-77E72C56CA42}" presName="arrowAndChildren" presStyleCnt="0"/>
      <dgm:spPr/>
    </dgm:pt>
    <dgm:pt modelId="{48D9ADCB-CCE7-4602-B683-726ECF3C92BE}" type="pres">
      <dgm:prSet presAssocID="{7D78EA42-40E5-44A1-9881-77E72C56CA42}" presName="parentTextArrow" presStyleLbl="node1" presStyleIdx="1" presStyleCnt="2" custScaleX="81333" custScaleY="28188"/>
      <dgm:spPr/>
      <dgm:t>
        <a:bodyPr/>
        <a:lstStyle/>
        <a:p>
          <a:endParaRPr lang="en-US"/>
        </a:p>
      </dgm:t>
    </dgm:pt>
  </dgm:ptLst>
  <dgm:cxnLst>
    <dgm:cxn modelId="{14FB2627-956A-4FA4-8B3D-B652325403B2}" srcId="{F74F259A-A639-4780-85AB-3BA96ADEE937}" destId="{1E7FB0AF-A787-46F3-84DE-EC8A8EDD750F}" srcOrd="1" destOrd="0" parTransId="{21858FF0-F8FE-46E8-A072-DA72D50AC9E5}" sibTransId="{68E4A4F7-E9ED-4AC0-B2E3-C88FCD7EEA3E}"/>
    <dgm:cxn modelId="{F17EDB3E-7879-43A7-B75E-087A9A84BBBB}" type="presOf" srcId="{7D78EA42-40E5-44A1-9881-77E72C56CA42}" destId="{48D9ADCB-CCE7-4602-B683-726ECF3C92BE}" srcOrd="0" destOrd="0" presId="urn:microsoft.com/office/officeart/2005/8/layout/process4"/>
    <dgm:cxn modelId="{4031E329-D90F-4BE1-BFE3-7EAB65DCB572}" srcId="{F74F259A-A639-4780-85AB-3BA96ADEE937}" destId="{7D78EA42-40E5-44A1-9881-77E72C56CA42}" srcOrd="0" destOrd="0" parTransId="{966B279D-9847-4B65-9336-3E9F668975C3}" sibTransId="{99CC19D6-3843-48F6-ACA8-5085055C6793}"/>
    <dgm:cxn modelId="{71393B90-08DB-4415-8FD9-5EB69A6D76D6}" type="presOf" srcId="{1E7FB0AF-A787-46F3-84DE-EC8A8EDD750F}" destId="{81B9B8EE-D4A3-4072-9C2F-A9AE13109F91}" srcOrd="0" destOrd="0" presId="urn:microsoft.com/office/officeart/2005/8/layout/process4"/>
    <dgm:cxn modelId="{4DD1D025-8398-45BC-935F-9DE027831D14}" type="presOf" srcId="{F74F259A-A639-4780-85AB-3BA96ADEE937}" destId="{90F8D8B9-9965-4E10-9017-7470E060B6E2}" srcOrd="0" destOrd="0" presId="urn:microsoft.com/office/officeart/2005/8/layout/process4"/>
    <dgm:cxn modelId="{7D9B1A32-3DD6-49D7-B3F7-52F304E56DB7}" type="presParOf" srcId="{90F8D8B9-9965-4E10-9017-7470E060B6E2}" destId="{0AF5A0AF-B532-4856-AF9A-76907DB40CA3}" srcOrd="0" destOrd="0" presId="urn:microsoft.com/office/officeart/2005/8/layout/process4"/>
    <dgm:cxn modelId="{64A86FAF-3D0C-4190-B0EB-32BD9C15BB46}" type="presParOf" srcId="{0AF5A0AF-B532-4856-AF9A-76907DB40CA3}" destId="{81B9B8EE-D4A3-4072-9C2F-A9AE13109F91}" srcOrd="0" destOrd="0" presId="urn:microsoft.com/office/officeart/2005/8/layout/process4"/>
    <dgm:cxn modelId="{070E1668-E7A1-457A-B357-8F3778C51567}" type="presParOf" srcId="{90F8D8B9-9965-4E10-9017-7470E060B6E2}" destId="{43348E2D-0291-4F2D-AE22-C0EE649A0582}" srcOrd="1" destOrd="0" presId="urn:microsoft.com/office/officeart/2005/8/layout/process4"/>
    <dgm:cxn modelId="{5A091F03-B096-4DAD-ABF6-512C5EB3CBA6}" type="presParOf" srcId="{90F8D8B9-9965-4E10-9017-7470E060B6E2}" destId="{D304D8ED-3036-4A64-A3DC-BAC2A2679D1F}" srcOrd="2" destOrd="0" presId="urn:microsoft.com/office/officeart/2005/8/layout/process4"/>
    <dgm:cxn modelId="{DD7F0AED-B56C-4B26-A7D6-2071197CB193}" type="presParOf" srcId="{D304D8ED-3036-4A64-A3DC-BAC2A2679D1F}" destId="{48D9ADCB-CCE7-4602-B683-726ECF3C92BE}" srcOrd="0"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8F06F9-7567-4D1B-9042-96921B74C4C7}"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US"/>
        </a:p>
      </dgm:t>
    </dgm:pt>
    <dgm:pt modelId="{07967ACF-E1CE-4426-9FEB-B70B5E60269E}">
      <dgm:prSet phldrT="[Text]" custT="1"/>
      <dgm:spPr/>
      <dgm:t>
        <a:bodyPr/>
        <a:lstStyle/>
        <a:p>
          <a:r>
            <a:rPr lang="en-US" sz="2800" b="1" dirty="0" smtClean="0"/>
            <a:t>Purpose of  lost circulation</a:t>
          </a:r>
          <a:endParaRPr lang="en-US" sz="2800" b="1" dirty="0"/>
        </a:p>
      </dgm:t>
    </dgm:pt>
    <dgm:pt modelId="{50B5187C-46BC-4384-B8BC-A18B47CCCB56}" type="parTrans" cxnId="{6906E133-D762-4B80-B7CC-9E0F71B57B1B}">
      <dgm:prSet/>
      <dgm:spPr/>
      <dgm:t>
        <a:bodyPr/>
        <a:lstStyle/>
        <a:p>
          <a:endParaRPr lang="en-US"/>
        </a:p>
      </dgm:t>
    </dgm:pt>
    <dgm:pt modelId="{1C69B1DB-31CE-4881-9B85-A4FC4D267E3E}" type="sibTrans" cxnId="{6906E133-D762-4B80-B7CC-9E0F71B57B1B}">
      <dgm:prSet/>
      <dgm:spPr/>
      <dgm:t>
        <a:bodyPr/>
        <a:lstStyle/>
        <a:p>
          <a:endParaRPr lang="en-US"/>
        </a:p>
      </dgm:t>
    </dgm:pt>
    <dgm:pt modelId="{50DCFE00-FB6C-48B5-846C-B774C350F304}">
      <dgm:prSet phldrT="[Text]" custT="1"/>
      <dgm:spPr/>
      <dgm:t>
        <a:bodyPr/>
        <a:lstStyle/>
        <a:p>
          <a:r>
            <a:rPr lang="en-US" sz="2800" b="1" dirty="0" smtClean="0"/>
            <a:t>Benefits of  lost  circulation</a:t>
          </a:r>
          <a:endParaRPr lang="en-US" sz="2800" b="1" dirty="0"/>
        </a:p>
      </dgm:t>
    </dgm:pt>
    <dgm:pt modelId="{A7E334C2-7015-407D-8B5F-B4B0FF7C338A}" type="parTrans" cxnId="{38967159-B4C4-4011-9BB1-BADFF4A3DA42}">
      <dgm:prSet/>
      <dgm:spPr/>
      <dgm:t>
        <a:bodyPr/>
        <a:lstStyle/>
        <a:p>
          <a:endParaRPr lang="en-US"/>
        </a:p>
      </dgm:t>
    </dgm:pt>
    <dgm:pt modelId="{6E1B9BD9-FED2-4CE4-B4C1-E6CDF8CD5754}" type="sibTrans" cxnId="{38967159-B4C4-4011-9BB1-BADFF4A3DA42}">
      <dgm:prSet/>
      <dgm:spPr/>
      <dgm:t>
        <a:bodyPr/>
        <a:lstStyle/>
        <a:p>
          <a:endParaRPr lang="en-US"/>
        </a:p>
      </dgm:t>
    </dgm:pt>
    <dgm:pt modelId="{1CE0A75F-62F6-44F8-AC8C-83EBF307B7B7}" type="pres">
      <dgm:prSet presAssocID="{DB8F06F9-7567-4D1B-9042-96921B74C4C7}" presName="diagram" presStyleCnt="0">
        <dgm:presLayoutVars>
          <dgm:dir/>
          <dgm:resizeHandles val="exact"/>
        </dgm:presLayoutVars>
      </dgm:prSet>
      <dgm:spPr/>
      <dgm:t>
        <a:bodyPr/>
        <a:lstStyle/>
        <a:p>
          <a:endParaRPr lang="en-US"/>
        </a:p>
      </dgm:t>
    </dgm:pt>
    <dgm:pt modelId="{E7FA7D08-A1A0-4D6F-A07A-53420BC4E2F9}" type="pres">
      <dgm:prSet presAssocID="{07967ACF-E1CE-4426-9FEB-B70B5E60269E}" presName="arrow" presStyleLbl="node1" presStyleIdx="0" presStyleCnt="2">
        <dgm:presLayoutVars>
          <dgm:bulletEnabled val="1"/>
        </dgm:presLayoutVars>
      </dgm:prSet>
      <dgm:spPr/>
      <dgm:t>
        <a:bodyPr/>
        <a:lstStyle/>
        <a:p>
          <a:endParaRPr lang="en-US"/>
        </a:p>
      </dgm:t>
    </dgm:pt>
    <dgm:pt modelId="{C9AEE6F7-B898-4C9B-B2DA-88B164B8C6DB}" type="pres">
      <dgm:prSet presAssocID="{50DCFE00-FB6C-48B5-846C-B774C350F304}" presName="arrow" presStyleLbl="node1" presStyleIdx="1" presStyleCnt="2" custRadScaleRad="100297" custRadScaleInc="-25">
        <dgm:presLayoutVars>
          <dgm:bulletEnabled val="1"/>
        </dgm:presLayoutVars>
      </dgm:prSet>
      <dgm:spPr/>
      <dgm:t>
        <a:bodyPr/>
        <a:lstStyle/>
        <a:p>
          <a:endParaRPr lang="en-US"/>
        </a:p>
      </dgm:t>
    </dgm:pt>
  </dgm:ptLst>
  <dgm:cxnLst>
    <dgm:cxn modelId="{6855D555-5ED1-4F70-8F9C-76BB5EB2BAD0}" type="presOf" srcId="{07967ACF-E1CE-4426-9FEB-B70B5E60269E}" destId="{E7FA7D08-A1A0-4D6F-A07A-53420BC4E2F9}" srcOrd="0" destOrd="0" presId="urn:microsoft.com/office/officeart/2005/8/layout/arrow5"/>
    <dgm:cxn modelId="{38967159-B4C4-4011-9BB1-BADFF4A3DA42}" srcId="{DB8F06F9-7567-4D1B-9042-96921B74C4C7}" destId="{50DCFE00-FB6C-48B5-846C-B774C350F304}" srcOrd="1" destOrd="0" parTransId="{A7E334C2-7015-407D-8B5F-B4B0FF7C338A}" sibTransId="{6E1B9BD9-FED2-4CE4-B4C1-E6CDF8CD5754}"/>
    <dgm:cxn modelId="{A00C5367-443B-45CE-BFBA-AFED8A5FEDAC}" type="presOf" srcId="{DB8F06F9-7567-4D1B-9042-96921B74C4C7}" destId="{1CE0A75F-62F6-44F8-AC8C-83EBF307B7B7}" srcOrd="0" destOrd="0" presId="urn:microsoft.com/office/officeart/2005/8/layout/arrow5"/>
    <dgm:cxn modelId="{6906E133-D762-4B80-B7CC-9E0F71B57B1B}" srcId="{DB8F06F9-7567-4D1B-9042-96921B74C4C7}" destId="{07967ACF-E1CE-4426-9FEB-B70B5E60269E}" srcOrd="0" destOrd="0" parTransId="{50B5187C-46BC-4384-B8BC-A18B47CCCB56}" sibTransId="{1C69B1DB-31CE-4881-9B85-A4FC4D267E3E}"/>
    <dgm:cxn modelId="{AED291AE-1CE6-40A4-A700-48B2E2C5CA4D}" type="presOf" srcId="{50DCFE00-FB6C-48B5-846C-B774C350F304}" destId="{C9AEE6F7-B898-4C9B-B2DA-88B164B8C6DB}" srcOrd="0" destOrd="0" presId="urn:microsoft.com/office/officeart/2005/8/layout/arrow5"/>
    <dgm:cxn modelId="{E69BDB18-5739-4756-AC4D-A6CC901FB808}" type="presParOf" srcId="{1CE0A75F-62F6-44F8-AC8C-83EBF307B7B7}" destId="{E7FA7D08-A1A0-4D6F-A07A-53420BC4E2F9}" srcOrd="0" destOrd="0" presId="urn:microsoft.com/office/officeart/2005/8/layout/arrow5"/>
    <dgm:cxn modelId="{14DD0BD5-3017-4E85-B479-EFBE28AD66DC}" type="presParOf" srcId="{1CE0A75F-62F6-44F8-AC8C-83EBF307B7B7}" destId="{C9AEE6F7-B898-4C9B-B2DA-88B164B8C6DB}" srcOrd="1" destOrd="0" presId="urn:microsoft.com/office/officeart/2005/8/layout/arrow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D83BB7-CBCE-41A6-B56C-E8EBC705CE31}" type="doc">
      <dgm:prSet loTypeId="urn:microsoft.com/office/officeart/2005/8/layout/target1" loCatId="relationship" qsTypeId="urn:microsoft.com/office/officeart/2005/8/quickstyle/simple1" qsCatId="simple" csTypeId="urn:microsoft.com/office/officeart/2005/8/colors/accent1_2" csCatId="accent1" phldr="1"/>
      <dgm:spPr/>
    </dgm:pt>
    <dgm:pt modelId="{A3AF3261-09A3-4B33-A3F4-3D2E80664D8A}">
      <dgm:prSet phldrT="[Text]" custT="1"/>
      <dgm:spPr/>
      <dgm:t>
        <a:bodyPr/>
        <a:lstStyle/>
        <a:p>
          <a:pPr algn="r"/>
          <a:r>
            <a:rPr lang="en-US" sz="2400" b="1" dirty="0" smtClean="0"/>
            <a:t>Types  of  fractures</a:t>
          </a:r>
          <a:endParaRPr lang="en-US" sz="2400" b="1" dirty="0"/>
        </a:p>
      </dgm:t>
    </dgm:pt>
    <dgm:pt modelId="{853EFEEE-769C-46E2-9193-502673E071F2}" type="parTrans" cxnId="{CAC36873-8F63-43E2-826C-7D5763A4B98F}">
      <dgm:prSet/>
      <dgm:spPr/>
      <dgm:t>
        <a:bodyPr/>
        <a:lstStyle/>
        <a:p>
          <a:endParaRPr lang="en-US"/>
        </a:p>
      </dgm:t>
    </dgm:pt>
    <dgm:pt modelId="{FD936D09-E63E-45A2-94FC-BB256AE4077C}" type="sibTrans" cxnId="{CAC36873-8F63-43E2-826C-7D5763A4B98F}">
      <dgm:prSet/>
      <dgm:spPr/>
      <dgm:t>
        <a:bodyPr/>
        <a:lstStyle/>
        <a:p>
          <a:endParaRPr lang="en-US"/>
        </a:p>
      </dgm:t>
    </dgm:pt>
    <dgm:pt modelId="{A1F899D1-6589-47CF-BDAA-E1DF1B3B6DDD}">
      <dgm:prSet phldrT="[Text]" custT="1"/>
      <dgm:spPr/>
      <dgm:t>
        <a:bodyPr/>
        <a:lstStyle/>
        <a:p>
          <a:pPr algn="r"/>
          <a:r>
            <a:rPr lang="en-US" sz="2400" b="0" dirty="0" smtClean="0"/>
            <a:t>Natural  fracture </a:t>
          </a:r>
          <a:endParaRPr lang="en-US" sz="2400" b="0" dirty="0"/>
        </a:p>
      </dgm:t>
    </dgm:pt>
    <dgm:pt modelId="{36598788-10D1-49C1-93FB-B95035F20F3D}" type="parTrans" cxnId="{EF91E491-F125-4F3E-B9D7-AB80FE31BED0}">
      <dgm:prSet/>
      <dgm:spPr/>
      <dgm:t>
        <a:bodyPr/>
        <a:lstStyle/>
        <a:p>
          <a:endParaRPr lang="en-US"/>
        </a:p>
      </dgm:t>
    </dgm:pt>
    <dgm:pt modelId="{E44421D2-C6B4-475A-8AEC-1C89774CDF43}" type="sibTrans" cxnId="{EF91E491-F125-4F3E-B9D7-AB80FE31BED0}">
      <dgm:prSet/>
      <dgm:spPr/>
      <dgm:t>
        <a:bodyPr/>
        <a:lstStyle/>
        <a:p>
          <a:endParaRPr lang="en-US"/>
        </a:p>
      </dgm:t>
    </dgm:pt>
    <dgm:pt modelId="{365A28E2-2D63-4085-A504-A6E167587D4E}">
      <dgm:prSet phldrT="[Text]" custT="1"/>
      <dgm:spPr/>
      <dgm:t>
        <a:bodyPr/>
        <a:lstStyle/>
        <a:p>
          <a:pPr algn="r"/>
          <a:r>
            <a:rPr lang="en-US" sz="2400" dirty="0" smtClean="0"/>
            <a:t>Induced  fracture</a:t>
          </a:r>
          <a:endParaRPr lang="en-US" sz="2400" dirty="0"/>
        </a:p>
      </dgm:t>
    </dgm:pt>
    <dgm:pt modelId="{24F33431-11A8-48A9-8EED-3C295A9AA275}" type="parTrans" cxnId="{116C431A-B624-4703-8096-4B2D3FFA3DF5}">
      <dgm:prSet/>
      <dgm:spPr/>
      <dgm:t>
        <a:bodyPr/>
        <a:lstStyle/>
        <a:p>
          <a:endParaRPr lang="en-US"/>
        </a:p>
      </dgm:t>
    </dgm:pt>
    <dgm:pt modelId="{D5B89F11-5567-45C9-902B-8369D2905240}" type="sibTrans" cxnId="{116C431A-B624-4703-8096-4B2D3FFA3DF5}">
      <dgm:prSet/>
      <dgm:spPr/>
      <dgm:t>
        <a:bodyPr/>
        <a:lstStyle/>
        <a:p>
          <a:endParaRPr lang="en-US"/>
        </a:p>
      </dgm:t>
    </dgm:pt>
    <dgm:pt modelId="{BD1E71D1-F745-4BE8-93DB-F15E9C44F5A8}" type="pres">
      <dgm:prSet presAssocID="{DFD83BB7-CBCE-41A6-B56C-E8EBC705CE31}" presName="composite" presStyleCnt="0">
        <dgm:presLayoutVars>
          <dgm:chMax val="5"/>
          <dgm:dir/>
          <dgm:resizeHandles val="exact"/>
        </dgm:presLayoutVars>
      </dgm:prSet>
      <dgm:spPr/>
    </dgm:pt>
    <dgm:pt modelId="{69B255B6-08C5-4DCD-A6D9-AC089126DD13}" type="pres">
      <dgm:prSet presAssocID="{A3AF3261-09A3-4B33-A3F4-3D2E80664D8A}" presName="circle1" presStyleLbl="lnNode1" presStyleIdx="0" presStyleCnt="3"/>
      <dgm:spPr/>
    </dgm:pt>
    <dgm:pt modelId="{1E1559E4-4F12-4067-ADB9-DC7796CFB021}" type="pres">
      <dgm:prSet presAssocID="{A3AF3261-09A3-4B33-A3F4-3D2E80664D8A}" presName="text1" presStyleLbl="revTx" presStyleIdx="0" presStyleCnt="3" custScaleX="257223">
        <dgm:presLayoutVars>
          <dgm:bulletEnabled val="1"/>
        </dgm:presLayoutVars>
      </dgm:prSet>
      <dgm:spPr/>
      <dgm:t>
        <a:bodyPr/>
        <a:lstStyle/>
        <a:p>
          <a:endParaRPr lang="en-US"/>
        </a:p>
      </dgm:t>
    </dgm:pt>
    <dgm:pt modelId="{ED04A035-B0B8-4551-8B21-9BC2DC593F65}" type="pres">
      <dgm:prSet presAssocID="{A3AF3261-09A3-4B33-A3F4-3D2E80664D8A}" presName="line1" presStyleLbl="callout" presStyleIdx="0" presStyleCnt="6"/>
      <dgm:spPr/>
    </dgm:pt>
    <dgm:pt modelId="{406EDF00-8A90-49D1-BC2C-2E2325816A23}" type="pres">
      <dgm:prSet presAssocID="{A3AF3261-09A3-4B33-A3F4-3D2E80664D8A}" presName="d1" presStyleLbl="callout" presStyleIdx="1" presStyleCnt="6"/>
      <dgm:spPr/>
    </dgm:pt>
    <dgm:pt modelId="{91938227-4B6C-4D1A-B473-83DC68E8CE77}" type="pres">
      <dgm:prSet presAssocID="{A1F899D1-6589-47CF-BDAA-E1DF1B3B6DDD}" presName="circle2" presStyleLbl="lnNode1" presStyleIdx="1" presStyleCnt="3"/>
      <dgm:spPr/>
    </dgm:pt>
    <dgm:pt modelId="{37B0C523-BE40-4872-9D6B-4652D9825A3E}" type="pres">
      <dgm:prSet presAssocID="{A1F899D1-6589-47CF-BDAA-E1DF1B3B6DDD}" presName="text2" presStyleLbl="revTx" presStyleIdx="1" presStyleCnt="3" custScaleX="290000" custScaleY="101904">
        <dgm:presLayoutVars>
          <dgm:bulletEnabled val="1"/>
        </dgm:presLayoutVars>
      </dgm:prSet>
      <dgm:spPr/>
      <dgm:t>
        <a:bodyPr/>
        <a:lstStyle/>
        <a:p>
          <a:endParaRPr lang="en-US"/>
        </a:p>
      </dgm:t>
    </dgm:pt>
    <dgm:pt modelId="{589CEFA1-FE3A-4E43-B0E8-5901B4D532A4}" type="pres">
      <dgm:prSet presAssocID="{A1F899D1-6589-47CF-BDAA-E1DF1B3B6DDD}" presName="line2" presStyleLbl="callout" presStyleIdx="2" presStyleCnt="6"/>
      <dgm:spPr/>
    </dgm:pt>
    <dgm:pt modelId="{A9E67395-3687-4ED5-BED3-D385CBDF183E}" type="pres">
      <dgm:prSet presAssocID="{A1F899D1-6589-47CF-BDAA-E1DF1B3B6DDD}" presName="d2" presStyleLbl="callout" presStyleIdx="3" presStyleCnt="6"/>
      <dgm:spPr/>
    </dgm:pt>
    <dgm:pt modelId="{21F32574-5859-485C-AD1D-4AA600FF563F}" type="pres">
      <dgm:prSet presAssocID="{365A28E2-2D63-4085-A504-A6E167587D4E}" presName="circle3" presStyleLbl="lnNode1" presStyleIdx="2" presStyleCnt="3"/>
      <dgm:spPr/>
    </dgm:pt>
    <dgm:pt modelId="{0B96C4DA-43CA-4C8F-B76A-DC9EC2C9EFD4}" type="pres">
      <dgm:prSet presAssocID="{365A28E2-2D63-4085-A504-A6E167587D4E}" presName="text3" presStyleLbl="revTx" presStyleIdx="2" presStyleCnt="3" custScaleX="316667">
        <dgm:presLayoutVars>
          <dgm:bulletEnabled val="1"/>
        </dgm:presLayoutVars>
      </dgm:prSet>
      <dgm:spPr/>
      <dgm:t>
        <a:bodyPr/>
        <a:lstStyle/>
        <a:p>
          <a:endParaRPr lang="en-US"/>
        </a:p>
      </dgm:t>
    </dgm:pt>
    <dgm:pt modelId="{57A098F9-4326-4E16-BF58-F4E320DBD4AC}" type="pres">
      <dgm:prSet presAssocID="{365A28E2-2D63-4085-A504-A6E167587D4E}" presName="line3" presStyleLbl="callout" presStyleIdx="4" presStyleCnt="6"/>
      <dgm:spPr/>
    </dgm:pt>
    <dgm:pt modelId="{202E17AD-4483-4E5C-BF4F-942EEBBBD211}" type="pres">
      <dgm:prSet presAssocID="{365A28E2-2D63-4085-A504-A6E167587D4E}" presName="d3" presStyleLbl="callout" presStyleIdx="5" presStyleCnt="6"/>
      <dgm:spPr/>
    </dgm:pt>
  </dgm:ptLst>
  <dgm:cxnLst>
    <dgm:cxn modelId="{390AE397-93B4-4725-9072-3B0B25DEBFC5}" type="presOf" srcId="{DFD83BB7-CBCE-41A6-B56C-E8EBC705CE31}" destId="{BD1E71D1-F745-4BE8-93DB-F15E9C44F5A8}" srcOrd="0" destOrd="0" presId="urn:microsoft.com/office/officeart/2005/8/layout/target1"/>
    <dgm:cxn modelId="{CAC36873-8F63-43E2-826C-7D5763A4B98F}" srcId="{DFD83BB7-CBCE-41A6-B56C-E8EBC705CE31}" destId="{A3AF3261-09A3-4B33-A3F4-3D2E80664D8A}" srcOrd="0" destOrd="0" parTransId="{853EFEEE-769C-46E2-9193-502673E071F2}" sibTransId="{FD936D09-E63E-45A2-94FC-BB256AE4077C}"/>
    <dgm:cxn modelId="{789FF41A-A29B-4FDC-B809-B4BCA20BF691}" type="presOf" srcId="{365A28E2-2D63-4085-A504-A6E167587D4E}" destId="{0B96C4DA-43CA-4C8F-B76A-DC9EC2C9EFD4}" srcOrd="0" destOrd="0" presId="urn:microsoft.com/office/officeart/2005/8/layout/target1"/>
    <dgm:cxn modelId="{116C431A-B624-4703-8096-4B2D3FFA3DF5}" srcId="{DFD83BB7-CBCE-41A6-B56C-E8EBC705CE31}" destId="{365A28E2-2D63-4085-A504-A6E167587D4E}" srcOrd="2" destOrd="0" parTransId="{24F33431-11A8-48A9-8EED-3C295A9AA275}" sibTransId="{D5B89F11-5567-45C9-902B-8369D2905240}"/>
    <dgm:cxn modelId="{678E56F1-B4BA-4FC9-AE23-23E7BEEB4F53}" type="presOf" srcId="{A1F899D1-6589-47CF-BDAA-E1DF1B3B6DDD}" destId="{37B0C523-BE40-4872-9D6B-4652D9825A3E}" srcOrd="0" destOrd="0" presId="urn:microsoft.com/office/officeart/2005/8/layout/target1"/>
    <dgm:cxn modelId="{EF91E491-F125-4F3E-B9D7-AB80FE31BED0}" srcId="{DFD83BB7-CBCE-41A6-B56C-E8EBC705CE31}" destId="{A1F899D1-6589-47CF-BDAA-E1DF1B3B6DDD}" srcOrd="1" destOrd="0" parTransId="{36598788-10D1-49C1-93FB-B95035F20F3D}" sibTransId="{E44421D2-C6B4-475A-8AEC-1C89774CDF43}"/>
    <dgm:cxn modelId="{020ECC5E-0C7A-4B7E-9B6E-FCB639AA5B4A}" type="presOf" srcId="{A3AF3261-09A3-4B33-A3F4-3D2E80664D8A}" destId="{1E1559E4-4F12-4067-ADB9-DC7796CFB021}" srcOrd="0" destOrd="0" presId="urn:microsoft.com/office/officeart/2005/8/layout/target1"/>
    <dgm:cxn modelId="{BFCE1FC9-A60C-414F-8DA2-A676DBBB7D3E}" type="presParOf" srcId="{BD1E71D1-F745-4BE8-93DB-F15E9C44F5A8}" destId="{69B255B6-08C5-4DCD-A6D9-AC089126DD13}" srcOrd="0" destOrd="0" presId="urn:microsoft.com/office/officeart/2005/8/layout/target1"/>
    <dgm:cxn modelId="{278BBE7F-D17B-43F5-AAC8-D79756426B45}" type="presParOf" srcId="{BD1E71D1-F745-4BE8-93DB-F15E9C44F5A8}" destId="{1E1559E4-4F12-4067-ADB9-DC7796CFB021}" srcOrd="1" destOrd="0" presId="urn:microsoft.com/office/officeart/2005/8/layout/target1"/>
    <dgm:cxn modelId="{E38C2A35-AA0A-46B6-927A-2DBD66CBD54D}" type="presParOf" srcId="{BD1E71D1-F745-4BE8-93DB-F15E9C44F5A8}" destId="{ED04A035-B0B8-4551-8B21-9BC2DC593F65}" srcOrd="2" destOrd="0" presId="urn:microsoft.com/office/officeart/2005/8/layout/target1"/>
    <dgm:cxn modelId="{820D6EEC-AA87-4FD9-9E0C-42183B148277}" type="presParOf" srcId="{BD1E71D1-F745-4BE8-93DB-F15E9C44F5A8}" destId="{406EDF00-8A90-49D1-BC2C-2E2325816A23}" srcOrd="3" destOrd="0" presId="urn:microsoft.com/office/officeart/2005/8/layout/target1"/>
    <dgm:cxn modelId="{D482ABB1-C4D3-4542-BC4C-CB55B8D3D8C5}" type="presParOf" srcId="{BD1E71D1-F745-4BE8-93DB-F15E9C44F5A8}" destId="{91938227-4B6C-4D1A-B473-83DC68E8CE77}" srcOrd="4" destOrd="0" presId="urn:microsoft.com/office/officeart/2005/8/layout/target1"/>
    <dgm:cxn modelId="{291E6DEE-5327-4C51-963A-1FC45C7D3FB0}" type="presParOf" srcId="{BD1E71D1-F745-4BE8-93DB-F15E9C44F5A8}" destId="{37B0C523-BE40-4872-9D6B-4652D9825A3E}" srcOrd="5" destOrd="0" presId="urn:microsoft.com/office/officeart/2005/8/layout/target1"/>
    <dgm:cxn modelId="{8BED5E46-FC1D-4914-824D-591D8D7368FA}" type="presParOf" srcId="{BD1E71D1-F745-4BE8-93DB-F15E9C44F5A8}" destId="{589CEFA1-FE3A-4E43-B0E8-5901B4D532A4}" srcOrd="6" destOrd="0" presId="urn:microsoft.com/office/officeart/2005/8/layout/target1"/>
    <dgm:cxn modelId="{D659819C-ABEF-4141-AA96-3440FCDE90A7}" type="presParOf" srcId="{BD1E71D1-F745-4BE8-93DB-F15E9C44F5A8}" destId="{A9E67395-3687-4ED5-BED3-D385CBDF183E}" srcOrd="7" destOrd="0" presId="urn:microsoft.com/office/officeart/2005/8/layout/target1"/>
    <dgm:cxn modelId="{DE51EBB6-6EAC-40D9-8066-6F9C77321F84}" type="presParOf" srcId="{BD1E71D1-F745-4BE8-93DB-F15E9C44F5A8}" destId="{21F32574-5859-485C-AD1D-4AA600FF563F}" srcOrd="8" destOrd="0" presId="urn:microsoft.com/office/officeart/2005/8/layout/target1"/>
    <dgm:cxn modelId="{3B715E8B-1305-445A-8FA4-CF0A03C8A70C}" type="presParOf" srcId="{BD1E71D1-F745-4BE8-93DB-F15E9C44F5A8}" destId="{0B96C4DA-43CA-4C8F-B76A-DC9EC2C9EFD4}" srcOrd="9" destOrd="0" presId="urn:microsoft.com/office/officeart/2005/8/layout/target1"/>
    <dgm:cxn modelId="{8D61E7B3-262E-484E-BC58-3A9E347318DD}" type="presParOf" srcId="{BD1E71D1-F745-4BE8-93DB-F15E9C44F5A8}" destId="{57A098F9-4326-4E16-BF58-F4E320DBD4AC}" srcOrd="10" destOrd="0" presId="urn:microsoft.com/office/officeart/2005/8/layout/target1"/>
    <dgm:cxn modelId="{3001E7AB-6A83-4A55-B5B8-ADBCA219CBAC}" type="presParOf" srcId="{BD1E71D1-F745-4BE8-93DB-F15E9C44F5A8}" destId="{202E17AD-4483-4E5C-BF4F-942EEBBBD211}" srcOrd="11" destOrd="0" presId="urn:microsoft.com/office/officeart/2005/8/layout/targe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80D8C53-E5BA-433A-BB09-FE574FCDA81D}"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A6CA1010-841B-4417-B147-2501C0239D59}">
      <dgm:prSet phldrT="[Text]"/>
      <dgm:spPr/>
      <dgm:t>
        <a:bodyPr/>
        <a:lstStyle/>
        <a:p>
          <a:r>
            <a:rPr lang="en-US" dirty="0" smtClean="0"/>
            <a:t>Conventional  lost  circulation  material</a:t>
          </a:r>
          <a:endParaRPr lang="en-US" dirty="0"/>
        </a:p>
      </dgm:t>
    </dgm:pt>
    <dgm:pt modelId="{B85C96F4-5350-4513-BBBA-04B9865A1809}" type="parTrans" cxnId="{C560ED22-369D-4642-8604-22AE5B66D3B0}">
      <dgm:prSet/>
      <dgm:spPr/>
      <dgm:t>
        <a:bodyPr/>
        <a:lstStyle/>
        <a:p>
          <a:endParaRPr lang="en-US"/>
        </a:p>
      </dgm:t>
    </dgm:pt>
    <dgm:pt modelId="{12F64140-463C-4C28-8C8C-58F5B639386D}" type="sibTrans" cxnId="{C560ED22-369D-4642-8604-22AE5B66D3B0}">
      <dgm:prSet/>
      <dgm:spPr/>
      <dgm:t>
        <a:bodyPr/>
        <a:lstStyle/>
        <a:p>
          <a:endParaRPr lang="en-US"/>
        </a:p>
      </dgm:t>
    </dgm:pt>
    <dgm:pt modelId="{4A857109-1850-45C9-949B-1BF7E1CEAAD7}">
      <dgm:prSet phldrT="[Text]"/>
      <dgm:spPr/>
      <dgm:t>
        <a:bodyPr/>
        <a:lstStyle/>
        <a:p>
          <a:r>
            <a:rPr lang="en-US" dirty="0" smtClean="0"/>
            <a:t>Fibers, flakes,</a:t>
          </a:r>
          <a:endParaRPr lang="en-US" dirty="0"/>
        </a:p>
      </dgm:t>
    </dgm:pt>
    <dgm:pt modelId="{F1D114E4-D28E-4D27-877A-1B7BAAE9FD3F}" type="parTrans" cxnId="{5436E1A9-C909-4CD5-A82C-4FC1889DB4AC}">
      <dgm:prSet/>
      <dgm:spPr/>
      <dgm:t>
        <a:bodyPr/>
        <a:lstStyle/>
        <a:p>
          <a:endParaRPr lang="en-US"/>
        </a:p>
      </dgm:t>
    </dgm:pt>
    <dgm:pt modelId="{93FA673E-F023-41F7-8840-3692B6A56B8C}" type="sibTrans" cxnId="{5436E1A9-C909-4CD5-A82C-4FC1889DB4AC}">
      <dgm:prSet/>
      <dgm:spPr/>
      <dgm:t>
        <a:bodyPr/>
        <a:lstStyle/>
        <a:p>
          <a:endParaRPr lang="en-US"/>
        </a:p>
      </dgm:t>
    </dgm:pt>
    <dgm:pt modelId="{8D54B9D6-6F76-4DF8-BA2D-58E54705073E}">
      <dgm:prSet phldrT="[Text]"/>
      <dgm:spPr/>
      <dgm:t>
        <a:bodyPr/>
        <a:lstStyle/>
        <a:p>
          <a:r>
            <a:rPr lang="en-US" dirty="0" smtClean="0"/>
            <a:t>And  granules</a:t>
          </a:r>
          <a:endParaRPr lang="en-US" dirty="0"/>
        </a:p>
      </dgm:t>
    </dgm:pt>
    <dgm:pt modelId="{9AE1BAB0-51CA-40FE-B85D-C8D233432080}" type="parTrans" cxnId="{536D222D-3A9E-449E-AED4-1B1881CD5320}">
      <dgm:prSet/>
      <dgm:spPr/>
      <dgm:t>
        <a:bodyPr/>
        <a:lstStyle/>
        <a:p>
          <a:endParaRPr lang="en-US"/>
        </a:p>
      </dgm:t>
    </dgm:pt>
    <dgm:pt modelId="{701A0589-D62F-49B3-94E3-8B7DE8BFC2B3}" type="sibTrans" cxnId="{536D222D-3A9E-449E-AED4-1B1881CD5320}">
      <dgm:prSet/>
      <dgm:spPr/>
      <dgm:t>
        <a:bodyPr/>
        <a:lstStyle/>
        <a:p>
          <a:endParaRPr lang="en-US"/>
        </a:p>
      </dgm:t>
    </dgm:pt>
    <dgm:pt modelId="{DAC68AF4-633C-486F-8AD7-E2D6928D7554}">
      <dgm:prSet phldrT="[Text]"/>
      <dgm:spPr/>
      <dgm:t>
        <a:bodyPr/>
        <a:lstStyle/>
        <a:p>
          <a:r>
            <a:rPr lang="en-US" dirty="0" smtClean="0"/>
            <a:t>High  fluid  loss squeezes  </a:t>
          </a:r>
          <a:endParaRPr lang="en-US" dirty="0"/>
        </a:p>
      </dgm:t>
    </dgm:pt>
    <dgm:pt modelId="{0CA31C88-7844-4AE2-AA7C-CC3C5EEA0E91}" type="parTrans" cxnId="{514E1BD1-EF00-42AC-8FF1-61D8B0367510}">
      <dgm:prSet/>
      <dgm:spPr/>
      <dgm:t>
        <a:bodyPr/>
        <a:lstStyle/>
        <a:p>
          <a:endParaRPr lang="en-US"/>
        </a:p>
      </dgm:t>
    </dgm:pt>
    <dgm:pt modelId="{43177209-192C-4CE5-9DDA-0C6F6E337182}" type="sibTrans" cxnId="{514E1BD1-EF00-42AC-8FF1-61D8B0367510}">
      <dgm:prSet/>
      <dgm:spPr/>
      <dgm:t>
        <a:bodyPr/>
        <a:lstStyle/>
        <a:p>
          <a:endParaRPr lang="en-US"/>
        </a:p>
      </dgm:t>
    </dgm:pt>
    <dgm:pt modelId="{6A6F5CB8-E0A6-4419-90B4-C66AA1CB87D6}">
      <dgm:prSet phldrT="[Text]"/>
      <dgm:spPr/>
      <dgm:t>
        <a:bodyPr/>
        <a:lstStyle/>
        <a:p>
          <a:r>
            <a:rPr lang="en-US" dirty="0" smtClean="0"/>
            <a:t>Diatomaceous  earth or  clay  blend</a:t>
          </a:r>
          <a:endParaRPr lang="en-US" dirty="0"/>
        </a:p>
      </dgm:t>
    </dgm:pt>
    <dgm:pt modelId="{B3D7E770-43E2-431B-84C6-CCA3146F8B49}" type="parTrans" cxnId="{420DB20D-5C9C-4AB1-9C39-0BF8617325E4}">
      <dgm:prSet/>
      <dgm:spPr/>
      <dgm:t>
        <a:bodyPr/>
        <a:lstStyle/>
        <a:p>
          <a:endParaRPr lang="en-US"/>
        </a:p>
      </dgm:t>
    </dgm:pt>
    <dgm:pt modelId="{652BD71C-EE24-47F1-AC51-E4AFD18711AE}" type="sibTrans" cxnId="{420DB20D-5C9C-4AB1-9C39-0BF8617325E4}">
      <dgm:prSet/>
      <dgm:spPr/>
      <dgm:t>
        <a:bodyPr/>
        <a:lstStyle/>
        <a:p>
          <a:endParaRPr lang="en-US"/>
        </a:p>
      </dgm:t>
    </dgm:pt>
    <dgm:pt modelId="{479B003D-258B-4215-8112-8D99A78B0B58}">
      <dgm:prSet phldrT="[Text]" phldr="1"/>
      <dgm:spPr/>
      <dgm:t>
        <a:bodyPr/>
        <a:lstStyle/>
        <a:p>
          <a:endParaRPr lang="en-US"/>
        </a:p>
      </dgm:t>
    </dgm:pt>
    <dgm:pt modelId="{B333446A-CC93-4370-BBF1-84786A8D10D8}" type="parTrans" cxnId="{2385675F-6ED8-4F6A-BDE7-343A8FFB295E}">
      <dgm:prSet/>
      <dgm:spPr/>
      <dgm:t>
        <a:bodyPr/>
        <a:lstStyle/>
        <a:p>
          <a:endParaRPr lang="en-US"/>
        </a:p>
      </dgm:t>
    </dgm:pt>
    <dgm:pt modelId="{07A70EA9-3EB3-43D2-9C29-59F4DA86F938}" type="sibTrans" cxnId="{2385675F-6ED8-4F6A-BDE7-343A8FFB295E}">
      <dgm:prSet/>
      <dgm:spPr/>
      <dgm:t>
        <a:bodyPr/>
        <a:lstStyle/>
        <a:p>
          <a:endParaRPr lang="en-US"/>
        </a:p>
      </dgm:t>
    </dgm:pt>
    <dgm:pt modelId="{D091EACC-CAE8-4743-98CC-9646074303AB}">
      <dgm:prSet phldrT="[Text]"/>
      <dgm:spPr/>
      <dgm:t>
        <a:bodyPr/>
        <a:lstStyle/>
        <a:p>
          <a:r>
            <a:rPr lang="en-US" dirty="0" smtClean="0"/>
            <a:t>Gunk  slurries</a:t>
          </a:r>
          <a:endParaRPr lang="en-US" dirty="0"/>
        </a:p>
      </dgm:t>
    </dgm:pt>
    <dgm:pt modelId="{1486D836-7FEF-493A-BAA1-E9CFA2F640C3}" type="parTrans" cxnId="{2E30F23D-25B6-4D4B-B61F-D10CACC360C6}">
      <dgm:prSet/>
      <dgm:spPr/>
      <dgm:t>
        <a:bodyPr/>
        <a:lstStyle/>
        <a:p>
          <a:endParaRPr lang="en-US"/>
        </a:p>
      </dgm:t>
    </dgm:pt>
    <dgm:pt modelId="{7A69B1A6-6A3E-40A7-9989-A871EFD8D29E}" type="sibTrans" cxnId="{2E30F23D-25B6-4D4B-B61F-D10CACC360C6}">
      <dgm:prSet/>
      <dgm:spPr/>
      <dgm:t>
        <a:bodyPr/>
        <a:lstStyle/>
        <a:p>
          <a:endParaRPr lang="en-US"/>
        </a:p>
      </dgm:t>
    </dgm:pt>
    <dgm:pt modelId="{22FDED7E-4ADF-459A-8063-6DC2922729C3}">
      <dgm:prSet phldrT="[Text]"/>
      <dgm:spPr/>
      <dgm:t>
        <a:bodyPr/>
        <a:lstStyle/>
        <a:p>
          <a:r>
            <a:rPr lang="en-US" dirty="0" smtClean="0"/>
            <a:t>Diesel   oil  </a:t>
          </a:r>
          <a:r>
            <a:rPr lang="en-US" dirty="0" err="1" smtClean="0"/>
            <a:t>bentonite</a:t>
          </a:r>
          <a:r>
            <a:rPr lang="en-US" dirty="0" smtClean="0"/>
            <a:t> </a:t>
          </a:r>
          <a:endParaRPr lang="en-US" dirty="0"/>
        </a:p>
      </dgm:t>
    </dgm:pt>
    <dgm:pt modelId="{83423744-081D-4BF1-B9F6-48831EB4F444}" type="parTrans" cxnId="{E5C269D9-E728-4371-B60C-4D9C1FCB5865}">
      <dgm:prSet/>
      <dgm:spPr/>
      <dgm:t>
        <a:bodyPr/>
        <a:lstStyle/>
        <a:p>
          <a:endParaRPr lang="en-US"/>
        </a:p>
      </dgm:t>
    </dgm:pt>
    <dgm:pt modelId="{B2F89F5A-642C-48C6-B94E-22F21FCAB78D}" type="sibTrans" cxnId="{E5C269D9-E728-4371-B60C-4D9C1FCB5865}">
      <dgm:prSet/>
      <dgm:spPr/>
      <dgm:t>
        <a:bodyPr/>
        <a:lstStyle/>
        <a:p>
          <a:endParaRPr lang="en-US"/>
        </a:p>
      </dgm:t>
    </dgm:pt>
    <dgm:pt modelId="{DB658E80-E922-48C3-BDC7-A2110FBC6865}" type="pres">
      <dgm:prSet presAssocID="{380D8C53-E5BA-433A-BB09-FE574FCDA81D}" presName="Name0" presStyleCnt="0">
        <dgm:presLayoutVars>
          <dgm:dir/>
          <dgm:animLvl val="lvl"/>
          <dgm:resizeHandles val="exact"/>
        </dgm:presLayoutVars>
      </dgm:prSet>
      <dgm:spPr/>
      <dgm:t>
        <a:bodyPr/>
        <a:lstStyle/>
        <a:p>
          <a:endParaRPr lang="en-US"/>
        </a:p>
      </dgm:t>
    </dgm:pt>
    <dgm:pt modelId="{A0CC666A-097D-4C59-B12A-B02FE9C24E18}" type="pres">
      <dgm:prSet presAssocID="{D091EACC-CAE8-4743-98CC-9646074303AB}" presName="boxAndChildren" presStyleCnt="0"/>
      <dgm:spPr/>
    </dgm:pt>
    <dgm:pt modelId="{84CD71E5-7575-4D5E-BAF0-18FACDA0F48D}" type="pres">
      <dgm:prSet presAssocID="{D091EACC-CAE8-4743-98CC-9646074303AB}" presName="parentTextBox" presStyleLbl="node1" presStyleIdx="0" presStyleCnt="3"/>
      <dgm:spPr/>
      <dgm:t>
        <a:bodyPr/>
        <a:lstStyle/>
        <a:p>
          <a:endParaRPr lang="en-US"/>
        </a:p>
      </dgm:t>
    </dgm:pt>
    <dgm:pt modelId="{B3AFFB6F-AD03-4529-9D9A-AFA194DCDCDA}" type="pres">
      <dgm:prSet presAssocID="{D091EACC-CAE8-4743-98CC-9646074303AB}" presName="entireBox" presStyleLbl="node1" presStyleIdx="0" presStyleCnt="3"/>
      <dgm:spPr/>
      <dgm:t>
        <a:bodyPr/>
        <a:lstStyle/>
        <a:p>
          <a:endParaRPr lang="en-US"/>
        </a:p>
      </dgm:t>
    </dgm:pt>
    <dgm:pt modelId="{F11E1198-6F1D-4D81-8DC1-E66B0C3441ED}" type="pres">
      <dgm:prSet presAssocID="{D091EACC-CAE8-4743-98CC-9646074303AB}" presName="descendantBox" presStyleCnt="0"/>
      <dgm:spPr/>
    </dgm:pt>
    <dgm:pt modelId="{CDD536F5-E7D6-4EC8-874C-BF744D8F9252}" type="pres">
      <dgm:prSet presAssocID="{22FDED7E-4ADF-459A-8063-6DC2922729C3}" presName="childTextBox" presStyleLbl="fgAccFollowNode1" presStyleIdx="0" presStyleCnt="5">
        <dgm:presLayoutVars>
          <dgm:bulletEnabled val="1"/>
        </dgm:presLayoutVars>
      </dgm:prSet>
      <dgm:spPr/>
      <dgm:t>
        <a:bodyPr/>
        <a:lstStyle/>
        <a:p>
          <a:endParaRPr lang="en-US"/>
        </a:p>
      </dgm:t>
    </dgm:pt>
    <dgm:pt modelId="{915075EC-74DF-443E-B6FA-99FC44981586}" type="pres">
      <dgm:prSet presAssocID="{43177209-192C-4CE5-9DDA-0C6F6E337182}" presName="sp" presStyleCnt="0"/>
      <dgm:spPr/>
    </dgm:pt>
    <dgm:pt modelId="{DD653DD6-9F80-4E81-A3D4-A55CE6A83219}" type="pres">
      <dgm:prSet presAssocID="{DAC68AF4-633C-486F-8AD7-E2D6928D7554}" presName="arrowAndChildren" presStyleCnt="0"/>
      <dgm:spPr/>
    </dgm:pt>
    <dgm:pt modelId="{5FA34066-E56E-40BA-A233-EBE8CB1281E6}" type="pres">
      <dgm:prSet presAssocID="{DAC68AF4-633C-486F-8AD7-E2D6928D7554}" presName="parentTextArrow" presStyleLbl="node1" presStyleIdx="0" presStyleCnt="3"/>
      <dgm:spPr/>
      <dgm:t>
        <a:bodyPr/>
        <a:lstStyle/>
        <a:p>
          <a:endParaRPr lang="en-US"/>
        </a:p>
      </dgm:t>
    </dgm:pt>
    <dgm:pt modelId="{DC6DDE0D-3BFC-42F9-BCF1-6A0530EFA85D}" type="pres">
      <dgm:prSet presAssocID="{DAC68AF4-633C-486F-8AD7-E2D6928D7554}" presName="arrow" presStyleLbl="node1" presStyleIdx="1" presStyleCnt="3"/>
      <dgm:spPr/>
      <dgm:t>
        <a:bodyPr/>
        <a:lstStyle/>
        <a:p>
          <a:endParaRPr lang="en-US"/>
        </a:p>
      </dgm:t>
    </dgm:pt>
    <dgm:pt modelId="{8FE71017-7CBC-47D8-B1E6-222135FFA882}" type="pres">
      <dgm:prSet presAssocID="{DAC68AF4-633C-486F-8AD7-E2D6928D7554}" presName="descendantArrow" presStyleCnt="0"/>
      <dgm:spPr/>
    </dgm:pt>
    <dgm:pt modelId="{081B5271-AC11-4AC7-AD69-65A296FA9E3D}" type="pres">
      <dgm:prSet presAssocID="{6A6F5CB8-E0A6-4419-90B4-C66AA1CB87D6}" presName="childTextArrow" presStyleLbl="fgAccFollowNode1" presStyleIdx="1" presStyleCnt="5" custScaleX="2000000">
        <dgm:presLayoutVars>
          <dgm:bulletEnabled val="1"/>
        </dgm:presLayoutVars>
      </dgm:prSet>
      <dgm:spPr/>
      <dgm:t>
        <a:bodyPr/>
        <a:lstStyle/>
        <a:p>
          <a:endParaRPr lang="en-US"/>
        </a:p>
      </dgm:t>
    </dgm:pt>
    <dgm:pt modelId="{E833DF18-8E85-4F4A-8524-330881943C56}" type="pres">
      <dgm:prSet presAssocID="{479B003D-258B-4215-8112-8D99A78B0B58}" presName="childTextArrow" presStyleLbl="fgAccFollowNode1" presStyleIdx="2" presStyleCnt="5">
        <dgm:presLayoutVars>
          <dgm:bulletEnabled val="1"/>
        </dgm:presLayoutVars>
      </dgm:prSet>
      <dgm:spPr/>
      <dgm:t>
        <a:bodyPr/>
        <a:lstStyle/>
        <a:p>
          <a:endParaRPr lang="en-US"/>
        </a:p>
      </dgm:t>
    </dgm:pt>
    <dgm:pt modelId="{819BBEBC-A5C3-41A8-AA9F-D3938EAD72FE}" type="pres">
      <dgm:prSet presAssocID="{12F64140-463C-4C28-8C8C-58F5B639386D}" presName="sp" presStyleCnt="0"/>
      <dgm:spPr/>
    </dgm:pt>
    <dgm:pt modelId="{35DA6491-F8B8-4FD7-B860-4912CBB3CB49}" type="pres">
      <dgm:prSet presAssocID="{A6CA1010-841B-4417-B147-2501C0239D59}" presName="arrowAndChildren" presStyleCnt="0"/>
      <dgm:spPr/>
    </dgm:pt>
    <dgm:pt modelId="{CD2D5366-2A64-4172-BCE2-AEEC613CD726}" type="pres">
      <dgm:prSet presAssocID="{A6CA1010-841B-4417-B147-2501C0239D59}" presName="parentTextArrow" presStyleLbl="node1" presStyleIdx="1" presStyleCnt="3"/>
      <dgm:spPr/>
      <dgm:t>
        <a:bodyPr/>
        <a:lstStyle/>
        <a:p>
          <a:endParaRPr lang="en-US"/>
        </a:p>
      </dgm:t>
    </dgm:pt>
    <dgm:pt modelId="{A00F6BF4-CF58-4FB0-9863-DF25A33B93B0}" type="pres">
      <dgm:prSet presAssocID="{A6CA1010-841B-4417-B147-2501C0239D59}" presName="arrow" presStyleLbl="node1" presStyleIdx="2" presStyleCnt="3"/>
      <dgm:spPr/>
      <dgm:t>
        <a:bodyPr/>
        <a:lstStyle/>
        <a:p>
          <a:endParaRPr lang="en-US"/>
        </a:p>
      </dgm:t>
    </dgm:pt>
    <dgm:pt modelId="{654BF8DA-8CFF-43A4-8962-D070D141283B}" type="pres">
      <dgm:prSet presAssocID="{A6CA1010-841B-4417-B147-2501C0239D59}" presName="descendantArrow" presStyleCnt="0"/>
      <dgm:spPr/>
    </dgm:pt>
    <dgm:pt modelId="{0C7E3C3D-EDD6-400E-B4A5-607CA7836FE0}" type="pres">
      <dgm:prSet presAssocID="{4A857109-1850-45C9-949B-1BF7E1CEAAD7}" presName="childTextArrow" presStyleLbl="fgAccFollowNode1" presStyleIdx="3" presStyleCnt="5" custScaleX="88447" custLinFactNeighborY="3020">
        <dgm:presLayoutVars>
          <dgm:bulletEnabled val="1"/>
        </dgm:presLayoutVars>
      </dgm:prSet>
      <dgm:spPr/>
      <dgm:t>
        <a:bodyPr/>
        <a:lstStyle/>
        <a:p>
          <a:endParaRPr lang="en-US"/>
        </a:p>
      </dgm:t>
    </dgm:pt>
    <dgm:pt modelId="{4A3398D7-2392-4ED2-94F9-A63B0ACD94B0}" type="pres">
      <dgm:prSet presAssocID="{8D54B9D6-6F76-4DF8-BA2D-58E54705073E}" presName="childTextArrow" presStyleLbl="fgAccFollowNode1" presStyleIdx="4" presStyleCnt="5">
        <dgm:presLayoutVars>
          <dgm:bulletEnabled val="1"/>
        </dgm:presLayoutVars>
      </dgm:prSet>
      <dgm:spPr/>
      <dgm:t>
        <a:bodyPr/>
        <a:lstStyle/>
        <a:p>
          <a:endParaRPr lang="en-US"/>
        </a:p>
      </dgm:t>
    </dgm:pt>
  </dgm:ptLst>
  <dgm:cxnLst>
    <dgm:cxn modelId="{1BD8A46E-8AF7-4B3F-B854-398140E22F91}" type="presOf" srcId="{6A6F5CB8-E0A6-4419-90B4-C66AA1CB87D6}" destId="{081B5271-AC11-4AC7-AD69-65A296FA9E3D}" srcOrd="0" destOrd="0" presId="urn:microsoft.com/office/officeart/2005/8/layout/process4"/>
    <dgm:cxn modelId="{0B6B03AB-93A9-46FC-AB90-A0F3574D14B1}" type="presOf" srcId="{A6CA1010-841B-4417-B147-2501C0239D59}" destId="{A00F6BF4-CF58-4FB0-9863-DF25A33B93B0}" srcOrd="1" destOrd="0" presId="urn:microsoft.com/office/officeart/2005/8/layout/process4"/>
    <dgm:cxn modelId="{420DB20D-5C9C-4AB1-9C39-0BF8617325E4}" srcId="{DAC68AF4-633C-486F-8AD7-E2D6928D7554}" destId="{6A6F5CB8-E0A6-4419-90B4-C66AA1CB87D6}" srcOrd="0" destOrd="0" parTransId="{B3D7E770-43E2-431B-84C6-CCA3146F8B49}" sibTransId="{652BD71C-EE24-47F1-AC51-E4AFD18711AE}"/>
    <dgm:cxn modelId="{33F026EB-5913-4773-9787-5984C6C3047F}" type="presOf" srcId="{D091EACC-CAE8-4743-98CC-9646074303AB}" destId="{84CD71E5-7575-4D5E-BAF0-18FACDA0F48D}" srcOrd="0" destOrd="0" presId="urn:microsoft.com/office/officeart/2005/8/layout/process4"/>
    <dgm:cxn modelId="{2A7B1215-DD39-453B-96B5-867CAC12E9CA}" type="presOf" srcId="{8D54B9D6-6F76-4DF8-BA2D-58E54705073E}" destId="{4A3398D7-2392-4ED2-94F9-A63B0ACD94B0}" srcOrd="0" destOrd="0" presId="urn:microsoft.com/office/officeart/2005/8/layout/process4"/>
    <dgm:cxn modelId="{35811FE2-A5D6-4FA7-BF2D-65497B9F23CC}" type="presOf" srcId="{A6CA1010-841B-4417-B147-2501C0239D59}" destId="{CD2D5366-2A64-4172-BCE2-AEEC613CD726}" srcOrd="0" destOrd="0" presId="urn:microsoft.com/office/officeart/2005/8/layout/process4"/>
    <dgm:cxn modelId="{AB3BA6B0-6926-4AD6-A85B-C0F3A4393D37}" type="presOf" srcId="{4A857109-1850-45C9-949B-1BF7E1CEAAD7}" destId="{0C7E3C3D-EDD6-400E-B4A5-607CA7836FE0}" srcOrd="0" destOrd="0" presId="urn:microsoft.com/office/officeart/2005/8/layout/process4"/>
    <dgm:cxn modelId="{932BDE53-1EC4-41F9-96D6-78D37359D073}" type="presOf" srcId="{380D8C53-E5BA-433A-BB09-FE574FCDA81D}" destId="{DB658E80-E922-48C3-BDC7-A2110FBC6865}" srcOrd="0" destOrd="0" presId="urn:microsoft.com/office/officeart/2005/8/layout/process4"/>
    <dgm:cxn modelId="{E5C269D9-E728-4371-B60C-4D9C1FCB5865}" srcId="{D091EACC-CAE8-4743-98CC-9646074303AB}" destId="{22FDED7E-4ADF-459A-8063-6DC2922729C3}" srcOrd="0" destOrd="0" parTransId="{83423744-081D-4BF1-B9F6-48831EB4F444}" sibTransId="{B2F89F5A-642C-48C6-B94E-22F21FCAB78D}"/>
    <dgm:cxn modelId="{5436E1A9-C909-4CD5-A82C-4FC1889DB4AC}" srcId="{A6CA1010-841B-4417-B147-2501C0239D59}" destId="{4A857109-1850-45C9-949B-1BF7E1CEAAD7}" srcOrd="0" destOrd="0" parTransId="{F1D114E4-D28E-4D27-877A-1B7BAAE9FD3F}" sibTransId="{93FA673E-F023-41F7-8840-3692B6A56B8C}"/>
    <dgm:cxn modelId="{2385675F-6ED8-4F6A-BDE7-343A8FFB295E}" srcId="{DAC68AF4-633C-486F-8AD7-E2D6928D7554}" destId="{479B003D-258B-4215-8112-8D99A78B0B58}" srcOrd="1" destOrd="0" parTransId="{B333446A-CC93-4370-BBF1-84786A8D10D8}" sibTransId="{07A70EA9-3EB3-43D2-9C29-59F4DA86F938}"/>
    <dgm:cxn modelId="{2E30F23D-25B6-4D4B-B61F-D10CACC360C6}" srcId="{380D8C53-E5BA-433A-BB09-FE574FCDA81D}" destId="{D091EACC-CAE8-4743-98CC-9646074303AB}" srcOrd="2" destOrd="0" parTransId="{1486D836-7FEF-493A-BAA1-E9CFA2F640C3}" sibTransId="{7A69B1A6-6A3E-40A7-9989-A871EFD8D29E}"/>
    <dgm:cxn modelId="{514E1BD1-EF00-42AC-8FF1-61D8B0367510}" srcId="{380D8C53-E5BA-433A-BB09-FE574FCDA81D}" destId="{DAC68AF4-633C-486F-8AD7-E2D6928D7554}" srcOrd="1" destOrd="0" parTransId="{0CA31C88-7844-4AE2-AA7C-CC3C5EEA0E91}" sibTransId="{43177209-192C-4CE5-9DDA-0C6F6E337182}"/>
    <dgm:cxn modelId="{536D222D-3A9E-449E-AED4-1B1881CD5320}" srcId="{A6CA1010-841B-4417-B147-2501C0239D59}" destId="{8D54B9D6-6F76-4DF8-BA2D-58E54705073E}" srcOrd="1" destOrd="0" parTransId="{9AE1BAB0-51CA-40FE-B85D-C8D233432080}" sibTransId="{701A0589-D62F-49B3-94E3-8B7DE8BFC2B3}"/>
    <dgm:cxn modelId="{C560ED22-369D-4642-8604-22AE5B66D3B0}" srcId="{380D8C53-E5BA-433A-BB09-FE574FCDA81D}" destId="{A6CA1010-841B-4417-B147-2501C0239D59}" srcOrd="0" destOrd="0" parTransId="{B85C96F4-5350-4513-BBBA-04B9865A1809}" sibTransId="{12F64140-463C-4C28-8C8C-58F5B639386D}"/>
    <dgm:cxn modelId="{5C3DB66D-758F-42D4-9B3F-551C6770B00E}" type="presOf" srcId="{DAC68AF4-633C-486F-8AD7-E2D6928D7554}" destId="{DC6DDE0D-3BFC-42F9-BCF1-6A0530EFA85D}" srcOrd="1" destOrd="0" presId="urn:microsoft.com/office/officeart/2005/8/layout/process4"/>
    <dgm:cxn modelId="{8DA5EC71-5AFD-4DDC-835E-4D17FA2CD2FA}" type="presOf" srcId="{22FDED7E-4ADF-459A-8063-6DC2922729C3}" destId="{CDD536F5-E7D6-4EC8-874C-BF744D8F9252}" srcOrd="0" destOrd="0" presId="urn:microsoft.com/office/officeart/2005/8/layout/process4"/>
    <dgm:cxn modelId="{FF8BBAF2-21A4-4D79-89B1-51A2134DE4AF}" type="presOf" srcId="{D091EACC-CAE8-4743-98CC-9646074303AB}" destId="{B3AFFB6F-AD03-4529-9D9A-AFA194DCDCDA}" srcOrd="1" destOrd="0" presId="urn:microsoft.com/office/officeart/2005/8/layout/process4"/>
    <dgm:cxn modelId="{12658D7F-B236-473C-9702-E324CD9917A9}" type="presOf" srcId="{479B003D-258B-4215-8112-8D99A78B0B58}" destId="{E833DF18-8E85-4F4A-8524-330881943C56}" srcOrd="0" destOrd="0" presId="urn:microsoft.com/office/officeart/2005/8/layout/process4"/>
    <dgm:cxn modelId="{A398C77C-B084-4D58-A1E5-68D1F8368C1D}" type="presOf" srcId="{DAC68AF4-633C-486F-8AD7-E2D6928D7554}" destId="{5FA34066-E56E-40BA-A233-EBE8CB1281E6}" srcOrd="0" destOrd="0" presId="urn:microsoft.com/office/officeart/2005/8/layout/process4"/>
    <dgm:cxn modelId="{4D1380BB-8E47-4B87-AD93-A209AABE1FF2}" type="presParOf" srcId="{DB658E80-E922-48C3-BDC7-A2110FBC6865}" destId="{A0CC666A-097D-4C59-B12A-B02FE9C24E18}" srcOrd="0" destOrd="0" presId="urn:microsoft.com/office/officeart/2005/8/layout/process4"/>
    <dgm:cxn modelId="{44028327-0537-4DDC-BFB1-4746C6A49A47}" type="presParOf" srcId="{A0CC666A-097D-4C59-B12A-B02FE9C24E18}" destId="{84CD71E5-7575-4D5E-BAF0-18FACDA0F48D}" srcOrd="0" destOrd="0" presId="urn:microsoft.com/office/officeart/2005/8/layout/process4"/>
    <dgm:cxn modelId="{34452D3D-A903-45CD-995B-BD356E72CF09}" type="presParOf" srcId="{A0CC666A-097D-4C59-B12A-B02FE9C24E18}" destId="{B3AFFB6F-AD03-4529-9D9A-AFA194DCDCDA}" srcOrd="1" destOrd="0" presId="urn:microsoft.com/office/officeart/2005/8/layout/process4"/>
    <dgm:cxn modelId="{74CA5673-52BF-47E2-BFE6-AE2147806C2C}" type="presParOf" srcId="{A0CC666A-097D-4C59-B12A-B02FE9C24E18}" destId="{F11E1198-6F1D-4D81-8DC1-E66B0C3441ED}" srcOrd="2" destOrd="0" presId="urn:microsoft.com/office/officeart/2005/8/layout/process4"/>
    <dgm:cxn modelId="{50F654BC-A827-4EA2-B2C7-B93407381316}" type="presParOf" srcId="{F11E1198-6F1D-4D81-8DC1-E66B0C3441ED}" destId="{CDD536F5-E7D6-4EC8-874C-BF744D8F9252}" srcOrd="0" destOrd="0" presId="urn:microsoft.com/office/officeart/2005/8/layout/process4"/>
    <dgm:cxn modelId="{3B48BE65-4C28-4BBE-B83C-A24FE4FED1DF}" type="presParOf" srcId="{DB658E80-E922-48C3-BDC7-A2110FBC6865}" destId="{915075EC-74DF-443E-B6FA-99FC44981586}" srcOrd="1" destOrd="0" presId="urn:microsoft.com/office/officeart/2005/8/layout/process4"/>
    <dgm:cxn modelId="{833D0A95-1571-4E11-8D4A-E3B7E9274934}" type="presParOf" srcId="{DB658E80-E922-48C3-BDC7-A2110FBC6865}" destId="{DD653DD6-9F80-4E81-A3D4-A55CE6A83219}" srcOrd="2" destOrd="0" presId="urn:microsoft.com/office/officeart/2005/8/layout/process4"/>
    <dgm:cxn modelId="{659CD934-9452-4195-8A50-510C161E9E1F}" type="presParOf" srcId="{DD653DD6-9F80-4E81-A3D4-A55CE6A83219}" destId="{5FA34066-E56E-40BA-A233-EBE8CB1281E6}" srcOrd="0" destOrd="0" presId="urn:microsoft.com/office/officeart/2005/8/layout/process4"/>
    <dgm:cxn modelId="{7D54EE2F-A97C-426D-8E60-191415A3378E}" type="presParOf" srcId="{DD653DD6-9F80-4E81-A3D4-A55CE6A83219}" destId="{DC6DDE0D-3BFC-42F9-BCF1-6A0530EFA85D}" srcOrd="1" destOrd="0" presId="urn:microsoft.com/office/officeart/2005/8/layout/process4"/>
    <dgm:cxn modelId="{981D5CE0-F160-4BA2-B3FD-DB7827FF2C74}" type="presParOf" srcId="{DD653DD6-9F80-4E81-A3D4-A55CE6A83219}" destId="{8FE71017-7CBC-47D8-B1E6-222135FFA882}" srcOrd="2" destOrd="0" presId="urn:microsoft.com/office/officeart/2005/8/layout/process4"/>
    <dgm:cxn modelId="{DFF98B44-EF90-4234-B412-19AE84805691}" type="presParOf" srcId="{8FE71017-7CBC-47D8-B1E6-222135FFA882}" destId="{081B5271-AC11-4AC7-AD69-65A296FA9E3D}" srcOrd="0" destOrd="0" presId="urn:microsoft.com/office/officeart/2005/8/layout/process4"/>
    <dgm:cxn modelId="{38A617A3-9022-4F4E-828B-7AB28A64A10B}" type="presParOf" srcId="{8FE71017-7CBC-47D8-B1E6-222135FFA882}" destId="{E833DF18-8E85-4F4A-8524-330881943C56}" srcOrd="1" destOrd="0" presId="urn:microsoft.com/office/officeart/2005/8/layout/process4"/>
    <dgm:cxn modelId="{B7ECD560-9AA7-4A4A-87B3-E2DAA17E3572}" type="presParOf" srcId="{DB658E80-E922-48C3-BDC7-A2110FBC6865}" destId="{819BBEBC-A5C3-41A8-AA9F-D3938EAD72FE}" srcOrd="3" destOrd="0" presId="urn:microsoft.com/office/officeart/2005/8/layout/process4"/>
    <dgm:cxn modelId="{3AEF2ACB-FE32-484D-B372-28948AB50283}" type="presParOf" srcId="{DB658E80-E922-48C3-BDC7-A2110FBC6865}" destId="{35DA6491-F8B8-4FD7-B860-4912CBB3CB49}" srcOrd="4" destOrd="0" presId="urn:microsoft.com/office/officeart/2005/8/layout/process4"/>
    <dgm:cxn modelId="{C3A71072-4A26-4CDD-9F56-C4A653DBCF3A}" type="presParOf" srcId="{35DA6491-F8B8-4FD7-B860-4912CBB3CB49}" destId="{CD2D5366-2A64-4172-BCE2-AEEC613CD726}" srcOrd="0" destOrd="0" presId="urn:microsoft.com/office/officeart/2005/8/layout/process4"/>
    <dgm:cxn modelId="{A58EC617-721C-4DAA-8BDB-59624B8689FC}" type="presParOf" srcId="{35DA6491-F8B8-4FD7-B860-4912CBB3CB49}" destId="{A00F6BF4-CF58-4FB0-9863-DF25A33B93B0}" srcOrd="1" destOrd="0" presId="urn:microsoft.com/office/officeart/2005/8/layout/process4"/>
    <dgm:cxn modelId="{D1460055-CCE2-426D-9FB0-C67371715E61}" type="presParOf" srcId="{35DA6491-F8B8-4FD7-B860-4912CBB3CB49}" destId="{654BF8DA-8CFF-43A4-8962-D070D141283B}" srcOrd="2" destOrd="0" presId="urn:microsoft.com/office/officeart/2005/8/layout/process4"/>
    <dgm:cxn modelId="{51EADBFE-9A22-46C9-A18F-93D3E32B36A9}" type="presParOf" srcId="{654BF8DA-8CFF-43A4-8962-D070D141283B}" destId="{0C7E3C3D-EDD6-400E-B4A5-607CA7836FE0}" srcOrd="0" destOrd="0" presId="urn:microsoft.com/office/officeart/2005/8/layout/process4"/>
    <dgm:cxn modelId="{B2F0D534-4914-4341-8AA3-91E42A56D5BC}" type="presParOf" srcId="{654BF8DA-8CFF-43A4-8962-D070D141283B}" destId="{4A3398D7-2392-4ED2-94F9-A63B0ACD94B0}" srcOrd="1" destOrd="0" presId="urn:microsoft.com/office/officeart/2005/8/layout/process4"/>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1B9B8EE-D4A3-4072-9C2F-A9AE13109F91}">
      <dsp:nvSpPr>
        <dsp:cNvPr id="0" name=""/>
        <dsp:cNvSpPr/>
      </dsp:nvSpPr>
      <dsp:spPr>
        <a:xfrm>
          <a:off x="1224154" y="3296712"/>
          <a:ext cx="8352891" cy="879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b="1" kern="1200" dirty="0" smtClean="0"/>
            <a:t>Types  of  lost  circulation</a:t>
          </a:r>
          <a:endParaRPr lang="en-US" sz="2400" b="1" kern="1200" dirty="0"/>
        </a:p>
      </dsp:txBody>
      <dsp:txXfrm>
        <a:off x="1224154" y="3296712"/>
        <a:ext cx="8352891" cy="879743"/>
      </dsp:txXfrm>
    </dsp:sp>
    <dsp:sp modelId="{48D9ADCB-CCE7-4602-B683-726ECF3C92BE}">
      <dsp:nvSpPr>
        <dsp:cNvPr id="0" name=""/>
        <dsp:cNvSpPr/>
      </dsp:nvSpPr>
      <dsp:spPr>
        <a:xfrm rot="10800000">
          <a:off x="1008130" y="1091786"/>
          <a:ext cx="8784939" cy="2283948"/>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b="1" kern="1200" dirty="0" smtClean="0"/>
            <a:t>What is lost circulation?</a:t>
          </a:r>
          <a:endParaRPr lang="en-US" sz="2400" b="1" kern="1200" dirty="0"/>
        </a:p>
      </dsp:txBody>
      <dsp:txXfrm rot="10800000">
        <a:off x="1008130" y="1091786"/>
        <a:ext cx="8784939" cy="228394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7FA7D08-A1A0-4D6F-A07A-53420BC4E2F9}">
      <dsp:nvSpPr>
        <dsp:cNvPr id="0" name=""/>
        <dsp:cNvSpPr/>
      </dsp:nvSpPr>
      <dsp:spPr>
        <a:xfrm rot="16200000">
          <a:off x="2564" y="2517"/>
          <a:ext cx="4903514" cy="4903514"/>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b="1" kern="1200" dirty="0" smtClean="0"/>
            <a:t>Purpose of  lost circulation</a:t>
          </a:r>
          <a:endParaRPr lang="en-US" sz="2800" b="1" kern="1200" dirty="0"/>
        </a:p>
      </dsp:txBody>
      <dsp:txXfrm rot="16200000">
        <a:off x="2564" y="2517"/>
        <a:ext cx="4903514" cy="4903514"/>
      </dsp:txXfrm>
    </dsp:sp>
    <dsp:sp modelId="{C9AEE6F7-B898-4C9B-B2DA-88B164B8C6DB}">
      <dsp:nvSpPr>
        <dsp:cNvPr id="0" name=""/>
        <dsp:cNvSpPr/>
      </dsp:nvSpPr>
      <dsp:spPr>
        <a:xfrm rot="5400000">
          <a:off x="5612085" y="309"/>
          <a:ext cx="4903514" cy="4903514"/>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b="1" kern="1200" dirty="0" smtClean="0"/>
            <a:t>Benefits of  lost  circulation</a:t>
          </a:r>
          <a:endParaRPr lang="en-US" sz="2800" b="1" kern="1200" dirty="0"/>
        </a:p>
      </dsp:txBody>
      <dsp:txXfrm rot="5400000">
        <a:off x="5612085" y="309"/>
        <a:ext cx="4903514" cy="4903514"/>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1F32574-5859-485C-AD1D-4AA600FF563F}">
      <dsp:nvSpPr>
        <dsp:cNvPr id="0" name=""/>
        <dsp:cNvSpPr/>
      </dsp:nvSpPr>
      <dsp:spPr>
        <a:xfrm>
          <a:off x="2038725" y="1080119"/>
          <a:ext cx="3240360" cy="32403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938227-4B6C-4D1A-B473-83DC68E8CE77}">
      <dsp:nvSpPr>
        <dsp:cNvPr id="0" name=""/>
        <dsp:cNvSpPr/>
      </dsp:nvSpPr>
      <dsp:spPr>
        <a:xfrm>
          <a:off x="2686797" y="1728192"/>
          <a:ext cx="1944216" cy="194421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B255B6-08C5-4DCD-A6D9-AC089126DD13}">
      <dsp:nvSpPr>
        <dsp:cNvPr id="0" name=""/>
        <dsp:cNvSpPr/>
      </dsp:nvSpPr>
      <dsp:spPr>
        <a:xfrm>
          <a:off x="3334869" y="2376264"/>
          <a:ext cx="648072" cy="64807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1559E4-4F12-4067-ADB9-DC7796CFB021}">
      <dsp:nvSpPr>
        <dsp:cNvPr id="0" name=""/>
        <dsp:cNvSpPr/>
      </dsp:nvSpPr>
      <dsp:spPr>
        <a:xfrm>
          <a:off x="4545497" y="0"/>
          <a:ext cx="4167475" cy="945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30480" rIns="30480" bIns="30480" numCol="1" spcCol="1270" anchor="ctr" anchorCtr="0">
          <a:noAutofit/>
        </a:bodyPr>
        <a:lstStyle/>
        <a:p>
          <a:pPr lvl="0" algn="r" defTabSz="1066800">
            <a:lnSpc>
              <a:spcPct val="90000"/>
            </a:lnSpc>
            <a:spcBef>
              <a:spcPct val="0"/>
            </a:spcBef>
            <a:spcAft>
              <a:spcPct val="35000"/>
            </a:spcAft>
          </a:pPr>
          <a:r>
            <a:rPr lang="en-US" sz="2400" b="1" kern="1200" dirty="0" smtClean="0"/>
            <a:t>Types  of  fractures</a:t>
          </a:r>
          <a:endParaRPr lang="en-US" sz="2400" b="1" kern="1200" dirty="0"/>
        </a:p>
      </dsp:txBody>
      <dsp:txXfrm>
        <a:off x="4545497" y="0"/>
        <a:ext cx="4167475" cy="945105"/>
      </dsp:txXfrm>
    </dsp:sp>
    <dsp:sp modelId="{ED04A035-B0B8-4551-8B21-9BC2DC593F65}">
      <dsp:nvSpPr>
        <dsp:cNvPr id="0" name=""/>
        <dsp:cNvSpPr/>
      </dsp:nvSpPr>
      <dsp:spPr>
        <a:xfrm>
          <a:off x="5414100" y="472552"/>
          <a:ext cx="405045"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6EDF00-8A90-49D1-BC2C-2E2325816A23}">
      <dsp:nvSpPr>
        <dsp:cNvPr id="0" name=""/>
        <dsp:cNvSpPr/>
      </dsp:nvSpPr>
      <dsp:spPr>
        <a:xfrm rot="5400000">
          <a:off x="3422088" y="709908"/>
          <a:ext cx="2227207" cy="1753574"/>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7B0C523-BE40-4872-9D6B-4652D9825A3E}">
      <dsp:nvSpPr>
        <dsp:cNvPr id="0" name=""/>
        <dsp:cNvSpPr/>
      </dsp:nvSpPr>
      <dsp:spPr>
        <a:xfrm>
          <a:off x="4279974" y="936107"/>
          <a:ext cx="4698522" cy="963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30480" rIns="30480" bIns="30480" numCol="1" spcCol="1270" anchor="ctr" anchorCtr="0">
          <a:noAutofit/>
        </a:bodyPr>
        <a:lstStyle/>
        <a:p>
          <a:pPr lvl="0" algn="r" defTabSz="1066800">
            <a:lnSpc>
              <a:spcPct val="90000"/>
            </a:lnSpc>
            <a:spcBef>
              <a:spcPct val="0"/>
            </a:spcBef>
            <a:spcAft>
              <a:spcPct val="35000"/>
            </a:spcAft>
          </a:pPr>
          <a:r>
            <a:rPr lang="en-US" sz="2400" b="0" kern="1200" dirty="0" smtClean="0"/>
            <a:t>Natural  fracture </a:t>
          </a:r>
          <a:endParaRPr lang="en-US" sz="2400" b="0" kern="1200" dirty="0"/>
        </a:p>
      </dsp:txBody>
      <dsp:txXfrm>
        <a:off x="4279974" y="936107"/>
        <a:ext cx="4698522" cy="963099"/>
      </dsp:txXfrm>
    </dsp:sp>
    <dsp:sp modelId="{589CEFA1-FE3A-4E43-B0E8-5901B4D532A4}">
      <dsp:nvSpPr>
        <dsp:cNvPr id="0" name=""/>
        <dsp:cNvSpPr/>
      </dsp:nvSpPr>
      <dsp:spPr>
        <a:xfrm>
          <a:off x="5414100" y="1417657"/>
          <a:ext cx="405045"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E67395-3687-4ED5-BED3-D385CBDF183E}">
      <dsp:nvSpPr>
        <dsp:cNvPr id="0" name=""/>
        <dsp:cNvSpPr/>
      </dsp:nvSpPr>
      <dsp:spPr>
        <a:xfrm rot="5400000">
          <a:off x="3900149" y="1640270"/>
          <a:ext cx="1735536" cy="1289123"/>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96C4DA-43CA-4C8F-B76A-DC9EC2C9EFD4}">
      <dsp:nvSpPr>
        <dsp:cNvPr id="0" name=""/>
        <dsp:cNvSpPr/>
      </dsp:nvSpPr>
      <dsp:spPr>
        <a:xfrm>
          <a:off x="4063947" y="1890209"/>
          <a:ext cx="5130575" cy="945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30480" rIns="30480" bIns="30480" numCol="1" spcCol="1270" anchor="ctr" anchorCtr="0">
          <a:noAutofit/>
        </a:bodyPr>
        <a:lstStyle/>
        <a:p>
          <a:pPr lvl="0" algn="r" defTabSz="1066800">
            <a:lnSpc>
              <a:spcPct val="90000"/>
            </a:lnSpc>
            <a:spcBef>
              <a:spcPct val="0"/>
            </a:spcBef>
            <a:spcAft>
              <a:spcPct val="35000"/>
            </a:spcAft>
          </a:pPr>
          <a:r>
            <a:rPr lang="en-US" sz="2400" kern="1200" dirty="0" smtClean="0"/>
            <a:t>Induced  fracture</a:t>
          </a:r>
          <a:endParaRPr lang="en-US" sz="2400" kern="1200" dirty="0"/>
        </a:p>
      </dsp:txBody>
      <dsp:txXfrm>
        <a:off x="4063947" y="1890209"/>
        <a:ext cx="5130575" cy="945105"/>
      </dsp:txXfrm>
    </dsp:sp>
    <dsp:sp modelId="{57A098F9-4326-4E16-BF58-F4E320DBD4AC}">
      <dsp:nvSpPr>
        <dsp:cNvPr id="0" name=""/>
        <dsp:cNvSpPr/>
      </dsp:nvSpPr>
      <dsp:spPr>
        <a:xfrm>
          <a:off x="5414100" y="2362762"/>
          <a:ext cx="405045"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2E17AD-4483-4E5C-BF4F-942EEBBBD211}">
      <dsp:nvSpPr>
        <dsp:cNvPr id="0" name=""/>
        <dsp:cNvSpPr/>
      </dsp:nvSpPr>
      <dsp:spPr>
        <a:xfrm rot="5400000">
          <a:off x="4378805" y="2569875"/>
          <a:ext cx="1239977" cy="824671"/>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3AFFB6F-AD03-4529-9D9A-AFA194DCDCDA}">
      <dsp:nvSpPr>
        <dsp:cNvPr id="0" name=""/>
        <dsp:cNvSpPr/>
      </dsp:nvSpPr>
      <dsp:spPr>
        <a:xfrm>
          <a:off x="0" y="3956909"/>
          <a:ext cx="4680520" cy="12987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Gunk  slurries</a:t>
          </a:r>
          <a:endParaRPr lang="en-US" sz="2100" kern="1200" dirty="0"/>
        </a:p>
      </dsp:txBody>
      <dsp:txXfrm>
        <a:off x="0" y="3956909"/>
        <a:ext cx="4680520" cy="701322"/>
      </dsp:txXfrm>
    </dsp:sp>
    <dsp:sp modelId="{CDD536F5-E7D6-4EC8-874C-BF744D8F9252}">
      <dsp:nvSpPr>
        <dsp:cNvPr id="0" name=""/>
        <dsp:cNvSpPr/>
      </dsp:nvSpPr>
      <dsp:spPr>
        <a:xfrm>
          <a:off x="0" y="4632256"/>
          <a:ext cx="4680520" cy="59742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lvl="0" algn="ctr" defTabSz="977900">
            <a:lnSpc>
              <a:spcPct val="90000"/>
            </a:lnSpc>
            <a:spcBef>
              <a:spcPct val="0"/>
            </a:spcBef>
            <a:spcAft>
              <a:spcPct val="35000"/>
            </a:spcAft>
          </a:pPr>
          <a:r>
            <a:rPr lang="en-US" sz="2200" kern="1200" dirty="0" smtClean="0"/>
            <a:t>Diesel   oil  </a:t>
          </a:r>
          <a:r>
            <a:rPr lang="en-US" sz="2200" kern="1200" dirty="0" err="1" smtClean="0"/>
            <a:t>bentonite</a:t>
          </a:r>
          <a:r>
            <a:rPr lang="en-US" sz="2200" kern="1200" dirty="0" smtClean="0"/>
            <a:t> </a:t>
          </a:r>
          <a:endParaRPr lang="en-US" sz="2200" kern="1200" dirty="0"/>
        </a:p>
      </dsp:txBody>
      <dsp:txXfrm>
        <a:off x="0" y="4632256"/>
        <a:ext cx="4680520" cy="597423"/>
      </dsp:txXfrm>
    </dsp:sp>
    <dsp:sp modelId="{DC6DDE0D-3BFC-42F9-BCF1-6A0530EFA85D}">
      <dsp:nvSpPr>
        <dsp:cNvPr id="0" name=""/>
        <dsp:cNvSpPr/>
      </dsp:nvSpPr>
      <dsp:spPr>
        <a:xfrm rot="10800000">
          <a:off x="0" y="1978919"/>
          <a:ext cx="4680520" cy="199747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High  fluid  loss squeezes  </a:t>
          </a:r>
          <a:endParaRPr lang="en-US" sz="2100" kern="1200" dirty="0"/>
        </a:p>
      </dsp:txBody>
      <dsp:txXfrm>
        <a:off x="0" y="1978919"/>
        <a:ext cx="4680520" cy="701112"/>
      </dsp:txXfrm>
    </dsp:sp>
    <dsp:sp modelId="{081B5271-AC11-4AC7-AD69-65A296FA9E3D}">
      <dsp:nvSpPr>
        <dsp:cNvPr id="0" name=""/>
        <dsp:cNvSpPr/>
      </dsp:nvSpPr>
      <dsp:spPr>
        <a:xfrm>
          <a:off x="571" y="2680031"/>
          <a:ext cx="4456549" cy="5972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lvl="0" algn="ctr" defTabSz="977900">
            <a:lnSpc>
              <a:spcPct val="90000"/>
            </a:lnSpc>
            <a:spcBef>
              <a:spcPct val="0"/>
            </a:spcBef>
            <a:spcAft>
              <a:spcPct val="35000"/>
            </a:spcAft>
          </a:pPr>
          <a:r>
            <a:rPr lang="en-US" sz="2200" kern="1200" dirty="0" smtClean="0"/>
            <a:t>Diatomaceous  earth or  clay  blend</a:t>
          </a:r>
          <a:endParaRPr lang="en-US" sz="2200" kern="1200" dirty="0"/>
        </a:p>
      </dsp:txBody>
      <dsp:txXfrm>
        <a:off x="571" y="2680031"/>
        <a:ext cx="4456549" cy="597243"/>
      </dsp:txXfrm>
    </dsp:sp>
    <dsp:sp modelId="{E833DF18-8E85-4F4A-8524-330881943C56}">
      <dsp:nvSpPr>
        <dsp:cNvPr id="0" name=""/>
        <dsp:cNvSpPr/>
      </dsp:nvSpPr>
      <dsp:spPr>
        <a:xfrm>
          <a:off x="4457121" y="2680031"/>
          <a:ext cx="222827" cy="5972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6350" rIns="35560" bIns="6350" numCol="1" spcCol="1270" anchor="ctr" anchorCtr="0">
          <a:noAutofit/>
        </a:bodyPr>
        <a:lstStyle/>
        <a:p>
          <a:pPr lvl="0" algn="ctr" defTabSz="222250">
            <a:lnSpc>
              <a:spcPct val="90000"/>
            </a:lnSpc>
            <a:spcBef>
              <a:spcPct val="0"/>
            </a:spcBef>
            <a:spcAft>
              <a:spcPct val="35000"/>
            </a:spcAft>
          </a:pPr>
          <a:endParaRPr lang="en-US" sz="500" kern="1200"/>
        </a:p>
      </dsp:txBody>
      <dsp:txXfrm>
        <a:off x="4457121" y="2680031"/>
        <a:ext cx="222827" cy="597243"/>
      </dsp:txXfrm>
    </dsp:sp>
    <dsp:sp modelId="{A00F6BF4-CF58-4FB0-9863-DF25A33B93B0}">
      <dsp:nvSpPr>
        <dsp:cNvPr id="0" name=""/>
        <dsp:cNvSpPr/>
      </dsp:nvSpPr>
      <dsp:spPr>
        <a:xfrm rot="10800000">
          <a:off x="0" y="929"/>
          <a:ext cx="4680520" cy="199747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Conventional  lost  circulation  material</a:t>
          </a:r>
          <a:endParaRPr lang="en-US" sz="2100" kern="1200" dirty="0"/>
        </a:p>
      </dsp:txBody>
      <dsp:txXfrm>
        <a:off x="0" y="929"/>
        <a:ext cx="4680520" cy="701112"/>
      </dsp:txXfrm>
    </dsp:sp>
    <dsp:sp modelId="{0C7E3C3D-EDD6-400E-B4A5-607CA7836FE0}">
      <dsp:nvSpPr>
        <dsp:cNvPr id="0" name=""/>
        <dsp:cNvSpPr/>
      </dsp:nvSpPr>
      <dsp:spPr>
        <a:xfrm>
          <a:off x="1674" y="720078"/>
          <a:ext cx="2195215" cy="5972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lvl="0" algn="ctr" defTabSz="977900">
            <a:lnSpc>
              <a:spcPct val="90000"/>
            </a:lnSpc>
            <a:spcBef>
              <a:spcPct val="0"/>
            </a:spcBef>
            <a:spcAft>
              <a:spcPct val="35000"/>
            </a:spcAft>
          </a:pPr>
          <a:r>
            <a:rPr lang="en-US" sz="2200" kern="1200" dirty="0" smtClean="0"/>
            <a:t>Fibers, flakes,</a:t>
          </a:r>
          <a:endParaRPr lang="en-US" sz="2200" kern="1200" dirty="0"/>
        </a:p>
      </dsp:txBody>
      <dsp:txXfrm>
        <a:off x="1674" y="720078"/>
        <a:ext cx="2195215" cy="597243"/>
      </dsp:txXfrm>
    </dsp:sp>
    <dsp:sp modelId="{4A3398D7-2392-4ED2-94F9-A63B0ACD94B0}">
      <dsp:nvSpPr>
        <dsp:cNvPr id="0" name=""/>
        <dsp:cNvSpPr/>
      </dsp:nvSpPr>
      <dsp:spPr>
        <a:xfrm>
          <a:off x="2196889" y="702041"/>
          <a:ext cx="2481955" cy="5972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lvl="0" algn="ctr" defTabSz="977900">
            <a:lnSpc>
              <a:spcPct val="90000"/>
            </a:lnSpc>
            <a:spcBef>
              <a:spcPct val="0"/>
            </a:spcBef>
            <a:spcAft>
              <a:spcPct val="35000"/>
            </a:spcAft>
          </a:pPr>
          <a:r>
            <a:rPr lang="en-US" sz="2200" kern="1200" dirty="0" smtClean="0"/>
            <a:t>And  granules</a:t>
          </a:r>
          <a:endParaRPr lang="en-US" sz="2200" kern="1200" dirty="0"/>
        </a:p>
      </dsp:txBody>
      <dsp:txXfrm>
        <a:off x="2196889" y="702041"/>
        <a:ext cx="2481955" cy="59724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CE826-98C3-2940-9F13-DCEE4140617A}" type="datetimeFigureOut">
              <a:rPr lang="en-US" smtClean="0"/>
              <a:pPr/>
              <a:t>2/28/2021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4415F-5F01-2244-A8CE-E81373EC6ACC}" type="slidenum">
              <a:rPr lang="en-US" smtClean="0"/>
              <a:pPr/>
              <a:t>‹#›</a:t>
            </a:fld>
            <a:endParaRPr lang="en-US"/>
          </a:p>
        </p:txBody>
      </p:sp>
    </p:spTree>
    <p:extLst>
      <p:ext uri="{BB962C8B-B14F-4D97-AF65-F5344CB8AC3E}">
        <p14:creationId xmlns="" xmlns:p14="http://schemas.microsoft.com/office/powerpoint/2010/main" val="306767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344415F-5F01-2244-A8CE-E81373EC6ACC}"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344415F-5F01-2244-A8CE-E81373EC6ACC}" type="slidenum">
              <a:rPr lang="en-US" smtClean="0"/>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344415F-5F01-2244-A8CE-E81373EC6ACC}"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CC40AC-6EC3-2F40-9993-C71A6346CF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F33A1530-0525-7A45-9BDA-1968BB8C3C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FA70BA97-82B6-4144-B114-7A86EAD45779}"/>
              </a:ext>
            </a:extLst>
          </p:cNvPr>
          <p:cNvSpPr>
            <a:spLocks noGrp="1"/>
          </p:cNvSpPr>
          <p:nvPr>
            <p:ph type="dt" sz="half" idx="10"/>
          </p:nvPr>
        </p:nvSpPr>
        <p:spPr/>
        <p:txBody>
          <a:bodyPr/>
          <a:lstStyle/>
          <a:p>
            <a:fld id="{2CF97907-7107-4685-8C7D-764EB6E38885}" type="datetime1">
              <a:rPr lang="en-US" smtClean="0"/>
              <a:pPr/>
              <a:t>2/28/2021</a:t>
            </a:fld>
            <a:endParaRPr lang="en-US"/>
          </a:p>
        </p:txBody>
      </p:sp>
      <p:sp>
        <p:nvSpPr>
          <p:cNvPr id="5" name="Footer Placeholder 4">
            <a:extLst>
              <a:ext uri="{FF2B5EF4-FFF2-40B4-BE49-F238E27FC236}">
                <a16:creationId xmlns="" xmlns:a16="http://schemas.microsoft.com/office/drawing/2014/main" id="{6985679F-279B-5849-A6EB-87D6DFEEE6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5813DE9-245B-D345-96B4-CDC582FAD84E}"/>
              </a:ext>
            </a:extLst>
          </p:cNvPr>
          <p:cNvSpPr>
            <a:spLocks noGrp="1"/>
          </p:cNvSpPr>
          <p:nvPr>
            <p:ph type="sldNum" sz="quarter" idx="12"/>
          </p:nvPr>
        </p:nvSpPr>
        <p:spPr/>
        <p:txBody>
          <a:bodyPr/>
          <a:lstStyle/>
          <a:p>
            <a:fld id="{3C3D9F04-0A57-1A4C-9E78-3C385EBC5FF4}" type="slidenum">
              <a:rPr lang="en-US" smtClean="0"/>
              <a:pPr/>
              <a:t>‹#›</a:t>
            </a:fld>
            <a:endParaRPr lang="en-US"/>
          </a:p>
        </p:txBody>
      </p:sp>
    </p:spTree>
    <p:extLst>
      <p:ext uri="{BB962C8B-B14F-4D97-AF65-F5344CB8AC3E}">
        <p14:creationId xmlns="" xmlns:p14="http://schemas.microsoft.com/office/powerpoint/2010/main" val="1620750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FEB054-2FBB-C74D-831F-11BA5BE9B4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9DECC247-7366-014D-BA6B-7C7E7936E6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92277EF-CCCC-BA47-9D5C-44BCD1CB42D6}"/>
              </a:ext>
            </a:extLst>
          </p:cNvPr>
          <p:cNvSpPr>
            <a:spLocks noGrp="1"/>
          </p:cNvSpPr>
          <p:nvPr>
            <p:ph type="dt" sz="half" idx="10"/>
          </p:nvPr>
        </p:nvSpPr>
        <p:spPr/>
        <p:txBody>
          <a:bodyPr/>
          <a:lstStyle/>
          <a:p>
            <a:fld id="{EBD50F49-6C78-4F36-8511-2BE46EB043A3}" type="datetime1">
              <a:rPr lang="en-US" smtClean="0"/>
              <a:pPr/>
              <a:t>2/28/2021</a:t>
            </a:fld>
            <a:endParaRPr lang="en-US"/>
          </a:p>
        </p:txBody>
      </p:sp>
      <p:sp>
        <p:nvSpPr>
          <p:cNvPr id="5" name="Footer Placeholder 4">
            <a:extLst>
              <a:ext uri="{FF2B5EF4-FFF2-40B4-BE49-F238E27FC236}">
                <a16:creationId xmlns="" xmlns:a16="http://schemas.microsoft.com/office/drawing/2014/main" id="{AD43E87D-6CF7-7840-B991-3840B9E49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6F87826-DA8C-1249-963D-ED5D2A86464A}"/>
              </a:ext>
            </a:extLst>
          </p:cNvPr>
          <p:cNvSpPr>
            <a:spLocks noGrp="1"/>
          </p:cNvSpPr>
          <p:nvPr>
            <p:ph type="sldNum" sz="quarter" idx="12"/>
          </p:nvPr>
        </p:nvSpPr>
        <p:spPr/>
        <p:txBody>
          <a:bodyPr/>
          <a:lstStyle/>
          <a:p>
            <a:fld id="{3C3D9F04-0A57-1A4C-9E78-3C385EBC5FF4}" type="slidenum">
              <a:rPr lang="en-US" smtClean="0"/>
              <a:pPr/>
              <a:t>‹#›</a:t>
            </a:fld>
            <a:endParaRPr lang="en-US"/>
          </a:p>
        </p:txBody>
      </p:sp>
    </p:spTree>
    <p:extLst>
      <p:ext uri="{BB962C8B-B14F-4D97-AF65-F5344CB8AC3E}">
        <p14:creationId xmlns="" xmlns:p14="http://schemas.microsoft.com/office/powerpoint/2010/main" val="412070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DCB31A8E-80C2-774C-A610-C6D2BD652A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FB121596-0C18-0044-9A76-18AA3DDDE3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011138D-E272-3E43-B059-00BF1141D8C1}"/>
              </a:ext>
            </a:extLst>
          </p:cNvPr>
          <p:cNvSpPr>
            <a:spLocks noGrp="1"/>
          </p:cNvSpPr>
          <p:nvPr>
            <p:ph type="dt" sz="half" idx="10"/>
          </p:nvPr>
        </p:nvSpPr>
        <p:spPr/>
        <p:txBody>
          <a:bodyPr/>
          <a:lstStyle/>
          <a:p>
            <a:fld id="{CFB12F41-E4AC-41F8-AC33-3C470E9605EC}" type="datetime1">
              <a:rPr lang="en-US" smtClean="0"/>
              <a:pPr/>
              <a:t>2/28/2021</a:t>
            </a:fld>
            <a:endParaRPr lang="en-US"/>
          </a:p>
        </p:txBody>
      </p:sp>
      <p:sp>
        <p:nvSpPr>
          <p:cNvPr id="5" name="Footer Placeholder 4">
            <a:extLst>
              <a:ext uri="{FF2B5EF4-FFF2-40B4-BE49-F238E27FC236}">
                <a16:creationId xmlns="" xmlns:a16="http://schemas.microsoft.com/office/drawing/2014/main" id="{1BCAF138-3837-4545-BF34-40F8598DBE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5E7B0D2-A71A-5A40-BE55-02946B827437}"/>
              </a:ext>
            </a:extLst>
          </p:cNvPr>
          <p:cNvSpPr>
            <a:spLocks noGrp="1"/>
          </p:cNvSpPr>
          <p:nvPr>
            <p:ph type="sldNum" sz="quarter" idx="12"/>
          </p:nvPr>
        </p:nvSpPr>
        <p:spPr/>
        <p:txBody>
          <a:bodyPr/>
          <a:lstStyle/>
          <a:p>
            <a:fld id="{3C3D9F04-0A57-1A4C-9E78-3C385EBC5FF4}" type="slidenum">
              <a:rPr lang="en-US" smtClean="0"/>
              <a:pPr/>
              <a:t>‹#›</a:t>
            </a:fld>
            <a:endParaRPr lang="en-US"/>
          </a:p>
        </p:txBody>
      </p:sp>
    </p:spTree>
    <p:extLst>
      <p:ext uri="{BB962C8B-B14F-4D97-AF65-F5344CB8AC3E}">
        <p14:creationId xmlns="" xmlns:p14="http://schemas.microsoft.com/office/powerpoint/2010/main" val="219272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6F5E5B-FE1F-214D-85C8-C7DB6D8217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9D00CA1-BDD0-144D-81DA-3BC7AE1F6F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CCA5619-8CBC-FB42-B4ED-FAA702C4B6CD}"/>
              </a:ext>
            </a:extLst>
          </p:cNvPr>
          <p:cNvSpPr>
            <a:spLocks noGrp="1"/>
          </p:cNvSpPr>
          <p:nvPr>
            <p:ph type="dt" sz="half" idx="10"/>
          </p:nvPr>
        </p:nvSpPr>
        <p:spPr/>
        <p:txBody>
          <a:bodyPr/>
          <a:lstStyle/>
          <a:p>
            <a:fld id="{78C37E82-9ABD-47BA-8C5D-6201F3B03DD7}" type="datetime1">
              <a:rPr lang="en-US" smtClean="0"/>
              <a:pPr/>
              <a:t>2/28/2021</a:t>
            </a:fld>
            <a:endParaRPr lang="en-US"/>
          </a:p>
        </p:txBody>
      </p:sp>
      <p:sp>
        <p:nvSpPr>
          <p:cNvPr id="5" name="Footer Placeholder 4">
            <a:extLst>
              <a:ext uri="{FF2B5EF4-FFF2-40B4-BE49-F238E27FC236}">
                <a16:creationId xmlns="" xmlns:a16="http://schemas.microsoft.com/office/drawing/2014/main" id="{F0CDF542-8B4C-1F47-8A71-18AC7F96B0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CDD53C7-772C-C047-8B5E-FA6FE2B60E77}"/>
              </a:ext>
            </a:extLst>
          </p:cNvPr>
          <p:cNvSpPr>
            <a:spLocks noGrp="1"/>
          </p:cNvSpPr>
          <p:nvPr>
            <p:ph type="sldNum" sz="quarter" idx="12"/>
          </p:nvPr>
        </p:nvSpPr>
        <p:spPr/>
        <p:txBody>
          <a:bodyPr/>
          <a:lstStyle/>
          <a:p>
            <a:fld id="{3C3D9F04-0A57-1A4C-9E78-3C385EBC5FF4}" type="slidenum">
              <a:rPr lang="en-US" smtClean="0"/>
              <a:pPr/>
              <a:t>‹#›</a:t>
            </a:fld>
            <a:endParaRPr lang="en-US"/>
          </a:p>
        </p:txBody>
      </p:sp>
    </p:spTree>
    <p:extLst>
      <p:ext uri="{BB962C8B-B14F-4D97-AF65-F5344CB8AC3E}">
        <p14:creationId xmlns="" xmlns:p14="http://schemas.microsoft.com/office/powerpoint/2010/main" val="2431856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1C0F9D-02BD-944E-8AE3-B282B51735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5A88C190-8BD6-F446-8C25-B3255A3D52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6C0AEBC3-0799-FC4E-A15C-9026F021533E}"/>
              </a:ext>
            </a:extLst>
          </p:cNvPr>
          <p:cNvSpPr>
            <a:spLocks noGrp="1"/>
          </p:cNvSpPr>
          <p:nvPr>
            <p:ph type="dt" sz="half" idx="10"/>
          </p:nvPr>
        </p:nvSpPr>
        <p:spPr/>
        <p:txBody>
          <a:bodyPr/>
          <a:lstStyle/>
          <a:p>
            <a:fld id="{C0934342-9825-4B3B-BB11-3A08C7D2A3BD}" type="datetime1">
              <a:rPr lang="en-US" smtClean="0"/>
              <a:pPr/>
              <a:t>2/28/2021</a:t>
            </a:fld>
            <a:endParaRPr lang="en-US"/>
          </a:p>
        </p:txBody>
      </p:sp>
      <p:sp>
        <p:nvSpPr>
          <p:cNvPr id="5" name="Footer Placeholder 4">
            <a:extLst>
              <a:ext uri="{FF2B5EF4-FFF2-40B4-BE49-F238E27FC236}">
                <a16:creationId xmlns="" xmlns:a16="http://schemas.microsoft.com/office/drawing/2014/main" id="{3E4592B1-98F0-E84A-B7FF-53F919F08B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2C8649B-8B4C-3142-9074-7CFA024B119B}"/>
              </a:ext>
            </a:extLst>
          </p:cNvPr>
          <p:cNvSpPr>
            <a:spLocks noGrp="1"/>
          </p:cNvSpPr>
          <p:nvPr>
            <p:ph type="sldNum" sz="quarter" idx="12"/>
          </p:nvPr>
        </p:nvSpPr>
        <p:spPr/>
        <p:txBody>
          <a:bodyPr/>
          <a:lstStyle/>
          <a:p>
            <a:fld id="{3C3D9F04-0A57-1A4C-9E78-3C385EBC5FF4}" type="slidenum">
              <a:rPr lang="en-US" smtClean="0"/>
              <a:pPr/>
              <a:t>‹#›</a:t>
            </a:fld>
            <a:endParaRPr lang="en-US"/>
          </a:p>
        </p:txBody>
      </p:sp>
    </p:spTree>
    <p:extLst>
      <p:ext uri="{BB962C8B-B14F-4D97-AF65-F5344CB8AC3E}">
        <p14:creationId xmlns="" xmlns:p14="http://schemas.microsoft.com/office/powerpoint/2010/main" val="3887988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CFBDAF-004C-BD4D-B0D3-31A695DABC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76F1C76-BD20-B447-A25F-9BD41F0C32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2B63BFD3-96F2-0846-AF37-716953B5F4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93C87964-CA99-CF41-8C45-9EB37138B379}"/>
              </a:ext>
            </a:extLst>
          </p:cNvPr>
          <p:cNvSpPr>
            <a:spLocks noGrp="1"/>
          </p:cNvSpPr>
          <p:nvPr>
            <p:ph type="dt" sz="half" idx="10"/>
          </p:nvPr>
        </p:nvSpPr>
        <p:spPr/>
        <p:txBody>
          <a:bodyPr/>
          <a:lstStyle/>
          <a:p>
            <a:fld id="{6BD5DF79-CA2F-4039-A94F-32F4B6B8CB04}" type="datetime1">
              <a:rPr lang="en-US" smtClean="0"/>
              <a:pPr/>
              <a:t>2/28/2021</a:t>
            </a:fld>
            <a:endParaRPr lang="en-US"/>
          </a:p>
        </p:txBody>
      </p:sp>
      <p:sp>
        <p:nvSpPr>
          <p:cNvPr id="6" name="Footer Placeholder 5">
            <a:extLst>
              <a:ext uri="{FF2B5EF4-FFF2-40B4-BE49-F238E27FC236}">
                <a16:creationId xmlns="" xmlns:a16="http://schemas.microsoft.com/office/drawing/2014/main" id="{805CA70D-2372-A443-9D9C-35212B0CB5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532C74C-D233-444D-82C2-102C3E1F41DA}"/>
              </a:ext>
            </a:extLst>
          </p:cNvPr>
          <p:cNvSpPr>
            <a:spLocks noGrp="1"/>
          </p:cNvSpPr>
          <p:nvPr>
            <p:ph type="sldNum" sz="quarter" idx="12"/>
          </p:nvPr>
        </p:nvSpPr>
        <p:spPr/>
        <p:txBody>
          <a:bodyPr/>
          <a:lstStyle/>
          <a:p>
            <a:fld id="{3C3D9F04-0A57-1A4C-9E78-3C385EBC5FF4}" type="slidenum">
              <a:rPr lang="en-US" smtClean="0"/>
              <a:pPr/>
              <a:t>‹#›</a:t>
            </a:fld>
            <a:endParaRPr lang="en-US"/>
          </a:p>
        </p:txBody>
      </p:sp>
    </p:spTree>
    <p:extLst>
      <p:ext uri="{BB962C8B-B14F-4D97-AF65-F5344CB8AC3E}">
        <p14:creationId xmlns="" xmlns:p14="http://schemas.microsoft.com/office/powerpoint/2010/main" val="2446196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582B75-7F1B-454C-BB5B-197FCC5E9B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AEA0A5EF-AB93-ED41-A810-5CDEC63545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797E1E9-FBCF-AF4E-9D40-003CD9F772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097DE124-67DA-364C-9CA7-C0BD0AEA52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0B253DA-D509-8B4A-8E43-670337B8CB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97FAFCF4-FC33-8A4D-862F-C00822326C5C}"/>
              </a:ext>
            </a:extLst>
          </p:cNvPr>
          <p:cNvSpPr>
            <a:spLocks noGrp="1"/>
          </p:cNvSpPr>
          <p:nvPr>
            <p:ph type="dt" sz="half" idx="10"/>
          </p:nvPr>
        </p:nvSpPr>
        <p:spPr/>
        <p:txBody>
          <a:bodyPr/>
          <a:lstStyle/>
          <a:p>
            <a:fld id="{BBF1185F-99D4-4385-B172-BC78D268E034}" type="datetime1">
              <a:rPr lang="en-US" smtClean="0"/>
              <a:pPr/>
              <a:t>2/28/2021</a:t>
            </a:fld>
            <a:endParaRPr lang="en-US"/>
          </a:p>
        </p:txBody>
      </p:sp>
      <p:sp>
        <p:nvSpPr>
          <p:cNvPr id="8" name="Footer Placeholder 7">
            <a:extLst>
              <a:ext uri="{FF2B5EF4-FFF2-40B4-BE49-F238E27FC236}">
                <a16:creationId xmlns="" xmlns:a16="http://schemas.microsoft.com/office/drawing/2014/main" id="{81FC2DB9-3F38-E544-BBD4-D0C2017748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E37AC014-3B52-0E43-B5F7-3CD52EF6632F}"/>
              </a:ext>
            </a:extLst>
          </p:cNvPr>
          <p:cNvSpPr>
            <a:spLocks noGrp="1"/>
          </p:cNvSpPr>
          <p:nvPr>
            <p:ph type="sldNum" sz="quarter" idx="12"/>
          </p:nvPr>
        </p:nvSpPr>
        <p:spPr/>
        <p:txBody>
          <a:bodyPr/>
          <a:lstStyle/>
          <a:p>
            <a:fld id="{3C3D9F04-0A57-1A4C-9E78-3C385EBC5FF4}" type="slidenum">
              <a:rPr lang="en-US" smtClean="0"/>
              <a:pPr/>
              <a:t>‹#›</a:t>
            </a:fld>
            <a:endParaRPr lang="en-US"/>
          </a:p>
        </p:txBody>
      </p:sp>
    </p:spTree>
    <p:extLst>
      <p:ext uri="{BB962C8B-B14F-4D97-AF65-F5344CB8AC3E}">
        <p14:creationId xmlns="" xmlns:p14="http://schemas.microsoft.com/office/powerpoint/2010/main" val="1788851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4E2558-14C6-6644-8E02-ACDB3D943C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186833B6-498A-7C4D-A1F4-4CA553C6EE24}"/>
              </a:ext>
            </a:extLst>
          </p:cNvPr>
          <p:cNvSpPr>
            <a:spLocks noGrp="1"/>
          </p:cNvSpPr>
          <p:nvPr>
            <p:ph type="dt" sz="half" idx="10"/>
          </p:nvPr>
        </p:nvSpPr>
        <p:spPr/>
        <p:txBody>
          <a:bodyPr/>
          <a:lstStyle/>
          <a:p>
            <a:fld id="{9FC2F386-C43D-4B4A-BF38-C833280D7ECF}" type="datetime1">
              <a:rPr lang="en-US" smtClean="0"/>
              <a:pPr/>
              <a:t>2/28/2021</a:t>
            </a:fld>
            <a:endParaRPr lang="en-US"/>
          </a:p>
        </p:txBody>
      </p:sp>
      <p:sp>
        <p:nvSpPr>
          <p:cNvPr id="4" name="Footer Placeholder 3">
            <a:extLst>
              <a:ext uri="{FF2B5EF4-FFF2-40B4-BE49-F238E27FC236}">
                <a16:creationId xmlns="" xmlns:a16="http://schemas.microsoft.com/office/drawing/2014/main" id="{6CA2B376-B642-D946-A3B7-0690A90CEC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6B68F2ED-05E7-6E4B-805A-1BCAA7F44D6B}"/>
              </a:ext>
            </a:extLst>
          </p:cNvPr>
          <p:cNvSpPr>
            <a:spLocks noGrp="1"/>
          </p:cNvSpPr>
          <p:nvPr>
            <p:ph type="sldNum" sz="quarter" idx="12"/>
          </p:nvPr>
        </p:nvSpPr>
        <p:spPr/>
        <p:txBody>
          <a:bodyPr/>
          <a:lstStyle/>
          <a:p>
            <a:fld id="{3C3D9F04-0A57-1A4C-9E78-3C385EBC5FF4}" type="slidenum">
              <a:rPr lang="en-US" smtClean="0"/>
              <a:pPr/>
              <a:t>‹#›</a:t>
            </a:fld>
            <a:endParaRPr lang="en-US"/>
          </a:p>
        </p:txBody>
      </p:sp>
    </p:spTree>
    <p:extLst>
      <p:ext uri="{BB962C8B-B14F-4D97-AF65-F5344CB8AC3E}">
        <p14:creationId xmlns="" xmlns:p14="http://schemas.microsoft.com/office/powerpoint/2010/main" val="2839620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6620261-151D-0441-B313-7F4CE717F2F8}"/>
              </a:ext>
            </a:extLst>
          </p:cNvPr>
          <p:cNvSpPr>
            <a:spLocks noGrp="1"/>
          </p:cNvSpPr>
          <p:nvPr>
            <p:ph type="dt" sz="half" idx="10"/>
          </p:nvPr>
        </p:nvSpPr>
        <p:spPr/>
        <p:txBody>
          <a:bodyPr/>
          <a:lstStyle/>
          <a:p>
            <a:fld id="{09533F65-BC64-4C3A-B006-8D325AF1C8A0}" type="datetime1">
              <a:rPr lang="en-US" smtClean="0"/>
              <a:pPr/>
              <a:t>2/28/2021</a:t>
            </a:fld>
            <a:endParaRPr lang="en-US"/>
          </a:p>
        </p:txBody>
      </p:sp>
      <p:sp>
        <p:nvSpPr>
          <p:cNvPr id="3" name="Footer Placeholder 2">
            <a:extLst>
              <a:ext uri="{FF2B5EF4-FFF2-40B4-BE49-F238E27FC236}">
                <a16:creationId xmlns="" xmlns:a16="http://schemas.microsoft.com/office/drawing/2014/main" id="{A263CAD9-9E10-E046-85E1-F305272CAE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5C9B3529-9708-F242-81DE-FE36802E549A}"/>
              </a:ext>
            </a:extLst>
          </p:cNvPr>
          <p:cNvSpPr>
            <a:spLocks noGrp="1"/>
          </p:cNvSpPr>
          <p:nvPr>
            <p:ph type="sldNum" sz="quarter" idx="12"/>
          </p:nvPr>
        </p:nvSpPr>
        <p:spPr/>
        <p:txBody>
          <a:bodyPr/>
          <a:lstStyle/>
          <a:p>
            <a:fld id="{3C3D9F04-0A57-1A4C-9E78-3C385EBC5FF4}" type="slidenum">
              <a:rPr lang="en-US" smtClean="0"/>
              <a:pPr/>
              <a:t>‹#›</a:t>
            </a:fld>
            <a:endParaRPr lang="en-US"/>
          </a:p>
        </p:txBody>
      </p:sp>
    </p:spTree>
    <p:extLst>
      <p:ext uri="{BB962C8B-B14F-4D97-AF65-F5344CB8AC3E}">
        <p14:creationId xmlns="" xmlns:p14="http://schemas.microsoft.com/office/powerpoint/2010/main" val="647121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9D564F-4A3E-0B4C-A45E-BA95A9F48B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3C3E189E-0B7B-2546-8E59-1222EE2C05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12E6FD8C-07E7-3B4F-B2F8-4B2F29A258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E8A1F29-67C3-1048-B1DC-F04016DDACB7}"/>
              </a:ext>
            </a:extLst>
          </p:cNvPr>
          <p:cNvSpPr>
            <a:spLocks noGrp="1"/>
          </p:cNvSpPr>
          <p:nvPr>
            <p:ph type="dt" sz="half" idx="10"/>
          </p:nvPr>
        </p:nvSpPr>
        <p:spPr/>
        <p:txBody>
          <a:bodyPr/>
          <a:lstStyle/>
          <a:p>
            <a:fld id="{CA9BEA1A-C6F0-4479-89FB-6A603D406BDD}" type="datetime1">
              <a:rPr lang="en-US" smtClean="0"/>
              <a:pPr/>
              <a:t>2/28/2021</a:t>
            </a:fld>
            <a:endParaRPr lang="en-US"/>
          </a:p>
        </p:txBody>
      </p:sp>
      <p:sp>
        <p:nvSpPr>
          <p:cNvPr id="6" name="Footer Placeholder 5">
            <a:extLst>
              <a:ext uri="{FF2B5EF4-FFF2-40B4-BE49-F238E27FC236}">
                <a16:creationId xmlns="" xmlns:a16="http://schemas.microsoft.com/office/drawing/2014/main" id="{A7C876B4-FFAF-FA4A-BBDD-8766232E64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D0187D8-00B8-FD47-B9BE-9E5CECC987C7}"/>
              </a:ext>
            </a:extLst>
          </p:cNvPr>
          <p:cNvSpPr>
            <a:spLocks noGrp="1"/>
          </p:cNvSpPr>
          <p:nvPr>
            <p:ph type="sldNum" sz="quarter" idx="12"/>
          </p:nvPr>
        </p:nvSpPr>
        <p:spPr/>
        <p:txBody>
          <a:bodyPr/>
          <a:lstStyle/>
          <a:p>
            <a:fld id="{3C3D9F04-0A57-1A4C-9E78-3C385EBC5FF4}" type="slidenum">
              <a:rPr lang="en-US" smtClean="0"/>
              <a:pPr/>
              <a:t>‹#›</a:t>
            </a:fld>
            <a:endParaRPr lang="en-US"/>
          </a:p>
        </p:txBody>
      </p:sp>
    </p:spTree>
    <p:extLst>
      <p:ext uri="{BB962C8B-B14F-4D97-AF65-F5344CB8AC3E}">
        <p14:creationId xmlns="" xmlns:p14="http://schemas.microsoft.com/office/powerpoint/2010/main" val="2939554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F9C109-0646-E245-BDE0-4C2D578200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EAD258F4-E232-9C4F-8E3B-542062CBEB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541E945D-6B3C-9143-A6B9-D4DB6BCC45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3D9185CA-B82D-964C-86B5-A24DC5ECD993}"/>
              </a:ext>
            </a:extLst>
          </p:cNvPr>
          <p:cNvSpPr>
            <a:spLocks noGrp="1"/>
          </p:cNvSpPr>
          <p:nvPr>
            <p:ph type="dt" sz="half" idx="10"/>
          </p:nvPr>
        </p:nvSpPr>
        <p:spPr/>
        <p:txBody>
          <a:bodyPr/>
          <a:lstStyle/>
          <a:p>
            <a:fld id="{B73A85C1-6B53-437A-8192-D33706F24763}" type="datetime1">
              <a:rPr lang="en-US" smtClean="0"/>
              <a:pPr/>
              <a:t>2/28/2021</a:t>
            </a:fld>
            <a:endParaRPr lang="en-US"/>
          </a:p>
        </p:txBody>
      </p:sp>
      <p:sp>
        <p:nvSpPr>
          <p:cNvPr id="6" name="Footer Placeholder 5">
            <a:extLst>
              <a:ext uri="{FF2B5EF4-FFF2-40B4-BE49-F238E27FC236}">
                <a16:creationId xmlns="" xmlns:a16="http://schemas.microsoft.com/office/drawing/2014/main" id="{D1F9DAE0-954A-B84D-9387-FF5F12A165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303480F-3BD5-234C-80E8-D06DAB891CDF}"/>
              </a:ext>
            </a:extLst>
          </p:cNvPr>
          <p:cNvSpPr>
            <a:spLocks noGrp="1"/>
          </p:cNvSpPr>
          <p:nvPr>
            <p:ph type="sldNum" sz="quarter" idx="12"/>
          </p:nvPr>
        </p:nvSpPr>
        <p:spPr/>
        <p:txBody>
          <a:bodyPr/>
          <a:lstStyle/>
          <a:p>
            <a:fld id="{3C3D9F04-0A57-1A4C-9E78-3C385EBC5FF4}" type="slidenum">
              <a:rPr lang="en-US" smtClean="0"/>
              <a:pPr/>
              <a:t>‹#›</a:t>
            </a:fld>
            <a:endParaRPr lang="en-US"/>
          </a:p>
        </p:txBody>
      </p:sp>
    </p:spTree>
    <p:extLst>
      <p:ext uri="{BB962C8B-B14F-4D97-AF65-F5344CB8AC3E}">
        <p14:creationId xmlns="" xmlns:p14="http://schemas.microsoft.com/office/powerpoint/2010/main" val="3347526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6D10AE1-D250-8644-85C6-EDF6A268FB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FABD1D2D-50F0-E04E-923E-E2478F5B91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3906873-B4A0-864D-8FCC-F2060EAAE0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ABB5E4-3E23-4236-AFD5-A81A46E4D29A}" type="datetime1">
              <a:rPr lang="en-US" smtClean="0"/>
              <a:pPr/>
              <a:t>2/28/2021</a:t>
            </a:fld>
            <a:endParaRPr lang="en-US"/>
          </a:p>
        </p:txBody>
      </p:sp>
      <p:sp>
        <p:nvSpPr>
          <p:cNvPr id="5" name="Footer Placeholder 4">
            <a:extLst>
              <a:ext uri="{FF2B5EF4-FFF2-40B4-BE49-F238E27FC236}">
                <a16:creationId xmlns="" xmlns:a16="http://schemas.microsoft.com/office/drawing/2014/main" id="{9E9D22D6-C6E9-764D-B2F8-3ECC55BCC8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15A09758-F1C7-4C4E-A7C6-5C54187744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D9F04-0A57-1A4C-9E78-3C385EBC5FF4}" type="slidenum">
              <a:rPr lang="en-US" smtClean="0"/>
              <a:pPr/>
              <a:t>‹#›</a:t>
            </a:fld>
            <a:endParaRPr lang="en-US"/>
          </a:p>
        </p:txBody>
      </p:sp>
    </p:spTree>
    <p:extLst>
      <p:ext uri="{BB962C8B-B14F-4D97-AF65-F5344CB8AC3E}">
        <p14:creationId xmlns="" xmlns:p14="http://schemas.microsoft.com/office/powerpoint/2010/main" val="3129769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png"/><Relationship Id="rId7" Type="http://schemas.openxmlformats.org/officeDocument/2006/relationships/diagramQuickStyle" Target="../diagrams/quickStyle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chart" Target="../charts/chart2.xml"/><Relationship Id="rId9" Type="http://schemas.microsoft.com/office/2007/relationships/diagramDrawing" Target="../diagrams/drawing4.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218E8F-2863-D142-979F-4C28C069E8EB}"/>
              </a:ext>
            </a:extLst>
          </p:cNvPr>
          <p:cNvSpPr>
            <a:spLocks noGrp="1"/>
          </p:cNvSpPr>
          <p:nvPr>
            <p:ph type="ctrTitle"/>
          </p:nvPr>
        </p:nvSpPr>
        <p:spPr>
          <a:xfrm>
            <a:off x="695400" y="620687"/>
            <a:ext cx="10009112" cy="1545077"/>
          </a:xfrm>
          <a:solidFill>
            <a:schemeClr val="accent3">
              <a:lumMod val="20000"/>
              <a:lumOff val="80000"/>
            </a:schemeClr>
          </a:solidFill>
        </p:spPr>
        <p:txBody>
          <a:bodyPr anchor="t">
            <a:noAutofit/>
          </a:bodyPr>
          <a:lstStyle/>
          <a:p>
            <a:r>
              <a:rPr lang="en-US" sz="4000" b="1" dirty="0" smtClean="0">
                <a:cs typeface="Times New Roman" panose="02020603050405020304" pitchFamily="18" charset="0"/>
              </a:rPr>
              <a:t>PRACTICAL  APPRACHOS  FOR  SOLVING  LOST CIRCULATION  PROBLEMS  WHILE  DRILLING</a:t>
            </a:r>
            <a:endParaRPr lang="en-US" sz="4000" b="1" dirty="0">
              <a:cs typeface="Times New Roman" panose="02020603050405020304" pitchFamily="18" charset="0"/>
            </a:endParaRPr>
          </a:p>
        </p:txBody>
      </p:sp>
      <p:pic>
        <p:nvPicPr>
          <p:cNvPr id="7" name="Picture 6" descr="unnamed.png">
            <a:extLst>
              <a:ext uri="{FF2B5EF4-FFF2-40B4-BE49-F238E27FC236}">
                <a16:creationId xmlns="" xmlns:a16="http://schemas.microsoft.com/office/drawing/2014/main" id="{91F1E153-1264-D44A-85A5-4879208742DD}"/>
              </a:ext>
            </a:extLst>
          </p:cNvPr>
          <p:cNvPicPr>
            <a:picLocks noChangeAspect="1"/>
          </p:cNvPicPr>
          <p:nvPr/>
        </p:nvPicPr>
        <p:blipFill>
          <a:blip r:embed="rId2" cstate="print"/>
          <a:srcRect l="7639" r="11806"/>
          <a:stretch>
            <a:fillRect/>
          </a:stretch>
        </p:blipFill>
        <p:spPr>
          <a:xfrm>
            <a:off x="10404602" y="95506"/>
            <a:ext cx="1789957" cy="668531"/>
          </a:xfrm>
          <a:prstGeom prst="rect">
            <a:avLst/>
          </a:prstGeom>
        </p:spPr>
      </p:pic>
      <p:sp>
        <p:nvSpPr>
          <p:cNvPr id="8" name="TextBox 7">
            <a:extLst>
              <a:ext uri="{FF2B5EF4-FFF2-40B4-BE49-F238E27FC236}">
                <a16:creationId xmlns="" xmlns:a16="http://schemas.microsoft.com/office/drawing/2014/main" id="{D758954A-BF44-D54E-829F-D24A267D00A4}"/>
              </a:ext>
            </a:extLst>
          </p:cNvPr>
          <p:cNvSpPr txBox="1"/>
          <p:nvPr/>
        </p:nvSpPr>
        <p:spPr>
          <a:xfrm>
            <a:off x="1939391" y="3013501"/>
            <a:ext cx="8761819" cy="830997"/>
          </a:xfrm>
          <a:prstGeom prst="rect">
            <a:avLst/>
          </a:prstGeom>
          <a:noFill/>
        </p:spPr>
        <p:txBody>
          <a:bodyPr wrap="square" rtlCol="0" anchor="ctr">
            <a:spAutoFit/>
          </a:bodyPr>
          <a:lstStyle/>
          <a:p>
            <a:pPr algn="l"/>
            <a:endParaRPr lang="en-US" sz="2400" b="1" i="1" dirty="0">
              <a:latin typeface="Times New Roman" panose="02020603050405020304" pitchFamily="18" charset="0"/>
              <a:cs typeface="Times New Roman" panose="02020603050405020304" pitchFamily="18" charset="0"/>
            </a:endParaRPr>
          </a:p>
          <a:p>
            <a:pPr algn="ctr"/>
            <a:r>
              <a:rPr lang="en-IN" sz="2400" b="1" i="1">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3C3D9F04-0A57-1A4C-9E78-3C385EBC5FF4}" type="slidenum">
              <a:rPr lang="en-US" smtClean="0"/>
              <a:pPr/>
              <a:t>1</a:t>
            </a:fld>
            <a:endParaRPr lang="en-US"/>
          </a:p>
        </p:txBody>
      </p:sp>
      <p:sp>
        <p:nvSpPr>
          <p:cNvPr id="10" name="Subtitle 9">
            <a:extLst>
              <a:ext uri="{FF2B5EF4-FFF2-40B4-BE49-F238E27FC236}">
                <a16:creationId xmlns="" xmlns:a16="http://schemas.microsoft.com/office/drawing/2014/main" id="{A620F1E1-7F72-4648-8FD8-13BF5F216A79}"/>
              </a:ext>
            </a:extLst>
          </p:cNvPr>
          <p:cNvSpPr>
            <a:spLocks noGrp="1"/>
          </p:cNvSpPr>
          <p:nvPr>
            <p:ph type="subTitle" idx="1"/>
          </p:nvPr>
        </p:nvSpPr>
        <p:spPr>
          <a:xfrm>
            <a:off x="1524000" y="4509120"/>
            <a:ext cx="9144000" cy="1944216"/>
          </a:xfrm>
        </p:spPr>
        <p:txBody>
          <a:bodyPr>
            <a:normAutofit/>
          </a:bodyPr>
          <a:lstStyle/>
          <a:p>
            <a:r>
              <a:rPr lang="en-US" b="1" dirty="0" smtClean="0">
                <a:solidFill>
                  <a:schemeClr val="accent1">
                    <a:lumMod val="60000"/>
                    <a:lumOff val="40000"/>
                  </a:schemeClr>
                </a:solidFill>
              </a:rPr>
              <a:t>UNDER  THE  GUIDANCE  OF  </a:t>
            </a:r>
          </a:p>
          <a:p>
            <a:r>
              <a:rPr lang="en-US" b="1" dirty="0" smtClean="0">
                <a:solidFill>
                  <a:schemeClr val="accent1">
                    <a:lumMod val="60000"/>
                    <a:lumOff val="40000"/>
                  </a:schemeClr>
                </a:solidFill>
              </a:rPr>
              <a:t>MR. VIVEK TAMIZHMANI </a:t>
            </a:r>
            <a:r>
              <a:rPr lang="en-US" b="1" dirty="0" err="1" smtClean="0">
                <a:solidFill>
                  <a:schemeClr val="accent1">
                    <a:lumMod val="60000"/>
                    <a:lumOff val="40000"/>
                  </a:schemeClr>
                </a:solidFill>
              </a:rPr>
              <a:t>B.E,M.S,Petro</a:t>
            </a:r>
            <a:endParaRPr lang="en-US" b="1" dirty="0" smtClean="0">
              <a:solidFill>
                <a:schemeClr val="accent1">
                  <a:lumMod val="60000"/>
                  <a:lumOff val="40000"/>
                </a:schemeClr>
              </a:solidFill>
            </a:endParaRPr>
          </a:p>
          <a:p>
            <a:r>
              <a:rPr lang="en-US" b="1" dirty="0" smtClean="0">
                <a:solidFill>
                  <a:schemeClr val="accent1">
                    <a:lumMod val="60000"/>
                    <a:lumOff val="40000"/>
                  </a:schemeClr>
                </a:solidFill>
              </a:rPr>
              <a:t>(Head  Of  Department  Of  Petroleum  Engineering , VISTAS)</a:t>
            </a:r>
            <a:endParaRPr lang="en-US" b="1" dirty="0">
              <a:solidFill>
                <a:schemeClr val="accent1">
                  <a:lumMod val="60000"/>
                  <a:lumOff val="40000"/>
                </a:schemeClr>
              </a:solidFill>
            </a:endParaRPr>
          </a:p>
        </p:txBody>
      </p:sp>
      <p:sp>
        <p:nvSpPr>
          <p:cNvPr id="12" name="Subtitle 11">
            <a:extLst>
              <a:ext uri="{FF2B5EF4-FFF2-40B4-BE49-F238E27FC236}">
                <a16:creationId xmlns="" xmlns:a16="http://schemas.microsoft.com/office/drawing/2014/main" id="{FB39DA34-90C5-1643-AF55-0FA4592169B4}"/>
              </a:ext>
            </a:extLst>
          </p:cNvPr>
          <p:cNvSpPr>
            <a:spLocks noGrp="1"/>
          </p:cNvSpPr>
          <p:nvPr>
            <p:ph type="subTitle" idx="1"/>
          </p:nvPr>
        </p:nvSpPr>
        <p:spPr>
          <a:xfrm>
            <a:off x="1524000" y="2420888"/>
            <a:ext cx="9144000" cy="1656184"/>
          </a:xfrm>
        </p:spPr>
        <p:txBody>
          <a:bodyPr/>
          <a:lstStyle/>
          <a:p>
            <a:r>
              <a:rPr lang="en-US" sz="2800" b="1" dirty="0" smtClean="0"/>
              <a:t>TEAM  MEMBERS</a:t>
            </a:r>
          </a:p>
          <a:p>
            <a:r>
              <a:rPr lang="en-US" dirty="0" smtClean="0"/>
              <a:t>SAKTHI DOSS .S  (17612913)</a:t>
            </a:r>
          </a:p>
          <a:p>
            <a:r>
              <a:rPr lang="en-US" dirty="0" smtClean="0"/>
              <a:t>RAJKUMAR .M    (17612113)</a:t>
            </a:r>
            <a:endParaRPr lang="en-US" dirty="0"/>
          </a:p>
        </p:txBody>
      </p:sp>
    </p:spTree>
    <p:extLst>
      <p:ext uri="{BB962C8B-B14F-4D97-AF65-F5344CB8AC3E}">
        <p14:creationId xmlns="" xmlns:p14="http://schemas.microsoft.com/office/powerpoint/2010/main" val="3428069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55916A9-9BF7-C94C-9C14-9E73B8837C4A}"/>
              </a:ext>
            </a:extLst>
          </p:cNvPr>
          <p:cNvSpPr>
            <a:spLocks noGrp="1"/>
          </p:cNvSpPr>
          <p:nvPr>
            <p:ph idx="1"/>
          </p:nvPr>
        </p:nvSpPr>
        <p:spPr>
          <a:xfrm>
            <a:off x="364066" y="2087168"/>
            <a:ext cx="11099800" cy="3561306"/>
          </a:xfrm>
        </p:spPr>
        <p:txBody>
          <a:bodyPr>
            <a:normAutofit/>
          </a:bodyPr>
          <a:lstStyle/>
          <a:p>
            <a:pPr marL="0" indent="0">
              <a:buNone/>
            </a:pPr>
            <a:r>
              <a:rPr lang="en-US" b="1" dirty="0">
                <a:latin typeface="Times New Roman" panose="02020603050405020304" pitchFamily="18" charset="0"/>
                <a:ea typeface="Abadi" panose="02000000000000000000" pitchFamily="2" charset="0"/>
                <a:cs typeface="Times New Roman" panose="02020603050405020304" pitchFamily="18" charset="0"/>
              </a:rPr>
              <a:t> </a:t>
            </a:r>
            <a:r>
              <a:rPr lang="en-US" dirty="0"/>
              <a:t> </a:t>
            </a:r>
            <a:endParaRPr lang="en-US" dirty="0">
              <a:latin typeface="Times New Roman" panose="02020603050405020304" pitchFamily="18" charset="0"/>
              <a:cs typeface="Times New Roman" panose="02020603050405020304" pitchFamily="18" charset="0"/>
            </a:endParaRPr>
          </a:p>
        </p:txBody>
      </p:sp>
      <p:pic>
        <p:nvPicPr>
          <p:cNvPr id="5" name="Picture 4" descr="unnamed.png">
            <a:extLst>
              <a:ext uri="{FF2B5EF4-FFF2-40B4-BE49-F238E27FC236}">
                <a16:creationId xmlns="" xmlns:a16="http://schemas.microsoft.com/office/drawing/2014/main" id="{2127443B-4A7B-5C45-8C50-F6979894D192}"/>
              </a:ext>
            </a:extLst>
          </p:cNvPr>
          <p:cNvPicPr>
            <a:picLocks noChangeAspect="1"/>
          </p:cNvPicPr>
          <p:nvPr/>
        </p:nvPicPr>
        <p:blipFill>
          <a:blip r:embed="rId2" cstate="print"/>
          <a:srcRect l="7639" r="11806"/>
          <a:stretch>
            <a:fillRect/>
          </a:stretch>
        </p:blipFill>
        <p:spPr>
          <a:xfrm>
            <a:off x="10404602" y="95506"/>
            <a:ext cx="1789957" cy="668531"/>
          </a:xfrm>
          <a:prstGeom prst="rect">
            <a:avLst/>
          </a:prstGeom>
        </p:spPr>
      </p:pic>
      <p:sp>
        <p:nvSpPr>
          <p:cNvPr id="6" name="Slide Number Placeholder 5"/>
          <p:cNvSpPr>
            <a:spLocks noGrp="1"/>
          </p:cNvSpPr>
          <p:nvPr>
            <p:ph type="sldNum" sz="quarter" idx="12"/>
          </p:nvPr>
        </p:nvSpPr>
        <p:spPr/>
        <p:txBody>
          <a:bodyPr/>
          <a:lstStyle/>
          <a:p>
            <a:fld id="{3C3D9F04-0A57-1A4C-9E78-3C385EBC5FF4}" type="slidenum">
              <a:rPr lang="en-US" smtClean="0"/>
              <a:pPr/>
              <a:t>10</a:t>
            </a:fld>
            <a:endParaRPr lang="en-US"/>
          </a:p>
        </p:txBody>
      </p:sp>
      <p:sp>
        <p:nvSpPr>
          <p:cNvPr id="4" name="Title 3">
            <a:extLst>
              <a:ext uri="{FF2B5EF4-FFF2-40B4-BE49-F238E27FC236}">
                <a16:creationId xmlns="" xmlns:a16="http://schemas.microsoft.com/office/drawing/2014/main" id="{30CB7126-8EBA-A44F-9EE5-32DABFE9A992}"/>
              </a:ext>
            </a:extLst>
          </p:cNvPr>
          <p:cNvSpPr>
            <a:spLocks noGrp="1"/>
          </p:cNvSpPr>
          <p:nvPr>
            <p:ph type="title"/>
          </p:nvPr>
        </p:nvSpPr>
        <p:spPr>
          <a:xfrm>
            <a:off x="838200" y="365125"/>
            <a:ext cx="10515600" cy="831627"/>
          </a:xfrm>
        </p:spPr>
        <p:txBody>
          <a:bodyPr/>
          <a:lstStyle/>
          <a:p>
            <a:r>
              <a:rPr lang="en-US" b="1" dirty="0" smtClean="0"/>
              <a:t>         </a:t>
            </a:r>
            <a:r>
              <a:rPr lang="en-US" sz="4000" b="1" dirty="0" smtClean="0"/>
              <a:t>Causes  of Lost circulation </a:t>
            </a:r>
            <a:endParaRPr lang="en-US" sz="4000" dirty="0"/>
          </a:p>
        </p:txBody>
      </p:sp>
      <p:sp>
        <p:nvSpPr>
          <p:cNvPr id="7" name="Rectangle 6"/>
          <p:cNvSpPr/>
          <p:nvPr/>
        </p:nvSpPr>
        <p:spPr>
          <a:xfrm>
            <a:off x="191344" y="1268760"/>
            <a:ext cx="12000656" cy="5589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smtClean="0">
                <a:ln>
                  <a:solidFill>
                    <a:schemeClr val="tx1">
                      <a:lumMod val="95000"/>
                      <a:lumOff val="5000"/>
                    </a:schemeClr>
                  </a:solidFill>
                </a:ln>
                <a:solidFill>
                  <a:schemeClr val="tx1">
                    <a:lumMod val="95000"/>
                    <a:lumOff val="5000"/>
                  </a:schemeClr>
                </a:solidFill>
              </a:rPr>
              <a:t>Induced  fractures  causes:</a:t>
            </a:r>
          </a:p>
          <a:p>
            <a:endParaRPr lang="en-US" sz="2800" dirty="0" smtClean="0">
              <a:ln>
                <a:solidFill>
                  <a:schemeClr val="tx1">
                    <a:lumMod val="95000"/>
                    <a:lumOff val="5000"/>
                  </a:schemeClr>
                </a:solidFill>
              </a:ln>
              <a:solidFill>
                <a:schemeClr val="tx1">
                  <a:lumMod val="95000"/>
                  <a:lumOff val="5000"/>
                </a:schemeClr>
              </a:solidFill>
            </a:endParaRPr>
          </a:p>
          <a:p>
            <a:r>
              <a:rPr lang="en-US" sz="2800" dirty="0" smtClean="0">
                <a:ln>
                  <a:solidFill>
                    <a:schemeClr val="tx1">
                      <a:lumMod val="95000"/>
                      <a:lumOff val="5000"/>
                    </a:schemeClr>
                  </a:solidFill>
                </a:ln>
                <a:solidFill>
                  <a:schemeClr val="tx1">
                    <a:lumMod val="95000"/>
                    <a:lumOff val="5000"/>
                  </a:schemeClr>
                </a:solidFill>
              </a:rPr>
              <a:t>  </a:t>
            </a:r>
            <a:r>
              <a:rPr lang="en-US" sz="2400" dirty="0" smtClean="0">
                <a:ln>
                  <a:solidFill>
                    <a:schemeClr val="tx1">
                      <a:lumMod val="65000"/>
                      <a:lumOff val="35000"/>
                    </a:schemeClr>
                  </a:solidFill>
                </a:ln>
                <a:solidFill>
                  <a:schemeClr val="tx1">
                    <a:lumMod val="95000"/>
                    <a:lumOff val="5000"/>
                  </a:schemeClr>
                </a:solidFill>
              </a:rPr>
              <a:t>mainly  by  poor  drilling  practices:</a:t>
            </a:r>
          </a:p>
          <a:p>
            <a:endParaRPr lang="en-US" sz="2400" dirty="0" smtClean="0">
              <a:ln>
                <a:solidFill>
                  <a:schemeClr val="tx1">
                    <a:lumMod val="65000"/>
                    <a:lumOff val="35000"/>
                  </a:schemeClr>
                </a:solidFill>
              </a:ln>
              <a:solidFill>
                <a:schemeClr val="tx1">
                  <a:lumMod val="95000"/>
                  <a:lumOff val="5000"/>
                </a:schemeClr>
              </a:solidFill>
            </a:endParaRPr>
          </a:p>
          <a:p>
            <a:r>
              <a:rPr lang="en-US" sz="2400" dirty="0" smtClean="0">
                <a:ln>
                  <a:solidFill>
                    <a:schemeClr val="tx1">
                      <a:lumMod val="65000"/>
                      <a:lumOff val="35000"/>
                    </a:schemeClr>
                  </a:solidFill>
                </a:ln>
                <a:solidFill>
                  <a:schemeClr val="tx1">
                    <a:lumMod val="95000"/>
                    <a:lumOff val="5000"/>
                  </a:schemeClr>
                </a:solidFill>
              </a:rPr>
              <a:t>   occurs  when  </a:t>
            </a:r>
            <a:r>
              <a:rPr lang="en-US" sz="2400" dirty="0" err="1" smtClean="0">
                <a:ln>
                  <a:solidFill>
                    <a:schemeClr val="tx1">
                      <a:lumMod val="65000"/>
                      <a:lumOff val="35000"/>
                    </a:schemeClr>
                  </a:solidFill>
                </a:ln>
                <a:solidFill>
                  <a:schemeClr val="tx1">
                    <a:lumMod val="95000"/>
                    <a:lumOff val="5000"/>
                  </a:schemeClr>
                </a:solidFill>
              </a:rPr>
              <a:t>hydrastatic</a:t>
            </a:r>
            <a:r>
              <a:rPr lang="en-US" sz="2400" dirty="0" smtClean="0">
                <a:ln>
                  <a:solidFill>
                    <a:schemeClr val="tx1">
                      <a:lumMod val="65000"/>
                      <a:lumOff val="35000"/>
                    </a:schemeClr>
                  </a:solidFill>
                </a:ln>
                <a:solidFill>
                  <a:schemeClr val="tx1">
                    <a:lumMod val="95000"/>
                    <a:lumOff val="5000"/>
                  </a:schemeClr>
                </a:solidFill>
              </a:rPr>
              <a:t>  pressure of mud exceeds </a:t>
            </a:r>
          </a:p>
          <a:p>
            <a:r>
              <a:rPr lang="en-US" sz="2400" dirty="0" smtClean="0">
                <a:ln>
                  <a:solidFill>
                    <a:schemeClr val="tx1">
                      <a:lumMod val="65000"/>
                      <a:lumOff val="35000"/>
                    </a:schemeClr>
                  </a:solidFill>
                </a:ln>
                <a:solidFill>
                  <a:schemeClr val="tx1">
                    <a:lumMod val="95000"/>
                    <a:lumOff val="5000"/>
                  </a:schemeClr>
                </a:solidFill>
              </a:rPr>
              <a:t> the  breaking  strength  of the  formation</a:t>
            </a:r>
          </a:p>
          <a:p>
            <a:r>
              <a:rPr lang="en-US" sz="2400" dirty="0" smtClean="0">
                <a:ln>
                  <a:solidFill>
                    <a:schemeClr val="tx1">
                      <a:lumMod val="65000"/>
                      <a:lumOff val="35000"/>
                    </a:schemeClr>
                  </a:solidFill>
                </a:ln>
                <a:solidFill>
                  <a:schemeClr val="tx1">
                    <a:lumMod val="95000"/>
                    <a:lumOff val="5000"/>
                  </a:schemeClr>
                </a:solidFill>
              </a:rPr>
              <a:t>.</a:t>
            </a:r>
          </a:p>
          <a:p>
            <a:r>
              <a:rPr lang="en-US" sz="2400" dirty="0" smtClean="0">
                <a:ln>
                  <a:solidFill>
                    <a:schemeClr val="tx1">
                      <a:lumMod val="65000"/>
                      <a:lumOff val="35000"/>
                    </a:schemeClr>
                  </a:solidFill>
                </a:ln>
                <a:solidFill>
                  <a:schemeClr val="tx1">
                    <a:lumMod val="95000"/>
                    <a:lumOff val="5000"/>
                  </a:schemeClr>
                </a:solidFill>
              </a:rPr>
              <a:t>   surging .</a:t>
            </a:r>
            <a:endParaRPr lang="en-US" sz="2400" dirty="0">
              <a:ln>
                <a:solidFill>
                  <a:schemeClr val="tx1">
                    <a:lumMod val="65000"/>
                    <a:lumOff val="35000"/>
                  </a:schemeClr>
                </a:solidFill>
              </a:ln>
              <a:solidFill>
                <a:schemeClr val="tx1">
                  <a:lumMod val="95000"/>
                  <a:lumOff val="5000"/>
                </a:schemeClr>
              </a:solidFill>
            </a:endParaRPr>
          </a:p>
        </p:txBody>
      </p:sp>
      <p:sp>
        <p:nvSpPr>
          <p:cNvPr id="8" name="Rectangle 7"/>
          <p:cNvSpPr/>
          <p:nvPr/>
        </p:nvSpPr>
        <p:spPr>
          <a:xfrm>
            <a:off x="5807968" y="3429000"/>
            <a:ext cx="6192688" cy="3240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images (1).png"/>
          <p:cNvPicPr>
            <a:picLocks noChangeAspect="1"/>
          </p:cNvPicPr>
          <p:nvPr/>
        </p:nvPicPr>
        <p:blipFill>
          <a:blip r:embed="rId3" cstate="print"/>
          <a:stretch>
            <a:fillRect/>
          </a:stretch>
        </p:blipFill>
        <p:spPr>
          <a:xfrm>
            <a:off x="7104112" y="1484784"/>
            <a:ext cx="5087888" cy="4032448"/>
          </a:xfrm>
          <a:prstGeom prst="rect">
            <a:avLst/>
          </a:prstGeom>
        </p:spPr>
      </p:pic>
      <p:sp>
        <p:nvSpPr>
          <p:cNvPr id="10" name="Rectangle 9"/>
          <p:cNvSpPr/>
          <p:nvPr/>
        </p:nvSpPr>
        <p:spPr>
          <a:xfrm>
            <a:off x="7392144" y="5661248"/>
            <a:ext cx="4608512"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chemeClr val="bg2">
                      <a:lumMod val="10000"/>
                    </a:schemeClr>
                  </a:solidFill>
                </a:ln>
                <a:solidFill>
                  <a:schemeClr val="bg2">
                    <a:lumMod val="10000"/>
                  </a:schemeClr>
                </a:solidFill>
              </a:rPr>
              <a:t>Induced  fractures</a:t>
            </a:r>
          </a:p>
          <a:p>
            <a:pPr algn="ctr"/>
            <a:r>
              <a:rPr lang="en-US" dirty="0" smtClean="0">
                <a:ln>
                  <a:solidFill>
                    <a:schemeClr val="bg2">
                      <a:lumMod val="10000"/>
                    </a:schemeClr>
                  </a:solidFill>
                </a:ln>
                <a:solidFill>
                  <a:schemeClr val="bg2">
                    <a:lumMod val="10000"/>
                  </a:schemeClr>
                </a:solidFill>
              </a:rPr>
              <a:t>Source: Howard and Scott.</a:t>
            </a:r>
            <a:endParaRPr lang="en-US" dirty="0">
              <a:ln>
                <a:solidFill>
                  <a:schemeClr val="bg2">
                    <a:lumMod val="10000"/>
                  </a:schemeClr>
                </a:solidFill>
              </a:ln>
              <a:solidFill>
                <a:schemeClr val="bg2">
                  <a:lumMod val="10000"/>
                </a:schemeClr>
              </a:solidFill>
            </a:endParaRPr>
          </a:p>
        </p:txBody>
      </p:sp>
    </p:spTree>
    <p:extLst>
      <p:ext uri="{BB962C8B-B14F-4D97-AF65-F5344CB8AC3E}">
        <p14:creationId xmlns="" xmlns:p14="http://schemas.microsoft.com/office/powerpoint/2010/main" val="4115926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94473988-5228-FD41-BEE3-D2EECBD3CC18}"/>
              </a:ext>
            </a:extLst>
          </p:cNvPr>
          <p:cNvSpPr>
            <a:spLocks noGrp="1"/>
          </p:cNvSpPr>
          <p:nvPr>
            <p:ph type="sldNum" sz="quarter" idx="12"/>
          </p:nvPr>
        </p:nvSpPr>
        <p:spPr/>
        <p:txBody>
          <a:bodyPr/>
          <a:lstStyle/>
          <a:p>
            <a:fld id="{3C3D9F04-0A57-1A4C-9E78-3C385EBC5FF4}" type="slidenum">
              <a:rPr lang="en-US" smtClean="0"/>
              <a:pPr/>
              <a:t>11</a:t>
            </a:fld>
            <a:endParaRPr lang="en-US"/>
          </a:p>
        </p:txBody>
      </p:sp>
      <p:pic>
        <p:nvPicPr>
          <p:cNvPr id="14" name="Picture 13" descr="unnamed.png">
            <a:extLst>
              <a:ext uri="{FF2B5EF4-FFF2-40B4-BE49-F238E27FC236}">
                <a16:creationId xmlns="" xmlns:a16="http://schemas.microsoft.com/office/drawing/2014/main" id="{7FC63122-8123-5240-BC16-12096212EC04}"/>
              </a:ext>
            </a:extLst>
          </p:cNvPr>
          <p:cNvPicPr>
            <a:picLocks noChangeAspect="1"/>
          </p:cNvPicPr>
          <p:nvPr/>
        </p:nvPicPr>
        <p:blipFill>
          <a:blip r:embed="rId2" cstate="print"/>
          <a:srcRect l="7639" r="11806"/>
          <a:stretch>
            <a:fillRect/>
          </a:stretch>
        </p:blipFill>
        <p:spPr>
          <a:xfrm>
            <a:off x="10404602" y="95506"/>
            <a:ext cx="1789957" cy="668531"/>
          </a:xfrm>
          <a:prstGeom prst="rect">
            <a:avLst/>
          </a:prstGeom>
        </p:spPr>
      </p:pic>
      <p:sp>
        <p:nvSpPr>
          <p:cNvPr id="5" name="Content Placeholder 4">
            <a:extLst>
              <a:ext uri="{FF2B5EF4-FFF2-40B4-BE49-F238E27FC236}">
                <a16:creationId xmlns="" xmlns:a16="http://schemas.microsoft.com/office/drawing/2014/main" id="{CD8A02B5-C7B3-7A43-B1B4-C37D6A186711}"/>
              </a:ext>
            </a:extLst>
          </p:cNvPr>
          <p:cNvSpPr>
            <a:spLocks noGrp="1"/>
          </p:cNvSpPr>
          <p:nvPr>
            <p:ph idx="1"/>
          </p:nvPr>
        </p:nvSpPr>
        <p:spPr/>
        <p:txBody>
          <a:bodyPr>
            <a:normAutofit/>
          </a:bodyPr>
          <a:lstStyle/>
          <a:p>
            <a:r>
              <a:rPr lang="en-US" sz="2400" dirty="0" smtClean="0"/>
              <a:t>A lot of effort has been done to understand the mechanics of lost circulation control.  Lost circulation control during well construction is more than just selecting the right lost circulation material (LCM) but requires a complete engineered </a:t>
            </a:r>
            <a:r>
              <a:rPr lang="en-US" sz="2400" dirty="0" err="1" smtClean="0"/>
              <a:t>approac</a:t>
            </a:r>
            <a:r>
              <a:rPr lang="en-US" sz="2400" dirty="0" smtClean="0"/>
              <a:t>.</a:t>
            </a:r>
          </a:p>
          <a:p>
            <a:endParaRPr lang="en-US" sz="2400" dirty="0" smtClean="0"/>
          </a:p>
          <a:p>
            <a:r>
              <a:rPr lang="en-US" sz="2400" dirty="0" smtClean="0"/>
              <a:t>borehole stability analysis, </a:t>
            </a:r>
          </a:p>
          <a:p>
            <a:r>
              <a:rPr lang="en-US" sz="2400" dirty="0" smtClean="0"/>
              <a:t>equivalent circulating density (ECD) </a:t>
            </a:r>
            <a:r>
              <a:rPr lang="en-US" sz="2400" dirty="0" err="1" smtClean="0"/>
              <a:t>modelling</a:t>
            </a:r>
            <a:r>
              <a:rPr lang="en-US" sz="2400" dirty="0" smtClean="0"/>
              <a:t>, </a:t>
            </a:r>
          </a:p>
          <a:p>
            <a:r>
              <a:rPr lang="en-US" sz="2400" dirty="0" smtClean="0"/>
              <a:t>leak-off flow-path geometry considerations, </a:t>
            </a:r>
          </a:p>
          <a:p>
            <a:r>
              <a:rPr lang="en-US" sz="2400" dirty="0" smtClean="0"/>
              <a:t>drilling fluid and LCM selection to help minimize effects on ECD,</a:t>
            </a:r>
          </a:p>
          <a:p>
            <a:r>
              <a:rPr lang="en-US" sz="2400" dirty="0" smtClean="0"/>
              <a:t> on-site monitoring using annular pressure while drilling (APWD)</a:t>
            </a:r>
            <a:endParaRPr lang="en-US" sz="2400" dirty="0"/>
          </a:p>
        </p:txBody>
      </p:sp>
      <p:sp>
        <p:nvSpPr>
          <p:cNvPr id="7" name="Title 6">
            <a:extLst>
              <a:ext uri="{FF2B5EF4-FFF2-40B4-BE49-F238E27FC236}">
                <a16:creationId xmlns="" xmlns:a16="http://schemas.microsoft.com/office/drawing/2014/main" id="{787CC741-17F7-E34F-9E19-EBFAA614FBE6}"/>
              </a:ext>
            </a:extLst>
          </p:cNvPr>
          <p:cNvSpPr>
            <a:spLocks noGrp="1"/>
          </p:cNvSpPr>
          <p:nvPr>
            <p:ph type="title"/>
          </p:nvPr>
        </p:nvSpPr>
        <p:spPr>
          <a:xfrm>
            <a:off x="838200" y="548680"/>
            <a:ext cx="10515600" cy="936104"/>
          </a:xfrm>
        </p:spPr>
        <p:txBody>
          <a:bodyPr>
            <a:normAutofit/>
          </a:bodyPr>
          <a:lstStyle/>
          <a:p>
            <a:r>
              <a:rPr lang="en-US" sz="4000" b="1" dirty="0" smtClean="0"/>
              <a:t>FUNDAMENTALS OF LOST CIRCULATION CONTROL</a:t>
            </a:r>
            <a:endParaRPr lang="en-US" sz="4000" b="1" dirty="0"/>
          </a:p>
        </p:txBody>
      </p:sp>
    </p:spTree>
    <p:extLst>
      <p:ext uri="{BB962C8B-B14F-4D97-AF65-F5344CB8AC3E}">
        <p14:creationId xmlns="" xmlns:p14="http://schemas.microsoft.com/office/powerpoint/2010/main" val="3008998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unnamed.png">
            <a:extLst>
              <a:ext uri="{FF2B5EF4-FFF2-40B4-BE49-F238E27FC236}">
                <a16:creationId xmlns="" xmlns:a16="http://schemas.microsoft.com/office/drawing/2014/main" id="{2127443B-4A7B-5C45-8C50-F6979894D192}"/>
              </a:ext>
            </a:extLst>
          </p:cNvPr>
          <p:cNvPicPr>
            <a:picLocks noChangeAspect="1"/>
          </p:cNvPicPr>
          <p:nvPr/>
        </p:nvPicPr>
        <p:blipFill>
          <a:blip r:embed="rId2" cstate="print"/>
          <a:srcRect l="7639" r="11806"/>
          <a:stretch>
            <a:fillRect/>
          </a:stretch>
        </p:blipFill>
        <p:spPr>
          <a:xfrm>
            <a:off x="10404602" y="95506"/>
            <a:ext cx="1789957" cy="668531"/>
          </a:xfrm>
          <a:prstGeom prst="rect">
            <a:avLst/>
          </a:prstGeom>
        </p:spPr>
      </p:pic>
      <p:sp>
        <p:nvSpPr>
          <p:cNvPr id="6" name="Slide Number Placeholder 5"/>
          <p:cNvSpPr>
            <a:spLocks noGrp="1"/>
          </p:cNvSpPr>
          <p:nvPr>
            <p:ph type="sldNum" sz="quarter" idx="12"/>
          </p:nvPr>
        </p:nvSpPr>
        <p:spPr/>
        <p:txBody>
          <a:bodyPr/>
          <a:lstStyle/>
          <a:p>
            <a:fld id="{3C3D9F04-0A57-1A4C-9E78-3C385EBC5FF4}" type="slidenum">
              <a:rPr lang="en-US" smtClean="0"/>
              <a:pPr/>
              <a:t>12</a:t>
            </a:fld>
            <a:endParaRPr lang="en-US"/>
          </a:p>
        </p:txBody>
      </p:sp>
      <p:graphicFrame>
        <p:nvGraphicFramePr>
          <p:cNvPr id="7" name="Content Placeholder 6"/>
          <p:cNvGraphicFramePr>
            <a:graphicFrameLocks noGrp="1"/>
          </p:cNvGraphicFramePr>
          <p:nvPr>
            <p:ph idx="1"/>
          </p:nvPr>
        </p:nvGraphicFramePr>
        <p:xfrm>
          <a:off x="838200" y="1052513"/>
          <a:ext cx="10515600" cy="5124450"/>
        </p:xfrm>
        <a:graphic>
          <a:graphicData uri="http://schemas.openxmlformats.org/drawingml/2006/chart">
            <c:chart xmlns:c="http://schemas.openxmlformats.org/drawingml/2006/chart" xmlns:r="http://schemas.openxmlformats.org/officeDocument/2006/relationships" r:id="rId3"/>
          </a:graphicData>
        </a:graphic>
      </p:graphicFrame>
      <p:sp>
        <p:nvSpPr>
          <p:cNvPr id="8" name="Title 7">
            <a:extLst>
              <a:ext uri="{FF2B5EF4-FFF2-40B4-BE49-F238E27FC236}">
                <a16:creationId xmlns="" xmlns:a16="http://schemas.microsoft.com/office/drawing/2014/main" id="{2FB12DBD-A9C5-9245-B1AF-538BDB261BAC}"/>
              </a:ext>
            </a:extLst>
          </p:cNvPr>
          <p:cNvSpPr>
            <a:spLocks noGrp="1"/>
          </p:cNvSpPr>
          <p:nvPr>
            <p:ph type="title"/>
          </p:nvPr>
        </p:nvSpPr>
        <p:spPr>
          <a:xfrm>
            <a:off x="838200" y="365125"/>
            <a:ext cx="10515600" cy="759619"/>
          </a:xfrm>
        </p:spPr>
        <p:txBody>
          <a:bodyPr>
            <a:normAutofit/>
          </a:bodyPr>
          <a:lstStyle/>
          <a:p>
            <a:r>
              <a:rPr lang="en-US" sz="4000" b="1" dirty="0" smtClean="0"/>
              <a:t>TYPES OF LOSSES IN THE LOST CIRCULATION</a:t>
            </a:r>
            <a:endParaRPr lang="en-US" sz="4000" b="1" dirty="0"/>
          </a:p>
        </p:txBody>
      </p:sp>
    </p:spTree>
    <p:extLst>
      <p:ext uri="{BB962C8B-B14F-4D97-AF65-F5344CB8AC3E}">
        <p14:creationId xmlns="" xmlns:p14="http://schemas.microsoft.com/office/powerpoint/2010/main" val="4115926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759619"/>
          </a:xfrm>
        </p:spPr>
        <p:txBody>
          <a:bodyPr/>
          <a:lstStyle/>
          <a:p>
            <a:r>
              <a:rPr lang="en-US" b="1" dirty="0" smtClean="0"/>
              <a:t>                       </a:t>
            </a:r>
            <a:r>
              <a:rPr lang="en-US" sz="4000" b="1" dirty="0" smtClean="0"/>
              <a:t>Lost  circulation</a:t>
            </a:r>
            <a:endParaRPr lang="en-US" sz="4000" b="1" dirty="0"/>
          </a:p>
        </p:txBody>
      </p:sp>
      <p:sp>
        <p:nvSpPr>
          <p:cNvPr id="3" name="Text Placeholder 2"/>
          <p:cNvSpPr>
            <a:spLocks noGrp="1"/>
          </p:cNvSpPr>
          <p:nvPr>
            <p:ph type="body" idx="1"/>
          </p:nvPr>
        </p:nvSpPr>
        <p:spPr>
          <a:xfrm>
            <a:off x="839788" y="1052737"/>
            <a:ext cx="5157787" cy="720080"/>
          </a:xfrm>
        </p:spPr>
        <p:txBody>
          <a:bodyPr>
            <a:normAutofit/>
          </a:bodyPr>
          <a:lstStyle/>
          <a:p>
            <a:r>
              <a:rPr lang="en-US" sz="2800" dirty="0" smtClean="0"/>
              <a:t>Indication  of  lost  circulation </a:t>
            </a:r>
            <a:endParaRPr lang="en-US" sz="2800" dirty="0"/>
          </a:p>
        </p:txBody>
      </p:sp>
      <p:sp>
        <p:nvSpPr>
          <p:cNvPr id="4" name="Content Placeholder 3"/>
          <p:cNvSpPr>
            <a:spLocks noGrp="1"/>
          </p:cNvSpPr>
          <p:nvPr>
            <p:ph sz="half" idx="2"/>
          </p:nvPr>
        </p:nvSpPr>
        <p:spPr>
          <a:xfrm>
            <a:off x="839788" y="1988840"/>
            <a:ext cx="5157787" cy="4200823"/>
          </a:xfrm>
        </p:spPr>
        <p:txBody>
          <a:bodyPr>
            <a:normAutofit/>
          </a:bodyPr>
          <a:lstStyle/>
          <a:p>
            <a:r>
              <a:rPr lang="en-US" sz="2400" dirty="0" smtClean="0"/>
              <a:t>Flow   out  less  then flow in.</a:t>
            </a:r>
          </a:p>
          <a:p>
            <a:r>
              <a:rPr lang="en-US" sz="2400" dirty="0" smtClean="0"/>
              <a:t>Lack  of  flow </a:t>
            </a:r>
          </a:p>
          <a:p>
            <a:r>
              <a:rPr lang="en-US" sz="2400" dirty="0" smtClean="0"/>
              <a:t>Increase  string weight</a:t>
            </a:r>
          </a:p>
          <a:p>
            <a:r>
              <a:rPr lang="en-US" sz="2400" dirty="0" smtClean="0"/>
              <a:t>Increase  pump speed </a:t>
            </a:r>
          </a:p>
          <a:p>
            <a:r>
              <a:rPr lang="en-US" sz="2400" dirty="0" smtClean="0"/>
              <a:t> causes loss of  bottom  hole  pressure </a:t>
            </a:r>
          </a:p>
          <a:p>
            <a:r>
              <a:rPr lang="en-US" sz="2400" dirty="0" smtClean="0"/>
              <a:t>Increase  chance of taking a </a:t>
            </a:r>
            <a:r>
              <a:rPr lang="en-US" sz="2400" dirty="0" err="1" smtClean="0"/>
              <a:t>kich</a:t>
            </a:r>
            <a:r>
              <a:rPr lang="en-US" sz="2400" dirty="0" smtClean="0"/>
              <a:t>  </a:t>
            </a:r>
          </a:p>
        </p:txBody>
      </p:sp>
      <p:sp>
        <p:nvSpPr>
          <p:cNvPr id="5" name="Text Placeholder 4"/>
          <p:cNvSpPr>
            <a:spLocks noGrp="1"/>
          </p:cNvSpPr>
          <p:nvPr>
            <p:ph type="body" sz="quarter" idx="3"/>
          </p:nvPr>
        </p:nvSpPr>
        <p:spPr>
          <a:xfrm>
            <a:off x="5735960" y="1052737"/>
            <a:ext cx="5619428" cy="720080"/>
          </a:xfrm>
        </p:spPr>
        <p:txBody>
          <a:bodyPr>
            <a:noAutofit/>
          </a:bodyPr>
          <a:lstStyle/>
          <a:p>
            <a:r>
              <a:rPr lang="en-US" sz="2800" dirty="0" smtClean="0"/>
              <a:t>How  to  prevent  lost   circulation ?</a:t>
            </a:r>
            <a:endParaRPr lang="en-US" sz="2800" dirty="0"/>
          </a:p>
        </p:txBody>
      </p:sp>
      <p:sp>
        <p:nvSpPr>
          <p:cNvPr id="6" name="Content Placeholder 5"/>
          <p:cNvSpPr>
            <a:spLocks noGrp="1"/>
          </p:cNvSpPr>
          <p:nvPr>
            <p:ph sz="quarter" idx="4"/>
          </p:nvPr>
        </p:nvSpPr>
        <p:spPr>
          <a:xfrm>
            <a:off x="6172200" y="1916832"/>
            <a:ext cx="5183188" cy="4272831"/>
          </a:xfrm>
        </p:spPr>
        <p:txBody>
          <a:bodyPr>
            <a:normAutofit/>
          </a:bodyPr>
          <a:lstStyle/>
          <a:p>
            <a:r>
              <a:rPr lang="en-US" sz="2400" dirty="0" smtClean="0"/>
              <a:t>Using  proper mud weight </a:t>
            </a:r>
          </a:p>
          <a:p>
            <a:r>
              <a:rPr lang="en-US" sz="2400" dirty="0" smtClean="0"/>
              <a:t>Conduct  tests such as leak of test and formation  integrity  test.</a:t>
            </a:r>
          </a:p>
          <a:p>
            <a:r>
              <a:rPr lang="en-US" sz="2400" dirty="0" smtClean="0"/>
              <a:t>Maintain  good  hole  cleaning </a:t>
            </a:r>
          </a:p>
          <a:p>
            <a:r>
              <a:rPr lang="en-US" sz="2400" dirty="0" smtClean="0"/>
              <a:t>Setting  casing to protect upper weaker formations.</a:t>
            </a:r>
            <a:endParaRPr lang="en-US" sz="2400" dirty="0"/>
          </a:p>
        </p:txBody>
      </p:sp>
      <p:sp>
        <p:nvSpPr>
          <p:cNvPr id="7" name="Slide Number Placeholder 6"/>
          <p:cNvSpPr>
            <a:spLocks noGrp="1"/>
          </p:cNvSpPr>
          <p:nvPr>
            <p:ph type="sldNum" sz="quarter" idx="12"/>
          </p:nvPr>
        </p:nvSpPr>
        <p:spPr/>
        <p:txBody>
          <a:bodyPr/>
          <a:lstStyle/>
          <a:p>
            <a:fld id="{3C3D9F04-0A57-1A4C-9E78-3C385EBC5FF4}" type="slidenum">
              <a:rPr lang="en-US" smtClean="0"/>
              <a:pPr/>
              <a:t>13</a:t>
            </a:fld>
            <a:endParaRPr lang="en-US"/>
          </a:p>
        </p:txBody>
      </p:sp>
      <p:pic>
        <p:nvPicPr>
          <p:cNvPr id="8" name="Picture 7" descr="unnamed.png">
            <a:extLst>
              <a:ext uri="{FF2B5EF4-FFF2-40B4-BE49-F238E27FC236}">
                <a16:creationId xmlns="" xmlns:a16="http://schemas.microsoft.com/office/drawing/2014/main" id="{2127443B-4A7B-5C45-8C50-F6979894D192}"/>
              </a:ext>
            </a:extLst>
          </p:cNvPr>
          <p:cNvPicPr>
            <a:picLocks noChangeAspect="1"/>
          </p:cNvPicPr>
          <p:nvPr/>
        </p:nvPicPr>
        <p:blipFill>
          <a:blip r:embed="rId2" cstate="print"/>
          <a:srcRect l="7639" r="11806"/>
          <a:stretch>
            <a:fillRect/>
          </a:stretch>
        </p:blipFill>
        <p:spPr>
          <a:xfrm>
            <a:off x="10404602" y="95506"/>
            <a:ext cx="1789957" cy="66853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289F8E0D-267E-7C4A-AD6B-C744BAC20141}"/>
              </a:ext>
            </a:extLst>
          </p:cNvPr>
          <p:cNvSpPr>
            <a:spLocks noGrp="1"/>
          </p:cNvSpPr>
          <p:nvPr>
            <p:ph type="sldNum" sz="quarter" idx="12"/>
          </p:nvPr>
        </p:nvSpPr>
        <p:spPr/>
        <p:txBody>
          <a:bodyPr/>
          <a:lstStyle/>
          <a:p>
            <a:fld id="{3C3D9F04-0A57-1A4C-9E78-3C385EBC5FF4}" type="slidenum">
              <a:rPr lang="en-US" smtClean="0"/>
              <a:pPr/>
              <a:t>14</a:t>
            </a:fld>
            <a:endParaRPr lang="en-US"/>
          </a:p>
        </p:txBody>
      </p:sp>
      <p:pic>
        <p:nvPicPr>
          <p:cNvPr id="6" name="Picture 5" descr="unnamed.png">
            <a:extLst>
              <a:ext uri="{FF2B5EF4-FFF2-40B4-BE49-F238E27FC236}">
                <a16:creationId xmlns="" xmlns:a16="http://schemas.microsoft.com/office/drawing/2014/main" id="{EC838133-42A2-5B43-87FE-2D587BCDB60B}"/>
              </a:ext>
            </a:extLst>
          </p:cNvPr>
          <p:cNvPicPr>
            <a:picLocks noChangeAspect="1"/>
          </p:cNvPicPr>
          <p:nvPr/>
        </p:nvPicPr>
        <p:blipFill>
          <a:blip r:embed="rId3" cstate="print"/>
          <a:srcRect l="7639" r="11806"/>
          <a:stretch>
            <a:fillRect/>
          </a:stretch>
        </p:blipFill>
        <p:spPr>
          <a:xfrm>
            <a:off x="10404602" y="95506"/>
            <a:ext cx="1789957" cy="668531"/>
          </a:xfrm>
          <a:prstGeom prst="rect">
            <a:avLst/>
          </a:prstGeom>
        </p:spPr>
      </p:pic>
      <p:sp>
        <p:nvSpPr>
          <p:cNvPr id="5" name="Rectangle 4"/>
          <p:cNvSpPr/>
          <p:nvPr/>
        </p:nvSpPr>
        <p:spPr>
          <a:xfrm>
            <a:off x="407368" y="188640"/>
            <a:ext cx="10153128"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ln>
                  <a:solidFill>
                    <a:schemeClr val="tx1">
                      <a:lumMod val="95000"/>
                      <a:lumOff val="5000"/>
                    </a:schemeClr>
                  </a:solidFill>
                </a:ln>
                <a:solidFill>
                  <a:schemeClr val="tx1">
                    <a:lumMod val="95000"/>
                    <a:lumOff val="5000"/>
                  </a:schemeClr>
                </a:solidFill>
              </a:rPr>
              <a:t>LOST CIRCULATION MATERIALS (LCMs) SELECTION</a:t>
            </a:r>
            <a:endParaRPr lang="en-US" sz="3600" b="1" dirty="0">
              <a:ln>
                <a:solidFill>
                  <a:schemeClr val="tx1">
                    <a:lumMod val="95000"/>
                    <a:lumOff val="5000"/>
                  </a:schemeClr>
                </a:solidFill>
              </a:ln>
              <a:solidFill>
                <a:schemeClr val="tx1">
                  <a:lumMod val="95000"/>
                  <a:lumOff val="5000"/>
                </a:schemeClr>
              </a:solidFill>
            </a:endParaRPr>
          </a:p>
        </p:txBody>
      </p:sp>
      <p:sp>
        <p:nvSpPr>
          <p:cNvPr id="7" name="Rectangle 6"/>
          <p:cNvSpPr/>
          <p:nvPr/>
        </p:nvSpPr>
        <p:spPr>
          <a:xfrm>
            <a:off x="191344" y="1124744"/>
            <a:ext cx="11809312" cy="55446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hart 7"/>
          <p:cNvGraphicFramePr/>
          <p:nvPr/>
        </p:nvGraphicFramePr>
        <p:xfrm>
          <a:off x="263352" y="1196752"/>
          <a:ext cx="6984776" cy="501358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Diagram 9"/>
          <p:cNvGraphicFramePr/>
          <p:nvPr/>
        </p:nvGraphicFramePr>
        <p:xfrm>
          <a:off x="7248128" y="1268760"/>
          <a:ext cx="4680520" cy="525658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1" name="Rectangle 10"/>
          <p:cNvSpPr/>
          <p:nvPr/>
        </p:nvSpPr>
        <p:spPr>
          <a:xfrm>
            <a:off x="335360" y="6021288"/>
            <a:ext cx="6696744"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chemeClr val="tx1">
                      <a:lumMod val="95000"/>
                      <a:lumOff val="5000"/>
                    </a:schemeClr>
                  </a:solidFill>
                </a:ln>
                <a:solidFill>
                  <a:schemeClr val="tx1">
                    <a:lumMod val="95000"/>
                    <a:lumOff val="5000"/>
                  </a:schemeClr>
                </a:solidFill>
              </a:rPr>
              <a:t>Source: Lost circulation  material  selection  in drilling  operation</a:t>
            </a:r>
            <a:endParaRPr lang="en-US" dirty="0">
              <a:ln>
                <a:solidFill>
                  <a:schemeClr val="tx1">
                    <a:lumMod val="95000"/>
                    <a:lumOff val="5000"/>
                  </a:schemeClr>
                </a:solidFill>
              </a:ln>
              <a:solidFill>
                <a:schemeClr val="tx1">
                  <a:lumMod val="95000"/>
                  <a:lumOff val="5000"/>
                </a:schemeClr>
              </a:solidFill>
            </a:endParaRPr>
          </a:p>
        </p:txBody>
      </p:sp>
    </p:spTree>
    <p:extLst>
      <p:ext uri="{BB962C8B-B14F-4D97-AF65-F5344CB8AC3E}">
        <p14:creationId xmlns="" xmlns:p14="http://schemas.microsoft.com/office/powerpoint/2010/main" val="3900368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unnamed.png">
            <a:extLst>
              <a:ext uri="{FF2B5EF4-FFF2-40B4-BE49-F238E27FC236}">
                <a16:creationId xmlns="" xmlns:a16="http://schemas.microsoft.com/office/drawing/2014/main" id="{2127443B-4A7B-5C45-8C50-F6979894D192}"/>
              </a:ext>
            </a:extLst>
          </p:cNvPr>
          <p:cNvPicPr>
            <a:picLocks noChangeAspect="1"/>
          </p:cNvPicPr>
          <p:nvPr/>
        </p:nvPicPr>
        <p:blipFill>
          <a:blip r:embed="rId2" cstate="print"/>
          <a:srcRect l="7639" r="11806"/>
          <a:stretch>
            <a:fillRect/>
          </a:stretch>
        </p:blipFill>
        <p:spPr>
          <a:xfrm>
            <a:off x="10404602" y="95506"/>
            <a:ext cx="1789957" cy="668531"/>
          </a:xfrm>
          <a:prstGeom prst="rect">
            <a:avLst/>
          </a:prstGeom>
        </p:spPr>
      </p:pic>
      <p:sp>
        <p:nvSpPr>
          <p:cNvPr id="6" name="Slide Number Placeholder 5"/>
          <p:cNvSpPr>
            <a:spLocks noGrp="1"/>
          </p:cNvSpPr>
          <p:nvPr>
            <p:ph type="sldNum" sz="quarter" idx="12"/>
          </p:nvPr>
        </p:nvSpPr>
        <p:spPr/>
        <p:txBody>
          <a:bodyPr/>
          <a:lstStyle/>
          <a:p>
            <a:fld id="{3C3D9F04-0A57-1A4C-9E78-3C385EBC5FF4}" type="slidenum">
              <a:rPr lang="en-US" smtClean="0"/>
              <a:pPr/>
              <a:t>15</a:t>
            </a:fld>
            <a:endParaRPr lang="en-US"/>
          </a:p>
        </p:txBody>
      </p:sp>
      <p:sp>
        <p:nvSpPr>
          <p:cNvPr id="3" name="Content Placeholder 2">
            <a:extLst>
              <a:ext uri="{FF2B5EF4-FFF2-40B4-BE49-F238E27FC236}">
                <a16:creationId xmlns="" xmlns:a16="http://schemas.microsoft.com/office/drawing/2014/main" id="{A33CAB5B-B00C-7F4F-936A-6E15DEF64034}"/>
              </a:ext>
            </a:extLst>
          </p:cNvPr>
          <p:cNvSpPr>
            <a:spLocks noGrp="1"/>
          </p:cNvSpPr>
          <p:nvPr>
            <p:ph idx="1"/>
          </p:nvPr>
        </p:nvSpPr>
        <p:spPr>
          <a:xfrm>
            <a:off x="838200" y="1196752"/>
            <a:ext cx="10515600" cy="4980211"/>
          </a:xfrm>
        </p:spPr>
        <p:txBody>
          <a:bodyPr>
            <a:normAutofit lnSpcReduction="10000"/>
          </a:bodyPr>
          <a:lstStyle/>
          <a:p>
            <a:pPr>
              <a:buNone/>
            </a:pPr>
            <a:r>
              <a:rPr lang="en-US" sz="2400" dirty="0" smtClean="0"/>
              <a:t> </a:t>
            </a:r>
            <a:r>
              <a:rPr lang="en-US" sz="2400" b="1" dirty="0" smtClean="0"/>
              <a:t>Description:   </a:t>
            </a:r>
          </a:p>
          <a:p>
            <a:pPr>
              <a:buNone/>
            </a:pPr>
            <a:r>
              <a:rPr lang="en-US" sz="2400" dirty="0" smtClean="0"/>
              <a:t>• A filtration activated pill material </a:t>
            </a:r>
          </a:p>
          <a:p>
            <a:pPr>
              <a:buNone/>
            </a:pPr>
            <a:r>
              <a:rPr lang="en-US" sz="2400" dirty="0" smtClean="0"/>
              <a:t>• High fluid loss, high solids, lost circulation squeeze product. Can be enhanced with cement for greater compressive strength </a:t>
            </a:r>
          </a:p>
          <a:p>
            <a:pPr>
              <a:buNone/>
            </a:pPr>
            <a:r>
              <a:rPr lang="en-US" sz="2400" b="1" dirty="0" smtClean="0"/>
              <a:t>Formations: </a:t>
            </a:r>
          </a:p>
          <a:p>
            <a:pPr>
              <a:buNone/>
            </a:pPr>
            <a:r>
              <a:rPr lang="en-US" sz="2400" dirty="0" smtClean="0"/>
              <a:t>• Fractured or highly permeable formations </a:t>
            </a:r>
          </a:p>
          <a:p>
            <a:pPr>
              <a:buNone/>
            </a:pPr>
            <a:r>
              <a:rPr lang="en-US" sz="2400" b="1" dirty="0" smtClean="0"/>
              <a:t>Mud Types: </a:t>
            </a:r>
          </a:p>
          <a:p>
            <a:pPr>
              <a:buNone/>
            </a:pPr>
            <a:r>
              <a:rPr lang="en-US" sz="2400" dirty="0" smtClean="0"/>
              <a:t>• All water and oil based </a:t>
            </a:r>
            <a:r>
              <a:rPr lang="en-US" sz="2400" dirty="0" err="1" smtClean="0"/>
              <a:t>muds</a:t>
            </a:r>
            <a:r>
              <a:rPr lang="en-US" sz="2400" dirty="0" smtClean="0"/>
              <a:t>  </a:t>
            </a:r>
          </a:p>
          <a:p>
            <a:pPr>
              <a:buNone/>
            </a:pPr>
            <a:r>
              <a:rPr lang="en-US" sz="2400" b="1" dirty="0" smtClean="0"/>
              <a:t>Applications: </a:t>
            </a:r>
          </a:p>
          <a:p>
            <a:pPr>
              <a:buNone/>
            </a:pPr>
            <a:r>
              <a:rPr lang="en-US" sz="2400" dirty="0" smtClean="0"/>
              <a:t>• Partial lost returns while drilling </a:t>
            </a:r>
          </a:p>
          <a:p>
            <a:pPr>
              <a:buNone/>
            </a:pPr>
            <a:r>
              <a:rPr lang="en-US" sz="2400" dirty="0" smtClean="0"/>
              <a:t>• Total lost returns while drilling </a:t>
            </a:r>
          </a:p>
          <a:p>
            <a:pPr>
              <a:buNone/>
            </a:pPr>
            <a:r>
              <a:rPr lang="en-US" sz="2400" dirty="0" smtClean="0"/>
              <a:t>• Squeeze off casing leaks or perforations for well remediation</a:t>
            </a:r>
          </a:p>
        </p:txBody>
      </p:sp>
      <p:sp>
        <p:nvSpPr>
          <p:cNvPr id="8" name="Title 7">
            <a:extLst>
              <a:ext uri="{FF2B5EF4-FFF2-40B4-BE49-F238E27FC236}">
                <a16:creationId xmlns="" xmlns:a16="http://schemas.microsoft.com/office/drawing/2014/main" id="{A5BE7BCB-ECCB-F74E-85C8-E4E2A893FBEB}"/>
              </a:ext>
            </a:extLst>
          </p:cNvPr>
          <p:cNvSpPr>
            <a:spLocks noGrp="1"/>
          </p:cNvSpPr>
          <p:nvPr>
            <p:ph type="title"/>
          </p:nvPr>
        </p:nvSpPr>
        <p:spPr>
          <a:xfrm>
            <a:off x="838200" y="476672"/>
            <a:ext cx="10515600" cy="792088"/>
          </a:xfrm>
        </p:spPr>
        <p:txBody>
          <a:bodyPr>
            <a:normAutofit fontScale="90000"/>
          </a:bodyPr>
          <a:lstStyle/>
          <a:p>
            <a:r>
              <a:rPr lang="en-US" sz="4000" b="1" dirty="0" err="1" smtClean="0"/>
              <a:t>Diaseal</a:t>
            </a:r>
            <a:r>
              <a:rPr lang="en-US" sz="4000" b="1" dirty="0" smtClean="0"/>
              <a:t> M  LCM  Using  For Lost  Circulation  Problem</a:t>
            </a:r>
            <a:endParaRPr lang="en-US" sz="4000" b="1" dirty="0"/>
          </a:p>
        </p:txBody>
      </p:sp>
      <p:sp>
        <p:nvSpPr>
          <p:cNvPr id="7" name="Oval 6"/>
          <p:cNvSpPr/>
          <p:nvPr/>
        </p:nvSpPr>
        <p:spPr>
          <a:xfrm>
            <a:off x="2711624" y="692696"/>
            <a:ext cx="216024" cy="1440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chemeClr val="bg2">
                      <a:lumMod val="10000"/>
                    </a:schemeClr>
                  </a:solidFill>
                </a:ln>
                <a:solidFill>
                  <a:schemeClr val="bg2">
                    <a:lumMod val="10000"/>
                  </a:schemeClr>
                </a:solidFill>
              </a:rPr>
              <a:t>R</a:t>
            </a:r>
            <a:endParaRPr lang="en-US" dirty="0">
              <a:ln>
                <a:solidFill>
                  <a:schemeClr val="bg2">
                    <a:lumMod val="10000"/>
                  </a:schemeClr>
                </a:solidFill>
              </a:ln>
              <a:solidFill>
                <a:schemeClr val="bg2">
                  <a:lumMod val="10000"/>
                </a:schemeClr>
              </a:solidFill>
            </a:endParaRPr>
          </a:p>
        </p:txBody>
      </p:sp>
    </p:spTree>
    <p:extLst>
      <p:ext uri="{BB962C8B-B14F-4D97-AF65-F5344CB8AC3E}">
        <p14:creationId xmlns="" xmlns:p14="http://schemas.microsoft.com/office/powerpoint/2010/main" val="4115926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DIASEAL M® LOST CIRCULATION MATERIAL CASE HISTORIE</a:t>
            </a:r>
            <a:endParaRPr lang="en-US" sz="4000" b="1" dirty="0"/>
          </a:p>
        </p:txBody>
      </p:sp>
      <p:sp>
        <p:nvSpPr>
          <p:cNvPr id="3" name="Content Placeholder 2"/>
          <p:cNvSpPr>
            <a:spLocks noGrp="1"/>
          </p:cNvSpPr>
          <p:nvPr>
            <p:ph idx="1"/>
          </p:nvPr>
        </p:nvSpPr>
        <p:spPr/>
        <p:txBody>
          <a:bodyPr/>
          <a:lstStyle/>
          <a:p>
            <a:pPr algn="ctr">
              <a:buNone/>
            </a:pPr>
            <a:r>
              <a:rPr lang="en-US" b="1" dirty="0" smtClean="0"/>
              <a:t>CASE HISTORY  – LOUISIANA, USA  </a:t>
            </a:r>
          </a:p>
          <a:p>
            <a:r>
              <a:rPr lang="en-US" sz="2400" dirty="0" smtClean="0"/>
              <a:t>An operator in Perry, Louisiana had drilled out of 7 5/8” casing with an 18.1 </a:t>
            </a:r>
            <a:r>
              <a:rPr lang="en-US" sz="2400" dirty="0" err="1" smtClean="0"/>
              <a:t>ppg</a:t>
            </a:r>
            <a:r>
              <a:rPr lang="en-US" sz="2400" dirty="0" smtClean="0"/>
              <a:t> mud. </a:t>
            </a:r>
          </a:p>
          <a:p>
            <a:r>
              <a:rPr lang="en-US" sz="2400" dirty="0" smtClean="0"/>
              <a:t> After 1,200 feet had been drilled, drilling fluid losses of 71.2 bbl/hour were noted.  For the 70 bbl of open hole volume, a 150 bbl </a:t>
            </a:r>
            <a:r>
              <a:rPr lang="en-US" sz="2400" dirty="0" err="1" smtClean="0"/>
              <a:t>Diaseal</a:t>
            </a:r>
            <a:r>
              <a:rPr lang="en-US" sz="2400" dirty="0" smtClean="0"/>
              <a:t> M® LCM pill was squeezed to a 250 psi holding pressure.  </a:t>
            </a:r>
          </a:p>
          <a:p>
            <a:r>
              <a:rPr lang="en-US" sz="2400" dirty="0" smtClean="0"/>
              <a:t>The procedure was successful and the well was </a:t>
            </a:r>
            <a:r>
              <a:rPr lang="en-US" sz="2400" dirty="0" err="1" smtClean="0"/>
              <a:t>TD’d</a:t>
            </a:r>
            <a:r>
              <a:rPr lang="en-US" sz="2400" dirty="0" smtClean="0"/>
              <a:t> at 14, 500 feet without further problems.</a:t>
            </a:r>
            <a:endParaRPr lang="en-US" sz="2400" dirty="0"/>
          </a:p>
        </p:txBody>
      </p:sp>
      <p:sp>
        <p:nvSpPr>
          <p:cNvPr id="4" name="Slide Number Placeholder 3"/>
          <p:cNvSpPr>
            <a:spLocks noGrp="1"/>
          </p:cNvSpPr>
          <p:nvPr>
            <p:ph type="sldNum" sz="quarter" idx="12"/>
          </p:nvPr>
        </p:nvSpPr>
        <p:spPr/>
        <p:txBody>
          <a:bodyPr/>
          <a:lstStyle/>
          <a:p>
            <a:fld id="{3C3D9F04-0A57-1A4C-9E78-3C385EBC5FF4}"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2BA883-D002-D246-A541-6134A4F89E36}"/>
              </a:ext>
            </a:extLst>
          </p:cNvPr>
          <p:cNvSpPr>
            <a:spLocks noGrp="1"/>
          </p:cNvSpPr>
          <p:nvPr>
            <p:ph type="title"/>
          </p:nvPr>
        </p:nvSpPr>
        <p:spPr>
          <a:xfrm>
            <a:off x="1919536" y="620688"/>
            <a:ext cx="7878749" cy="4898571"/>
          </a:xfrm>
        </p:spPr>
        <p:txBody>
          <a:bodyPr/>
          <a:lstStyle/>
          <a:p>
            <a:pPr algn="ctr"/>
            <a:r>
              <a:rPr lang="en-US" sz="6000" dirty="0">
                <a:latin typeface="Times New Roman" pitchFamily="18" charset="0"/>
                <a:cs typeface="Times New Roman" pitchFamily="18" charset="0"/>
              </a:rPr>
              <a:t>THANK</a:t>
            </a:r>
            <a:r>
              <a:rPr lang="en-US" dirty="0">
                <a:latin typeface="Times New Roman" pitchFamily="18" charset="0"/>
                <a:cs typeface="Times New Roman" pitchFamily="18" charset="0"/>
              </a:rPr>
              <a:t> </a:t>
            </a:r>
            <a:r>
              <a:rPr lang="en-US" sz="6000" dirty="0">
                <a:latin typeface="Times New Roman" pitchFamily="18" charset="0"/>
                <a:cs typeface="Times New Roman" pitchFamily="18" charset="0"/>
              </a:rPr>
              <a:t>YOU</a:t>
            </a:r>
            <a:r>
              <a:rPr lang="en-US" dirty="0">
                <a:latin typeface="Times New Roman" pitchFamily="18" charset="0"/>
                <a:cs typeface="Times New Roman" pitchFamily="18" charset="0"/>
              </a:rPr>
              <a:t> …</a:t>
            </a:r>
          </a:p>
        </p:txBody>
      </p:sp>
      <p:sp>
        <p:nvSpPr>
          <p:cNvPr id="4" name="Slide Number Placeholder 3">
            <a:extLst>
              <a:ext uri="{FF2B5EF4-FFF2-40B4-BE49-F238E27FC236}">
                <a16:creationId xmlns="" xmlns:a16="http://schemas.microsoft.com/office/drawing/2014/main" id="{98D736F1-17BA-FA49-B820-0EA3AA2CD0E5}"/>
              </a:ext>
            </a:extLst>
          </p:cNvPr>
          <p:cNvSpPr>
            <a:spLocks noGrp="1"/>
          </p:cNvSpPr>
          <p:nvPr>
            <p:ph type="sldNum" sz="quarter" idx="12"/>
          </p:nvPr>
        </p:nvSpPr>
        <p:spPr/>
        <p:txBody>
          <a:bodyPr/>
          <a:lstStyle/>
          <a:p>
            <a:fld id="{3C3D9F04-0A57-1A4C-9E78-3C385EBC5FF4}" type="slidenum">
              <a:rPr lang="en-US" smtClean="0"/>
              <a:pPr/>
              <a:t>17</a:t>
            </a:fld>
            <a:endParaRPr lang="en-US"/>
          </a:p>
        </p:txBody>
      </p:sp>
      <p:pic>
        <p:nvPicPr>
          <p:cNvPr id="5" name="Picture 4" descr="unnamed.png">
            <a:extLst>
              <a:ext uri="{FF2B5EF4-FFF2-40B4-BE49-F238E27FC236}">
                <a16:creationId xmlns="" xmlns:a16="http://schemas.microsoft.com/office/drawing/2014/main" id="{2127443B-4A7B-5C45-8C50-F6979894D192}"/>
              </a:ext>
            </a:extLst>
          </p:cNvPr>
          <p:cNvPicPr>
            <a:picLocks noChangeAspect="1"/>
          </p:cNvPicPr>
          <p:nvPr/>
        </p:nvPicPr>
        <p:blipFill>
          <a:blip r:embed="rId2" cstate="print"/>
          <a:srcRect l="7639" r="11806"/>
          <a:stretch>
            <a:fillRect/>
          </a:stretch>
        </p:blipFill>
        <p:spPr>
          <a:xfrm>
            <a:off x="10404602" y="95506"/>
            <a:ext cx="1789957" cy="668531"/>
          </a:xfrm>
          <a:prstGeom prst="rect">
            <a:avLst/>
          </a:prstGeom>
        </p:spPr>
      </p:pic>
    </p:spTree>
    <p:extLst>
      <p:ext uri="{BB962C8B-B14F-4D97-AF65-F5344CB8AC3E}">
        <p14:creationId xmlns="" xmlns:p14="http://schemas.microsoft.com/office/powerpoint/2010/main" val="325726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unnamed.png">
            <a:extLst>
              <a:ext uri="{FF2B5EF4-FFF2-40B4-BE49-F238E27FC236}">
                <a16:creationId xmlns="" xmlns:a16="http://schemas.microsoft.com/office/drawing/2014/main" id="{D77EF71D-D98A-9742-B0DA-1F5A985C9306}"/>
              </a:ext>
            </a:extLst>
          </p:cNvPr>
          <p:cNvPicPr>
            <a:picLocks noChangeAspect="1"/>
          </p:cNvPicPr>
          <p:nvPr/>
        </p:nvPicPr>
        <p:blipFill>
          <a:blip r:embed="rId2" cstate="print"/>
          <a:srcRect l="7639" r="11806"/>
          <a:stretch>
            <a:fillRect/>
          </a:stretch>
        </p:blipFill>
        <p:spPr>
          <a:xfrm>
            <a:off x="10404602" y="95506"/>
            <a:ext cx="1789957" cy="668531"/>
          </a:xfrm>
          <a:prstGeom prst="rect">
            <a:avLst/>
          </a:prstGeom>
        </p:spPr>
      </p:pic>
      <p:sp>
        <p:nvSpPr>
          <p:cNvPr id="6" name="Slide Number Placeholder 5"/>
          <p:cNvSpPr>
            <a:spLocks noGrp="1"/>
          </p:cNvSpPr>
          <p:nvPr>
            <p:ph type="sldNum" sz="quarter" idx="12"/>
          </p:nvPr>
        </p:nvSpPr>
        <p:spPr/>
        <p:txBody>
          <a:bodyPr/>
          <a:lstStyle/>
          <a:p>
            <a:fld id="{3C3D9F04-0A57-1A4C-9E78-3C385EBC5FF4}" type="slidenum">
              <a:rPr lang="en-US" smtClean="0"/>
              <a:pPr/>
              <a:t>2</a:t>
            </a:fld>
            <a:endParaRPr lang="en-US"/>
          </a:p>
        </p:txBody>
      </p:sp>
      <p:sp>
        <p:nvSpPr>
          <p:cNvPr id="4" name="Content Placeholder 3">
            <a:extLst>
              <a:ext uri="{FF2B5EF4-FFF2-40B4-BE49-F238E27FC236}">
                <a16:creationId xmlns="" xmlns:a16="http://schemas.microsoft.com/office/drawing/2014/main" id="{263A5899-3CC3-CF45-B46F-5CF64B1A9B9A}"/>
              </a:ext>
            </a:extLst>
          </p:cNvPr>
          <p:cNvSpPr>
            <a:spLocks noGrp="1"/>
          </p:cNvSpPr>
          <p:nvPr>
            <p:ph idx="1"/>
          </p:nvPr>
        </p:nvSpPr>
        <p:spPr>
          <a:xfrm>
            <a:off x="838200" y="1268760"/>
            <a:ext cx="10515600" cy="4908203"/>
          </a:xfrm>
        </p:spPr>
        <p:txBody>
          <a:bodyPr anchor="ctr">
            <a:normAutofit/>
          </a:bodyPr>
          <a:lstStyle/>
          <a:p>
            <a:r>
              <a:rPr lang="en-US" sz="2400" b="1" dirty="0" smtClean="0"/>
              <a:t>INTRODUCTION</a:t>
            </a:r>
          </a:p>
          <a:p>
            <a:r>
              <a:rPr lang="en-US" sz="2400" b="1" dirty="0" smtClean="0"/>
              <a:t>RESEARCH  OBJECTIVES </a:t>
            </a:r>
          </a:p>
          <a:p>
            <a:r>
              <a:rPr lang="en-US" sz="2400" b="1" dirty="0" smtClean="0"/>
              <a:t>RESEARCH  METHODOLOGY</a:t>
            </a:r>
          </a:p>
          <a:p>
            <a:r>
              <a:rPr lang="en-US" sz="2400" b="1" dirty="0" smtClean="0"/>
              <a:t>PURPOSE  AND  BENEFITS  OF LOST CIRCULATION </a:t>
            </a:r>
          </a:p>
          <a:p>
            <a:r>
              <a:rPr lang="en-US" sz="2400" b="1" dirty="0" smtClean="0"/>
              <a:t>FRACTURES  IN SUBSURFACE </a:t>
            </a:r>
          </a:p>
          <a:p>
            <a:r>
              <a:rPr lang="en-US" sz="2400" b="1" dirty="0" smtClean="0"/>
              <a:t>FUNDAMENTALS  OF LOST CIRCULATION  CONTROL</a:t>
            </a:r>
          </a:p>
          <a:p>
            <a:r>
              <a:rPr lang="en-US" sz="2400" b="1" dirty="0" smtClean="0"/>
              <a:t>TYPES  OF LOSSES IN THE LOST CIRCULATION </a:t>
            </a:r>
          </a:p>
          <a:p>
            <a:r>
              <a:rPr lang="en-US" sz="2400" b="1" dirty="0" smtClean="0"/>
              <a:t>LOST CIRCULATION  MATERIALS SELECTION (LCMs)</a:t>
            </a:r>
          </a:p>
          <a:p>
            <a:pPr>
              <a:buNone/>
            </a:pPr>
            <a:endParaRPr lang="en-US" sz="2400" b="1" dirty="0" smtClean="0"/>
          </a:p>
        </p:txBody>
      </p:sp>
      <p:sp>
        <p:nvSpPr>
          <p:cNvPr id="8" name="Title 7">
            <a:extLst>
              <a:ext uri="{FF2B5EF4-FFF2-40B4-BE49-F238E27FC236}">
                <a16:creationId xmlns="" xmlns:a16="http://schemas.microsoft.com/office/drawing/2014/main" id="{E958D92B-B903-A746-B173-37CC577F8648}"/>
              </a:ext>
            </a:extLst>
          </p:cNvPr>
          <p:cNvSpPr>
            <a:spLocks noGrp="1"/>
          </p:cNvSpPr>
          <p:nvPr>
            <p:ph type="title"/>
          </p:nvPr>
        </p:nvSpPr>
        <p:spPr>
          <a:xfrm>
            <a:off x="838200" y="365125"/>
            <a:ext cx="10515600" cy="903635"/>
          </a:xfrm>
        </p:spPr>
        <p:txBody>
          <a:bodyPr>
            <a:normAutofit/>
          </a:bodyPr>
          <a:lstStyle/>
          <a:p>
            <a:r>
              <a:rPr lang="en-US" sz="4000" b="1" dirty="0" smtClean="0"/>
              <a:t>                                    CONTENTS</a:t>
            </a:r>
            <a:endParaRPr lang="en-US" sz="4000" b="1" dirty="0"/>
          </a:p>
        </p:txBody>
      </p:sp>
    </p:spTree>
    <p:extLst>
      <p:ext uri="{BB962C8B-B14F-4D97-AF65-F5344CB8AC3E}">
        <p14:creationId xmlns="" xmlns:p14="http://schemas.microsoft.com/office/powerpoint/2010/main" val="271668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A6C47248-33EB-1D48-9A23-3DAD5275EA69}"/>
              </a:ext>
            </a:extLst>
          </p:cNvPr>
          <p:cNvSpPr txBox="1"/>
          <p:nvPr/>
        </p:nvSpPr>
        <p:spPr>
          <a:xfrm>
            <a:off x="5681383" y="3201548"/>
            <a:ext cx="6093962" cy="369332"/>
          </a:xfrm>
          <a:prstGeom prst="rect">
            <a:avLst/>
          </a:prstGeom>
          <a:noFill/>
        </p:spPr>
        <p:txBody>
          <a:bodyPr wrap="square">
            <a:spAutoFit/>
          </a:bodyPr>
          <a:lstStyle/>
          <a:p>
            <a:r>
              <a:rPr lang="en-IN"/>
              <a:t> </a:t>
            </a:r>
            <a:endParaRPr lang="en-US"/>
          </a:p>
        </p:txBody>
      </p:sp>
      <p:pic>
        <p:nvPicPr>
          <p:cNvPr id="5" name="Picture 4" descr="unnamed.png">
            <a:extLst>
              <a:ext uri="{FF2B5EF4-FFF2-40B4-BE49-F238E27FC236}">
                <a16:creationId xmlns="" xmlns:a16="http://schemas.microsoft.com/office/drawing/2014/main" id="{E4CE23E2-CA7A-7B42-A124-E76F713D86E7}"/>
              </a:ext>
            </a:extLst>
          </p:cNvPr>
          <p:cNvPicPr>
            <a:picLocks noChangeAspect="1"/>
          </p:cNvPicPr>
          <p:nvPr/>
        </p:nvPicPr>
        <p:blipFill>
          <a:blip r:embed="rId2" cstate="print"/>
          <a:srcRect l="7639" r="11806"/>
          <a:stretch>
            <a:fillRect/>
          </a:stretch>
        </p:blipFill>
        <p:spPr>
          <a:xfrm>
            <a:off x="10404602" y="95506"/>
            <a:ext cx="1789957" cy="668531"/>
          </a:xfrm>
          <a:prstGeom prst="rect">
            <a:avLst/>
          </a:prstGeom>
        </p:spPr>
      </p:pic>
      <p:sp>
        <p:nvSpPr>
          <p:cNvPr id="6" name="Slide Number Placeholder 5"/>
          <p:cNvSpPr>
            <a:spLocks noGrp="1"/>
          </p:cNvSpPr>
          <p:nvPr>
            <p:ph type="sldNum" sz="quarter" idx="12"/>
          </p:nvPr>
        </p:nvSpPr>
        <p:spPr/>
        <p:txBody>
          <a:bodyPr/>
          <a:lstStyle/>
          <a:p>
            <a:fld id="{3C3D9F04-0A57-1A4C-9E78-3C385EBC5FF4}" type="slidenum">
              <a:rPr lang="en-US" smtClean="0"/>
              <a:pPr/>
              <a:t>3</a:t>
            </a:fld>
            <a:endParaRPr lang="en-US"/>
          </a:p>
        </p:txBody>
      </p:sp>
      <p:graphicFrame>
        <p:nvGraphicFramePr>
          <p:cNvPr id="11" name="Content Placeholder 10"/>
          <p:cNvGraphicFramePr>
            <a:graphicFrameLocks noGrp="1"/>
          </p:cNvGraphicFramePr>
          <p:nvPr>
            <p:ph idx="1"/>
          </p:nvPr>
        </p:nvGraphicFramePr>
        <p:xfrm>
          <a:off x="407368" y="1041077"/>
          <a:ext cx="10801200" cy="52682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8"/>
          <p:cNvSpPr>
            <a:spLocks noGrp="1"/>
          </p:cNvSpPr>
          <p:nvPr>
            <p:ph type="title"/>
          </p:nvPr>
        </p:nvSpPr>
        <p:spPr>
          <a:xfrm>
            <a:off x="838200" y="365125"/>
            <a:ext cx="10515600" cy="1047651"/>
          </a:xfrm>
        </p:spPr>
        <p:txBody>
          <a:bodyPr>
            <a:normAutofit/>
          </a:bodyPr>
          <a:lstStyle/>
          <a:p>
            <a:pPr algn="ctr"/>
            <a:r>
              <a:rPr lang="en-US" sz="4000" b="1" dirty="0" smtClean="0"/>
              <a:t>INTRODUCTION</a:t>
            </a:r>
            <a:endParaRPr lang="en-US" sz="4000" b="1" dirty="0"/>
          </a:p>
        </p:txBody>
      </p:sp>
    </p:spTree>
    <p:extLst>
      <p:ext uri="{BB962C8B-B14F-4D97-AF65-F5344CB8AC3E}">
        <p14:creationId xmlns="" xmlns:p14="http://schemas.microsoft.com/office/powerpoint/2010/main" val="426064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nnamed.png">
            <a:extLst>
              <a:ext uri="{FF2B5EF4-FFF2-40B4-BE49-F238E27FC236}">
                <a16:creationId xmlns="" xmlns:a16="http://schemas.microsoft.com/office/drawing/2014/main" id="{F1852713-E200-0C44-BE63-4B92E6A16B03}"/>
              </a:ext>
            </a:extLst>
          </p:cNvPr>
          <p:cNvPicPr>
            <a:picLocks noChangeAspect="1"/>
          </p:cNvPicPr>
          <p:nvPr/>
        </p:nvPicPr>
        <p:blipFill>
          <a:blip r:embed="rId3" cstate="print"/>
          <a:srcRect l="7639" r="11806"/>
          <a:stretch>
            <a:fillRect/>
          </a:stretch>
        </p:blipFill>
        <p:spPr>
          <a:xfrm>
            <a:off x="10404602" y="95506"/>
            <a:ext cx="1789957" cy="668531"/>
          </a:xfrm>
          <a:prstGeom prst="rect">
            <a:avLst/>
          </a:prstGeom>
        </p:spPr>
      </p:pic>
      <p:sp>
        <p:nvSpPr>
          <p:cNvPr id="8" name="Slide Number Placeholder 7"/>
          <p:cNvSpPr>
            <a:spLocks noGrp="1"/>
          </p:cNvSpPr>
          <p:nvPr>
            <p:ph type="sldNum" sz="quarter" idx="12"/>
          </p:nvPr>
        </p:nvSpPr>
        <p:spPr/>
        <p:txBody>
          <a:bodyPr/>
          <a:lstStyle/>
          <a:p>
            <a:fld id="{3C3D9F04-0A57-1A4C-9E78-3C385EBC5FF4}" type="slidenum">
              <a:rPr lang="en-US" smtClean="0"/>
              <a:pPr/>
              <a:t>4</a:t>
            </a:fld>
            <a:endParaRPr lang="en-US"/>
          </a:p>
        </p:txBody>
      </p:sp>
      <p:sp>
        <p:nvSpPr>
          <p:cNvPr id="4" name="Rectangle 3"/>
          <p:cNvSpPr/>
          <p:nvPr/>
        </p:nvSpPr>
        <p:spPr>
          <a:xfrm>
            <a:off x="983432" y="188640"/>
            <a:ext cx="9577064"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ln>
                  <a:solidFill>
                    <a:schemeClr val="tx1">
                      <a:lumMod val="95000"/>
                      <a:lumOff val="5000"/>
                    </a:schemeClr>
                  </a:solidFill>
                </a:ln>
                <a:solidFill>
                  <a:schemeClr val="tx1">
                    <a:lumMod val="95000"/>
                    <a:lumOff val="5000"/>
                  </a:schemeClr>
                </a:solidFill>
                <a:latin typeface="+mj-lt"/>
              </a:rPr>
              <a:t>INTRODUCTION</a:t>
            </a:r>
            <a:endParaRPr lang="en-US" sz="4000" b="1" dirty="0">
              <a:ln>
                <a:solidFill>
                  <a:schemeClr val="tx1">
                    <a:lumMod val="95000"/>
                    <a:lumOff val="5000"/>
                  </a:schemeClr>
                </a:solidFill>
              </a:ln>
              <a:solidFill>
                <a:schemeClr val="tx1">
                  <a:lumMod val="95000"/>
                  <a:lumOff val="5000"/>
                </a:schemeClr>
              </a:solidFill>
              <a:latin typeface="+mj-lt"/>
            </a:endParaRPr>
          </a:p>
        </p:txBody>
      </p:sp>
      <p:sp>
        <p:nvSpPr>
          <p:cNvPr id="5" name="Rectangle 4"/>
          <p:cNvSpPr/>
          <p:nvPr/>
        </p:nvSpPr>
        <p:spPr>
          <a:xfrm>
            <a:off x="0" y="1196752"/>
            <a:ext cx="12192000" cy="5472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smtClean="0">
                <a:ln>
                  <a:solidFill>
                    <a:schemeClr val="tx1">
                      <a:lumMod val="95000"/>
                      <a:lumOff val="5000"/>
                    </a:schemeClr>
                  </a:solidFill>
                </a:ln>
                <a:solidFill>
                  <a:schemeClr val="tx1">
                    <a:lumMod val="95000"/>
                    <a:lumOff val="5000"/>
                  </a:schemeClr>
                </a:solidFill>
              </a:rPr>
              <a:t>LOST  CIRCULATION:</a:t>
            </a:r>
          </a:p>
          <a:p>
            <a:endParaRPr lang="en-US" sz="2800" b="1" dirty="0" smtClean="0">
              <a:ln>
                <a:solidFill>
                  <a:schemeClr val="bg1"/>
                </a:solidFill>
              </a:ln>
              <a:solidFill>
                <a:schemeClr val="bg1"/>
              </a:solidFill>
            </a:endParaRPr>
          </a:p>
          <a:p>
            <a:endParaRPr lang="en-US" sz="2000" b="1" dirty="0" smtClean="0">
              <a:ln>
                <a:solidFill>
                  <a:schemeClr val="tx1">
                    <a:lumMod val="65000"/>
                    <a:lumOff val="35000"/>
                  </a:schemeClr>
                </a:solidFill>
              </a:ln>
              <a:solidFill>
                <a:schemeClr val="tx1">
                  <a:lumMod val="95000"/>
                  <a:lumOff val="5000"/>
                </a:schemeClr>
              </a:solidFill>
            </a:endParaRPr>
          </a:p>
          <a:p>
            <a:pPr>
              <a:buFont typeface="Wingdings" pitchFamily="2" charset="2"/>
              <a:buChar char="q"/>
            </a:pPr>
            <a:r>
              <a:rPr lang="en-US" sz="2000" dirty="0" smtClean="0">
                <a:ln>
                  <a:solidFill>
                    <a:schemeClr val="tx1">
                      <a:lumMod val="65000"/>
                      <a:lumOff val="35000"/>
                    </a:schemeClr>
                  </a:solidFill>
                </a:ln>
                <a:solidFill>
                  <a:schemeClr val="tx1">
                    <a:lumMod val="95000"/>
                    <a:lumOff val="5000"/>
                  </a:schemeClr>
                </a:solidFill>
              </a:rPr>
              <a:t>    </a:t>
            </a:r>
            <a:r>
              <a:rPr lang="en-US" sz="2400" dirty="0" smtClean="0">
                <a:ln>
                  <a:solidFill>
                    <a:schemeClr val="tx1">
                      <a:lumMod val="65000"/>
                      <a:lumOff val="35000"/>
                    </a:schemeClr>
                  </a:solidFill>
                </a:ln>
                <a:solidFill>
                  <a:schemeClr val="tx1">
                    <a:lumMod val="95000"/>
                    <a:lumOff val="5000"/>
                  </a:schemeClr>
                </a:solidFill>
              </a:rPr>
              <a:t>Loss of drilling fluid into the formation  during  drilling,</a:t>
            </a:r>
          </a:p>
          <a:p>
            <a:r>
              <a:rPr lang="en-US" sz="2400" dirty="0" smtClean="0">
                <a:ln>
                  <a:solidFill>
                    <a:schemeClr val="tx1">
                      <a:lumMod val="65000"/>
                      <a:lumOff val="35000"/>
                    </a:schemeClr>
                  </a:solidFill>
                </a:ln>
                <a:solidFill>
                  <a:schemeClr val="tx1">
                    <a:lumMod val="95000"/>
                    <a:lumOff val="5000"/>
                  </a:schemeClr>
                </a:solidFill>
              </a:rPr>
              <a:t> Circulating  or  running casing.</a:t>
            </a:r>
          </a:p>
          <a:p>
            <a:pPr>
              <a:buFont typeface="Wingdings" pitchFamily="2" charset="2"/>
              <a:buChar char="q"/>
            </a:pPr>
            <a:endParaRPr lang="en-US" sz="2400" dirty="0" smtClean="0">
              <a:ln>
                <a:solidFill>
                  <a:schemeClr val="tx1">
                    <a:lumMod val="65000"/>
                    <a:lumOff val="35000"/>
                  </a:schemeClr>
                </a:solidFill>
              </a:ln>
              <a:solidFill>
                <a:schemeClr val="tx1">
                  <a:lumMod val="95000"/>
                  <a:lumOff val="5000"/>
                </a:schemeClr>
              </a:solidFill>
            </a:endParaRPr>
          </a:p>
          <a:p>
            <a:pPr>
              <a:buFont typeface="Wingdings" pitchFamily="2" charset="2"/>
              <a:buChar char="q"/>
            </a:pPr>
            <a:r>
              <a:rPr lang="en-US" sz="2400" dirty="0" smtClean="0">
                <a:ln>
                  <a:solidFill>
                    <a:schemeClr val="tx1">
                      <a:lumMod val="65000"/>
                      <a:lumOff val="35000"/>
                    </a:schemeClr>
                  </a:solidFill>
                </a:ln>
                <a:solidFill>
                  <a:schemeClr val="tx1">
                    <a:lumMod val="95000"/>
                    <a:lumOff val="5000"/>
                  </a:schemeClr>
                </a:solidFill>
              </a:rPr>
              <a:t>    One  of the major problems in  drilling  operation.</a:t>
            </a:r>
          </a:p>
          <a:p>
            <a:endParaRPr lang="en-US" sz="2400" dirty="0" smtClean="0">
              <a:ln>
                <a:solidFill>
                  <a:schemeClr val="tx1">
                    <a:lumMod val="65000"/>
                    <a:lumOff val="35000"/>
                  </a:schemeClr>
                </a:solidFill>
              </a:ln>
              <a:solidFill>
                <a:schemeClr val="tx1">
                  <a:lumMod val="95000"/>
                  <a:lumOff val="5000"/>
                </a:schemeClr>
              </a:solidFill>
            </a:endParaRPr>
          </a:p>
          <a:p>
            <a:pPr>
              <a:buFont typeface="Wingdings" pitchFamily="2" charset="2"/>
              <a:buChar char="q"/>
            </a:pPr>
            <a:r>
              <a:rPr lang="en-US" sz="2400" dirty="0" smtClean="0">
                <a:ln>
                  <a:solidFill>
                    <a:schemeClr val="tx1">
                      <a:lumMod val="65000"/>
                      <a:lumOff val="35000"/>
                    </a:schemeClr>
                  </a:solidFill>
                </a:ln>
                <a:solidFill>
                  <a:schemeClr val="tx1">
                    <a:lumMod val="95000"/>
                    <a:lumOff val="5000"/>
                  </a:schemeClr>
                </a:solidFill>
              </a:rPr>
              <a:t>    Such  problems  in  drilling are  not confined to any  area;</a:t>
            </a:r>
          </a:p>
          <a:p>
            <a:r>
              <a:rPr lang="en-US" sz="2400" dirty="0" smtClean="0">
                <a:ln>
                  <a:solidFill>
                    <a:schemeClr val="tx1">
                      <a:lumMod val="65000"/>
                      <a:lumOff val="35000"/>
                    </a:schemeClr>
                  </a:solidFill>
                </a:ln>
                <a:solidFill>
                  <a:schemeClr val="tx1">
                    <a:lumMod val="95000"/>
                    <a:lumOff val="5000"/>
                  </a:schemeClr>
                </a:solidFill>
              </a:rPr>
              <a:t>they may occurs  any  depth.</a:t>
            </a:r>
          </a:p>
          <a:p>
            <a:pPr>
              <a:buFont typeface="Wingdings" pitchFamily="2" charset="2"/>
              <a:buChar char="q"/>
            </a:pPr>
            <a:endParaRPr lang="en-US" sz="2400" dirty="0" smtClean="0">
              <a:ln>
                <a:solidFill>
                  <a:schemeClr val="tx1">
                    <a:lumMod val="65000"/>
                    <a:lumOff val="35000"/>
                  </a:schemeClr>
                </a:solidFill>
              </a:ln>
              <a:solidFill>
                <a:schemeClr val="tx1">
                  <a:lumMod val="95000"/>
                  <a:lumOff val="5000"/>
                </a:schemeClr>
              </a:solidFill>
            </a:endParaRPr>
          </a:p>
          <a:p>
            <a:pPr>
              <a:buFont typeface="Wingdings" pitchFamily="2" charset="2"/>
              <a:buChar char="q"/>
            </a:pPr>
            <a:r>
              <a:rPr lang="en-US" sz="2400" dirty="0" smtClean="0">
                <a:ln>
                  <a:solidFill>
                    <a:schemeClr val="tx1">
                      <a:lumMod val="65000"/>
                      <a:lumOff val="35000"/>
                    </a:schemeClr>
                  </a:solidFill>
                </a:ln>
                <a:solidFill>
                  <a:schemeClr val="tx1">
                    <a:lumMod val="95000"/>
                    <a:lumOff val="5000"/>
                  </a:schemeClr>
                </a:solidFill>
              </a:rPr>
              <a:t>     The  zone  where the  mud is lost is called thief  zone  or lost </a:t>
            </a:r>
          </a:p>
          <a:p>
            <a:r>
              <a:rPr lang="en-US" sz="2400" dirty="0" smtClean="0">
                <a:ln>
                  <a:solidFill>
                    <a:schemeClr val="tx1">
                      <a:lumMod val="65000"/>
                      <a:lumOff val="35000"/>
                    </a:schemeClr>
                  </a:solidFill>
                </a:ln>
                <a:solidFill>
                  <a:schemeClr val="tx1">
                    <a:lumMod val="95000"/>
                    <a:lumOff val="5000"/>
                  </a:schemeClr>
                </a:solidFill>
              </a:rPr>
              <a:t>Circulation zone.</a:t>
            </a:r>
            <a:endParaRPr lang="en-US" sz="2400" dirty="0">
              <a:ln>
                <a:solidFill>
                  <a:schemeClr val="tx1">
                    <a:lumMod val="65000"/>
                    <a:lumOff val="35000"/>
                  </a:schemeClr>
                </a:solidFill>
              </a:ln>
              <a:solidFill>
                <a:schemeClr val="tx1">
                  <a:lumMod val="95000"/>
                  <a:lumOff val="5000"/>
                </a:schemeClr>
              </a:solidFill>
            </a:endParaRPr>
          </a:p>
        </p:txBody>
      </p:sp>
      <p:sp>
        <p:nvSpPr>
          <p:cNvPr id="7" name="Rectangle 6"/>
          <p:cNvSpPr/>
          <p:nvPr/>
        </p:nvSpPr>
        <p:spPr>
          <a:xfrm>
            <a:off x="8256240" y="1268760"/>
            <a:ext cx="3935760" cy="52565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14-Figure1.1-1.png"/>
          <p:cNvPicPr>
            <a:picLocks noChangeAspect="1"/>
          </p:cNvPicPr>
          <p:nvPr/>
        </p:nvPicPr>
        <p:blipFill>
          <a:blip r:embed="rId4" cstate="print"/>
          <a:stretch>
            <a:fillRect/>
          </a:stretch>
        </p:blipFill>
        <p:spPr>
          <a:xfrm>
            <a:off x="8256240" y="1196752"/>
            <a:ext cx="3935760" cy="4320480"/>
          </a:xfrm>
          <a:prstGeom prst="rect">
            <a:avLst/>
          </a:prstGeom>
        </p:spPr>
      </p:pic>
      <p:sp>
        <p:nvSpPr>
          <p:cNvPr id="10" name="Rectangle 9"/>
          <p:cNvSpPr/>
          <p:nvPr/>
        </p:nvSpPr>
        <p:spPr>
          <a:xfrm>
            <a:off x="8328248" y="5589240"/>
            <a:ext cx="3863752"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n>
                  <a:solidFill>
                    <a:schemeClr val="bg2">
                      <a:lumMod val="25000"/>
                    </a:schemeClr>
                  </a:solidFill>
                </a:ln>
                <a:solidFill>
                  <a:schemeClr val="bg2">
                    <a:lumMod val="10000"/>
                  </a:schemeClr>
                </a:solidFill>
              </a:rPr>
              <a:t>Lost  circulation  inside  a  formation</a:t>
            </a:r>
            <a:endParaRPr lang="en-US" sz="2000" dirty="0">
              <a:ln>
                <a:solidFill>
                  <a:schemeClr val="bg2">
                    <a:lumMod val="25000"/>
                  </a:schemeClr>
                </a:solidFill>
              </a:ln>
              <a:solidFill>
                <a:schemeClr val="bg2">
                  <a:lumMod val="10000"/>
                </a:schemeClr>
              </a:solidFill>
            </a:endParaRPr>
          </a:p>
        </p:txBody>
      </p:sp>
    </p:spTree>
    <p:extLst>
      <p:ext uri="{BB962C8B-B14F-4D97-AF65-F5344CB8AC3E}">
        <p14:creationId xmlns="" xmlns:p14="http://schemas.microsoft.com/office/powerpoint/2010/main" val="1183725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unnamed.png">
            <a:extLst>
              <a:ext uri="{FF2B5EF4-FFF2-40B4-BE49-F238E27FC236}">
                <a16:creationId xmlns="" xmlns:a16="http://schemas.microsoft.com/office/drawing/2014/main" id="{A78AD406-1490-D44B-A263-4D0D406082BC}"/>
              </a:ext>
            </a:extLst>
          </p:cNvPr>
          <p:cNvPicPr>
            <a:picLocks noChangeAspect="1"/>
          </p:cNvPicPr>
          <p:nvPr/>
        </p:nvPicPr>
        <p:blipFill>
          <a:blip r:embed="rId2" cstate="print"/>
          <a:srcRect l="7639" r="11806"/>
          <a:stretch>
            <a:fillRect/>
          </a:stretch>
        </p:blipFill>
        <p:spPr>
          <a:xfrm>
            <a:off x="10404602" y="95506"/>
            <a:ext cx="1789957" cy="668531"/>
          </a:xfrm>
          <a:prstGeom prst="rect">
            <a:avLst/>
          </a:prstGeom>
        </p:spPr>
      </p:pic>
      <p:sp>
        <p:nvSpPr>
          <p:cNvPr id="6" name="Slide Number Placeholder 5"/>
          <p:cNvSpPr>
            <a:spLocks noGrp="1"/>
          </p:cNvSpPr>
          <p:nvPr>
            <p:ph type="sldNum" sz="quarter" idx="12"/>
          </p:nvPr>
        </p:nvSpPr>
        <p:spPr/>
        <p:txBody>
          <a:bodyPr/>
          <a:lstStyle/>
          <a:p>
            <a:fld id="{3C3D9F04-0A57-1A4C-9E78-3C385EBC5FF4}" type="slidenum">
              <a:rPr lang="en-US" smtClean="0"/>
              <a:pPr/>
              <a:t>5</a:t>
            </a:fld>
            <a:endParaRPr lang="en-US" dirty="0"/>
          </a:p>
        </p:txBody>
      </p:sp>
      <p:sp>
        <p:nvSpPr>
          <p:cNvPr id="7" name="Content Placeholder 6">
            <a:extLst>
              <a:ext uri="{FF2B5EF4-FFF2-40B4-BE49-F238E27FC236}">
                <a16:creationId xmlns="" xmlns:a16="http://schemas.microsoft.com/office/drawing/2014/main" id="{F9692FF0-810F-7046-B0E5-C8CD351A310C}"/>
              </a:ext>
            </a:extLst>
          </p:cNvPr>
          <p:cNvSpPr>
            <a:spLocks noGrp="1"/>
          </p:cNvSpPr>
          <p:nvPr>
            <p:ph idx="1"/>
          </p:nvPr>
        </p:nvSpPr>
        <p:spPr>
          <a:xfrm>
            <a:off x="838200" y="1484784"/>
            <a:ext cx="10515600" cy="4692179"/>
          </a:xfrm>
        </p:spPr>
        <p:txBody>
          <a:bodyPr>
            <a:normAutofit/>
          </a:bodyPr>
          <a:lstStyle/>
          <a:p>
            <a:r>
              <a:rPr lang="en-US" sz="2400" dirty="0" smtClean="0"/>
              <a:t>The objectives of this study are as follows:</a:t>
            </a:r>
          </a:p>
          <a:p>
            <a:pPr>
              <a:buNone/>
            </a:pPr>
            <a:endParaRPr lang="en-US" sz="2400" dirty="0" smtClean="0"/>
          </a:p>
          <a:p>
            <a:r>
              <a:rPr lang="en-US" sz="2400" dirty="0" smtClean="0"/>
              <a:t>  To review lost circulation control methods that have been applied in the drilling industry till date. </a:t>
            </a:r>
          </a:p>
          <a:p>
            <a:r>
              <a:rPr lang="en-US" sz="2400" dirty="0" smtClean="0"/>
              <a:t> To provide the successes and the failures of the methods presented above in field applications.</a:t>
            </a:r>
          </a:p>
          <a:p>
            <a:r>
              <a:rPr lang="en-US" sz="2400" dirty="0" smtClean="0"/>
              <a:t>  To develop practical guidelines that will serve as a reference material for lost circulation control at the well-site for drilling personnel.</a:t>
            </a:r>
            <a:endParaRPr lang="en-US" sz="2400" dirty="0"/>
          </a:p>
        </p:txBody>
      </p:sp>
      <p:sp>
        <p:nvSpPr>
          <p:cNvPr id="9" name="Title 8">
            <a:extLst>
              <a:ext uri="{FF2B5EF4-FFF2-40B4-BE49-F238E27FC236}">
                <a16:creationId xmlns="" xmlns:a16="http://schemas.microsoft.com/office/drawing/2014/main" id="{C3AA1567-21C1-034A-8912-FD6CCF161C98}"/>
              </a:ext>
            </a:extLst>
          </p:cNvPr>
          <p:cNvSpPr>
            <a:spLocks noGrp="1"/>
          </p:cNvSpPr>
          <p:nvPr>
            <p:ph type="title"/>
          </p:nvPr>
        </p:nvSpPr>
        <p:spPr>
          <a:xfrm>
            <a:off x="838200" y="332656"/>
            <a:ext cx="10515600" cy="864096"/>
          </a:xfrm>
        </p:spPr>
        <p:txBody>
          <a:bodyPr>
            <a:normAutofit/>
          </a:bodyPr>
          <a:lstStyle/>
          <a:p>
            <a:r>
              <a:rPr lang="en-US" sz="4000" b="1" dirty="0" smtClean="0"/>
              <a:t>                   RESEARCH OBJECTIVES</a:t>
            </a:r>
            <a:endParaRPr lang="en-US" sz="4000" b="1" dirty="0"/>
          </a:p>
        </p:txBody>
      </p:sp>
    </p:spTree>
    <p:extLst>
      <p:ext uri="{BB962C8B-B14F-4D97-AF65-F5344CB8AC3E}">
        <p14:creationId xmlns="" xmlns:p14="http://schemas.microsoft.com/office/powerpoint/2010/main" val="108127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unnamed.png">
            <a:extLst>
              <a:ext uri="{FF2B5EF4-FFF2-40B4-BE49-F238E27FC236}">
                <a16:creationId xmlns="" xmlns:a16="http://schemas.microsoft.com/office/drawing/2014/main" id="{54F2DCA7-4D74-154F-8C2F-DA5BBFF58F60}"/>
              </a:ext>
            </a:extLst>
          </p:cNvPr>
          <p:cNvPicPr>
            <a:picLocks noChangeAspect="1"/>
          </p:cNvPicPr>
          <p:nvPr/>
        </p:nvPicPr>
        <p:blipFill>
          <a:blip r:embed="rId2" cstate="print"/>
          <a:srcRect l="7639" r="11806"/>
          <a:stretch>
            <a:fillRect/>
          </a:stretch>
        </p:blipFill>
        <p:spPr>
          <a:xfrm>
            <a:off x="10404602" y="95506"/>
            <a:ext cx="1789957" cy="668531"/>
          </a:xfrm>
          <a:prstGeom prst="rect">
            <a:avLst/>
          </a:prstGeom>
        </p:spPr>
      </p:pic>
      <p:sp>
        <p:nvSpPr>
          <p:cNvPr id="6" name="Slide Number Placeholder 5"/>
          <p:cNvSpPr>
            <a:spLocks noGrp="1"/>
          </p:cNvSpPr>
          <p:nvPr>
            <p:ph type="sldNum" sz="quarter" idx="12"/>
          </p:nvPr>
        </p:nvSpPr>
        <p:spPr/>
        <p:txBody>
          <a:bodyPr/>
          <a:lstStyle/>
          <a:p>
            <a:fld id="{3C3D9F04-0A57-1A4C-9E78-3C385EBC5FF4}" type="slidenum">
              <a:rPr lang="en-US" smtClean="0"/>
              <a:pPr/>
              <a:t>6</a:t>
            </a:fld>
            <a:endParaRPr lang="en-US"/>
          </a:p>
        </p:txBody>
      </p:sp>
      <p:sp>
        <p:nvSpPr>
          <p:cNvPr id="7" name="Title 6">
            <a:extLst>
              <a:ext uri="{FF2B5EF4-FFF2-40B4-BE49-F238E27FC236}">
                <a16:creationId xmlns="" xmlns:a16="http://schemas.microsoft.com/office/drawing/2014/main" id="{EADD21D9-BBEA-5D42-8B3F-99F338235FD0}"/>
              </a:ext>
            </a:extLst>
          </p:cNvPr>
          <p:cNvSpPr>
            <a:spLocks noGrp="1"/>
          </p:cNvSpPr>
          <p:nvPr>
            <p:ph type="title"/>
          </p:nvPr>
        </p:nvSpPr>
        <p:spPr>
          <a:xfrm>
            <a:off x="838200" y="365125"/>
            <a:ext cx="10515600" cy="903635"/>
          </a:xfrm>
        </p:spPr>
        <p:txBody>
          <a:bodyPr>
            <a:normAutofit/>
          </a:bodyPr>
          <a:lstStyle/>
          <a:p>
            <a:r>
              <a:rPr lang="en-US" sz="4000" b="1" dirty="0" smtClean="0"/>
              <a:t>          RESEARCH METHODOLOGY</a:t>
            </a:r>
            <a:endParaRPr lang="en-US" sz="4000" b="1" dirty="0"/>
          </a:p>
        </p:txBody>
      </p:sp>
      <p:sp>
        <p:nvSpPr>
          <p:cNvPr id="9" name="Content Placeholder 8">
            <a:extLst>
              <a:ext uri="{FF2B5EF4-FFF2-40B4-BE49-F238E27FC236}">
                <a16:creationId xmlns="" xmlns:a16="http://schemas.microsoft.com/office/drawing/2014/main" id="{739E5007-6D05-CD4D-992E-D6A0702B8334}"/>
              </a:ext>
            </a:extLst>
          </p:cNvPr>
          <p:cNvSpPr>
            <a:spLocks noGrp="1"/>
          </p:cNvSpPr>
          <p:nvPr>
            <p:ph idx="1"/>
          </p:nvPr>
        </p:nvSpPr>
        <p:spPr>
          <a:xfrm>
            <a:off x="838200" y="1340768"/>
            <a:ext cx="10515600" cy="5040560"/>
          </a:xfrm>
        </p:spPr>
        <p:txBody>
          <a:bodyPr/>
          <a:lstStyle/>
          <a:p>
            <a:r>
              <a:rPr lang="en-US" dirty="0" smtClean="0"/>
              <a:t> </a:t>
            </a:r>
            <a:r>
              <a:rPr lang="en-US" sz="2400" dirty="0" smtClean="0"/>
              <a:t>The objectives of this study will be achieved through the following methods:</a:t>
            </a:r>
          </a:p>
          <a:p>
            <a:pPr>
              <a:buNone/>
            </a:pPr>
            <a:r>
              <a:rPr lang="en-US" sz="2400" dirty="0" smtClean="0"/>
              <a:t> </a:t>
            </a:r>
          </a:p>
          <a:p>
            <a:r>
              <a:rPr lang="en-US" sz="2400" dirty="0" smtClean="0"/>
              <a:t> Read various technical journals, papers and textbooks that talk on the subject of lost circulation control over the years in the drilling industry. </a:t>
            </a:r>
          </a:p>
          <a:p>
            <a:r>
              <a:rPr lang="en-US" sz="2400" dirty="0" smtClean="0"/>
              <a:t> Summarize these technical materials based on the various lost circulation control methods used over time, their success stories, and their failures in various field applications. </a:t>
            </a:r>
          </a:p>
          <a:p>
            <a:r>
              <a:rPr lang="en-US" sz="2400" dirty="0" smtClean="0"/>
              <a:t> Develop practical guidelines based on the above methods.</a:t>
            </a:r>
            <a:endParaRPr lang="en-US" sz="2400" dirty="0"/>
          </a:p>
        </p:txBody>
      </p:sp>
    </p:spTree>
    <p:extLst>
      <p:ext uri="{BB962C8B-B14F-4D97-AF65-F5344CB8AC3E}">
        <p14:creationId xmlns="" xmlns:p14="http://schemas.microsoft.com/office/powerpoint/2010/main" val="2125807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unnamed.png">
            <a:extLst>
              <a:ext uri="{FF2B5EF4-FFF2-40B4-BE49-F238E27FC236}">
                <a16:creationId xmlns="" xmlns:a16="http://schemas.microsoft.com/office/drawing/2014/main" id="{2127443B-4A7B-5C45-8C50-F6979894D192}"/>
              </a:ext>
            </a:extLst>
          </p:cNvPr>
          <p:cNvPicPr>
            <a:picLocks noChangeAspect="1"/>
          </p:cNvPicPr>
          <p:nvPr/>
        </p:nvPicPr>
        <p:blipFill>
          <a:blip r:embed="rId2" cstate="print"/>
          <a:srcRect l="7639" r="11806"/>
          <a:stretch>
            <a:fillRect/>
          </a:stretch>
        </p:blipFill>
        <p:spPr>
          <a:xfrm>
            <a:off x="10404602" y="95506"/>
            <a:ext cx="1789957" cy="668531"/>
          </a:xfrm>
          <a:prstGeom prst="rect">
            <a:avLst/>
          </a:prstGeom>
        </p:spPr>
      </p:pic>
      <p:sp>
        <p:nvSpPr>
          <p:cNvPr id="6" name="Slide Number Placeholder 5"/>
          <p:cNvSpPr>
            <a:spLocks noGrp="1"/>
          </p:cNvSpPr>
          <p:nvPr>
            <p:ph type="sldNum" sz="quarter" idx="12"/>
          </p:nvPr>
        </p:nvSpPr>
        <p:spPr/>
        <p:txBody>
          <a:bodyPr/>
          <a:lstStyle/>
          <a:p>
            <a:fld id="{3C3D9F04-0A57-1A4C-9E78-3C385EBC5FF4}" type="slidenum">
              <a:rPr lang="en-US" smtClean="0"/>
              <a:pPr/>
              <a:t>7</a:t>
            </a:fld>
            <a:endParaRPr lang="en-US"/>
          </a:p>
        </p:txBody>
      </p:sp>
      <p:graphicFrame>
        <p:nvGraphicFramePr>
          <p:cNvPr id="10" name="Content Placeholder 9"/>
          <p:cNvGraphicFramePr>
            <a:graphicFrameLocks noGrp="1"/>
          </p:cNvGraphicFramePr>
          <p:nvPr>
            <p:ph idx="1"/>
          </p:nvPr>
        </p:nvGraphicFramePr>
        <p:xfrm>
          <a:off x="838200" y="1268413"/>
          <a:ext cx="10515600" cy="49085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itle 7">
            <a:extLst>
              <a:ext uri="{FF2B5EF4-FFF2-40B4-BE49-F238E27FC236}">
                <a16:creationId xmlns="" xmlns:a16="http://schemas.microsoft.com/office/drawing/2014/main" id="{9CB73080-D123-5A48-90B9-E3BEF567A1C4}"/>
              </a:ext>
            </a:extLst>
          </p:cNvPr>
          <p:cNvSpPr>
            <a:spLocks noGrp="1"/>
          </p:cNvSpPr>
          <p:nvPr>
            <p:ph type="title"/>
          </p:nvPr>
        </p:nvSpPr>
        <p:spPr>
          <a:xfrm>
            <a:off x="838200" y="365125"/>
            <a:ext cx="10515600" cy="615603"/>
          </a:xfrm>
        </p:spPr>
        <p:txBody>
          <a:bodyPr>
            <a:normAutofit fontScale="90000"/>
          </a:bodyPr>
          <a:lstStyle/>
          <a:p>
            <a:pPr algn="ctr"/>
            <a:r>
              <a:rPr lang="en-US" b="1" dirty="0" smtClean="0"/>
              <a:t>LOST  CIRCULATION</a:t>
            </a:r>
            <a:endParaRPr lang="en-US" b="1" dirty="0"/>
          </a:p>
        </p:txBody>
      </p:sp>
      <p:sp>
        <p:nvSpPr>
          <p:cNvPr id="7" name="Rectangle 6"/>
          <p:cNvSpPr/>
          <p:nvPr/>
        </p:nvSpPr>
        <p:spPr>
          <a:xfrm>
            <a:off x="6384032" y="2636912"/>
            <a:ext cx="5112568" cy="3960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4115926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unnamed.png">
            <a:extLst>
              <a:ext uri="{FF2B5EF4-FFF2-40B4-BE49-F238E27FC236}">
                <a16:creationId xmlns="" xmlns:a16="http://schemas.microsoft.com/office/drawing/2014/main" id="{2127443B-4A7B-5C45-8C50-F6979894D192}"/>
              </a:ext>
            </a:extLst>
          </p:cNvPr>
          <p:cNvPicPr>
            <a:picLocks noChangeAspect="1"/>
          </p:cNvPicPr>
          <p:nvPr/>
        </p:nvPicPr>
        <p:blipFill>
          <a:blip r:embed="rId2" cstate="print"/>
          <a:srcRect l="7639" r="11806"/>
          <a:stretch>
            <a:fillRect/>
          </a:stretch>
        </p:blipFill>
        <p:spPr>
          <a:xfrm>
            <a:off x="10404602" y="95506"/>
            <a:ext cx="1789957" cy="668531"/>
          </a:xfrm>
          <a:prstGeom prst="rect">
            <a:avLst/>
          </a:prstGeom>
        </p:spPr>
      </p:pic>
      <p:sp>
        <p:nvSpPr>
          <p:cNvPr id="6" name="Slide Number Placeholder 5"/>
          <p:cNvSpPr>
            <a:spLocks noGrp="1"/>
          </p:cNvSpPr>
          <p:nvPr>
            <p:ph type="sldNum" sz="quarter" idx="12"/>
          </p:nvPr>
        </p:nvSpPr>
        <p:spPr/>
        <p:txBody>
          <a:bodyPr/>
          <a:lstStyle/>
          <a:p>
            <a:fld id="{3C3D9F04-0A57-1A4C-9E78-3C385EBC5FF4}" type="slidenum">
              <a:rPr lang="en-US" smtClean="0"/>
              <a:pPr/>
              <a:t>8</a:t>
            </a:fld>
            <a:endParaRPr lang="en-US"/>
          </a:p>
        </p:txBody>
      </p:sp>
      <p:sp>
        <p:nvSpPr>
          <p:cNvPr id="4" name="Content Placeholder 3">
            <a:extLst>
              <a:ext uri="{FF2B5EF4-FFF2-40B4-BE49-F238E27FC236}">
                <a16:creationId xmlns="" xmlns:a16="http://schemas.microsoft.com/office/drawing/2014/main" id="{1569B736-9192-3F46-8B06-73B5D64CE91E}"/>
              </a:ext>
            </a:extLst>
          </p:cNvPr>
          <p:cNvSpPr>
            <a:spLocks noGrp="1"/>
          </p:cNvSpPr>
          <p:nvPr>
            <p:ph idx="1"/>
          </p:nvPr>
        </p:nvSpPr>
        <p:spPr>
          <a:xfrm>
            <a:off x="407368" y="1124744"/>
            <a:ext cx="11593288" cy="5052219"/>
          </a:xfrm>
        </p:spPr>
        <p:txBody>
          <a:bodyPr/>
          <a:lstStyle/>
          <a:p>
            <a:pPr>
              <a:buNone/>
            </a:pPr>
            <a:r>
              <a:rPr lang="en-US" sz="2400" dirty="0" smtClean="0"/>
              <a:t>            In  fractured  rocks, groundwater flow occurs  predominantly through  the connected  network  of  discrete fractures.  A series  of geophysical  investigations  has confirmed  that  subsurface  fracture  networks  can  commonly  be described  by  fractal geometry.</a:t>
            </a:r>
          </a:p>
        </p:txBody>
      </p:sp>
      <p:sp>
        <p:nvSpPr>
          <p:cNvPr id="9" name="Title 8">
            <a:extLst>
              <a:ext uri="{FF2B5EF4-FFF2-40B4-BE49-F238E27FC236}">
                <a16:creationId xmlns="" xmlns:a16="http://schemas.microsoft.com/office/drawing/2014/main" id="{69D5D730-873E-F843-849D-88A65AB6E46E}"/>
              </a:ext>
            </a:extLst>
          </p:cNvPr>
          <p:cNvSpPr>
            <a:spLocks noGrp="1"/>
          </p:cNvSpPr>
          <p:nvPr>
            <p:ph type="title"/>
          </p:nvPr>
        </p:nvSpPr>
        <p:spPr>
          <a:xfrm>
            <a:off x="838200" y="365125"/>
            <a:ext cx="10515600" cy="687611"/>
          </a:xfrm>
        </p:spPr>
        <p:txBody>
          <a:bodyPr/>
          <a:lstStyle/>
          <a:p>
            <a:pPr algn="ctr"/>
            <a:r>
              <a:rPr lang="en-US" sz="4000" b="1" dirty="0" smtClean="0"/>
              <a:t>FRACTURES  IN  SUBSURFACES</a:t>
            </a:r>
            <a:endParaRPr lang="en-US" sz="4000" b="1" dirty="0"/>
          </a:p>
        </p:txBody>
      </p:sp>
      <p:graphicFrame>
        <p:nvGraphicFramePr>
          <p:cNvPr id="10" name="Diagram 9"/>
          <p:cNvGraphicFramePr/>
          <p:nvPr/>
        </p:nvGraphicFramePr>
        <p:xfrm>
          <a:off x="551384" y="2348880"/>
          <a:ext cx="11233248" cy="4320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4115926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unnamed.png">
            <a:extLst>
              <a:ext uri="{FF2B5EF4-FFF2-40B4-BE49-F238E27FC236}">
                <a16:creationId xmlns="" xmlns:a16="http://schemas.microsoft.com/office/drawing/2014/main" id="{2127443B-4A7B-5C45-8C50-F6979894D192}"/>
              </a:ext>
            </a:extLst>
          </p:cNvPr>
          <p:cNvPicPr>
            <a:picLocks noChangeAspect="1"/>
          </p:cNvPicPr>
          <p:nvPr/>
        </p:nvPicPr>
        <p:blipFill>
          <a:blip r:embed="rId3" cstate="print"/>
          <a:srcRect l="7639" r="11806"/>
          <a:stretch>
            <a:fillRect/>
          </a:stretch>
        </p:blipFill>
        <p:spPr>
          <a:xfrm>
            <a:off x="10404602" y="95506"/>
            <a:ext cx="1789957" cy="668531"/>
          </a:xfrm>
          <a:prstGeom prst="rect">
            <a:avLst/>
          </a:prstGeom>
        </p:spPr>
      </p:pic>
      <p:sp>
        <p:nvSpPr>
          <p:cNvPr id="6" name="Slide Number Placeholder 5"/>
          <p:cNvSpPr>
            <a:spLocks noGrp="1"/>
          </p:cNvSpPr>
          <p:nvPr>
            <p:ph type="sldNum" sz="quarter" idx="12"/>
          </p:nvPr>
        </p:nvSpPr>
        <p:spPr/>
        <p:txBody>
          <a:bodyPr/>
          <a:lstStyle/>
          <a:p>
            <a:fld id="{3C3D9F04-0A57-1A4C-9E78-3C385EBC5FF4}" type="slidenum">
              <a:rPr lang="en-US" smtClean="0"/>
              <a:pPr/>
              <a:t>9</a:t>
            </a:fld>
            <a:endParaRPr lang="en-US"/>
          </a:p>
        </p:txBody>
      </p:sp>
      <p:sp>
        <p:nvSpPr>
          <p:cNvPr id="9" name="Title 8">
            <a:extLst>
              <a:ext uri="{FF2B5EF4-FFF2-40B4-BE49-F238E27FC236}">
                <a16:creationId xmlns="" xmlns:a16="http://schemas.microsoft.com/office/drawing/2014/main" id="{534F5EFA-1EB5-8845-8234-D1C4D0B16675}"/>
              </a:ext>
            </a:extLst>
          </p:cNvPr>
          <p:cNvSpPr>
            <a:spLocks noGrp="1"/>
          </p:cNvSpPr>
          <p:nvPr>
            <p:ph type="title"/>
          </p:nvPr>
        </p:nvSpPr>
        <p:spPr>
          <a:xfrm>
            <a:off x="838200" y="365125"/>
            <a:ext cx="10515600" cy="759619"/>
          </a:xfrm>
        </p:spPr>
        <p:txBody>
          <a:bodyPr/>
          <a:lstStyle/>
          <a:p>
            <a:r>
              <a:rPr lang="en-US" b="1" dirty="0" smtClean="0"/>
              <a:t>             </a:t>
            </a:r>
            <a:r>
              <a:rPr lang="en-US" sz="4000" b="1" dirty="0" smtClean="0"/>
              <a:t>Causes  of Lost circulation </a:t>
            </a:r>
            <a:endParaRPr lang="en-US" sz="4000" b="1" dirty="0"/>
          </a:p>
        </p:txBody>
      </p:sp>
      <p:sp>
        <p:nvSpPr>
          <p:cNvPr id="7" name="Rectangle 6"/>
          <p:cNvSpPr/>
          <p:nvPr/>
        </p:nvSpPr>
        <p:spPr>
          <a:xfrm>
            <a:off x="263352" y="1052736"/>
            <a:ext cx="11593288" cy="5616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smtClean="0">
                <a:ln>
                  <a:solidFill>
                    <a:schemeClr val="tx1">
                      <a:lumMod val="95000"/>
                      <a:lumOff val="5000"/>
                    </a:schemeClr>
                  </a:solidFill>
                </a:ln>
                <a:solidFill>
                  <a:schemeClr val="tx1">
                    <a:lumMod val="95000"/>
                    <a:lumOff val="5000"/>
                  </a:schemeClr>
                </a:solidFill>
              </a:rPr>
              <a:t>Natural  fractures causes :</a:t>
            </a:r>
          </a:p>
          <a:p>
            <a:endParaRPr lang="en-US" sz="2800" dirty="0" smtClean="0">
              <a:ln>
                <a:solidFill>
                  <a:schemeClr val="tx1">
                    <a:lumMod val="95000"/>
                    <a:lumOff val="5000"/>
                  </a:schemeClr>
                </a:solidFill>
              </a:ln>
              <a:solidFill>
                <a:schemeClr val="tx1">
                  <a:lumMod val="95000"/>
                  <a:lumOff val="5000"/>
                </a:schemeClr>
              </a:solidFill>
            </a:endParaRPr>
          </a:p>
          <a:p>
            <a:r>
              <a:rPr lang="en-US" sz="2800" dirty="0" smtClean="0">
                <a:ln>
                  <a:solidFill>
                    <a:schemeClr val="tx1">
                      <a:lumMod val="95000"/>
                      <a:lumOff val="5000"/>
                    </a:schemeClr>
                  </a:solidFill>
                </a:ln>
                <a:solidFill>
                  <a:schemeClr val="tx1">
                    <a:lumMod val="95000"/>
                    <a:lumOff val="5000"/>
                  </a:schemeClr>
                </a:solidFill>
              </a:rPr>
              <a:t>   </a:t>
            </a:r>
            <a:r>
              <a:rPr lang="en-US" sz="2400" dirty="0" smtClean="0">
                <a:ln>
                  <a:solidFill>
                    <a:schemeClr val="tx1">
                      <a:lumMod val="65000"/>
                      <a:lumOff val="35000"/>
                    </a:schemeClr>
                  </a:solidFill>
                </a:ln>
                <a:solidFill>
                  <a:schemeClr val="tx1">
                    <a:lumMod val="95000"/>
                    <a:lumOff val="5000"/>
                  </a:schemeClr>
                </a:solidFill>
              </a:rPr>
              <a:t>natural  fractures  in formations, and cavernous  </a:t>
            </a:r>
          </a:p>
          <a:p>
            <a:r>
              <a:rPr lang="en-US" sz="2400" dirty="0" smtClean="0">
                <a:ln>
                  <a:solidFill>
                    <a:schemeClr val="tx1">
                      <a:lumMod val="65000"/>
                      <a:lumOff val="35000"/>
                    </a:schemeClr>
                  </a:solidFill>
                </a:ln>
                <a:solidFill>
                  <a:schemeClr val="tx1">
                    <a:lumMod val="95000"/>
                    <a:lumOff val="5000"/>
                  </a:schemeClr>
                </a:solidFill>
              </a:rPr>
              <a:t>formations.</a:t>
            </a:r>
          </a:p>
          <a:p>
            <a:endParaRPr lang="en-US" sz="2400" dirty="0" smtClean="0">
              <a:ln>
                <a:solidFill>
                  <a:schemeClr val="tx1">
                    <a:lumMod val="65000"/>
                    <a:lumOff val="35000"/>
                  </a:schemeClr>
                </a:solidFill>
              </a:ln>
              <a:solidFill>
                <a:schemeClr val="tx1">
                  <a:lumMod val="95000"/>
                  <a:lumOff val="5000"/>
                </a:schemeClr>
              </a:solidFill>
            </a:endParaRPr>
          </a:p>
          <a:p>
            <a:r>
              <a:rPr lang="en-US" sz="2400" dirty="0" smtClean="0">
                <a:ln>
                  <a:solidFill>
                    <a:schemeClr val="tx1">
                      <a:lumMod val="65000"/>
                      <a:lumOff val="35000"/>
                    </a:schemeClr>
                  </a:solidFill>
                </a:ln>
                <a:solidFill>
                  <a:schemeClr val="tx1">
                    <a:lumMod val="95000"/>
                    <a:lumOff val="5000"/>
                  </a:schemeClr>
                </a:solidFill>
              </a:rPr>
              <a:t>Through  the  openings in the rock  in low  pressure or </a:t>
            </a:r>
          </a:p>
          <a:p>
            <a:r>
              <a:rPr lang="en-US" sz="2400" dirty="0" smtClean="0">
                <a:ln>
                  <a:solidFill>
                    <a:schemeClr val="tx1">
                      <a:lumMod val="65000"/>
                      <a:lumOff val="35000"/>
                    </a:schemeClr>
                  </a:solidFill>
                </a:ln>
                <a:solidFill>
                  <a:schemeClr val="tx1">
                    <a:lumMod val="95000"/>
                    <a:lumOff val="5000"/>
                  </a:schemeClr>
                </a:solidFill>
              </a:rPr>
              <a:t>Depleted  zones.</a:t>
            </a:r>
            <a:endParaRPr lang="en-US" sz="2400" dirty="0">
              <a:ln>
                <a:solidFill>
                  <a:schemeClr val="tx1">
                    <a:lumMod val="65000"/>
                    <a:lumOff val="35000"/>
                  </a:schemeClr>
                </a:solidFill>
              </a:ln>
              <a:solidFill>
                <a:schemeClr val="tx1">
                  <a:lumMod val="95000"/>
                  <a:lumOff val="5000"/>
                </a:schemeClr>
              </a:solidFill>
            </a:endParaRPr>
          </a:p>
        </p:txBody>
      </p:sp>
      <p:sp>
        <p:nvSpPr>
          <p:cNvPr id="8" name="Rectangle 7"/>
          <p:cNvSpPr/>
          <p:nvPr/>
        </p:nvSpPr>
        <p:spPr>
          <a:xfrm>
            <a:off x="2639616" y="3789040"/>
            <a:ext cx="9145016" cy="27363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images (1).jpeg"/>
          <p:cNvPicPr>
            <a:picLocks noChangeAspect="1"/>
          </p:cNvPicPr>
          <p:nvPr/>
        </p:nvPicPr>
        <p:blipFill>
          <a:blip r:embed="rId4" cstate="print"/>
          <a:stretch>
            <a:fillRect/>
          </a:stretch>
        </p:blipFill>
        <p:spPr>
          <a:xfrm>
            <a:off x="7320136" y="1052736"/>
            <a:ext cx="4464496" cy="4536504"/>
          </a:xfrm>
          <a:prstGeom prst="rect">
            <a:avLst/>
          </a:prstGeom>
        </p:spPr>
      </p:pic>
      <p:sp>
        <p:nvSpPr>
          <p:cNvPr id="11" name="Rectangle 10"/>
          <p:cNvSpPr/>
          <p:nvPr/>
        </p:nvSpPr>
        <p:spPr>
          <a:xfrm>
            <a:off x="7248128" y="5661248"/>
            <a:ext cx="468052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chemeClr val="bg2">
                      <a:lumMod val="10000"/>
                    </a:schemeClr>
                  </a:solidFill>
                </a:ln>
                <a:solidFill>
                  <a:schemeClr val="bg2">
                    <a:lumMod val="10000"/>
                  </a:schemeClr>
                </a:solidFill>
              </a:rPr>
              <a:t>Natural  or  intrinsic  fractures </a:t>
            </a:r>
          </a:p>
          <a:p>
            <a:pPr algn="ctr"/>
            <a:r>
              <a:rPr lang="en-US" dirty="0" smtClean="0">
                <a:ln>
                  <a:solidFill>
                    <a:schemeClr val="bg2">
                      <a:lumMod val="10000"/>
                    </a:schemeClr>
                  </a:solidFill>
                </a:ln>
                <a:solidFill>
                  <a:schemeClr val="bg2">
                    <a:lumMod val="10000"/>
                  </a:schemeClr>
                </a:solidFill>
              </a:rPr>
              <a:t>source: Howard and Scott. </a:t>
            </a:r>
            <a:endParaRPr lang="en-US" dirty="0">
              <a:ln>
                <a:solidFill>
                  <a:schemeClr val="bg2">
                    <a:lumMod val="10000"/>
                  </a:schemeClr>
                </a:solidFill>
              </a:ln>
              <a:solidFill>
                <a:schemeClr val="bg2">
                  <a:lumMod val="10000"/>
                </a:schemeClr>
              </a:solidFill>
            </a:endParaRPr>
          </a:p>
        </p:txBody>
      </p:sp>
    </p:spTree>
    <p:extLst>
      <p:ext uri="{BB962C8B-B14F-4D97-AF65-F5344CB8AC3E}">
        <p14:creationId xmlns="" xmlns:p14="http://schemas.microsoft.com/office/powerpoint/2010/main" val="4115926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651</TotalTime>
  <Words>862</Words>
  <Application>Microsoft Office PowerPoint</Application>
  <PresentationFormat>Custom</PresentationFormat>
  <Paragraphs>150</Paragraphs>
  <Slides>17</Slides>
  <Notes>3</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PRACTICAL  APPRACHOS  FOR  SOLVING  LOST CIRCULATION  PROBLEMS  WHILE  DRILLING</vt:lpstr>
      <vt:lpstr>                                    CONTENTS</vt:lpstr>
      <vt:lpstr>INTRODUCTION</vt:lpstr>
      <vt:lpstr>Slide 4</vt:lpstr>
      <vt:lpstr>                   RESEARCH OBJECTIVES</vt:lpstr>
      <vt:lpstr>          RESEARCH METHODOLOGY</vt:lpstr>
      <vt:lpstr>LOST  CIRCULATION</vt:lpstr>
      <vt:lpstr>FRACTURES  IN  SUBSURFACES</vt:lpstr>
      <vt:lpstr>             Causes  of Lost circulation </vt:lpstr>
      <vt:lpstr>         Causes  of Lost circulation </vt:lpstr>
      <vt:lpstr>FUNDAMENTALS OF LOST CIRCULATION CONTROL</vt:lpstr>
      <vt:lpstr>TYPES OF LOSSES IN THE LOST CIRCULATION</vt:lpstr>
      <vt:lpstr>                       Lost  circulation</vt:lpstr>
      <vt:lpstr>Slide 14</vt:lpstr>
      <vt:lpstr>Diaseal M  LCM  Using  For Lost  Circulation  Problem</vt:lpstr>
      <vt:lpstr>DIASEAL M® LOST CIRCULATION MATERIAL CASE HISTORIE</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EOR IN SANDSTONE &amp; CARBONATE RESERVOIR USING CHEMICAL INJECTION PROCESS.</dc:title>
  <dc:creator>aravinthj97@gmail.com</dc:creator>
  <cp:lastModifiedBy>MAKISHA MOBILES</cp:lastModifiedBy>
  <cp:revision>95</cp:revision>
  <dcterms:created xsi:type="dcterms:W3CDTF">2020-09-24T05:04:27Z</dcterms:created>
  <dcterms:modified xsi:type="dcterms:W3CDTF">2021-03-01T04:41:18Z</dcterms:modified>
</cp:coreProperties>
</file>