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0" r:id="rId7"/>
    <p:sldId id="263" r:id="rId8"/>
    <p:sldId id="264" r:id="rId9"/>
    <p:sldId id="262" r:id="rId10"/>
    <p:sldId id="266" r:id="rId11"/>
    <p:sldId id="267" r:id="rId12"/>
    <p:sldId id="280" r:id="rId13"/>
    <p:sldId id="268" r:id="rId14"/>
    <p:sldId id="269" r:id="rId15"/>
    <p:sldId id="279" r:id="rId16"/>
    <p:sldId id="27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p:cViewPr varScale="1">
        <p:scale>
          <a:sx n="68" d="100"/>
          <a:sy n="68" d="100"/>
        </p:scale>
        <p:origin x="-744"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pieChart>
        <c:varyColors val="1"/>
        <c:ser>
          <c:idx val="0"/>
          <c:order val="0"/>
          <c:tx>
            <c:strRef>
              <c:f>Sheet1!$B$1</c:f>
              <c:strCache>
                <c:ptCount val="1"/>
                <c:pt idx="0">
                  <c:v>Sales</c:v>
                </c:pt>
              </c:strCache>
            </c:strRef>
          </c:tx>
          <c:cat>
            <c:strRef>
              <c:f>Sheet1!$A$2:$A$10</c:f>
              <c:strCache>
                <c:ptCount val="8"/>
                <c:pt idx="0">
                  <c:v>convevtional  lost circulation  materials </c:v>
                </c:pt>
                <c:pt idx="1">
                  <c:v>high fluid loss  squeezes</c:v>
                </c:pt>
                <c:pt idx="2">
                  <c:v>gunk  slurries </c:v>
                </c:pt>
                <c:pt idx="3">
                  <c:v>precipitated  chemical  slurries </c:v>
                </c:pt>
                <c:pt idx="4">
                  <c:v>chemically  activated  cross-linked  pills (CACP)</c:v>
                </c:pt>
                <c:pt idx="5">
                  <c:v>cement slurries</c:v>
                </c:pt>
                <c:pt idx="6">
                  <c:v>barite  plugs </c:v>
                </c:pt>
                <c:pt idx="7">
                  <c:v>dilatant  slurries</c:v>
                </c:pt>
              </c:strCache>
            </c:strRef>
          </c:cat>
          <c:val>
            <c:numRef>
              <c:f>Sheet1!$B$2:$B$10</c:f>
              <c:numCache>
                <c:formatCode>General</c:formatCode>
                <c:ptCount val="9"/>
                <c:pt idx="0">
                  <c:v>8.5</c:v>
                </c:pt>
                <c:pt idx="1">
                  <c:v>4.5</c:v>
                </c:pt>
                <c:pt idx="2">
                  <c:v>4.5</c:v>
                </c:pt>
                <c:pt idx="3">
                  <c:v>3.3</c:v>
                </c:pt>
                <c:pt idx="4">
                  <c:v>3.2</c:v>
                </c:pt>
                <c:pt idx="5">
                  <c:v>2.5</c:v>
                </c:pt>
                <c:pt idx="6">
                  <c:v>1.5</c:v>
                </c:pt>
                <c:pt idx="7">
                  <c:v>2.2000000000000002</c:v>
                </c:pt>
              </c:numCache>
            </c:numRef>
          </c:val>
        </c:ser>
        <c:firstSliceAng val="0"/>
      </c:pieChart>
    </c:plotArea>
    <c:legend>
      <c:legendPos val="r"/>
      <c:layout>
        <c:manualLayout>
          <c:xMode val="edge"/>
          <c:yMode val="edge"/>
          <c:x val="0.61757427868839321"/>
          <c:y val="4.3062963477859872E-2"/>
          <c:w val="0.37151628055072916"/>
          <c:h val="0.95693703652214013"/>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view3D>
      <c:rotX val="30"/>
      <c:perspective val="30"/>
    </c:view3D>
    <c:plotArea>
      <c:layout/>
      <c:pie3DChart>
        <c:varyColors val="1"/>
        <c:ser>
          <c:idx val="0"/>
          <c:order val="0"/>
          <c:tx>
            <c:strRef>
              <c:f>Sheet1!$B$1</c:f>
              <c:strCache>
                <c:ptCount val="1"/>
                <c:pt idx="0">
                  <c:v>Sales</c:v>
                </c:pt>
              </c:strCache>
            </c:strRef>
          </c:tx>
          <c:cat>
            <c:strRef>
              <c:f>Sheet1!$A$2:$A$5</c:f>
              <c:strCache>
                <c:ptCount val="4"/>
                <c:pt idx="0">
                  <c:v> SEEPAGE  LOSS : up to  10 bbl/hr  lost  while circulating</c:v>
                </c:pt>
                <c:pt idx="1">
                  <c:v>PARTIAL LOSS: 10-500 bbl/hr  lost while circulating</c:v>
                </c:pt>
                <c:pt idx="2">
                  <c:v> SEVERE LOSS: morn than  500bbl/hr lost while circulating</c:v>
                </c:pt>
                <c:pt idx="3">
                  <c:v> TOTAL LOSS: no fluid come out of the annulus.</c:v>
                </c:pt>
              </c:strCache>
            </c:strRef>
          </c:cat>
          <c:val>
            <c:numRef>
              <c:f>Sheet1!$B$2:$B$5</c:f>
              <c:numCache>
                <c:formatCode>General</c:formatCode>
                <c:ptCount val="4"/>
                <c:pt idx="0">
                  <c:v>5</c:v>
                </c:pt>
                <c:pt idx="1">
                  <c:v>4.5</c:v>
                </c:pt>
                <c:pt idx="2">
                  <c:v>8.5</c:v>
                </c:pt>
                <c:pt idx="3">
                  <c:v>2.5</c:v>
                </c:pt>
              </c:numCache>
            </c:numRef>
          </c:val>
        </c:ser>
      </c:pie3DChart>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D8C53-E5BA-433A-BB09-FE574FCDA81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6CA1010-841B-4417-B147-2501C0239D59}">
      <dgm:prSet phldrT="[Text]"/>
      <dgm:spPr/>
      <dgm:t>
        <a:bodyPr/>
        <a:lstStyle/>
        <a:p>
          <a:r>
            <a:rPr lang="en-US" dirty="0" smtClean="0"/>
            <a:t>Conventional  lost  circulation  material</a:t>
          </a:r>
          <a:endParaRPr lang="en-US" dirty="0"/>
        </a:p>
      </dgm:t>
    </dgm:pt>
    <dgm:pt modelId="{B85C96F4-5350-4513-BBBA-04B9865A1809}" type="parTrans" cxnId="{C560ED22-369D-4642-8604-22AE5B66D3B0}">
      <dgm:prSet/>
      <dgm:spPr/>
      <dgm:t>
        <a:bodyPr/>
        <a:lstStyle/>
        <a:p>
          <a:endParaRPr lang="en-US"/>
        </a:p>
      </dgm:t>
    </dgm:pt>
    <dgm:pt modelId="{12F64140-463C-4C28-8C8C-58F5B639386D}" type="sibTrans" cxnId="{C560ED22-369D-4642-8604-22AE5B66D3B0}">
      <dgm:prSet/>
      <dgm:spPr/>
      <dgm:t>
        <a:bodyPr/>
        <a:lstStyle/>
        <a:p>
          <a:endParaRPr lang="en-US"/>
        </a:p>
      </dgm:t>
    </dgm:pt>
    <dgm:pt modelId="{4A857109-1850-45C9-949B-1BF7E1CEAAD7}">
      <dgm:prSet phldrT="[Text]"/>
      <dgm:spPr/>
      <dgm:t>
        <a:bodyPr/>
        <a:lstStyle/>
        <a:p>
          <a:r>
            <a:rPr lang="en-US" dirty="0" smtClean="0"/>
            <a:t>Fibers, flakes,</a:t>
          </a:r>
          <a:endParaRPr lang="en-US" dirty="0"/>
        </a:p>
      </dgm:t>
    </dgm:pt>
    <dgm:pt modelId="{F1D114E4-D28E-4D27-877A-1B7BAAE9FD3F}" type="parTrans" cxnId="{5436E1A9-C909-4CD5-A82C-4FC1889DB4AC}">
      <dgm:prSet/>
      <dgm:spPr/>
      <dgm:t>
        <a:bodyPr/>
        <a:lstStyle/>
        <a:p>
          <a:endParaRPr lang="en-US"/>
        </a:p>
      </dgm:t>
    </dgm:pt>
    <dgm:pt modelId="{93FA673E-F023-41F7-8840-3692B6A56B8C}" type="sibTrans" cxnId="{5436E1A9-C909-4CD5-A82C-4FC1889DB4AC}">
      <dgm:prSet/>
      <dgm:spPr/>
      <dgm:t>
        <a:bodyPr/>
        <a:lstStyle/>
        <a:p>
          <a:endParaRPr lang="en-US"/>
        </a:p>
      </dgm:t>
    </dgm:pt>
    <dgm:pt modelId="{8D54B9D6-6F76-4DF8-BA2D-58E54705073E}">
      <dgm:prSet phldrT="[Text]"/>
      <dgm:spPr/>
      <dgm:t>
        <a:bodyPr/>
        <a:lstStyle/>
        <a:p>
          <a:r>
            <a:rPr lang="en-US" dirty="0" smtClean="0"/>
            <a:t>And  granules</a:t>
          </a:r>
          <a:endParaRPr lang="en-US" dirty="0"/>
        </a:p>
      </dgm:t>
    </dgm:pt>
    <dgm:pt modelId="{9AE1BAB0-51CA-40FE-B85D-C8D233432080}" type="parTrans" cxnId="{536D222D-3A9E-449E-AED4-1B1881CD5320}">
      <dgm:prSet/>
      <dgm:spPr/>
      <dgm:t>
        <a:bodyPr/>
        <a:lstStyle/>
        <a:p>
          <a:endParaRPr lang="en-US"/>
        </a:p>
      </dgm:t>
    </dgm:pt>
    <dgm:pt modelId="{701A0589-D62F-49B3-94E3-8B7DE8BFC2B3}" type="sibTrans" cxnId="{536D222D-3A9E-449E-AED4-1B1881CD5320}">
      <dgm:prSet/>
      <dgm:spPr/>
      <dgm:t>
        <a:bodyPr/>
        <a:lstStyle/>
        <a:p>
          <a:endParaRPr lang="en-US"/>
        </a:p>
      </dgm:t>
    </dgm:pt>
    <dgm:pt modelId="{DAC68AF4-633C-486F-8AD7-E2D6928D7554}">
      <dgm:prSet phldrT="[Text]"/>
      <dgm:spPr/>
      <dgm:t>
        <a:bodyPr/>
        <a:lstStyle/>
        <a:p>
          <a:r>
            <a:rPr lang="en-US" dirty="0" smtClean="0"/>
            <a:t>High  fluid  loss squeezes  </a:t>
          </a:r>
          <a:endParaRPr lang="en-US" dirty="0"/>
        </a:p>
      </dgm:t>
    </dgm:pt>
    <dgm:pt modelId="{0CA31C88-7844-4AE2-AA7C-CC3C5EEA0E91}" type="parTrans" cxnId="{514E1BD1-EF00-42AC-8FF1-61D8B0367510}">
      <dgm:prSet/>
      <dgm:spPr/>
      <dgm:t>
        <a:bodyPr/>
        <a:lstStyle/>
        <a:p>
          <a:endParaRPr lang="en-US"/>
        </a:p>
      </dgm:t>
    </dgm:pt>
    <dgm:pt modelId="{43177209-192C-4CE5-9DDA-0C6F6E337182}" type="sibTrans" cxnId="{514E1BD1-EF00-42AC-8FF1-61D8B0367510}">
      <dgm:prSet/>
      <dgm:spPr/>
      <dgm:t>
        <a:bodyPr/>
        <a:lstStyle/>
        <a:p>
          <a:endParaRPr lang="en-US"/>
        </a:p>
      </dgm:t>
    </dgm:pt>
    <dgm:pt modelId="{6A6F5CB8-E0A6-4419-90B4-C66AA1CB87D6}">
      <dgm:prSet phldrT="[Text]"/>
      <dgm:spPr/>
      <dgm:t>
        <a:bodyPr/>
        <a:lstStyle/>
        <a:p>
          <a:r>
            <a:rPr lang="en-US" dirty="0" smtClean="0"/>
            <a:t>Diatomaceous  earth or  clay  blend</a:t>
          </a:r>
          <a:endParaRPr lang="en-US" dirty="0"/>
        </a:p>
      </dgm:t>
    </dgm:pt>
    <dgm:pt modelId="{B3D7E770-43E2-431B-84C6-CCA3146F8B49}" type="parTrans" cxnId="{420DB20D-5C9C-4AB1-9C39-0BF8617325E4}">
      <dgm:prSet/>
      <dgm:spPr/>
      <dgm:t>
        <a:bodyPr/>
        <a:lstStyle/>
        <a:p>
          <a:endParaRPr lang="en-US"/>
        </a:p>
      </dgm:t>
    </dgm:pt>
    <dgm:pt modelId="{652BD71C-EE24-47F1-AC51-E4AFD18711AE}" type="sibTrans" cxnId="{420DB20D-5C9C-4AB1-9C39-0BF8617325E4}">
      <dgm:prSet/>
      <dgm:spPr/>
      <dgm:t>
        <a:bodyPr/>
        <a:lstStyle/>
        <a:p>
          <a:endParaRPr lang="en-US"/>
        </a:p>
      </dgm:t>
    </dgm:pt>
    <dgm:pt modelId="{479B003D-258B-4215-8112-8D99A78B0B58}">
      <dgm:prSet phldrT="[Text]" phldr="1"/>
      <dgm:spPr/>
      <dgm:t>
        <a:bodyPr/>
        <a:lstStyle/>
        <a:p>
          <a:endParaRPr lang="en-US"/>
        </a:p>
      </dgm:t>
    </dgm:pt>
    <dgm:pt modelId="{B333446A-CC93-4370-BBF1-84786A8D10D8}" type="parTrans" cxnId="{2385675F-6ED8-4F6A-BDE7-343A8FFB295E}">
      <dgm:prSet/>
      <dgm:spPr/>
      <dgm:t>
        <a:bodyPr/>
        <a:lstStyle/>
        <a:p>
          <a:endParaRPr lang="en-US"/>
        </a:p>
      </dgm:t>
    </dgm:pt>
    <dgm:pt modelId="{07A70EA9-3EB3-43D2-9C29-59F4DA86F938}" type="sibTrans" cxnId="{2385675F-6ED8-4F6A-BDE7-343A8FFB295E}">
      <dgm:prSet/>
      <dgm:spPr/>
      <dgm:t>
        <a:bodyPr/>
        <a:lstStyle/>
        <a:p>
          <a:endParaRPr lang="en-US"/>
        </a:p>
      </dgm:t>
    </dgm:pt>
    <dgm:pt modelId="{D091EACC-CAE8-4743-98CC-9646074303AB}">
      <dgm:prSet phldrT="[Text]"/>
      <dgm:spPr/>
      <dgm:t>
        <a:bodyPr/>
        <a:lstStyle/>
        <a:p>
          <a:r>
            <a:rPr lang="en-US" dirty="0" smtClean="0"/>
            <a:t>Gunk  slurries</a:t>
          </a:r>
          <a:endParaRPr lang="en-US" dirty="0"/>
        </a:p>
      </dgm:t>
    </dgm:pt>
    <dgm:pt modelId="{1486D836-7FEF-493A-BAA1-E9CFA2F640C3}" type="parTrans" cxnId="{2E30F23D-25B6-4D4B-B61F-D10CACC360C6}">
      <dgm:prSet/>
      <dgm:spPr/>
      <dgm:t>
        <a:bodyPr/>
        <a:lstStyle/>
        <a:p>
          <a:endParaRPr lang="en-US"/>
        </a:p>
      </dgm:t>
    </dgm:pt>
    <dgm:pt modelId="{7A69B1A6-6A3E-40A7-9989-A871EFD8D29E}" type="sibTrans" cxnId="{2E30F23D-25B6-4D4B-B61F-D10CACC360C6}">
      <dgm:prSet/>
      <dgm:spPr/>
      <dgm:t>
        <a:bodyPr/>
        <a:lstStyle/>
        <a:p>
          <a:endParaRPr lang="en-US"/>
        </a:p>
      </dgm:t>
    </dgm:pt>
    <dgm:pt modelId="{22FDED7E-4ADF-459A-8063-6DC2922729C3}">
      <dgm:prSet phldrT="[Text]"/>
      <dgm:spPr/>
      <dgm:t>
        <a:bodyPr/>
        <a:lstStyle/>
        <a:p>
          <a:r>
            <a:rPr lang="en-US" dirty="0" smtClean="0"/>
            <a:t>Diesel   oil  </a:t>
          </a:r>
          <a:r>
            <a:rPr lang="en-US" dirty="0" err="1" smtClean="0"/>
            <a:t>bentonite</a:t>
          </a:r>
          <a:r>
            <a:rPr lang="en-US" dirty="0" smtClean="0"/>
            <a:t> </a:t>
          </a:r>
          <a:endParaRPr lang="en-US" dirty="0"/>
        </a:p>
      </dgm:t>
    </dgm:pt>
    <dgm:pt modelId="{83423744-081D-4BF1-B9F6-48831EB4F444}" type="parTrans" cxnId="{E5C269D9-E728-4371-B60C-4D9C1FCB5865}">
      <dgm:prSet/>
      <dgm:spPr/>
      <dgm:t>
        <a:bodyPr/>
        <a:lstStyle/>
        <a:p>
          <a:endParaRPr lang="en-US"/>
        </a:p>
      </dgm:t>
    </dgm:pt>
    <dgm:pt modelId="{B2F89F5A-642C-48C6-B94E-22F21FCAB78D}" type="sibTrans" cxnId="{E5C269D9-E728-4371-B60C-4D9C1FCB5865}">
      <dgm:prSet/>
      <dgm:spPr/>
      <dgm:t>
        <a:bodyPr/>
        <a:lstStyle/>
        <a:p>
          <a:endParaRPr lang="en-US"/>
        </a:p>
      </dgm:t>
    </dgm:pt>
    <dgm:pt modelId="{DB658E80-E922-48C3-BDC7-A2110FBC6865}" type="pres">
      <dgm:prSet presAssocID="{380D8C53-E5BA-433A-BB09-FE574FCDA81D}" presName="Name0" presStyleCnt="0">
        <dgm:presLayoutVars>
          <dgm:dir/>
          <dgm:animLvl val="lvl"/>
          <dgm:resizeHandles val="exact"/>
        </dgm:presLayoutVars>
      </dgm:prSet>
      <dgm:spPr/>
    </dgm:pt>
    <dgm:pt modelId="{A0CC666A-097D-4C59-B12A-B02FE9C24E18}" type="pres">
      <dgm:prSet presAssocID="{D091EACC-CAE8-4743-98CC-9646074303AB}" presName="boxAndChildren" presStyleCnt="0"/>
      <dgm:spPr/>
    </dgm:pt>
    <dgm:pt modelId="{84CD71E5-7575-4D5E-BAF0-18FACDA0F48D}" type="pres">
      <dgm:prSet presAssocID="{D091EACC-CAE8-4743-98CC-9646074303AB}" presName="parentTextBox" presStyleLbl="node1" presStyleIdx="0" presStyleCnt="3"/>
      <dgm:spPr/>
    </dgm:pt>
    <dgm:pt modelId="{B3AFFB6F-AD03-4529-9D9A-AFA194DCDCDA}" type="pres">
      <dgm:prSet presAssocID="{D091EACC-CAE8-4743-98CC-9646074303AB}" presName="entireBox" presStyleLbl="node1" presStyleIdx="0" presStyleCnt="3"/>
      <dgm:spPr/>
    </dgm:pt>
    <dgm:pt modelId="{F11E1198-6F1D-4D81-8DC1-E66B0C3441ED}" type="pres">
      <dgm:prSet presAssocID="{D091EACC-CAE8-4743-98CC-9646074303AB}" presName="descendantBox" presStyleCnt="0"/>
      <dgm:spPr/>
    </dgm:pt>
    <dgm:pt modelId="{CDD536F5-E7D6-4EC8-874C-BF744D8F9252}" type="pres">
      <dgm:prSet presAssocID="{22FDED7E-4ADF-459A-8063-6DC2922729C3}" presName="childTextBox" presStyleLbl="fgAccFollowNode1" presStyleIdx="0" presStyleCnt="5">
        <dgm:presLayoutVars>
          <dgm:bulletEnabled val="1"/>
        </dgm:presLayoutVars>
      </dgm:prSet>
      <dgm:spPr/>
      <dgm:t>
        <a:bodyPr/>
        <a:lstStyle/>
        <a:p>
          <a:endParaRPr lang="en-US"/>
        </a:p>
      </dgm:t>
    </dgm:pt>
    <dgm:pt modelId="{915075EC-74DF-443E-B6FA-99FC44981586}" type="pres">
      <dgm:prSet presAssocID="{43177209-192C-4CE5-9DDA-0C6F6E337182}" presName="sp" presStyleCnt="0"/>
      <dgm:spPr/>
    </dgm:pt>
    <dgm:pt modelId="{DD653DD6-9F80-4E81-A3D4-A55CE6A83219}" type="pres">
      <dgm:prSet presAssocID="{DAC68AF4-633C-486F-8AD7-E2D6928D7554}" presName="arrowAndChildren" presStyleCnt="0"/>
      <dgm:spPr/>
    </dgm:pt>
    <dgm:pt modelId="{5FA34066-E56E-40BA-A233-EBE8CB1281E6}" type="pres">
      <dgm:prSet presAssocID="{DAC68AF4-633C-486F-8AD7-E2D6928D7554}" presName="parentTextArrow" presStyleLbl="node1" presStyleIdx="0" presStyleCnt="3"/>
      <dgm:spPr/>
    </dgm:pt>
    <dgm:pt modelId="{DC6DDE0D-3BFC-42F9-BCF1-6A0530EFA85D}" type="pres">
      <dgm:prSet presAssocID="{DAC68AF4-633C-486F-8AD7-E2D6928D7554}" presName="arrow" presStyleLbl="node1" presStyleIdx="1" presStyleCnt="3"/>
      <dgm:spPr/>
    </dgm:pt>
    <dgm:pt modelId="{8FE71017-7CBC-47D8-B1E6-222135FFA882}" type="pres">
      <dgm:prSet presAssocID="{DAC68AF4-633C-486F-8AD7-E2D6928D7554}" presName="descendantArrow" presStyleCnt="0"/>
      <dgm:spPr/>
    </dgm:pt>
    <dgm:pt modelId="{081B5271-AC11-4AC7-AD69-65A296FA9E3D}" type="pres">
      <dgm:prSet presAssocID="{6A6F5CB8-E0A6-4419-90B4-C66AA1CB87D6}" presName="childTextArrow" presStyleLbl="fgAccFollowNode1" presStyleIdx="1" presStyleCnt="5" custScaleX="2000000">
        <dgm:presLayoutVars>
          <dgm:bulletEnabled val="1"/>
        </dgm:presLayoutVars>
      </dgm:prSet>
      <dgm:spPr/>
      <dgm:t>
        <a:bodyPr/>
        <a:lstStyle/>
        <a:p>
          <a:endParaRPr lang="en-US"/>
        </a:p>
      </dgm:t>
    </dgm:pt>
    <dgm:pt modelId="{E833DF18-8E85-4F4A-8524-330881943C56}" type="pres">
      <dgm:prSet presAssocID="{479B003D-258B-4215-8112-8D99A78B0B58}" presName="childTextArrow" presStyleLbl="fgAccFollowNode1" presStyleIdx="2" presStyleCnt="5">
        <dgm:presLayoutVars>
          <dgm:bulletEnabled val="1"/>
        </dgm:presLayoutVars>
      </dgm:prSet>
      <dgm:spPr/>
    </dgm:pt>
    <dgm:pt modelId="{819BBEBC-A5C3-41A8-AA9F-D3938EAD72FE}" type="pres">
      <dgm:prSet presAssocID="{12F64140-463C-4C28-8C8C-58F5B639386D}" presName="sp" presStyleCnt="0"/>
      <dgm:spPr/>
    </dgm:pt>
    <dgm:pt modelId="{35DA6491-F8B8-4FD7-B860-4912CBB3CB49}" type="pres">
      <dgm:prSet presAssocID="{A6CA1010-841B-4417-B147-2501C0239D59}" presName="arrowAndChildren" presStyleCnt="0"/>
      <dgm:spPr/>
    </dgm:pt>
    <dgm:pt modelId="{CD2D5366-2A64-4172-BCE2-AEEC613CD726}" type="pres">
      <dgm:prSet presAssocID="{A6CA1010-841B-4417-B147-2501C0239D59}" presName="parentTextArrow" presStyleLbl="node1" presStyleIdx="1" presStyleCnt="3"/>
      <dgm:spPr/>
      <dgm:t>
        <a:bodyPr/>
        <a:lstStyle/>
        <a:p>
          <a:endParaRPr lang="en-US"/>
        </a:p>
      </dgm:t>
    </dgm:pt>
    <dgm:pt modelId="{A00F6BF4-CF58-4FB0-9863-DF25A33B93B0}" type="pres">
      <dgm:prSet presAssocID="{A6CA1010-841B-4417-B147-2501C0239D59}" presName="arrow" presStyleLbl="node1" presStyleIdx="2" presStyleCnt="3"/>
      <dgm:spPr/>
      <dgm:t>
        <a:bodyPr/>
        <a:lstStyle/>
        <a:p>
          <a:endParaRPr lang="en-US"/>
        </a:p>
      </dgm:t>
    </dgm:pt>
    <dgm:pt modelId="{654BF8DA-8CFF-43A4-8962-D070D141283B}" type="pres">
      <dgm:prSet presAssocID="{A6CA1010-841B-4417-B147-2501C0239D59}" presName="descendantArrow" presStyleCnt="0"/>
      <dgm:spPr/>
    </dgm:pt>
    <dgm:pt modelId="{0C7E3C3D-EDD6-400E-B4A5-607CA7836FE0}" type="pres">
      <dgm:prSet presAssocID="{4A857109-1850-45C9-949B-1BF7E1CEAAD7}" presName="childTextArrow" presStyleLbl="fgAccFollowNode1" presStyleIdx="3" presStyleCnt="5" custScaleX="88447" custLinFactNeighborY="3020">
        <dgm:presLayoutVars>
          <dgm:bulletEnabled val="1"/>
        </dgm:presLayoutVars>
      </dgm:prSet>
      <dgm:spPr/>
    </dgm:pt>
    <dgm:pt modelId="{4A3398D7-2392-4ED2-94F9-A63B0ACD94B0}" type="pres">
      <dgm:prSet presAssocID="{8D54B9D6-6F76-4DF8-BA2D-58E54705073E}" presName="childTextArrow" presStyleLbl="fgAccFollowNode1" presStyleIdx="4" presStyleCnt="5">
        <dgm:presLayoutVars>
          <dgm:bulletEnabled val="1"/>
        </dgm:presLayoutVars>
      </dgm:prSet>
      <dgm:spPr/>
    </dgm:pt>
  </dgm:ptLst>
  <dgm:cxnLst>
    <dgm:cxn modelId="{1BD8A46E-8AF7-4B3F-B854-398140E22F91}" type="presOf" srcId="{6A6F5CB8-E0A6-4419-90B4-C66AA1CB87D6}" destId="{081B5271-AC11-4AC7-AD69-65A296FA9E3D}" srcOrd="0" destOrd="0" presId="urn:microsoft.com/office/officeart/2005/8/layout/process4"/>
    <dgm:cxn modelId="{0B6B03AB-93A9-46FC-AB90-A0F3574D14B1}" type="presOf" srcId="{A6CA1010-841B-4417-B147-2501C0239D59}" destId="{A00F6BF4-CF58-4FB0-9863-DF25A33B93B0}" srcOrd="1" destOrd="0" presId="urn:microsoft.com/office/officeart/2005/8/layout/process4"/>
    <dgm:cxn modelId="{420DB20D-5C9C-4AB1-9C39-0BF8617325E4}" srcId="{DAC68AF4-633C-486F-8AD7-E2D6928D7554}" destId="{6A6F5CB8-E0A6-4419-90B4-C66AA1CB87D6}" srcOrd="0" destOrd="0" parTransId="{B3D7E770-43E2-431B-84C6-CCA3146F8B49}" sibTransId="{652BD71C-EE24-47F1-AC51-E4AFD18711AE}"/>
    <dgm:cxn modelId="{33F026EB-5913-4773-9787-5984C6C3047F}" type="presOf" srcId="{D091EACC-CAE8-4743-98CC-9646074303AB}" destId="{84CD71E5-7575-4D5E-BAF0-18FACDA0F48D}" srcOrd="0" destOrd="0" presId="urn:microsoft.com/office/officeart/2005/8/layout/process4"/>
    <dgm:cxn modelId="{2A7B1215-DD39-453B-96B5-867CAC12E9CA}" type="presOf" srcId="{8D54B9D6-6F76-4DF8-BA2D-58E54705073E}" destId="{4A3398D7-2392-4ED2-94F9-A63B0ACD94B0}" srcOrd="0" destOrd="0" presId="urn:microsoft.com/office/officeart/2005/8/layout/process4"/>
    <dgm:cxn modelId="{35811FE2-A5D6-4FA7-BF2D-65497B9F23CC}" type="presOf" srcId="{A6CA1010-841B-4417-B147-2501C0239D59}" destId="{CD2D5366-2A64-4172-BCE2-AEEC613CD726}" srcOrd="0" destOrd="0" presId="urn:microsoft.com/office/officeart/2005/8/layout/process4"/>
    <dgm:cxn modelId="{AB3BA6B0-6926-4AD6-A85B-C0F3A4393D37}" type="presOf" srcId="{4A857109-1850-45C9-949B-1BF7E1CEAAD7}" destId="{0C7E3C3D-EDD6-400E-B4A5-607CA7836FE0}" srcOrd="0" destOrd="0" presId="urn:microsoft.com/office/officeart/2005/8/layout/process4"/>
    <dgm:cxn modelId="{932BDE53-1EC4-41F9-96D6-78D37359D073}" type="presOf" srcId="{380D8C53-E5BA-433A-BB09-FE574FCDA81D}" destId="{DB658E80-E922-48C3-BDC7-A2110FBC6865}" srcOrd="0" destOrd="0" presId="urn:microsoft.com/office/officeart/2005/8/layout/process4"/>
    <dgm:cxn modelId="{E5C269D9-E728-4371-B60C-4D9C1FCB5865}" srcId="{D091EACC-CAE8-4743-98CC-9646074303AB}" destId="{22FDED7E-4ADF-459A-8063-6DC2922729C3}" srcOrd="0" destOrd="0" parTransId="{83423744-081D-4BF1-B9F6-48831EB4F444}" sibTransId="{B2F89F5A-642C-48C6-B94E-22F21FCAB78D}"/>
    <dgm:cxn modelId="{5436E1A9-C909-4CD5-A82C-4FC1889DB4AC}" srcId="{A6CA1010-841B-4417-B147-2501C0239D59}" destId="{4A857109-1850-45C9-949B-1BF7E1CEAAD7}" srcOrd="0" destOrd="0" parTransId="{F1D114E4-D28E-4D27-877A-1B7BAAE9FD3F}" sibTransId="{93FA673E-F023-41F7-8840-3692B6A56B8C}"/>
    <dgm:cxn modelId="{2385675F-6ED8-4F6A-BDE7-343A8FFB295E}" srcId="{DAC68AF4-633C-486F-8AD7-E2D6928D7554}" destId="{479B003D-258B-4215-8112-8D99A78B0B58}" srcOrd="1" destOrd="0" parTransId="{B333446A-CC93-4370-BBF1-84786A8D10D8}" sibTransId="{07A70EA9-3EB3-43D2-9C29-59F4DA86F938}"/>
    <dgm:cxn modelId="{2E30F23D-25B6-4D4B-B61F-D10CACC360C6}" srcId="{380D8C53-E5BA-433A-BB09-FE574FCDA81D}" destId="{D091EACC-CAE8-4743-98CC-9646074303AB}" srcOrd="2" destOrd="0" parTransId="{1486D836-7FEF-493A-BAA1-E9CFA2F640C3}" sibTransId="{7A69B1A6-6A3E-40A7-9989-A871EFD8D29E}"/>
    <dgm:cxn modelId="{514E1BD1-EF00-42AC-8FF1-61D8B0367510}" srcId="{380D8C53-E5BA-433A-BB09-FE574FCDA81D}" destId="{DAC68AF4-633C-486F-8AD7-E2D6928D7554}" srcOrd="1" destOrd="0" parTransId="{0CA31C88-7844-4AE2-AA7C-CC3C5EEA0E91}" sibTransId="{43177209-192C-4CE5-9DDA-0C6F6E337182}"/>
    <dgm:cxn modelId="{536D222D-3A9E-449E-AED4-1B1881CD5320}" srcId="{A6CA1010-841B-4417-B147-2501C0239D59}" destId="{8D54B9D6-6F76-4DF8-BA2D-58E54705073E}" srcOrd="1" destOrd="0" parTransId="{9AE1BAB0-51CA-40FE-B85D-C8D233432080}" sibTransId="{701A0589-D62F-49B3-94E3-8B7DE8BFC2B3}"/>
    <dgm:cxn modelId="{C560ED22-369D-4642-8604-22AE5B66D3B0}" srcId="{380D8C53-E5BA-433A-BB09-FE574FCDA81D}" destId="{A6CA1010-841B-4417-B147-2501C0239D59}" srcOrd="0" destOrd="0" parTransId="{B85C96F4-5350-4513-BBBA-04B9865A1809}" sibTransId="{12F64140-463C-4C28-8C8C-58F5B639386D}"/>
    <dgm:cxn modelId="{5C3DB66D-758F-42D4-9B3F-551C6770B00E}" type="presOf" srcId="{DAC68AF4-633C-486F-8AD7-E2D6928D7554}" destId="{DC6DDE0D-3BFC-42F9-BCF1-6A0530EFA85D}" srcOrd="1" destOrd="0" presId="urn:microsoft.com/office/officeart/2005/8/layout/process4"/>
    <dgm:cxn modelId="{8DA5EC71-5AFD-4DDC-835E-4D17FA2CD2FA}" type="presOf" srcId="{22FDED7E-4ADF-459A-8063-6DC2922729C3}" destId="{CDD536F5-E7D6-4EC8-874C-BF744D8F9252}" srcOrd="0" destOrd="0" presId="urn:microsoft.com/office/officeart/2005/8/layout/process4"/>
    <dgm:cxn modelId="{FF8BBAF2-21A4-4D79-89B1-51A2134DE4AF}" type="presOf" srcId="{D091EACC-CAE8-4743-98CC-9646074303AB}" destId="{B3AFFB6F-AD03-4529-9D9A-AFA194DCDCDA}" srcOrd="1" destOrd="0" presId="urn:microsoft.com/office/officeart/2005/8/layout/process4"/>
    <dgm:cxn modelId="{12658D7F-B236-473C-9702-E324CD9917A9}" type="presOf" srcId="{479B003D-258B-4215-8112-8D99A78B0B58}" destId="{E833DF18-8E85-4F4A-8524-330881943C56}" srcOrd="0" destOrd="0" presId="urn:microsoft.com/office/officeart/2005/8/layout/process4"/>
    <dgm:cxn modelId="{A398C77C-B084-4D58-A1E5-68D1F8368C1D}" type="presOf" srcId="{DAC68AF4-633C-486F-8AD7-E2D6928D7554}" destId="{5FA34066-E56E-40BA-A233-EBE8CB1281E6}" srcOrd="0" destOrd="0" presId="urn:microsoft.com/office/officeart/2005/8/layout/process4"/>
    <dgm:cxn modelId="{4D1380BB-8E47-4B87-AD93-A209AABE1FF2}" type="presParOf" srcId="{DB658E80-E922-48C3-BDC7-A2110FBC6865}" destId="{A0CC666A-097D-4C59-B12A-B02FE9C24E18}" srcOrd="0" destOrd="0" presId="urn:microsoft.com/office/officeart/2005/8/layout/process4"/>
    <dgm:cxn modelId="{44028327-0537-4DDC-BFB1-4746C6A49A47}" type="presParOf" srcId="{A0CC666A-097D-4C59-B12A-B02FE9C24E18}" destId="{84CD71E5-7575-4D5E-BAF0-18FACDA0F48D}" srcOrd="0" destOrd="0" presId="urn:microsoft.com/office/officeart/2005/8/layout/process4"/>
    <dgm:cxn modelId="{34452D3D-A903-45CD-995B-BD356E72CF09}" type="presParOf" srcId="{A0CC666A-097D-4C59-B12A-B02FE9C24E18}" destId="{B3AFFB6F-AD03-4529-9D9A-AFA194DCDCDA}" srcOrd="1" destOrd="0" presId="urn:microsoft.com/office/officeart/2005/8/layout/process4"/>
    <dgm:cxn modelId="{74CA5673-52BF-47E2-BFE6-AE2147806C2C}" type="presParOf" srcId="{A0CC666A-097D-4C59-B12A-B02FE9C24E18}" destId="{F11E1198-6F1D-4D81-8DC1-E66B0C3441ED}" srcOrd="2" destOrd="0" presId="urn:microsoft.com/office/officeart/2005/8/layout/process4"/>
    <dgm:cxn modelId="{50F654BC-A827-4EA2-B2C7-B93407381316}" type="presParOf" srcId="{F11E1198-6F1D-4D81-8DC1-E66B0C3441ED}" destId="{CDD536F5-E7D6-4EC8-874C-BF744D8F9252}" srcOrd="0" destOrd="0" presId="urn:microsoft.com/office/officeart/2005/8/layout/process4"/>
    <dgm:cxn modelId="{3B48BE65-4C28-4BBE-B83C-A24FE4FED1DF}" type="presParOf" srcId="{DB658E80-E922-48C3-BDC7-A2110FBC6865}" destId="{915075EC-74DF-443E-B6FA-99FC44981586}" srcOrd="1" destOrd="0" presId="urn:microsoft.com/office/officeart/2005/8/layout/process4"/>
    <dgm:cxn modelId="{833D0A95-1571-4E11-8D4A-E3B7E9274934}" type="presParOf" srcId="{DB658E80-E922-48C3-BDC7-A2110FBC6865}" destId="{DD653DD6-9F80-4E81-A3D4-A55CE6A83219}" srcOrd="2" destOrd="0" presId="urn:microsoft.com/office/officeart/2005/8/layout/process4"/>
    <dgm:cxn modelId="{659CD934-9452-4195-8A50-510C161E9E1F}" type="presParOf" srcId="{DD653DD6-9F80-4E81-A3D4-A55CE6A83219}" destId="{5FA34066-E56E-40BA-A233-EBE8CB1281E6}" srcOrd="0" destOrd="0" presId="urn:microsoft.com/office/officeart/2005/8/layout/process4"/>
    <dgm:cxn modelId="{7D54EE2F-A97C-426D-8E60-191415A3378E}" type="presParOf" srcId="{DD653DD6-9F80-4E81-A3D4-A55CE6A83219}" destId="{DC6DDE0D-3BFC-42F9-BCF1-6A0530EFA85D}" srcOrd="1" destOrd="0" presId="urn:microsoft.com/office/officeart/2005/8/layout/process4"/>
    <dgm:cxn modelId="{981D5CE0-F160-4BA2-B3FD-DB7827FF2C74}" type="presParOf" srcId="{DD653DD6-9F80-4E81-A3D4-A55CE6A83219}" destId="{8FE71017-7CBC-47D8-B1E6-222135FFA882}" srcOrd="2" destOrd="0" presId="urn:microsoft.com/office/officeart/2005/8/layout/process4"/>
    <dgm:cxn modelId="{DFF98B44-EF90-4234-B412-19AE84805691}" type="presParOf" srcId="{8FE71017-7CBC-47D8-B1E6-222135FFA882}" destId="{081B5271-AC11-4AC7-AD69-65A296FA9E3D}" srcOrd="0" destOrd="0" presId="urn:microsoft.com/office/officeart/2005/8/layout/process4"/>
    <dgm:cxn modelId="{38A617A3-9022-4F4E-828B-7AB28A64A10B}" type="presParOf" srcId="{8FE71017-7CBC-47D8-B1E6-222135FFA882}" destId="{E833DF18-8E85-4F4A-8524-330881943C56}" srcOrd="1" destOrd="0" presId="urn:microsoft.com/office/officeart/2005/8/layout/process4"/>
    <dgm:cxn modelId="{B7ECD560-9AA7-4A4A-87B3-E2DAA17E3572}" type="presParOf" srcId="{DB658E80-E922-48C3-BDC7-A2110FBC6865}" destId="{819BBEBC-A5C3-41A8-AA9F-D3938EAD72FE}" srcOrd="3" destOrd="0" presId="urn:microsoft.com/office/officeart/2005/8/layout/process4"/>
    <dgm:cxn modelId="{3AEF2ACB-FE32-484D-B372-28948AB50283}" type="presParOf" srcId="{DB658E80-E922-48C3-BDC7-A2110FBC6865}" destId="{35DA6491-F8B8-4FD7-B860-4912CBB3CB49}" srcOrd="4" destOrd="0" presId="urn:microsoft.com/office/officeart/2005/8/layout/process4"/>
    <dgm:cxn modelId="{C3A71072-4A26-4CDD-9F56-C4A653DBCF3A}" type="presParOf" srcId="{35DA6491-F8B8-4FD7-B860-4912CBB3CB49}" destId="{CD2D5366-2A64-4172-BCE2-AEEC613CD726}" srcOrd="0" destOrd="0" presId="urn:microsoft.com/office/officeart/2005/8/layout/process4"/>
    <dgm:cxn modelId="{A58EC617-721C-4DAA-8BDB-59624B8689FC}" type="presParOf" srcId="{35DA6491-F8B8-4FD7-B860-4912CBB3CB49}" destId="{A00F6BF4-CF58-4FB0-9863-DF25A33B93B0}" srcOrd="1" destOrd="0" presId="urn:microsoft.com/office/officeart/2005/8/layout/process4"/>
    <dgm:cxn modelId="{D1460055-CCE2-426D-9FB0-C67371715E61}" type="presParOf" srcId="{35DA6491-F8B8-4FD7-B860-4912CBB3CB49}" destId="{654BF8DA-8CFF-43A4-8962-D070D141283B}" srcOrd="2" destOrd="0" presId="urn:microsoft.com/office/officeart/2005/8/layout/process4"/>
    <dgm:cxn modelId="{51EADBFE-9A22-46C9-A18F-93D3E32B36A9}" type="presParOf" srcId="{654BF8DA-8CFF-43A4-8962-D070D141283B}" destId="{0C7E3C3D-EDD6-400E-B4A5-607CA7836FE0}" srcOrd="0" destOrd="0" presId="urn:microsoft.com/office/officeart/2005/8/layout/process4"/>
    <dgm:cxn modelId="{B2F0D534-4914-4341-8AA3-91E42A56D5BC}" type="presParOf" srcId="{654BF8DA-8CFF-43A4-8962-D070D141283B}" destId="{4A3398D7-2392-4ED2-94F9-A63B0ACD94B0}" srcOrd="1" destOrd="0" presId="urn:microsoft.com/office/officeart/2005/8/layout/process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AFFB6F-AD03-4529-9D9A-AFA194DCDCDA}">
      <dsp:nvSpPr>
        <dsp:cNvPr id="0" name=""/>
        <dsp:cNvSpPr/>
      </dsp:nvSpPr>
      <dsp:spPr>
        <a:xfrm>
          <a:off x="0" y="3956909"/>
          <a:ext cx="4680520" cy="12987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Gunk  slurries</a:t>
          </a:r>
          <a:endParaRPr lang="en-US" sz="2100" kern="1200" dirty="0"/>
        </a:p>
      </dsp:txBody>
      <dsp:txXfrm>
        <a:off x="0" y="3956909"/>
        <a:ext cx="4680520" cy="701322"/>
      </dsp:txXfrm>
    </dsp:sp>
    <dsp:sp modelId="{CDD536F5-E7D6-4EC8-874C-BF744D8F9252}">
      <dsp:nvSpPr>
        <dsp:cNvPr id="0" name=""/>
        <dsp:cNvSpPr/>
      </dsp:nvSpPr>
      <dsp:spPr>
        <a:xfrm>
          <a:off x="0" y="4632256"/>
          <a:ext cx="4680520" cy="59742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Diesel   oil  </a:t>
          </a:r>
          <a:r>
            <a:rPr lang="en-US" sz="2200" kern="1200" dirty="0" err="1" smtClean="0"/>
            <a:t>bentonite</a:t>
          </a:r>
          <a:r>
            <a:rPr lang="en-US" sz="2200" kern="1200" dirty="0" smtClean="0"/>
            <a:t> </a:t>
          </a:r>
          <a:endParaRPr lang="en-US" sz="2200" kern="1200" dirty="0"/>
        </a:p>
      </dsp:txBody>
      <dsp:txXfrm>
        <a:off x="0" y="4632256"/>
        <a:ext cx="4680520" cy="597423"/>
      </dsp:txXfrm>
    </dsp:sp>
    <dsp:sp modelId="{DC6DDE0D-3BFC-42F9-BCF1-6A0530EFA85D}">
      <dsp:nvSpPr>
        <dsp:cNvPr id="0" name=""/>
        <dsp:cNvSpPr/>
      </dsp:nvSpPr>
      <dsp:spPr>
        <a:xfrm rot="10800000">
          <a:off x="0" y="1978919"/>
          <a:ext cx="4680520" cy="199747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High  fluid  loss squeezes  </a:t>
          </a:r>
          <a:endParaRPr lang="en-US" sz="2100" kern="1200" dirty="0"/>
        </a:p>
      </dsp:txBody>
      <dsp:txXfrm>
        <a:off x="0" y="1978919"/>
        <a:ext cx="4680520" cy="701112"/>
      </dsp:txXfrm>
    </dsp:sp>
    <dsp:sp modelId="{081B5271-AC11-4AC7-AD69-65A296FA9E3D}">
      <dsp:nvSpPr>
        <dsp:cNvPr id="0" name=""/>
        <dsp:cNvSpPr/>
      </dsp:nvSpPr>
      <dsp:spPr>
        <a:xfrm>
          <a:off x="571" y="2680031"/>
          <a:ext cx="4456549"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Diatomaceous  earth or  clay  blend</a:t>
          </a:r>
          <a:endParaRPr lang="en-US" sz="2200" kern="1200" dirty="0"/>
        </a:p>
      </dsp:txBody>
      <dsp:txXfrm>
        <a:off x="571" y="2680031"/>
        <a:ext cx="4456549" cy="597243"/>
      </dsp:txXfrm>
    </dsp:sp>
    <dsp:sp modelId="{E833DF18-8E85-4F4A-8524-330881943C56}">
      <dsp:nvSpPr>
        <dsp:cNvPr id="0" name=""/>
        <dsp:cNvSpPr/>
      </dsp:nvSpPr>
      <dsp:spPr>
        <a:xfrm>
          <a:off x="4457121" y="2680031"/>
          <a:ext cx="222827"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lvl="0" algn="ctr" defTabSz="222250">
            <a:lnSpc>
              <a:spcPct val="90000"/>
            </a:lnSpc>
            <a:spcBef>
              <a:spcPct val="0"/>
            </a:spcBef>
            <a:spcAft>
              <a:spcPct val="35000"/>
            </a:spcAft>
          </a:pPr>
          <a:endParaRPr lang="en-US" sz="500" kern="1200"/>
        </a:p>
      </dsp:txBody>
      <dsp:txXfrm>
        <a:off x="4457121" y="2680031"/>
        <a:ext cx="222827" cy="597243"/>
      </dsp:txXfrm>
    </dsp:sp>
    <dsp:sp modelId="{A00F6BF4-CF58-4FB0-9863-DF25A33B93B0}">
      <dsp:nvSpPr>
        <dsp:cNvPr id="0" name=""/>
        <dsp:cNvSpPr/>
      </dsp:nvSpPr>
      <dsp:spPr>
        <a:xfrm rot="10800000">
          <a:off x="0" y="929"/>
          <a:ext cx="4680520" cy="199747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Conventional  lost  circulation  material</a:t>
          </a:r>
          <a:endParaRPr lang="en-US" sz="2100" kern="1200" dirty="0"/>
        </a:p>
      </dsp:txBody>
      <dsp:txXfrm>
        <a:off x="0" y="929"/>
        <a:ext cx="4680520" cy="701112"/>
      </dsp:txXfrm>
    </dsp:sp>
    <dsp:sp modelId="{0C7E3C3D-EDD6-400E-B4A5-607CA7836FE0}">
      <dsp:nvSpPr>
        <dsp:cNvPr id="0" name=""/>
        <dsp:cNvSpPr/>
      </dsp:nvSpPr>
      <dsp:spPr>
        <a:xfrm>
          <a:off x="1674" y="720078"/>
          <a:ext cx="2195215"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Fibers, flakes,</a:t>
          </a:r>
          <a:endParaRPr lang="en-US" sz="2200" kern="1200" dirty="0"/>
        </a:p>
      </dsp:txBody>
      <dsp:txXfrm>
        <a:off x="1674" y="720078"/>
        <a:ext cx="2195215" cy="597243"/>
      </dsp:txXfrm>
    </dsp:sp>
    <dsp:sp modelId="{4A3398D7-2392-4ED2-94F9-A63B0ACD94B0}">
      <dsp:nvSpPr>
        <dsp:cNvPr id="0" name=""/>
        <dsp:cNvSpPr/>
      </dsp:nvSpPr>
      <dsp:spPr>
        <a:xfrm>
          <a:off x="2196889" y="702041"/>
          <a:ext cx="2481955" cy="597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lvl="0" algn="ctr" defTabSz="977900">
            <a:lnSpc>
              <a:spcPct val="90000"/>
            </a:lnSpc>
            <a:spcBef>
              <a:spcPct val="0"/>
            </a:spcBef>
            <a:spcAft>
              <a:spcPct val="35000"/>
            </a:spcAft>
          </a:pPr>
          <a:r>
            <a:rPr lang="en-US" sz="2200" kern="1200" dirty="0" smtClean="0"/>
            <a:t>And  granules</a:t>
          </a:r>
          <a:endParaRPr lang="en-US" sz="2200" kern="1200" dirty="0"/>
        </a:p>
      </dsp:txBody>
      <dsp:txXfrm>
        <a:off x="2196889" y="702041"/>
        <a:ext cx="2481955" cy="5972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CE826-98C3-2940-9F13-DCEE4140617A}" type="datetimeFigureOut">
              <a:rPr lang="en-US" smtClean="0"/>
              <a:pPr/>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4415F-5F01-2244-A8CE-E81373EC6ACC}" type="slidenum">
              <a:rPr lang="en-US" smtClean="0"/>
              <a:pPr/>
              <a:t>‹#›</a:t>
            </a:fld>
            <a:endParaRPr lang="en-US"/>
          </a:p>
        </p:txBody>
      </p:sp>
    </p:spTree>
    <p:extLst>
      <p:ext uri="{BB962C8B-B14F-4D97-AF65-F5344CB8AC3E}">
        <p14:creationId xmlns="" xmlns:p14="http://schemas.microsoft.com/office/powerpoint/2010/main" val="30676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C40AC-6EC3-2F40-9993-C71A6346CF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33A1530-0525-7A45-9BDA-1968BB8C3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A70BA97-82B6-4144-B114-7A86EAD45779}"/>
              </a:ext>
            </a:extLst>
          </p:cNvPr>
          <p:cNvSpPr>
            <a:spLocks noGrp="1"/>
          </p:cNvSpPr>
          <p:nvPr>
            <p:ph type="dt" sz="half" idx="10"/>
          </p:nvPr>
        </p:nvSpPr>
        <p:spPr/>
        <p:txBody>
          <a:bodyPr/>
          <a:lstStyle/>
          <a:p>
            <a:fld id="{2CF97907-7107-4685-8C7D-764EB6E38885}" type="datetime1">
              <a:rPr lang="en-US" smtClean="0"/>
              <a:pPr/>
              <a:t>2/16/2021</a:t>
            </a:fld>
            <a:endParaRPr lang="en-US"/>
          </a:p>
        </p:txBody>
      </p:sp>
      <p:sp>
        <p:nvSpPr>
          <p:cNvPr id="5" name="Footer Placeholder 4">
            <a:extLst>
              <a:ext uri="{FF2B5EF4-FFF2-40B4-BE49-F238E27FC236}">
                <a16:creationId xmlns="" xmlns:a16="http://schemas.microsoft.com/office/drawing/2014/main" id="{6985679F-279B-5849-A6EB-87D6DFEE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813DE9-245B-D345-96B4-CDC582FAD84E}"/>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16207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EB054-2FBB-C74D-831F-11BA5BE9B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DECC247-7366-014D-BA6B-7C7E7936E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92277EF-CCCC-BA47-9D5C-44BCD1CB42D6}"/>
              </a:ext>
            </a:extLst>
          </p:cNvPr>
          <p:cNvSpPr>
            <a:spLocks noGrp="1"/>
          </p:cNvSpPr>
          <p:nvPr>
            <p:ph type="dt" sz="half" idx="10"/>
          </p:nvPr>
        </p:nvSpPr>
        <p:spPr/>
        <p:txBody>
          <a:bodyPr/>
          <a:lstStyle/>
          <a:p>
            <a:fld id="{EBD50F49-6C78-4F36-8511-2BE46EB043A3}" type="datetime1">
              <a:rPr lang="en-US" smtClean="0"/>
              <a:pPr/>
              <a:t>2/16/2021</a:t>
            </a:fld>
            <a:endParaRPr lang="en-US"/>
          </a:p>
        </p:txBody>
      </p:sp>
      <p:sp>
        <p:nvSpPr>
          <p:cNvPr id="5" name="Footer Placeholder 4">
            <a:extLst>
              <a:ext uri="{FF2B5EF4-FFF2-40B4-BE49-F238E27FC236}">
                <a16:creationId xmlns="" xmlns:a16="http://schemas.microsoft.com/office/drawing/2014/main" id="{AD43E87D-6CF7-7840-B991-3840B9E49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F87826-DA8C-1249-963D-ED5D2A86464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4120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CB31A8E-80C2-774C-A610-C6D2BD652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B121596-0C18-0044-9A76-18AA3DDDE3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11138D-E272-3E43-B059-00BF1141D8C1}"/>
              </a:ext>
            </a:extLst>
          </p:cNvPr>
          <p:cNvSpPr>
            <a:spLocks noGrp="1"/>
          </p:cNvSpPr>
          <p:nvPr>
            <p:ph type="dt" sz="half" idx="10"/>
          </p:nvPr>
        </p:nvSpPr>
        <p:spPr/>
        <p:txBody>
          <a:bodyPr/>
          <a:lstStyle/>
          <a:p>
            <a:fld id="{CFB12F41-E4AC-41F8-AC33-3C470E9605EC}" type="datetime1">
              <a:rPr lang="en-US" smtClean="0"/>
              <a:pPr/>
              <a:t>2/16/2021</a:t>
            </a:fld>
            <a:endParaRPr lang="en-US"/>
          </a:p>
        </p:txBody>
      </p:sp>
      <p:sp>
        <p:nvSpPr>
          <p:cNvPr id="5" name="Footer Placeholder 4">
            <a:extLst>
              <a:ext uri="{FF2B5EF4-FFF2-40B4-BE49-F238E27FC236}">
                <a16:creationId xmlns="" xmlns:a16="http://schemas.microsoft.com/office/drawing/2014/main" id="{1BCAF138-3837-4545-BF34-40F8598DB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E7B0D2-A71A-5A40-BE55-02946B82743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19272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6F5E5B-FE1F-214D-85C8-C7DB6D821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9D00CA1-BDD0-144D-81DA-3BC7AE1F6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CCA5619-8CBC-FB42-B4ED-FAA702C4B6CD}"/>
              </a:ext>
            </a:extLst>
          </p:cNvPr>
          <p:cNvSpPr>
            <a:spLocks noGrp="1"/>
          </p:cNvSpPr>
          <p:nvPr>
            <p:ph type="dt" sz="half" idx="10"/>
          </p:nvPr>
        </p:nvSpPr>
        <p:spPr/>
        <p:txBody>
          <a:bodyPr/>
          <a:lstStyle/>
          <a:p>
            <a:fld id="{78C37E82-9ABD-47BA-8C5D-6201F3B03DD7}" type="datetime1">
              <a:rPr lang="en-US" smtClean="0"/>
              <a:pPr/>
              <a:t>2/16/2021</a:t>
            </a:fld>
            <a:endParaRPr lang="en-US"/>
          </a:p>
        </p:txBody>
      </p:sp>
      <p:sp>
        <p:nvSpPr>
          <p:cNvPr id="5" name="Footer Placeholder 4">
            <a:extLst>
              <a:ext uri="{FF2B5EF4-FFF2-40B4-BE49-F238E27FC236}">
                <a16:creationId xmlns="" xmlns:a16="http://schemas.microsoft.com/office/drawing/2014/main" id="{F0CDF542-8B4C-1F47-8A71-18AC7F96B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DD53C7-772C-C047-8B5E-FA6FE2B60E7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43185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0F9D-02BD-944E-8AE3-B282B5173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88C190-8BD6-F446-8C25-B3255A3D5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0AEBC3-0799-FC4E-A15C-9026F021533E}"/>
              </a:ext>
            </a:extLst>
          </p:cNvPr>
          <p:cNvSpPr>
            <a:spLocks noGrp="1"/>
          </p:cNvSpPr>
          <p:nvPr>
            <p:ph type="dt" sz="half" idx="10"/>
          </p:nvPr>
        </p:nvSpPr>
        <p:spPr/>
        <p:txBody>
          <a:bodyPr/>
          <a:lstStyle/>
          <a:p>
            <a:fld id="{C0934342-9825-4B3B-BB11-3A08C7D2A3BD}" type="datetime1">
              <a:rPr lang="en-US" smtClean="0"/>
              <a:pPr/>
              <a:t>2/16/2021</a:t>
            </a:fld>
            <a:endParaRPr lang="en-US"/>
          </a:p>
        </p:txBody>
      </p:sp>
      <p:sp>
        <p:nvSpPr>
          <p:cNvPr id="5" name="Footer Placeholder 4">
            <a:extLst>
              <a:ext uri="{FF2B5EF4-FFF2-40B4-BE49-F238E27FC236}">
                <a16:creationId xmlns="" xmlns:a16="http://schemas.microsoft.com/office/drawing/2014/main" id="{3E4592B1-98F0-E84A-B7FF-53F919F08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C8649B-8B4C-3142-9074-7CFA024B119B}"/>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88798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FBDAF-004C-BD4D-B0D3-31A695DAB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76F1C76-BD20-B447-A25F-9BD41F0C3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B63BFD3-96F2-0846-AF37-716953B5F4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3C87964-CA99-CF41-8C45-9EB37138B379}"/>
              </a:ext>
            </a:extLst>
          </p:cNvPr>
          <p:cNvSpPr>
            <a:spLocks noGrp="1"/>
          </p:cNvSpPr>
          <p:nvPr>
            <p:ph type="dt" sz="half" idx="10"/>
          </p:nvPr>
        </p:nvSpPr>
        <p:spPr/>
        <p:txBody>
          <a:bodyPr/>
          <a:lstStyle/>
          <a:p>
            <a:fld id="{6BD5DF79-CA2F-4039-A94F-32F4B6B8CB04}" type="datetime1">
              <a:rPr lang="en-US" smtClean="0"/>
              <a:pPr/>
              <a:t>2/16/2021</a:t>
            </a:fld>
            <a:endParaRPr lang="en-US"/>
          </a:p>
        </p:txBody>
      </p:sp>
      <p:sp>
        <p:nvSpPr>
          <p:cNvPr id="6" name="Footer Placeholder 5">
            <a:extLst>
              <a:ext uri="{FF2B5EF4-FFF2-40B4-BE49-F238E27FC236}">
                <a16:creationId xmlns="" xmlns:a16="http://schemas.microsoft.com/office/drawing/2014/main" id="{805CA70D-2372-A443-9D9C-35212B0CB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32C74C-D233-444D-82C2-102C3E1F41D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44619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82B75-7F1B-454C-BB5B-197FCC5E9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EA0A5EF-AB93-ED41-A810-5CDEC6354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797E1E9-FBCF-AF4E-9D40-003CD9F7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97DE124-67DA-364C-9CA7-C0BD0AEA5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B253DA-D509-8B4A-8E43-670337B8C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7FAFCF4-FC33-8A4D-862F-C00822326C5C}"/>
              </a:ext>
            </a:extLst>
          </p:cNvPr>
          <p:cNvSpPr>
            <a:spLocks noGrp="1"/>
          </p:cNvSpPr>
          <p:nvPr>
            <p:ph type="dt" sz="half" idx="10"/>
          </p:nvPr>
        </p:nvSpPr>
        <p:spPr/>
        <p:txBody>
          <a:bodyPr/>
          <a:lstStyle/>
          <a:p>
            <a:fld id="{BBF1185F-99D4-4385-B172-BC78D268E034}" type="datetime1">
              <a:rPr lang="en-US" smtClean="0"/>
              <a:pPr/>
              <a:t>2/16/2021</a:t>
            </a:fld>
            <a:endParaRPr lang="en-US"/>
          </a:p>
        </p:txBody>
      </p:sp>
      <p:sp>
        <p:nvSpPr>
          <p:cNvPr id="8" name="Footer Placeholder 7">
            <a:extLst>
              <a:ext uri="{FF2B5EF4-FFF2-40B4-BE49-F238E27FC236}">
                <a16:creationId xmlns="" xmlns:a16="http://schemas.microsoft.com/office/drawing/2014/main" id="{81FC2DB9-3F38-E544-BBD4-D0C201774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37AC014-3B52-0E43-B5F7-3CD52EF6632F}"/>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178885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4E2558-14C6-6644-8E02-ACDB3D943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86833B6-498A-7C4D-A1F4-4CA553C6EE24}"/>
              </a:ext>
            </a:extLst>
          </p:cNvPr>
          <p:cNvSpPr>
            <a:spLocks noGrp="1"/>
          </p:cNvSpPr>
          <p:nvPr>
            <p:ph type="dt" sz="half" idx="10"/>
          </p:nvPr>
        </p:nvSpPr>
        <p:spPr/>
        <p:txBody>
          <a:bodyPr/>
          <a:lstStyle/>
          <a:p>
            <a:fld id="{9FC2F386-C43D-4B4A-BF38-C833280D7ECF}" type="datetime1">
              <a:rPr lang="en-US" smtClean="0"/>
              <a:pPr/>
              <a:t>2/16/2021</a:t>
            </a:fld>
            <a:endParaRPr lang="en-US"/>
          </a:p>
        </p:txBody>
      </p:sp>
      <p:sp>
        <p:nvSpPr>
          <p:cNvPr id="4" name="Footer Placeholder 3">
            <a:extLst>
              <a:ext uri="{FF2B5EF4-FFF2-40B4-BE49-F238E27FC236}">
                <a16:creationId xmlns="" xmlns:a16="http://schemas.microsoft.com/office/drawing/2014/main" id="{6CA2B376-B642-D946-A3B7-0690A90CE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B68F2ED-05E7-6E4B-805A-1BCAA7F44D6B}"/>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83962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620261-151D-0441-B313-7F4CE717F2F8}"/>
              </a:ext>
            </a:extLst>
          </p:cNvPr>
          <p:cNvSpPr>
            <a:spLocks noGrp="1"/>
          </p:cNvSpPr>
          <p:nvPr>
            <p:ph type="dt" sz="half" idx="10"/>
          </p:nvPr>
        </p:nvSpPr>
        <p:spPr/>
        <p:txBody>
          <a:bodyPr/>
          <a:lstStyle/>
          <a:p>
            <a:fld id="{09533F65-BC64-4C3A-B006-8D325AF1C8A0}" type="datetime1">
              <a:rPr lang="en-US" smtClean="0"/>
              <a:pPr/>
              <a:t>2/16/2021</a:t>
            </a:fld>
            <a:endParaRPr lang="en-US"/>
          </a:p>
        </p:txBody>
      </p:sp>
      <p:sp>
        <p:nvSpPr>
          <p:cNvPr id="3" name="Footer Placeholder 2">
            <a:extLst>
              <a:ext uri="{FF2B5EF4-FFF2-40B4-BE49-F238E27FC236}">
                <a16:creationId xmlns="" xmlns:a16="http://schemas.microsoft.com/office/drawing/2014/main" id="{A263CAD9-9E10-E046-85E1-F305272C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C9B3529-9708-F242-81DE-FE36802E549A}"/>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64712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9D564F-4A3E-0B4C-A45E-BA95A9F48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C3E189E-0B7B-2546-8E59-1222EE2C0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2E6FD8C-07E7-3B4F-B2F8-4B2F29A25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8A1F29-67C3-1048-B1DC-F04016DDACB7}"/>
              </a:ext>
            </a:extLst>
          </p:cNvPr>
          <p:cNvSpPr>
            <a:spLocks noGrp="1"/>
          </p:cNvSpPr>
          <p:nvPr>
            <p:ph type="dt" sz="half" idx="10"/>
          </p:nvPr>
        </p:nvSpPr>
        <p:spPr/>
        <p:txBody>
          <a:bodyPr/>
          <a:lstStyle/>
          <a:p>
            <a:fld id="{CA9BEA1A-C6F0-4479-89FB-6A603D406BDD}" type="datetime1">
              <a:rPr lang="en-US" smtClean="0"/>
              <a:pPr/>
              <a:t>2/16/2021</a:t>
            </a:fld>
            <a:endParaRPr lang="en-US"/>
          </a:p>
        </p:txBody>
      </p:sp>
      <p:sp>
        <p:nvSpPr>
          <p:cNvPr id="6" name="Footer Placeholder 5">
            <a:extLst>
              <a:ext uri="{FF2B5EF4-FFF2-40B4-BE49-F238E27FC236}">
                <a16:creationId xmlns="" xmlns:a16="http://schemas.microsoft.com/office/drawing/2014/main" id="{A7C876B4-FFAF-FA4A-BBDD-8766232E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D0187D8-00B8-FD47-B9BE-9E5CECC987C7}"/>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293955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9C109-0646-E245-BDE0-4C2D57820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AD258F4-E232-9C4F-8E3B-542062CBE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41E945D-6B3C-9143-A6B9-D4DB6BCC4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9185CA-B82D-964C-86B5-A24DC5ECD993}"/>
              </a:ext>
            </a:extLst>
          </p:cNvPr>
          <p:cNvSpPr>
            <a:spLocks noGrp="1"/>
          </p:cNvSpPr>
          <p:nvPr>
            <p:ph type="dt" sz="half" idx="10"/>
          </p:nvPr>
        </p:nvSpPr>
        <p:spPr/>
        <p:txBody>
          <a:bodyPr/>
          <a:lstStyle/>
          <a:p>
            <a:fld id="{B73A85C1-6B53-437A-8192-D33706F24763}" type="datetime1">
              <a:rPr lang="en-US" smtClean="0"/>
              <a:pPr/>
              <a:t>2/16/2021</a:t>
            </a:fld>
            <a:endParaRPr lang="en-US"/>
          </a:p>
        </p:txBody>
      </p:sp>
      <p:sp>
        <p:nvSpPr>
          <p:cNvPr id="6" name="Footer Placeholder 5">
            <a:extLst>
              <a:ext uri="{FF2B5EF4-FFF2-40B4-BE49-F238E27FC236}">
                <a16:creationId xmlns="" xmlns:a16="http://schemas.microsoft.com/office/drawing/2014/main" id="{D1F9DAE0-954A-B84D-9387-FF5F12A16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303480F-3BD5-234C-80E8-D06DAB891CDF}"/>
              </a:ext>
            </a:extLst>
          </p:cNvPr>
          <p:cNvSpPr>
            <a:spLocks noGrp="1"/>
          </p:cNvSpPr>
          <p:nvPr>
            <p:ph type="sldNum" sz="quarter" idx="12"/>
          </p:nvPr>
        </p:nvSpPr>
        <p:spPr/>
        <p:txBody>
          <a:body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3475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6D10AE1-D250-8644-85C6-EDF6A268F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ABD1D2D-50F0-E04E-923E-E2478F5B9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906873-B4A0-864D-8FCC-F2060EAAE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BB5E4-3E23-4236-AFD5-A81A46E4D29A}" type="datetime1">
              <a:rPr lang="en-US" smtClean="0"/>
              <a:pPr/>
              <a:t>2/16/2021</a:t>
            </a:fld>
            <a:endParaRPr lang="en-US"/>
          </a:p>
        </p:txBody>
      </p:sp>
      <p:sp>
        <p:nvSpPr>
          <p:cNvPr id="5" name="Footer Placeholder 4">
            <a:extLst>
              <a:ext uri="{FF2B5EF4-FFF2-40B4-BE49-F238E27FC236}">
                <a16:creationId xmlns="" xmlns:a16="http://schemas.microsoft.com/office/drawing/2014/main" id="{9E9D22D6-C6E9-764D-B2F8-3ECC55BCC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5A09758-F1C7-4C4E-A7C6-5C5418774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9F04-0A57-1A4C-9E78-3C385EBC5FF4}" type="slidenum">
              <a:rPr lang="en-US" smtClean="0"/>
              <a:pPr/>
              <a:t>‹#›</a:t>
            </a:fld>
            <a:endParaRPr lang="en-US"/>
          </a:p>
        </p:txBody>
      </p:sp>
    </p:spTree>
    <p:extLst>
      <p:ext uri="{BB962C8B-B14F-4D97-AF65-F5344CB8AC3E}">
        <p14:creationId xmlns="" xmlns:p14="http://schemas.microsoft.com/office/powerpoint/2010/main" val="312976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218E8F-2863-D142-979F-4C28C069E8EB}"/>
              </a:ext>
            </a:extLst>
          </p:cNvPr>
          <p:cNvSpPr>
            <a:spLocks noGrp="1"/>
          </p:cNvSpPr>
          <p:nvPr>
            <p:ph type="ctrTitle"/>
          </p:nvPr>
        </p:nvSpPr>
        <p:spPr>
          <a:xfrm>
            <a:off x="695400" y="620687"/>
            <a:ext cx="10009112" cy="1545077"/>
          </a:xfrm>
          <a:solidFill>
            <a:schemeClr val="accent3">
              <a:lumMod val="20000"/>
              <a:lumOff val="80000"/>
            </a:schemeClr>
          </a:solidFill>
        </p:spPr>
        <p:txBody>
          <a:bodyPr anchor="t">
            <a:noAutofit/>
          </a:bodyPr>
          <a:lstStyle/>
          <a:p>
            <a:r>
              <a:rPr lang="en-US" sz="4000" b="1" dirty="0" smtClean="0">
                <a:cs typeface="Times New Roman" panose="02020603050405020304" pitchFamily="18" charset="0"/>
              </a:rPr>
              <a:t>PRACTICAL  APPRACHOS  FOR  SOLVING  LOST CIRCULATION  PROBLEMS  WHILE  DRILLING</a:t>
            </a:r>
            <a:endParaRPr lang="en-US" sz="4000" b="1" dirty="0">
              <a:cs typeface="Times New Roman" panose="02020603050405020304" pitchFamily="18" charset="0"/>
            </a:endParaRPr>
          </a:p>
        </p:txBody>
      </p:sp>
      <p:pic>
        <p:nvPicPr>
          <p:cNvPr id="7" name="Picture 6" descr="unnamed.png">
            <a:extLst>
              <a:ext uri="{FF2B5EF4-FFF2-40B4-BE49-F238E27FC236}">
                <a16:creationId xmlns="" xmlns:a16="http://schemas.microsoft.com/office/drawing/2014/main" id="{91F1E153-1264-D44A-85A5-4879208742DD}"/>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8" name="TextBox 7">
            <a:extLst>
              <a:ext uri="{FF2B5EF4-FFF2-40B4-BE49-F238E27FC236}">
                <a16:creationId xmlns="" xmlns:a16="http://schemas.microsoft.com/office/drawing/2014/main" id="{D758954A-BF44-D54E-829F-D24A267D00A4}"/>
              </a:ext>
            </a:extLst>
          </p:cNvPr>
          <p:cNvSpPr txBox="1"/>
          <p:nvPr/>
        </p:nvSpPr>
        <p:spPr>
          <a:xfrm>
            <a:off x="1939391" y="3013501"/>
            <a:ext cx="8761819" cy="830997"/>
          </a:xfrm>
          <a:prstGeom prst="rect">
            <a:avLst/>
          </a:prstGeom>
          <a:noFill/>
        </p:spPr>
        <p:txBody>
          <a:bodyPr wrap="square" rtlCol="0" anchor="ctr">
            <a:spAutoFit/>
          </a:bodyPr>
          <a:lstStyle/>
          <a:p>
            <a:pPr algn="l"/>
            <a:endParaRPr lang="en-US" sz="2400" b="1" i="1" dirty="0">
              <a:latin typeface="Times New Roman" panose="02020603050405020304" pitchFamily="18" charset="0"/>
              <a:cs typeface="Times New Roman" panose="02020603050405020304" pitchFamily="18" charset="0"/>
            </a:endParaRPr>
          </a:p>
          <a:p>
            <a:pPr algn="ctr"/>
            <a:r>
              <a:rPr lang="en-IN" sz="2400" b="1" i="1">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3D9F04-0A57-1A4C-9E78-3C385EBC5FF4}" type="slidenum">
              <a:rPr lang="en-US" smtClean="0"/>
              <a:pPr/>
              <a:t>1</a:t>
            </a:fld>
            <a:endParaRPr lang="en-US"/>
          </a:p>
        </p:txBody>
      </p:sp>
      <p:sp>
        <p:nvSpPr>
          <p:cNvPr id="10" name="Subtitle 9">
            <a:extLst>
              <a:ext uri="{FF2B5EF4-FFF2-40B4-BE49-F238E27FC236}">
                <a16:creationId xmlns="" xmlns:a16="http://schemas.microsoft.com/office/drawing/2014/main" id="{A620F1E1-7F72-4648-8FD8-13BF5F216A79}"/>
              </a:ext>
            </a:extLst>
          </p:cNvPr>
          <p:cNvSpPr>
            <a:spLocks noGrp="1"/>
          </p:cNvSpPr>
          <p:nvPr>
            <p:ph type="subTitle" idx="1"/>
          </p:nvPr>
        </p:nvSpPr>
        <p:spPr>
          <a:xfrm>
            <a:off x="1524000" y="4509120"/>
            <a:ext cx="9144000" cy="1944216"/>
          </a:xfrm>
        </p:spPr>
        <p:txBody>
          <a:bodyPr>
            <a:normAutofit/>
          </a:bodyPr>
          <a:lstStyle/>
          <a:p>
            <a:r>
              <a:rPr lang="en-US" b="1" dirty="0" smtClean="0">
                <a:solidFill>
                  <a:schemeClr val="accent1">
                    <a:lumMod val="60000"/>
                    <a:lumOff val="40000"/>
                  </a:schemeClr>
                </a:solidFill>
              </a:rPr>
              <a:t>UNDER  THE  GUIDANCE  OF  </a:t>
            </a:r>
          </a:p>
          <a:p>
            <a:r>
              <a:rPr lang="en-US" b="1" dirty="0" smtClean="0">
                <a:solidFill>
                  <a:schemeClr val="accent1">
                    <a:lumMod val="60000"/>
                    <a:lumOff val="40000"/>
                  </a:schemeClr>
                </a:solidFill>
              </a:rPr>
              <a:t>MR. VIVEK TAMIZHMANI </a:t>
            </a:r>
            <a:r>
              <a:rPr lang="en-US" b="1" dirty="0" err="1" smtClean="0">
                <a:solidFill>
                  <a:schemeClr val="accent1">
                    <a:lumMod val="60000"/>
                    <a:lumOff val="40000"/>
                  </a:schemeClr>
                </a:solidFill>
              </a:rPr>
              <a:t>B.E,M.S,Petro</a:t>
            </a:r>
            <a:endParaRPr lang="en-US" b="1" dirty="0" smtClean="0">
              <a:solidFill>
                <a:schemeClr val="accent1">
                  <a:lumMod val="60000"/>
                  <a:lumOff val="40000"/>
                </a:schemeClr>
              </a:solidFill>
            </a:endParaRPr>
          </a:p>
          <a:p>
            <a:r>
              <a:rPr lang="en-US" b="1" dirty="0" smtClean="0">
                <a:solidFill>
                  <a:schemeClr val="accent1">
                    <a:lumMod val="60000"/>
                    <a:lumOff val="40000"/>
                  </a:schemeClr>
                </a:solidFill>
              </a:rPr>
              <a:t>(Head  Of  Department  Of  Petroleum  Engineering , VISTAS)</a:t>
            </a:r>
            <a:endParaRPr lang="en-US" b="1" dirty="0">
              <a:solidFill>
                <a:schemeClr val="accent1">
                  <a:lumMod val="60000"/>
                  <a:lumOff val="40000"/>
                </a:schemeClr>
              </a:solidFill>
            </a:endParaRPr>
          </a:p>
        </p:txBody>
      </p:sp>
      <p:sp>
        <p:nvSpPr>
          <p:cNvPr id="12" name="Subtitle 11">
            <a:extLst>
              <a:ext uri="{FF2B5EF4-FFF2-40B4-BE49-F238E27FC236}">
                <a16:creationId xmlns="" xmlns:a16="http://schemas.microsoft.com/office/drawing/2014/main" id="{FB39DA34-90C5-1643-AF55-0FA4592169B4}"/>
              </a:ext>
            </a:extLst>
          </p:cNvPr>
          <p:cNvSpPr>
            <a:spLocks noGrp="1"/>
          </p:cNvSpPr>
          <p:nvPr>
            <p:ph type="subTitle" idx="1"/>
          </p:nvPr>
        </p:nvSpPr>
        <p:spPr>
          <a:xfrm>
            <a:off x="1524000" y="2420888"/>
            <a:ext cx="9144000" cy="1656184"/>
          </a:xfrm>
        </p:spPr>
        <p:txBody>
          <a:bodyPr/>
          <a:lstStyle/>
          <a:p>
            <a:r>
              <a:rPr lang="en-US" sz="2800" b="1" dirty="0" smtClean="0"/>
              <a:t>TEAM  MEMBERS</a:t>
            </a:r>
          </a:p>
          <a:p>
            <a:r>
              <a:rPr lang="en-US" dirty="0" smtClean="0"/>
              <a:t>SAKTHI DOSS .S  (17612913)</a:t>
            </a:r>
          </a:p>
          <a:p>
            <a:r>
              <a:rPr lang="en-US" dirty="0" smtClean="0"/>
              <a:t>RAJKUMAR .M    (17612113)</a:t>
            </a:r>
            <a:endParaRPr lang="en-US" dirty="0"/>
          </a:p>
        </p:txBody>
      </p:sp>
    </p:spTree>
    <p:extLst>
      <p:ext uri="{BB962C8B-B14F-4D97-AF65-F5344CB8AC3E}">
        <p14:creationId xmlns="" xmlns:p14="http://schemas.microsoft.com/office/powerpoint/2010/main" val="342806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10</a:t>
            </a:fld>
            <a:endParaRPr lang="en-US"/>
          </a:p>
        </p:txBody>
      </p:sp>
      <p:sp>
        <p:nvSpPr>
          <p:cNvPr id="9" name="Title 8">
            <a:extLst>
              <a:ext uri="{FF2B5EF4-FFF2-40B4-BE49-F238E27FC236}">
                <a16:creationId xmlns="" xmlns:a16="http://schemas.microsoft.com/office/drawing/2014/main" id="{534F5EFA-1EB5-8845-8234-D1C4D0B16675}"/>
              </a:ext>
            </a:extLst>
          </p:cNvPr>
          <p:cNvSpPr>
            <a:spLocks noGrp="1"/>
          </p:cNvSpPr>
          <p:nvPr>
            <p:ph type="title"/>
          </p:nvPr>
        </p:nvSpPr>
        <p:spPr>
          <a:xfrm>
            <a:off x="838200" y="365125"/>
            <a:ext cx="10515600" cy="759619"/>
          </a:xfrm>
        </p:spPr>
        <p:txBody>
          <a:bodyPr/>
          <a:lstStyle/>
          <a:p>
            <a:r>
              <a:rPr lang="en-US" b="1" dirty="0" smtClean="0"/>
              <a:t>             </a:t>
            </a:r>
            <a:r>
              <a:rPr lang="en-US" sz="4000" b="1" dirty="0" smtClean="0"/>
              <a:t>Causes  of Lost circulation </a:t>
            </a:r>
            <a:endParaRPr lang="en-US" sz="4000" b="1" dirty="0"/>
          </a:p>
        </p:txBody>
      </p:sp>
      <p:sp>
        <p:nvSpPr>
          <p:cNvPr id="7" name="Rectangle 6"/>
          <p:cNvSpPr/>
          <p:nvPr/>
        </p:nvSpPr>
        <p:spPr>
          <a:xfrm>
            <a:off x="263352" y="1052736"/>
            <a:ext cx="11593288" cy="561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ln>
                  <a:solidFill>
                    <a:schemeClr val="tx1">
                      <a:lumMod val="95000"/>
                      <a:lumOff val="5000"/>
                    </a:schemeClr>
                  </a:solidFill>
                </a:ln>
                <a:solidFill>
                  <a:schemeClr val="tx1">
                    <a:lumMod val="95000"/>
                    <a:lumOff val="5000"/>
                  </a:schemeClr>
                </a:solidFill>
              </a:rPr>
              <a:t>Natural  fractures causes :</a:t>
            </a:r>
          </a:p>
          <a:p>
            <a:endParaRPr lang="en-US" sz="2800" dirty="0" smtClean="0">
              <a:ln>
                <a:solidFill>
                  <a:schemeClr val="tx1">
                    <a:lumMod val="95000"/>
                    <a:lumOff val="5000"/>
                  </a:schemeClr>
                </a:solidFill>
              </a:ln>
              <a:solidFill>
                <a:schemeClr val="tx1">
                  <a:lumMod val="95000"/>
                  <a:lumOff val="5000"/>
                </a:schemeClr>
              </a:solidFill>
            </a:endParaRPr>
          </a:p>
          <a:p>
            <a:r>
              <a:rPr lang="en-US" sz="2800" dirty="0" smtClean="0">
                <a:ln>
                  <a:solidFill>
                    <a:schemeClr val="tx1">
                      <a:lumMod val="95000"/>
                      <a:lumOff val="5000"/>
                    </a:schemeClr>
                  </a:solidFill>
                </a:ln>
                <a:solidFill>
                  <a:schemeClr val="tx1">
                    <a:lumMod val="95000"/>
                    <a:lumOff val="5000"/>
                  </a:schemeClr>
                </a:solidFill>
              </a:rPr>
              <a:t> </a:t>
            </a:r>
            <a:r>
              <a:rPr lang="en-US" sz="2800" dirty="0" smtClean="0">
                <a:ln>
                  <a:solidFill>
                    <a:schemeClr val="tx1">
                      <a:lumMod val="95000"/>
                      <a:lumOff val="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natural  fractures  in formations, and cavernous  </a:t>
            </a:r>
          </a:p>
          <a:p>
            <a:r>
              <a:rPr lang="en-US" sz="2400" dirty="0" smtClean="0">
                <a:ln>
                  <a:solidFill>
                    <a:schemeClr val="tx1">
                      <a:lumMod val="65000"/>
                      <a:lumOff val="35000"/>
                    </a:schemeClr>
                  </a:solidFill>
                </a:ln>
                <a:solidFill>
                  <a:schemeClr val="tx1">
                    <a:lumMod val="95000"/>
                    <a:lumOff val="5000"/>
                  </a:schemeClr>
                </a:solidFill>
              </a:rPr>
              <a:t>formations.</a:t>
            </a:r>
          </a:p>
          <a:p>
            <a:endParaRPr lang="en-US" sz="2400" dirty="0" smtClean="0">
              <a:ln>
                <a:solidFill>
                  <a:schemeClr val="tx1">
                    <a:lumMod val="65000"/>
                    <a:lumOff val="35000"/>
                  </a:schemeClr>
                </a:solidFill>
              </a:ln>
              <a:solidFill>
                <a:schemeClr val="tx1">
                  <a:lumMod val="95000"/>
                  <a:lumOff val="5000"/>
                </a:schemeClr>
              </a:solidFill>
            </a:endParaRPr>
          </a:p>
          <a:p>
            <a:r>
              <a:rPr lang="en-US" sz="2400" dirty="0" smtClean="0">
                <a:ln>
                  <a:solidFill>
                    <a:schemeClr val="tx1">
                      <a:lumMod val="65000"/>
                      <a:lumOff val="35000"/>
                    </a:schemeClr>
                  </a:solidFill>
                </a:ln>
                <a:solidFill>
                  <a:schemeClr val="tx1">
                    <a:lumMod val="95000"/>
                    <a:lumOff val="5000"/>
                  </a:schemeClr>
                </a:solidFill>
              </a:rPr>
              <a:t>Through  the  openings in the rock  in low  pressure or </a:t>
            </a:r>
          </a:p>
          <a:p>
            <a:r>
              <a:rPr lang="en-US" sz="2400" dirty="0" smtClean="0">
                <a:ln>
                  <a:solidFill>
                    <a:schemeClr val="tx1">
                      <a:lumMod val="65000"/>
                      <a:lumOff val="35000"/>
                    </a:schemeClr>
                  </a:solidFill>
                </a:ln>
                <a:solidFill>
                  <a:schemeClr val="tx1">
                    <a:lumMod val="95000"/>
                    <a:lumOff val="5000"/>
                  </a:schemeClr>
                </a:solidFill>
              </a:rPr>
              <a:t>Depleted  zones.</a:t>
            </a:r>
            <a:endParaRPr lang="en-US" sz="2400" dirty="0">
              <a:ln>
                <a:solidFill>
                  <a:schemeClr val="tx1">
                    <a:lumMod val="65000"/>
                    <a:lumOff val="35000"/>
                  </a:schemeClr>
                </a:solidFill>
              </a:ln>
              <a:solidFill>
                <a:schemeClr val="tx1">
                  <a:lumMod val="95000"/>
                  <a:lumOff val="5000"/>
                </a:schemeClr>
              </a:solidFill>
            </a:endParaRPr>
          </a:p>
        </p:txBody>
      </p:sp>
      <p:sp>
        <p:nvSpPr>
          <p:cNvPr id="8" name="Rectangle 7"/>
          <p:cNvSpPr/>
          <p:nvPr/>
        </p:nvSpPr>
        <p:spPr>
          <a:xfrm>
            <a:off x="2639616" y="3789040"/>
            <a:ext cx="9145016" cy="2736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mages (1).jpeg"/>
          <p:cNvPicPr>
            <a:picLocks noChangeAspect="1"/>
          </p:cNvPicPr>
          <p:nvPr/>
        </p:nvPicPr>
        <p:blipFill>
          <a:blip r:embed="rId3" cstate="print"/>
          <a:stretch>
            <a:fillRect/>
          </a:stretch>
        </p:blipFill>
        <p:spPr>
          <a:xfrm>
            <a:off x="4655840" y="3789040"/>
            <a:ext cx="7128792" cy="2664296"/>
          </a:xfrm>
          <a:prstGeom prst="rect">
            <a:avLst/>
          </a:prstGeom>
        </p:spPr>
      </p:pic>
    </p:spTree>
    <p:extLst>
      <p:ext uri="{BB962C8B-B14F-4D97-AF65-F5344CB8AC3E}">
        <p14:creationId xmlns="" xmlns:p14="http://schemas.microsoft.com/office/powerpoint/2010/main" val="411592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5916A9-9BF7-C94C-9C14-9E73B8837C4A}"/>
              </a:ext>
            </a:extLst>
          </p:cNvPr>
          <p:cNvSpPr>
            <a:spLocks noGrp="1"/>
          </p:cNvSpPr>
          <p:nvPr>
            <p:ph idx="1"/>
          </p:nvPr>
        </p:nvSpPr>
        <p:spPr>
          <a:xfrm>
            <a:off x="364066" y="2087168"/>
            <a:ext cx="11099800" cy="3561306"/>
          </a:xfrm>
        </p:spPr>
        <p:txBody>
          <a:bodyPr>
            <a:normAutofit/>
          </a:bodyPr>
          <a:lstStyle/>
          <a:p>
            <a:pPr marL="0" indent="0">
              <a:buNone/>
            </a:pPr>
            <a:r>
              <a:rPr lang="en-US" b="1" dirty="0">
                <a:latin typeface="Times New Roman" panose="02020603050405020304" pitchFamily="18" charset="0"/>
                <a:ea typeface="Abadi" panose="02000000000000000000" pitchFamily="2" charset="0"/>
                <a:cs typeface="Times New Roman" panose="02020603050405020304" pitchFamily="18" charset="0"/>
              </a:rPr>
              <a:t> </a:t>
            </a:r>
            <a:r>
              <a:rPr lang="en-US" dirty="0"/>
              <a:t> </a:t>
            </a:r>
            <a:endParaRPr lang="en-US" dirty="0">
              <a:latin typeface="Times New Roman" panose="02020603050405020304" pitchFamily="18" charset="0"/>
              <a:cs typeface="Times New Roman" panose="02020603050405020304" pitchFamily="18" charset="0"/>
            </a:endParaRPr>
          </a:p>
        </p:txBody>
      </p:sp>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11</a:t>
            </a:fld>
            <a:endParaRPr lang="en-US"/>
          </a:p>
        </p:txBody>
      </p:sp>
      <p:sp>
        <p:nvSpPr>
          <p:cNvPr id="4" name="Title 3">
            <a:extLst>
              <a:ext uri="{FF2B5EF4-FFF2-40B4-BE49-F238E27FC236}">
                <a16:creationId xmlns="" xmlns:a16="http://schemas.microsoft.com/office/drawing/2014/main" id="{30CB7126-8EBA-A44F-9EE5-32DABFE9A992}"/>
              </a:ext>
            </a:extLst>
          </p:cNvPr>
          <p:cNvSpPr>
            <a:spLocks noGrp="1"/>
          </p:cNvSpPr>
          <p:nvPr>
            <p:ph type="title"/>
          </p:nvPr>
        </p:nvSpPr>
        <p:spPr>
          <a:xfrm>
            <a:off x="838200" y="365125"/>
            <a:ext cx="10515600" cy="831627"/>
          </a:xfrm>
        </p:spPr>
        <p:txBody>
          <a:bodyPr/>
          <a:lstStyle/>
          <a:p>
            <a:r>
              <a:rPr lang="en-US" b="1" dirty="0" smtClean="0"/>
              <a:t> </a:t>
            </a:r>
            <a:r>
              <a:rPr lang="en-US" b="1" dirty="0" smtClean="0"/>
              <a:t>        </a:t>
            </a:r>
            <a:r>
              <a:rPr lang="en-US" sz="4000" b="1" dirty="0" smtClean="0"/>
              <a:t>Causes  </a:t>
            </a:r>
            <a:r>
              <a:rPr lang="en-US" sz="4000" b="1" dirty="0" smtClean="0"/>
              <a:t>of Lost circulation </a:t>
            </a:r>
            <a:endParaRPr lang="en-US" sz="4000" dirty="0"/>
          </a:p>
        </p:txBody>
      </p:sp>
      <p:sp>
        <p:nvSpPr>
          <p:cNvPr id="7" name="Rectangle 6"/>
          <p:cNvSpPr/>
          <p:nvPr/>
        </p:nvSpPr>
        <p:spPr>
          <a:xfrm>
            <a:off x="191344" y="1268760"/>
            <a:ext cx="12000656" cy="5589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ln>
                  <a:solidFill>
                    <a:schemeClr val="tx1">
                      <a:lumMod val="95000"/>
                      <a:lumOff val="5000"/>
                    </a:schemeClr>
                  </a:solidFill>
                </a:ln>
                <a:solidFill>
                  <a:schemeClr val="tx1">
                    <a:lumMod val="95000"/>
                    <a:lumOff val="5000"/>
                  </a:schemeClr>
                </a:solidFill>
              </a:rPr>
              <a:t>Induced  fractures  causes:</a:t>
            </a:r>
          </a:p>
          <a:p>
            <a:endParaRPr lang="en-US" sz="2800" dirty="0" smtClean="0">
              <a:ln>
                <a:solidFill>
                  <a:schemeClr val="tx1">
                    <a:lumMod val="95000"/>
                    <a:lumOff val="5000"/>
                  </a:schemeClr>
                </a:solidFill>
              </a:ln>
              <a:solidFill>
                <a:schemeClr val="tx1">
                  <a:lumMod val="95000"/>
                  <a:lumOff val="5000"/>
                </a:schemeClr>
              </a:solidFill>
            </a:endParaRPr>
          </a:p>
          <a:p>
            <a:r>
              <a:rPr lang="en-US" sz="2800" dirty="0" smtClean="0">
                <a:ln>
                  <a:solidFill>
                    <a:schemeClr val="tx1">
                      <a:lumMod val="95000"/>
                      <a:lumOff val="5000"/>
                    </a:schemeClr>
                  </a:solidFill>
                </a:ln>
                <a:solidFill>
                  <a:schemeClr val="tx1">
                    <a:lumMod val="95000"/>
                    <a:lumOff val="5000"/>
                  </a:schemeClr>
                </a:solidFill>
              </a:rPr>
              <a:t> </a:t>
            </a:r>
            <a:r>
              <a:rPr lang="en-US" sz="2800" dirty="0" smtClean="0">
                <a:ln>
                  <a:solidFill>
                    <a:schemeClr val="tx1">
                      <a:lumMod val="95000"/>
                      <a:lumOff val="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mainly  by  poor  drilling  practices:</a:t>
            </a:r>
          </a:p>
          <a:p>
            <a:endParaRPr lang="en-US" sz="2400" dirty="0" smtClean="0">
              <a:ln>
                <a:solidFill>
                  <a:schemeClr val="tx1">
                    <a:lumMod val="65000"/>
                    <a:lumOff val="35000"/>
                  </a:schemeClr>
                </a:solidFill>
              </a:ln>
              <a:solidFill>
                <a:schemeClr val="tx1">
                  <a:lumMod val="95000"/>
                  <a:lumOff val="5000"/>
                </a:schemeClr>
              </a:solidFill>
            </a:endParaRPr>
          </a:p>
          <a:p>
            <a:r>
              <a:rPr lang="en-US" sz="2400" dirty="0" smtClean="0">
                <a:ln>
                  <a:solidFill>
                    <a:schemeClr val="tx1">
                      <a:lumMod val="65000"/>
                      <a:lumOff val="3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  occurs  when  </a:t>
            </a:r>
            <a:r>
              <a:rPr lang="en-US" sz="2400" dirty="0" err="1" smtClean="0">
                <a:ln>
                  <a:solidFill>
                    <a:schemeClr val="tx1">
                      <a:lumMod val="65000"/>
                      <a:lumOff val="35000"/>
                    </a:schemeClr>
                  </a:solidFill>
                </a:ln>
                <a:solidFill>
                  <a:schemeClr val="tx1">
                    <a:lumMod val="95000"/>
                    <a:lumOff val="5000"/>
                  </a:schemeClr>
                </a:solidFill>
              </a:rPr>
              <a:t>hydrastatic</a:t>
            </a:r>
            <a:r>
              <a:rPr lang="en-US" sz="2400" dirty="0" smtClean="0">
                <a:ln>
                  <a:solidFill>
                    <a:schemeClr val="tx1">
                      <a:lumMod val="65000"/>
                      <a:lumOff val="35000"/>
                    </a:schemeClr>
                  </a:solidFill>
                </a:ln>
                <a:solidFill>
                  <a:schemeClr val="tx1">
                    <a:lumMod val="95000"/>
                    <a:lumOff val="5000"/>
                  </a:schemeClr>
                </a:solidFill>
              </a:rPr>
              <a:t>  pressure of mud exceeds </a:t>
            </a:r>
          </a:p>
          <a:p>
            <a:r>
              <a:rPr lang="en-US" sz="2400" dirty="0" smtClean="0">
                <a:ln>
                  <a:solidFill>
                    <a:schemeClr val="tx1">
                      <a:lumMod val="65000"/>
                      <a:lumOff val="3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the  breaking  strength  of the  formation</a:t>
            </a:r>
          </a:p>
          <a:p>
            <a:r>
              <a:rPr lang="en-US" sz="2400" dirty="0" smtClean="0">
                <a:ln>
                  <a:solidFill>
                    <a:schemeClr val="tx1">
                      <a:lumMod val="65000"/>
                      <a:lumOff val="35000"/>
                    </a:schemeClr>
                  </a:solidFill>
                </a:ln>
                <a:solidFill>
                  <a:schemeClr val="tx1">
                    <a:lumMod val="95000"/>
                    <a:lumOff val="5000"/>
                  </a:schemeClr>
                </a:solidFill>
              </a:rPr>
              <a:t>.</a:t>
            </a:r>
          </a:p>
          <a:p>
            <a:r>
              <a:rPr lang="en-US" sz="2400" dirty="0" smtClean="0">
                <a:ln>
                  <a:solidFill>
                    <a:schemeClr val="tx1">
                      <a:lumMod val="65000"/>
                      <a:lumOff val="3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  surging .</a:t>
            </a:r>
            <a:endParaRPr lang="en-US" sz="2400" dirty="0">
              <a:ln>
                <a:solidFill>
                  <a:schemeClr val="tx1">
                    <a:lumMod val="65000"/>
                    <a:lumOff val="35000"/>
                  </a:schemeClr>
                </a:solidFill>
              </a:ln>
              <a:solidFill>
                <a:schemeClr val="tx1">
                  <a:lumMod val="95000"/>
                  <a:lumOff val="5000"/>
                </a:schemeClr>
              </a:solidFill>
            </a:endParaRPr>
          </a:p>
        </p:txBody>
      </p:sp>
      <p:sp>
        <p:nvSpPr>
          <p:cNvPr id="8" name="Rectangle 7"/>
          <p:cNvSpPr/>
          <p:nvPr/>
        </p:nvSpPr>
        <p:spPr>
          <a:xfrm>
            <a:off x="5807968" y="3429000"/>
            <a:ext cx="6192688" cy="324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mages (1).png"/>
          <p:cNvPicPr>
            <a:picLocks noChangeAspect="1"/>
          </p:cNvPicPr>
          <p:nvPr/>
        </p:nvPicPr>
        <p:blipFill>
          <a:blip r:embed="rId3" cstate="print"/>
          <a:stretch>
            <a:fillRect/>
          </a:stretch>
        </p:blipFill>
        <p:spPr>
          <a:xfrm>
            <a:off x="6023992" y="3284984"/>
            <a:ext cx="6168008" cy="3573016"/>
          </a:xfrm>
          <a:prstGeom prst="rect">
            <a:avLst/>
          </a:prstGeom>
        </p:spPr>
      </p:pic>
    </p:spTree>
    <p:extLst>
      <p:ext uri="{BB962C8B-B14F-4D97-AF65-F5344CB8AC3E}">
        <p14:creationId xmlns="" xmlns:p14="http://schemas.microsoft.com/office/powerpoint/2010/main" val="411592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759619"/>
          </a:xfrm>
        </p:spPr>
        <p:txBody>
          <a:bodyPr/>
          <a:lstStyle/>
          <a:p>
            <a:r>
              <a:rPr lang="en-US" b="1" dirty="0" smtClean="0"/>
              <a:t>                       </a:t>
            </a:r>
            <a:r>
              <a:rPr lang="en-US" sz="4000" b="1" dirty="0" smtClean="0"/>
              <a:t>Lost  circulation</a:t>
            </a:r>
            <a:endParaRPr lang="en-US" sz="4000" b="1" dirty="0"/>
          </a:p>
        </p:txBody>
      </p:sp>
      <p:sp>
        <p:nvSpPr>
          <p:cNvPr id="3" name="Text Placeholder 2"/>
          <p:cNvSpPr>
            <a:spLocks noGrp="1"/>
          </p:cNvSpPr>
          <p:nvPr>
            <p:ph type="body" idx="1"/>
          </p:nvPr>
        </p:nvSpPr>
        <p:spPr>
          <a:xfrm>
            <a:off x="839788" y="1052737"/>
            <a:ext cx="5157787" cy="720080"/>
          </a:xfrm>
        </p:spPr>
        <p:txBody>
          <a:bodyPr>
            <a:normAutofit/>
          </a:bodyPr>
          <a:lstStyle/>
          <a:p>
            <a:r>
              <a:rPr lang="en-US" sz="2800" dirty="0" smtClean="0"/>
              <a:t>Indication  of  lost  circulation </a:t>
            </a:r>
            <a:endParaRPr lang="en-US" sz="2800" dirty="0"/>
          </a:p>
        </p:txBody>
      </p:sp>
      <p:sp>
        <p:nvSpPr>
          <p:cNvPr id="4" name="Content Placeholder 3"/>
          <p:cNvSpPr>
            <a:spLocks noGrp="1"/>
          </p:cNvSpPr>
          <p:nvPr>
            <p:ph sz="half" idx="2"/>
          </p:nvPr>
        </p:nvSpPr>
        <p:spPr>
          <a:xfrm>
            <a:off x="839788" y="1988840"/>
            <a:ext cx="5157787" cy="4200823"/>
          </a:xfrm>
        </p:spPr>
        <p:txBody>
          <a:bodyPr>
            <a:normAutofit/>
          </a:bodyPr>
          <a:lstStyle/>
          <a:p>
            <a:r>
              <a:rPr lang="en-US" sz="2400" dirty="0" smtClean="0"/>
              <a:t>Flow   out  less  then flow in.</a:t>
            </a:r>
          </a:p>
          <a:p>
            <a:r>
              <a:rPr lang="en-US" sz="2400" dirty="0" smtClean="0"/>
              <a:t>Lack  of  flow </a:t>
            </a:r>
          </a:p>
          <a:p>
            <a:r>
              <a:rPr lang="en-US" sz="2400" dirty="0" smtClean="0"/>
              <a:t>Increase  string weight</a:t>
            </a:r>
          </a:p>
          <a:p>
            <a:r>
              <a:rPr lang="en-US" sz="2400" dirty="0" smtClean="0"/>
              <a:t>Increase  pump speed </a:t>
            </a:r>
          </a:p>
          <a:p>
            <a:r>
              <a:rPr lang="en-US" sz="2400" dirty="0" smtClean="0"/>
              <a:t> </a:t>
            </a:r>
            <a:r>
              <a:rPr lang="en-US" sz="2400" dirty="0" smtClean="0"/>
              <a:t>causes loss of  bottom  hole  pressure </a:t>
            </a:r>
          </a:p>
          <a:p>
            <a:r>
              <a:rPr lang="en-US" sz="2400" dirty="0" smtClean="0"/>
              <a:t>Increase  chance of taking a </a:t>
            </a:r>
            <a:r>
              <a:rPr lang="en-US" sz="2400" dirty="0" err="1" smtClean="0"/>
              <a:t>kich</a:t>
            </a:r>
            <a:r>
              <a:rPr lang="en-US" sz="2400" dirty="0" smtClean="0"/>
              <a:t>  </a:t>
            </a:r>
            <a:endParaRPr lang="en-US" sz="2400" dirty="0" smtClean="0"/>
          </a:p>
        </p:txBody>
      </p:sp>
      <p:sp>
        <p:nvSpPr>
          <p:cNvPr id="5" name="Text Placeholder 4"/>
          <p:cNvSpPr>
            <a:spLocks noGrp="1"/>
          </p:cNvSpPr>
          <p:nvPr>
            <p:ph type="body" sz="quarter" idx="3"/>
          </p:nvPr>
        </p:nvSpPr>
        <p:spPr>
          <a:xfrm>
            <a:off x="5735960" y="1052737"/>
            <a:ext cx="5619428" cy="720080"/>
          </a:xfrm>
        </p:spPr>
        <p:txBody>
          <a:bodyPr>
            <a:noAutofit/>
          </a:bodyPr>
          <a:lstStyle/>
          <a:p>
            <a:r>
              <a:rPr lang="en-US" sz="2800" dirty="0" smtClean="0"/>
              <a:t>How  to  prevent  lost   circulation ?</a:t>
            </a:r>
            <a:endParaRPr lang="en-US" sz="2800" dirty="0"/>
          </a:p>
        </p:txBody>
      </p:sp>
      <p:sp>
        <p:nvSpPr>
          <p:cNvPr id="6" name="Content Placeholder 5"/>
          <p:cNvSpPr>
            <a:spLocks noGrp="1"/>
          </p:cNvSpPr>
          <p:nvPr>
            <p:ph sz="quarter" idx="4"/>
          </p:nvPr>
        </p:nvSpPr>
        <p:spPr>
          <a:xfrm>
            <a:off x="6172200" y="1916832"/>
            <a:ext cx="5183188" cy="4272831"/>
          </a:xfrm>
        </p:spPr>
        <p:txBody>
          <a:bodyPr>
            <a:normAutofit/>
          </a:bodyPr>
          <a:lstStyle/>
          <a:p>
            <a:r>
              <a:rPr lang="en-US" sz="2400" dirty="0" smtClean="0"/>
              <a:t>Using  proper mud weight </a:t>
            </a:r>
          </a:p>
          <a:p>
            <a:r>
              <a:rPr lang="en-US" sz="2400" dirty="0" smtClean="0"/>
              <a:t>Conduct  tests such as leak of test and formation  integrity  test.</a:t>
            </a:r>
          </a:p>
          <a:p>
            <a:r>
              <a:rPr lang="en-US" sz="2400" dirty="0" smtClean="0"/>
              <a:t>Maintain  good  hole  cleaning </a:t>
            </a:r>
          </a:p>
          <a:p>
            <a:r>
              <a:rPr lang="en-US" sz="2400" dirty="0" smtClean="0"/>
              <a:t>Setting  casing to protect upper weaker formations.</a:t>
            </a:r>
            <a:endParaRPr lang="en-US" sz="2400" dirty="0"/>
          </a:p>
        </p:txBody>
      </p:sp>
      <p:sp>
        <p:nvSpPr>
          <p:cNvPr id="7" name="Slide Number Placeholder 6"/>
          <p:cNvSpPr>
            <a:spLocks noGrp="1"/>
          </p:cNvSpPr>
          <p:nvPr>
            <p:ph type="sldNum" sz="quarter" idx="12"/>
          </p:nvPr>
        </p:nvSpPr>
        <p:spPr/>
        <p:txBody>
          <a:bodyPr/>
          <a:lstStyle/>
          <a:p>
            <a:fld id="{3C3D9F04-0A57-1A4C-9E78-3C385EBC5FF4}" type="slidenum">
              <a:rPr lang="en-US" smtClean="0"/>
              <a:pPr/>
              <a:t>12</a:t>
            </a:fld>
            <a:endParaRPr lang="en-US"/>
          </a:p>
        </p:txBody>
      </p:sp>
      <p:pic>
        <p:nvPicPr>
          <p:cNvPr id="8" name="Picture 7"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13</a:t>
            </a:fld>
            <a:endParaRPr lang="en-US"/>
          </a:p>
        </p:txBody>
      </p:sp>
      <p:sp>
        <p:nvSpPr>
          <p:cNvPr id="3" name="Content Placeholder 2">
            <a:extLst>
              <a:ext uri="{FF2B5EF4-FFF2-40B4-BE49-F238E27FC236}">
                <a16:creationId xmlns="" xmlns:a16="http://schemas.microsoft.com/office/drawing/2014/main" id="{6B1C04B4-CDDC-3447-85B7-7AB24CAE793F}"/>
              </a:ext>
            </a:extLst>
          </p:cNvPr>
          <p:cNvSpPr>
            <a:spLocks noGrp="1"/>
          </p:cNvSpPr>
          <p:nvPr>
            <p:ph idx="1"/>
          </p:nvPr>
        </p:nvSpPr>
        <p:spPr>
          <a:xfrm>
            <a:off x="838200" y="1268760"/>
            <a:ext cx="10515600" cy="4908203"/>
          </a:xfrm>
        </p:spPr>
        <p:txBody>
          <a:bodyPr>
            <a:normAutofit/>
          </a:bodyPr>
          <a:lstStyle/>
          <a:p>
            <a:r>
              <a:rPr lang="en-US" sz="2400" dirty="0" smtClean="0"/>
              <a:t>Induced fractures normally occur at the weakest part of formations. The requirements for forming fractures are pressure and surfaces upon which the pressure may act so that the resultant forces are of sufficient magnitude and are exerted in such a manner to part the </a:t>
            </a:r>
            <a:r>
              <a:rPr lang="en-US" sz="2400" dirty="0" smtClean="0"/>
              <a:t>formations</a:t>
            </a:r>
          </a:p>
          <a:p>
            <a:pPr>
              <a:buNone/>
            </a:pPr>
            <a:r>
              <a:rPr lang="en-US" sz="2000" dirty="0" smtClean="0"/>
              <a:t>  </a:t>
            </a:r>
            <a:endParaRPr lang="en-US" sz="2000" dirty="0" smtClean="0"/>
          </a:p>
          <a:p>
            <a:r>
              <a:rPr lang="en-US" sz="2000" dirty="0" smtClean="0"/>
              <a:t>Where, </a:t>
            </a:r>
            <a:endParaRPr lang="en-US" sz="2000" dirty="0" smtClean="0"/>
          </a:p>
          <a:p>
            <a:r>
              <a:rPr lang="en-US" sz="2000" dirty="0" smtClean="0"/>
              <a:t>Pw  </a:t>
            </a:r>
            <a:r>
              <a:rPr lang="en-US" sz="2000" dirty="0" smtClean="0"/>
              <a:t>= Wellbore Pressure;  </a:t>
            </a:r>
            <a:endParaRPr lang="en-US" sz="2000" dirty="0" smtClean="0"/>
          </a:p>
          <a:p>
            <a:r>
              <a:rPr lang="en-US" sz="2000" dirty="0" smtClean="0"/>
              <a:t>Po </a:t>
            </a:r>
            <a:r>
              <a:rPr lang="en-US" sz="2000" dirty="0" smtClean="0"/>
              <a:t>= Pore Pressure; </a:t>
            </a:r>
            <a:endParaRPr lang="en-US" sz="2000" dirty="0" smtClean="0"/>
          </a:p>
          <a:p>
            <a:r>
              <a:rPr lang="en-US" sz="2000" dirty="0" err="1" smtClean="0"/>
              <a:t>Shmin</a:t>
            </a:r>
            <a:r>
              <a:rPr lang="en-US" sz="2000" dirty="0" smtClean="0"/>
              <a:t> </a:t>
            </a:r>
            <a:r>
              <a:rPr lang="en-US" sz="2000" dirty="0" smtClean="0"/>
              <a:t>= Minimum Horizontal Stress; </a:t>
            </a:r>
            <a:endParaRPr lang="en-US" sz="2000" dirty="0" smtClean="0"/>
          </a:p>
          <a:p>
            <a:r>
              <a:rPr lang="en-US" sz="2000" dirty="0" smtClean="0"/>
              <a:t>SHMAX </a:t>
            </a:r>
            <a:r>
              <a:rPr lang="en-US" sz="2000" dirty="0" smtClean="0"/>
              <a:t>= Maximum Horizontal Stress; </a:t>
            </a:r>
            <a:endParaRPr lang="en-US" sz="2000" dirty="0" smtClean="0"/>
          </a:p>
          <a:p>
            <a:r>
              <a:rPr lang="en-US" sz="2000" dirty="0" smtClean="0"/>
              <a:t>and </a:t>
            </a:r>
            <a:r>
              <a:rPr lang="en-US" sz="2000" dirty="0" err="1" smtClean="0"/>
              <a:t>įș</a:t>
            </a:r>
            <a:r>
              <a:rPr lang="en-US" sz="2000" dirty="0" smtClean="0"/>
              <a:t> = Effective Tangential (Hoop) Stress</a:t>
            </a:r>
            <a:endParaRPr lang="en-US" sz="2000" dirty="0"/>
          </a:p>
        </p:txBody>
      </p:sp>
      <p:sp>
        <p:nvSpPr>
          <p:cNvPr id="8" name="Title 7">
            <a:extLst>
              <a:ext uri="{FF2B5EF4-FFF2-40B4-BE49-F238E27FC236}">
                <a16:creationId xmlns="" xmlns:a16="http://schemas.microsoft.com/office/drawing/2014/main" id="{9CB73080-D123-5A48-90B9-E3BEF567A1C4}"/>
              </a:ext>
            </a:extLst>
          </p:cNvPr>
          <p:cNvSpPr>
            <a:spLocks noGrp="1"/>
          </p:cNvSpPr>
          <p:nvPr>
            <p:ph type="title"/>
          </p:nvPr>
        </p:nvSpPr>
        <p:spPr>
          <a:xfrm>
            <a:off x="838200" y="365125"/>
            <a:ext cx="10515600" cy="615603"/>
          </a:xfrm>
        </p:spPr>
        <p:txBody>
          <a:bodyPr>
            <a:normAutofit fontScale="90000"/>
          </a:bodyPr>
          <a:lstStyle/>
          <a:p>
            <a:r>
              <a:rPr lang="en-US" b="1" dirty="0" smtClean="0"/>
              <a:t>Mechanics </a:t>
            </a:r>
            <a:r>
              <a:rPr lang="en-US" b="1" dirty="0" smtClean="0"/>
              <a:t>of Fracturing</a:t>
            </a:r>
            <a:endParaRPr lang="en-US" b="1" dirty="0"/>
          </a:p>
        </p:txBody>
      </p:sp>
      <p:sp>
        <p:nvSpPr>
          <p:cNvPr id="7" name="Rectangle 6"/>
          <p:cNvSpPr/>
          <p:nvPr/>
        </p:nvSpPr>
        <p:spPr>
          <a:xfrm>
            <a:off x="6384032" y="2636912"/>
            <a:ext cx="5112568" cy="396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mages (2).jpeg"/>
          <p:cNvPicPr>
            <a:picLocks noChangeAspect="1"/>
          </p:cNvPicPr>
          <p:nvPr/>
        </p:nvPicPr>
        <p:blipFill>
          <a:blip r:embed="rId3" cstate="print"/>
          <a:stretch>
            <a:fillRect/>
          </a:stretch>
        </p:blipFill>
        <p:spPr>
          <a:xfrm>
            <a:off x="7104112" y="2708920"/>
            <a:ext cx="4695825" cy="3960440"/>
          </a:xfrm>
          <a:prstGeom prst="rect">
            <a:avLst/>
          </a:prstGeom>
        </p:spPr>
      </p:pic>
    </p:spTree>
    <p:extLst>
      <p:ext uri="{BB962C8B-B14F-4D97-AF65-F5344CB8AC3E}">
        <p14:creationId xmlns="" xmlns:p14="http://schemas.microsoft.com/office/powerpoint/2010/main" val="411592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14</a:t>
            </a:fld>
            <a:endParaRPr lang="en-US"/>
          </a:p>
        </p:txBody>
      </p:sp>
      <p:sp>
        <p:nvSpPr>
          <p:cNvPr id="3" name="Content Placeholder 2">
            <a:extLst>
              <a:ext uri="{FF2B5EF4-FFF2-40B4-BE49-F238E27FC236}">
                <a16:creationId xmlns="" xmlns:a16="http://schemas.microsoft.com/office/drawing/2014/main" id="{A33CAB5B-B00C-7F4F-936A-6E15DEF64034}"/>
              </a:ext>
            </a:extLst>
          </p:cNvPr>
          <p:cNvSpPr>
            <a:spLocks noGrp="1"/>
          </p:cNvSpPr>
          <p:nvPr>
            <p:ph idx="1"/>
          </p:nvPr>
        </p:nvSpPr>
        <p:spPr>
          <a:xfrm>
            <a:off x="838200" y="1196752"/>
            <a:ext cx="10515600" cy="4980211"/>
          </a:xfrm>
        </p:spPr>
        <p:txBody>
          <a:bodyPr>
            <a:normAutofit/>
          </a:bodyPr>
          <a:lstStyle/>
          <a:p>
            <a:r>
              <a:rPr lang="en-US" sz="2400" dirty="0" smtClean="0"/>
              <a:t>Drilling programs are designed to control </a:t>
            </a:r>
            <a:r>
              <a:rPr lang="en-US" sz="2400" dirty="0" err="1" smtClean="0"/>
              <a:t>downhole</a:t>
            </a:r>
            <a:r>
              <a:rPr lang="en-US" sz="2400" dirty="0" smtClean="0"/>
              <a:t> pressures in order to eliminate high </a:t>
            </a:r>
            <a:r>
              <a:rPr lang="en-US" sz="2400" dirty="0" err="1" smtClean="0"/>
              <a:t>ecds</a:t>
            </a:r>
            <a:r>
              <a:rPr lang="en-US" sz="2400" dirty="0" smtClean="0"/>
              <a:t> that lead to induced fractures</a:t>
            </a:r>
          </a:p>
          <a:p>
            <a:r>
              <a:rPr lang="en-US" sz="2400" dirty="0" smtClean="0"/>
              <a:t>The control can be achieved through manipulating mud properties such as density, viscosity, and fluid loss.</a:t>
            </a:r>
          </a:p>
          <a:p>
            <a:endParaRPr lang="en-US" sz="2400" dirty="0" smtClean="0"/>
          </a:p>
          <a:p>
            <a:r>
              <a:rPr lang="en-US" sz="2400" dirty="0" smtClean="0"/>
              <a:t>Equivalent Circulating density (ECD) is a function of the </a:t>
            </a:r>
            <a:endParaRPr lang="en-US" sz="2400" dirty="0" smtClean="0"/>
          </a:p>
          <a:p>
            <a:pPr>
              <a:buNone/>
            </a:pPr>
            <a:r>
              <a:rPr lang="en-US" sz="2400" dirty="0" smtClean="0"/>
              <a:t>following :</a:t>
            </a:r>
          </a:p>
          <a:p>
            <a:r>
              <a:rPr lang="en-US" sz="2400" dirty="0" smtClean="0"/>
              <a:t> </a:t>
            </a:r>
            <a:r>
              <a:rPr lang="en-US" sz="2400" dirty="0" smtClean="0"/>
              <a:t>Annular space: the smaller the annular area, the greater the </a:t>
            </a:r>
            <a:endParaRPr lang="en-US" sz="2400" dirty="0" smtClean="0"/>
          </a:p>
          <a:p>
            <a:pPr>
              <a:buNone/>
            </a:pPr>
            <a:r>
              <a:rPr lang="en-US" sz="2400" dirty="0" smtClean="0"/>
              <a:t>ECDs </a:t>
            </a:r>
            <a:r>
              <a:rPr lang="en-US" sz="2400" dirty="0" smtClean="0"/>
              <a:t>will be. </a:t>
            </a:r>
            <a:endParaRPr lang="en-US" sz="2400" dirty="0" smtClean="0"/>
          </a:p>
          <a:p>
            <a:r>
              <a:rPr lang="en-US" sz="2400" dirty="0" smtClean="0"/>
              <a:t> </a:t>
            </a:r>
            <a:r>
              <a:rPr lang="en-US" sz="2400" dirty="0" smtClean="0"/>
              <a:t>Fluid </a:t>
            </a:r>
            <a:r>
              <a:rPr lang="en-US" sz="2400" dirty="0" err="1" smtClean="0"/>
              <a:t>rheology</a:t>
            </a:r>
            <a:r>
              <a:rPr lang="en-US" sz="2400" dirty="0" smtClean="0"/>
              <a:t>: higher viscosities will increase the ECDs. </a:t>
            </a:r>
            <a:endParaRPr lang="en-US" sz="2400" dirty="0" smtClean="0"/>
          </a:p>
          <a:p>
            <a:r>
              <a:rPr lang="en-US" sz="2400" dirty="0" smtClean="0"/>
              <a:t> </a:t>
            </a:r>
            <a:r>
              <a:rPr lang="en-US" sz="2400" dirty="0" smtClean="0"/>
              <a:t>Pump rate: the higher the rate, the higher the ECDs.</a:t>
            </a:r>
            <a:endParaRPr lang="en-US" sz="2400" dirty="0" smtClean="0"/>
          </a:p>
        </p:txBody>
      </p:sp>
      <p:sp>
        <p:nvSpPr>
          <p:cNvPr id="8" name="Title 7">
            <a:extLst>
              <a:ext uri="{FF2B5EF4-FFF2-40B4-BE49-F238E27FC236}">
                <a16:creationId xmlns="" xmlns:a16="http://schemas.microsoft.com/office/drawing/2014/main" id="{A5BE7BCB-ECCB-F74E-85C8-E4E2A893FBEB}"/>
              </a:ext>
            </a:extLst>
          </p:cNvPr>
          <p:cNvSpPr>
            <a:spLocks noGrp="1"/>
          </p:cNvSpPr>
          <p:nvPr>
            <p:ph type="title"/>
          </p:nvPr>
        </p:nvSpPr>
        <p:spPr>
          <a:xfrm>
            <a:off x="838200" y="476672"/>
            <a:ext cx="10515600" cy="792088"/>
          </a:xfrm>
        </p:spPr>
        <p:txBody>
          <a:bodyPr>
            <a:normAutofit/>
          </a:bodyPr>
          <a:lstStyle/>
          <a:p>
            <a:r>
              <a:rPr lang="en-US" sz="3200" b="1" dirty="0" smtClean="0"/>
              <a:t>MANAGEMENT OF EQUIVALENT CIRCULATION DENSITY (ECD)</a:t>
            </a:r>
            <a:endParaRPr lang="en-US" sz="3200" b="1" dirty="0"/>
          </a:p>
        </p:txBody>
      </p:sp>
      <p:sp>
        <p:nvSpPr>
          <p:cNvPr id="15" name="Rectangle 14"/>
          <p:cNvSpPr/>
          <p:nvPr/>
        </p:nvSpPr>
        <p:spPr>
          <a:xfrm>
            <a:off x="8400256" y="2636912"/>
            <a:ext cx="3791744" cy="4221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ln>
                  <a:solidFill>
                    <a:schemeClr val="tx1">
                      <a:lumMod val="95000"/>
                      <a:lumOff val="5000"/>
                    </a:schemeClr>
                  </a:solidFill>
                </a:ln>
                <a:solidFill>
                  <a:schemeClr val="tx1">
                    <a:lumMod val="95000"/>
                    <a:lumOff val="5000"/>
                  </a:schemeClr>
                </a:solidFill>
              </a:rPr>
              <a:t>ECD FORMULA </a:t>
            </a:r>
          </a:p>
          <a:p>
            <a:pPr algn="ctr"/>
            <a:endParaRPr lang="en-US" sz="2000" dirty="0" smtClean="0">
              <a:ln>
                <a:solidFill>
                  <a:schemeClr val="tx1">
                    <a:lumMod val="95000"/>
                    <a:lumOff val="5000"/>
                  </a:schemeClr>
                </a:solidFill>
              </a:ln>
              <a:solidFill>
                <a:schemeClr val="tx1">
                  <a:lumMod val="95000"/>
                  <a:lumOff val="5000"/>
                </a:schemeClr>
              </a:solidFill>
            </a:endParaRPr>
          </a:p>
          <a:p>
            <a:r>
              <a:rPr lang="en-US" sz="2000" dirty="0" smtClean="0">
                <a:ln>
                  <a:solidFill>
                    <a:schemeClr val="tx1">
                      <a:lumMod val="95000"/>
                      <a:lumOff val="5000"/>
                    </a:schemeClr>
                  </a:solidFill>
                </a:ln>
                <a:solidFill>
                  <a:schemeClr val="tx1">
                    <a:lumMod val="95000"/>
                    <a:lumOff val="5000"/>
                  </a:schemeClr>
                </a:solidFill>
              </a:rPr>
              <a:t>ECD= </a:t>
            </a:r>
            <a:r>
              <a:rPr lang="en-US" sz="2000" dirty="0" err="1" smtClean="0">
                <a:ln>
                  <a:solidFill>
                    <a:schemeClr val="tx1">
                      <a:lumMod val="95000"/>
                      <a:lumOff val="5000"/>
                    </a:schemeClr>
                  </a:solidFill>
                </a:ln>
                <a:solidFill>
                  <a:schemeClr val="tx1">
                    <a:lumMod val="95000"/>
                    <a:lumOff val="5000"/>
                  </a:schemeClr>
                </a:solidFill>
              </a:rPr>
              <a:t>Ptotal</a:t>
            </a:r>
            <a:r>
              <a:rPr lang="te-IN" sz="2000" dirty="0" smtClean="0">
                <a:ln>
                  <a:solidFill>
                    <a:schemeClr val="tx1">
                      <a:lumMod val="95000"/>
                      <a:lumOff val="5000"/>
                    </a:schemeClr>
                  </a:solidFill>
                </a:ln>
                <a:solidFill>
                  <a:schemeClr val="tx1">
                    <a:lumMod val="95000"/>
                    <a:lumOff val="5000"/>
                  </a:schemeClr>
                </a:solidFill>
              </a:rPr>
              <a:t>(</a:t>
            </a:r>
            <a:r>
              <a:rPr lang="en-US" sz="2000" dirty="0" smtClean="0">
                <a:ln>
                  <a:solidFill>
                    <a:schemeClr val="tx1">
                      <a:lumMod val="95000"/>
                      <a:lumOff val="5000"/>
                    </a:schemeClr>
                  </a:solidFill>
                </a:ln>
                <a:solidFill>
                  <a:schemeClr val="tx1">
                    <a:lumMod val="95000"/>
                    <a:lumOff val="5000"/>
                  </a:schemeClr>
                </a:solidFill>
              </a:rPr>
              <a:t>0.052</a:t>
            </a:r>
            <a:r>
              <a:rPr lang="or-IN" sz="2000" dirty="0" smtClean="0">
                <a:ln>
                  <a:solidFill>
                    <a:schemeClr val="tx1">
                      <a:lumMod val="95000"/>
                      <a:lumOff val="5000"/>
                    </a:schemeClr>
                  </a:solidFill>
                </a:ln>
                <a:solidFill>
                  <a:schemeClr val="tx1">
                    <a:lumMod val="95000"/>
                    <a:lumOff val="5000"/>
                  </a:schemeClr>
                </a:solidFill>
              </a:rPr>
              <a:t>×</a:t>
            </a:r>
            <a:r>
              <a:rPr lang="en-US" sz="2000" dirty="0" smtClean="0">
                <a:ln>
                  <a:solidFill>
                    <a:schemeClr val="tx1">
                      <a:lumMod val="95000"/>
                      <a:lumOff val="5000"/>
                    </a:schemeClr>
                  </a:solidFill>
                </a:ln>
                <a:solidFill>
                  <a:schemeClr val="tx1">
                    <a:lumMod val="95000"/>
                    <a:lumOff val="5000"/>
                  </a:schemeClr>
                </a:solidFill>
              </a:rPr>
              <a:t>TVD</a:t>
            </a:r>
            <a:r>
              <a:rPr lang="or-IN" sz="2000" dirty="0" smtClean="0">
                <a:ln>
                  <a:solidFill>
                    <a:schemeClr val="tx1">
                      <a:lumMod val="95000"/>
                      <a:lumOff val="5000"/>
                    </a:schemeClr>
                  </a:solidFill>
                </a:ln>
                <a:solidFill>
                  <a:schemeClr val="tx1">
                    <a:lumMod val="95000"/>
                    <a:lumOff val="5000"/>
                  </a:schemeClr>
                </a:solidFill>
              </a:rPr>
              <a:t>) </a:t>
            </a:r>
            <a:endParaRPr lang="en-US" sz="2000" dirty="0" smtClean="0">
              <a:ln>
                <a:solidFill>
                  <a:schemeClr val="tx1">
                    <a:lumMod val="95000"/>
                    <a:lumOff val="5000"/>
                  </a:schemeClr>
                </a:solidFill>
              </a:ln>
              <a:solidFill>
                <a:schemeClr val="tx1">
                  <a:lumMod val="95000"/>
                  <a:lumOff val="5000"/>
                </a:schemeClr>
              </a:solidFill>
            </a:endParaRPr>
          </a:p>
          <a:p>
            <a:endParaRPr lang="en-US" sz="2000" dirty="0" smtClean="0">
              <a:ln>
                <a:solidFill>
                  <a:schemeClr val="tx1">
                    <a:lumMod val="95000"/>
                    <a:lumOff val="5000"/>
                  </a:schemeClr>
                </a:solidFill>
              </a:ln>
              <a:solidFill>
                <a:schemeClr val="tx1">
                  <a:lumMod val="95000"/>
                  <a:lumOff val="5000"/>
                </a:schemeClr>
              </a:solidFill>
            </a:endParaRPr>
          </a:p>
          <a:p>
            <a:r>
              <a:rPr lang="or-IN" sz="2000" dirty="0" smtClean="0">
                <a:ln>
                  <a:solidFill>
                    <a:schemeClr val="tx1">
                      <a:lumMod val="95000"/>
                      <a:lumOff val="5000"/>
                    </a:schemeClr>
                  </a:solidFill>
                </a:ln>
                <a:solidFill>
                  <a:schemeClr val="tx1">
                    <a:lumMod val="95000"/>
                    <a:lumOff val="5000"/>
                  </a:schemeClr>
                </a:solidFill>
              </a:rPr>
              <a:t> </a:t>
            </a:r>
            <a:r>
              <a:rPr lang="en-US" sz="2000" dirty="0" smtClean="0">
                <a:ln>
                  <a:solidFill>
                    <a:schemeClr val="tx1">
                      <a:lumMod val="95000"/>
                      <a:lumOff val="5000"/>
                    </a:schemeClr>
                  </a:solidFill>
                </a:ln>
                <a:solidFill>
                  <a:schemeClr val="tx1">
                    <a:lumMod val="95000"/>
                    <a:lumOff val="5000"/>
                  </a:schemeClr>
                </a:solidFill>
              </a:rPr>
              <a:t>Where</a:t>
            </a:r>
            <a:r>
              <a:rPr lang="en-US" sz="2000" dirty="0" smtClean="0">
                <a:ln>
                  <a:solidFill>
                    <a:schemeClr val="tx1">
                      <a:lumMod val="95000"/>
                      <a:lumOff val="5000"/>
                    </a:schemeClr>
                  </a:solidFill>
                </a:ln>
                <a:solidFill>
                  <a:schemeClr val="tx1">
                    <a:lumMod val="95000"/>
                    <a:lumOff val="5000"/>
                  </a:schemeClr>
                </a:solidFill>
              </a:rPr>
              <a:t>,</a:t>
            </a:r>
          </a:p>
          <a:p>
            <a:endParaRPr lang="en-US" sz="2000" dirty="0" smtClean="0">
              <a:ln>
                <a:solidFill>
                  <a:schemeClr val="tx1">
                    <a:lumMod val="95000"/>
                    <a:lumOff val="5000"/>
                  </a:schemeClr>
                </a:solidFill>
              </a:ln>
              <a:solidFill>
                <a:schemeClr val="tx1">
                  <a:lumMod val="95000"/>
                  <a:lumOff val="5000"/>
                </a:schemeClr>
              </a:solidFill>
            </a:endParaRPr>
          </a:p>
          <a:p>
            <a:r>
              <a:rPr lang="en-US" sz="2000" dirty="0" smtClean="0">
                <a:ln>
                  <a:solidFill>
                    <a:schemeClr val="tx1">
                      <a:lumMod val="95000"/>
                      <a:lumOff val="5000"/>
                    </a:schemeClr>
                  </a:solidFill>
                </a:ln>
                <a:solidFill>
                  <a:schemeClr val="tx1">
                    <a:lumMod val="95000"/>
                    <a:lumOff val="5000"/>
                  </a:schemeClr>
                </a:solidFill>
              </a:rPr>
              <a:t> </a:t>
            </a:r>
            <a:r>
              <a:rPr lang="en-US" sz="2000" dirty="0" err="1" smtClean="0">
                <a:ln>
                  <a:solidFill>
                    <a:schemeClr val="tx1">
                      <a:lumMod val="95000"/>
                      <a:lumOff val="5000"/>
                    </a:schemeClr>
                  </a:solidFill>
                </a:ln>
                <a:solidFill>
                  <a:schemeClr val="tx1">
                    <a:lumMod val="95000"/>
                    <a:lumOff val="5000"/>
                  </a:schemeClr>
                </a:solidFill>
              </a:rPr>
              <a:t>PTotal</a:t>
            </a:r>
            <a:r>
              <a:rPr lang="en-US" sz="2000" dirty="0" smtClean="0">
                <a:ln>
                  <a:solidFill>
                    <a:schemeClr val="tx1">
                      <a:lumMod val="95000"/>
                      <a:lumOff val="5000"/>
                    </a:schemeClr>
                  </a:solidFill>
                </a:ln>
                <a:solidFill>
                  <a:schemeClr val="tx1">
                    <a:lumMod val="95000"/>
                    <a:lumOff val="5000"/>
                  </a:schemeClr>
                </a:solidFill>
              </a:rPr>
              <a:t>   = </a:t>
            </a:r>
            <a:r>
              <a:rPr lang="en-US" sz="2000" dirty="0" err="1" smtClean="0">
                <a:ln>
                  <a:solidFill>
                    <a:schemeClr val="tx1">
                      <a:lumMod val="95000"/>
                      <a:lumOff val="5000"/>
                    </a:schemeClr>
                  </a:solidFill>
                </a:ln>
                <a:solidFill>
                  <a:schemeClr val="tx1">
                    <a:lumMod val="95000"/>
                    <a:lumOff val="5000"/>
                  </a:schemeClr>
                </a:solidFill>
              </a:rPr>
              <a:t>Phydrostatic</a:t>
            </a:r>
            <a:r>
              <a:rPr lang="en-US" sz="2000" dirty="0" smtClean="0">
                <a:ln>
                  <a:solidFill>
                    <a:schemeClr val="tx1">
                      <a:lumMod val="95000"/>
                      <a:lumOff val="5000"/>
                    </a:schemeClr>
                  </a:solidFill>
                </a:ln>
                <a:solidFill>
                  <a:schemeClr val="tx1">
                    <a:lumMod val="95000"/>
                    <a:lumOff val="5000"/>
                  </a:schemeClr>
                </a:solidFill>
              </a:rPr>
              <a:t> + </a:t>
            </a:r>
            <a:r>
              <a:rPr lang="en-US" sz="2000" dirty="0" err="1" smtClean="0">
                <a:ln>
                  <a:solidFill>
                    <a:schemeClr val="tx1">
                      <a:lumMod val="95000"/>
                      <a:lumOff val="5000"/>
                    </a:schemeClr>
                  </a:solidFill>
                </a:ln>
                <a:solidFill>
                  <a:schemeClr val="tx1">
                    <a:lumMod val="95000"/>
                    <a:lumOff val="5000"/>
                  </a:schemeClr>
                </a:solidFill>
              </a:rPr>
              <a:t>Pfriction</a:t>
            </a:r>
            <a:r>
              <a:rPr lang="en-US" sz="2000" dirty="0" smtClean="0">
                <a:ln>
                  <a:solidFill>
                    <a:schemeClr val="tx1">
                      <a:lumMod val="95000"/>
                      <a:lumOff val="5000"/>
                    </a:schemeClr>
                  </a:solidFill>
                </a:ln>
                <a:solidFill>
                  <a:schemeClr val="tx1">
                    <a:lumMod val="95000"/>
                    <a:lumOff val="5000"/>
                  </a:schemeClr>
                </a:solidFill>
              </a:rPr>
              <a:t>;  </a:t>
            </a:r>
            <a:r>
              <a:rPr lang="en-US" sz="2000" dirty="0" err="1" smtClean="0">
                <a:ln>
                  <a:solidFill>
                    <a:schemeClr val="tx1">
                      <a:lumMod val="95000"/>
                      <a:lumOff val="5000"/>
                    </a:schemeClr>
                  </a:solidFill>
                </a:ln>
                <a:solidFill>
                  <a:schemeClr val="tx1">
                    <a:lumMod val="95000"/>
                    <a:lumOff val="5000"/>
                  </a:schemeClr>
                </a:solidFill>
              </a:rPr>
              <a:t>PTotal</a:t>
            </a:r>
            <a:r>
              <a:rPr lang="en-US" sz="2000" dirty="0" smtClean="0">
                <a:ln>
                  <a:solidFill>
                    <a:schemeClr val="tx1">
                      <a:lumMod val="95000"/>
                      <a:lumOff val="5000"/>
                    </a:schemeClr>
                  </a:solidFill>
                </a:ln>
                <a:solidFill>
                  <a:schemeClr val="tx1">
                    <a:lumMod val="95000"/>
                    <a:lumOff val="5000"/>
                  </a:schemeClr>
                </a:solidFill>
              </a:rPr>
              <a:t>   = Total Annular Pressure; </a:t>
            </a:r>
            <a:r>
              <a:rPr lang="en-US" sz="2000" dirty="0" err="1" smtClean="0">
                <a:ln>
                  <a:solidFill>
                    <a:schemeClr val="tx1">
                      <a:lumMod val="95000"/>
                      <a:lumOff val="5000"/>
                    </a:schemeClr>
                  </a:solidFill>
                </a:ln>
                <a:solidFill>
                  <a:schemeClr val="tx1">
                    <a:lumMod val="95000"/>
                    <a:lumOff val="5000"/>
                  </a:schemeClr>
                </a:solidFill>
              </a:rPr>
              <a:t>Phydrostatic</a:t>
            </a:r>
            <a:r>
              <a:rPr lang="en-US" sz="2000" dirty="0" smtClean="0">
                <a:ln>
                  <a:solidFill>
                    <a:schemeClr val="tx1">
                      <a:lumMod val="95000"/>
                      <a:lumOff val="5000"/>
                    </a:schemeClr>
                  </a:solidFill>
                </a:ln>
                <a:solidFill>
                  <a:schemeClr val="tx1">
                    <a:lumMod val="95000"/>
                    <a:lumOff val="5000"/>
                  </a:schemeClr>
                </a:solidFill>
              </a:rPr>
              <a:t>  = Hydrostatic Pressure</a:t>
            </a:r>
            <a:r>
              <a:rPr lang="en-US" sz="2000" dirty="0" smtClean="0">
                <a:ln>
                  <a:solidFill>
                    <a:schemeClr val="tx1">
                      <a:lumMod val="95000"/>
                      <a:lumOff val="5000"/>
                    </a:schemeClr>
                  </a:solidFill>
                </a:ln>
                <a:solidFill>
                  <a:schemeClr val="tx1">
                    <a:lumMod val="95000"/>
                    <a:lumOff val="5000"/>
                  </a:schemeClr>
                </a:solidFill>
              </a:rPr>
              <a:t>;</a:t>
            </a:r>
          </a:p>
          <a:p>
            <a:r>
              <a:rPr lang="en-US" sz="2000" dirty="0" smtClean="0">
                <a:ln>
                  <a:solidFill>
                    <a:schemeClr val="tx1">
                      <a:lumMod val="95000"/>
                      <a:lumOff val="5000"/>
                    </a:schemeClr>
                  </a:solidFill>
                </a:ln>
                <a:solidFill>
                  <a:schemeClr val="tx1">
                    <a:lumMod val="95000"/>
                    <a:lumOff val="5000"/>
                  </a:schemeClr>
                </a:solidFill>
              </a:rPr>
              <a:t> </a:t>
            </a:r>
            <a:r>
              <a:rPr lang="en-US" sz="2000" dirty="0" err="1" smtClean="0">
                <a:ln>
                  <a:solidFill>
                    <a:schemeClr val="tx1">
                      <a:lumMod val="95000"/>
                      <a:lumOff val="5000"/>
                    </a:schemeClr>
                  </a:solidFill>
                </a:ln>
                <a:solidFill>
                  <a:schemeClr val="tx1">
                    <a:lumMod val="95000"/>
                    <a:lumOff val="5000"/>
                  </a:schemeClr>
                </a:solidFill>
              </a:rPr>
              <a:t>Pfriction</a:t>
            </a:r>
            <a:r>
              <a:rPr lang="en-US" sz="2000" dirty="0" smtClean="0">
                <a:ln>
                  <a:solidFill>
                    <a:schemeClr val="tx1">
                      <a:lumMod val="95000"/>
                      <a:lumOff val="5000"/>
                    </a:schemeClr>
                  </a:solidFill>
                </a:ln>
                <a:solidFill>
                  <a:schemeClr val="tx1">
                    <a:lumMod val="95000"/>
                    <a:lumOff val="5000"/>
                  </a:schemeClr>
                </a:solidFill>
              </a:rPr>
              <a:t>    = Annular Friction Pressure</a:t>
            </a:r>
            <a:r>
              <a:rPr lang="en-US" sz="2000" dirty="0" smtClean="0">
                <a:ln>
                  <a:solidFill>
                    <a:schemeClr val="tx1">
                      <a:lumMod val="95000"/>
                      <a:lumOff val="5000"/>
                    </a:schemeClr>
                  </a:solidFill>
                </a:ln>
                <a:solidFill>
                  <a:schemeClr val="tx1">
                    <a:lumMod val="95000"/>
                    <a:lumOff val="5000"/>
                  </a:schemeClr>
                </a:solidFill>
              </a:rPr>
              <a:t>;</a:t>
            </a:r>
          </a:p>
          <a:p>
            <a:r>
              <a:rPr lang="en-US" sz="2000" dirty="0" smtClean="0">
                <a:ln>
                  <a:solidFill>
                    <a:schemeClr val="tx1">
                      <a:lumMod val="95000"/>
                      <a:lumOff val="5000"/>
                    </a:schemeClr>
                  </a:solidFill>
                </a:ln>
                <a:solidFill>
                  <a:schemeClr val="tx1">
                    <a:lumMod val="95000"/>
                    <a:lumOff val="5000"/>
                  </a:schemeClr>
                </a:solidFill>
              </a:rPr>
              <a:t>  </a:t>
            </a:r>
            <a:r>
              <a:rPr lang="en-US" sz="2000" dirty="0" smtClean="0">
                <a:ln>
                  <a:solidFill>
                    <a:schemeClr val="tx1">
                      <a:lumMod val="95000"/>
                      <a:lumOff val="5000"/>
                    </a:schemeClr>
                  </a:solidFill>
                </a:ln>
                <a:solidFill>
                  <a:schemeClr val="tx1">
                    <a:lumMod val="95000"/>
                    <a:lumOff val="5000"/>
                  </a:schemeClr>
                </a:solidFill>
              </a:rPr>
              <a:t>TVD   = True Vertical </a:t>
            </a:r>
            <a:r>
              <a:rPr lang="en-US" sz="2000" dirty="0" smtClean="0">
                <a:ln>
                  <a:solidFill>
                    <a:schemeClr val="tx1">
                      <a:lumMod val="95000"/>
                      <a:lumOff val="5000"/>
                    </a:schemeClr>
                  </a:solidFill>
                </a:ln>
                <a:solidFill>
                  <a:schemeClr val="tx1">
                    <a:lumMod val="95000"/>
                    <a:lumOff val="5000"/>
                  </a:schemeClr>
                </a:solidFill>
              </a:rPr>
              <a:t>Depth</a:t>
            </a:r>
            <a:endParaRPr lang="en-US" sz="2000" dirty="0" smtClean="0">
              <a:ln>
                <a:solidFill>
                  <a:schemeClr val="tx1">
                    <a:lumMod val="95000"/>
                    <a:lumOff val="5000"/>
                  </a:schemeClr>
                </a:solidFill>
              </a:ln>
              <a:solidFill>
                <a:schemeClr val="tx1">
                  <a:lumMod val="95000"/>
                  <a:lumOff val="5000"/>
                </a:schemeClr>
              </a:solidFill>
            </a:endParaRPr>
          </a:p>
          <a:p>
            <a:pPr algn="ctr"/>
            <a:endParaRPr lang="en-US" dirty="0">
              <a:ln>
                <a:solidFill>
                  <a:schemeClr val="tx1">
                    <a:lumMod val="95000"/>
                    <a:lumOff val="5000"/>
                  </a:schemeClr>
                </a:solidFill>
              </a:ln>
              <a:solidFill>
                <a:schemeClr val="tx1">
                  <a:lumMod val="95000"/>
                  <a:lumOff val="5000"/>
                </a:schemeClr>
              </a:solidFill>
            </a:endParaRPr>
          </a:p>
        </p:txBody>
      </p:sp>
    </p:spTree>
    <p:extLst>
      <p:ext uri="{BB962C8B-B14F-4D97-AF65-F5344CB8AC3E}">
        <p14:creationId xmlns="" xmlns:p14="http://schemas.microsoft.com/office/powerpoint/2010/main" val="411592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15</a:t>
            </a:fld>
            <a:endParaRPr lang="en-US"/>
          </a:p>
        </p:txBody>
      </p:sp>
      <p:sp>
        <p:nvSpPr>
          <p:cNvPr id="3" name="Content Placeholder 2">
            <a:extLst>
              <a:ext uri="{FF2B5EF4-FFF2-40B4-BE49-F238E27FC236}">
                <a16:creationId xmlns="" xmlns:a16="http://schemas.microsoft.com/office/drawing/2014/main" id="{3523BC52-2EE8-CC47-ABE6-783BD2B35110}"/>
              </a:ext>
            </a:extLst>
          </p:cNvPr>
          <p:cNvSpPr>
            <a:spLocks noGrp="1"/>
          </p:cNvSpPr>
          <p:nvPr>
            <p:ph idx="1"/>
          </p:nvPr>
        </p:nvSpPr>
        <p:spPr>
          <a:xfrm>
            <a:off x="0" y="548680"/>
            <a:ext cx="11353800" cy="6309320"/>
          </a:xfrm>
        </p:spPr>
        <p:txBody>
          <a:bodyPr>
            <a:noAutofit/>
          </a:bodyPr>
          <a:lstStyle/>
          <a:p>
            <a:pPr>
              <a:buNone/>
            </a:pPr>
            <a:endParaRPr lang="en-US" sz="2400" dirty="0" smtClean="0"/>
          </a:p>
          <a:p>
            <a:r>
              <a:rPr lang="en-US" sz="2400" dirty="0" smtClean="0"/>
              <a:t>  test data is often recorded manually at a coarse </a:t>
            </a:r>
          </a:p>
          <a:p>
            <a:pPr>
              <a:buNone/>
            </a:pPr>
            <a:r>
              <a:rPr lang="en-US" sz="2400" dirty="0" smtClean="0"/>
              <a:t>sampling rate, disallowing raw data scrutiny.</a:t>
            </a:r>
          </a:p>
          <a:p>
            <a:r>
              <a:rPr lang="en-US" sz="2400" dirty="0" smtClean="0"/>
              <a:t>  some bias towards higher interpretations may even be </a:t>
            </a:r>
          </a:p>
          <a:p>
            <a:pPr>
              <a:buNone/>
            </a:pPr>
            <a:r>
              <a:rPr lang="en-US" sz="2400" dirty="0" smtClean="0"/>
              <a:t>introduced by the drilling team’s eagerness to drill ahead. </a:t>
            </a:r>
          </a:p>
          <a:p>
            <a:r>
              <a:rPr lang="en-US" sz="2400" dirty="0" smtClean="0"/>
              <a:t>leak-off pressures (lops) from a group of </a:t>
            </a:r>
            <a:r>
              <a:rPr lang="en-US" sz="2400" dirty="0" err="1" smtClean="0"/>
              <a:t>neighbouring</a:t>
            </a:r>
            <a:r>
              <a:rPr lang="en-US" sz="2400" dirty="0" smtClean="0"/>
              <a:t> wells are often</a:t>
            </a:r>
          </a:p>
          <a:p>
            <a:pPr>
              <a:buNone/>
            </a:pPr>
            <a:r>
              <a:rPr lang="en-US" sz="2400" dirty="0" smtClean="0"/>
              <a:t> scattered, giving considerable room for subjective interpretation of local trend.</a:t>
            </a:r>
          </a:p>
          <a:p>
            <a:pPr>
              <a:buNone/>
            </a:pPr>
            <a:endParaRPr lang="en-US" sz="2400" dirty="0" smtClean="0"/>
          </a:p>
          <a:p>
            <a:r>
              <a:rPr lang="en-US" sz="2400" dirty="0" smtClean="0"/>
              <a:t>  FIP</a:t>
            </a:r>
            <a:r>
              <a:rPr lang="en-US" sz="2400" dirty="0" smtClean="0"/>
              <a:t>: Fracture Initiation </a:t>
            </a:r>
            <a:r>
              <a:rPr lang="en-US" sz="2400" dirty="0" smtClean="0"/>
              <a:t>Pressure</a:t>
            </a:r>
          </a:p>
          <a:p>
            <a:r>
              <a:rPr lang="en-US" sz="2400" dirty="0" smtClean="0"/>
              <a:t>  </a:t>
            </a:r>
            <a:r>
              <a:rPr lang="en-US" sz="2400" dirty="0" smtClean="0"/>
              <a:t>FRP: Fracture Re-opening </a:t>
            </a:r>
            <a:r>
              <a:rPr lang="en-US" sz="2400" dirty="0" smtClean="0"/>
              <a:t>Pressure</a:t>
            </a:r>
          </a:p>
          <a:p>
            <a:r>
              <a:rPr lang="en-US" sz="2400" dirty="0" smtClean="0"/>
              <a:t>  </a:t>
            </a:r>
            <a:r>
              <a:rPr lang="en-US" sz="2400" dirty="0" smtClean="0"/>
              <a:t>FCP: Fracture Closure </a:t>
            </a:r>
            <a:r>
              <a:rPr lang="en-US" sz="2400" dirty="0" smtClean="0"/>
              <a:t>Pressure</a:t>
            </a:r>
          </a:p>
          <a:p>
            <a:r>
              <a:rPr lang="en-US" sz="2400" dirty="0" smtClean="0"/>
              <a:t>  </a:t>
            </a:r>
            <a:r>
              <a:rPr lang="en-US" sz="2400" dirty="0" smtClean="0"/>
              <a:t>ISIP: Initial Shut-in </a:t>
            </a:r>
            <a:r>
              <a:rPr lang="en-US" sz="2400" dirty="0" smtClean="0"/>
              <a:t>Pressure</a:t>
            </a:r>
          </a:p>
          <a:p>
            <a:r>
              <a:rPr lang="en-US" sz="2400" dirty="0" smtClean="0"/>
              <a:t>  </a:t>
            </a:r>
            <a:r>
              <a:rPr lang="en-US" sz="2400" dirty="0" smtClean="0"/>
              <a:t>FPP: Fracture Propagation Pressure</a:t>
            </a:r>
            <a:endParaRPr lang="en-US" sz="2400" dirty="0" smtClean="0"/>
          </a:p>
          <a:p>
            <a:pPr>
              <a:buNone/>
            </a:pPr>
            <a:r>
              <a:rPr lang="en-US" sz="2400" dirty="0" smtClean="0"/>
              <a:t> </a:t>
            </a:r>
            <a:endParaRPr lang="en-US" sz="2400" dirty="0"/>
          </a:p>
        </p:txBody>
      </p:sp>
      <p:sp>
        <p:nvSpPr>
          <p:cNvPr id="7" name="Rectangle 6"/>
          <p:cNvSpPr/>
          <p:nvPr/>
        </p:nvSpPr>
        <p:spPr>
          <a:xfrm>
            <a:off x="9192344" y="764704"/>
            <a:ext cx="2999656" cy="2592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48128" y="4077072"/>
            <a:ext cx="4943872" cy="2780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mages.jpeg"/>
          <p:cNvPicPr>
            <a:picLocks noChangeAspect="1"/>
          </p:cNvPicPr>
          <p:nvPr/>
        </p:nvPicPr>
        <p:blipFill>
          <a:blip r:embed="rId3" cstate="print"/>
          <a:stretch>
            <a:fillRect/>
          </a:stretch>
        </p:blipFill>
        <p:spPr>
          <a:xfrm>
            <a:off x="9144000" y="764704"/>
            <a:ext cx="3048000" cy="2520280"/>
          </a:xfrm>
          <a:prstGeom prst="rect">
            <a:avLst/>
          </a:prstGeom>
        </p:spPr>
      </p:pic>
      <p:pic>
        <p:nvPicPr>
          <p:cNvPr id="11" name="Picture 10" descr="30-Figure2.6-1.png"/>
          <p:cNvPicPr>
            <a:picLocks noChangeAspect="1"/>
          </p:cNvPicPr>
          <p:nvPr/>
        </p:nvPicPr>
        <p:blipFill>
          <a:blip r:embed="rId4" cstate="print"/>
          <a:stretch>
            <a:fillRect/>
          </a:stretch>
        </p:blipFill>
        <p:spPr>
          <a:xfrm>
            <a:off x="5536665" y="3645024"/>
            <a:ext cx="6655335" cy="3212976"/>
          </a:xfrm>
          <a:prstGeom prst="rect">
            <a:avLst/>
          </a:prstGeom>
        </p:spPr>
      </p:pic>
    </p:spTree>
    <p:extLst>
      <p:ext uri="{BB962C8B-B14F-4D97-AF65-F5344CB8AC3E}">
        <p14:creationId xmlns="" xmlns:p14="http://schemas.microsoft.com/office/powerpoint/2010/main" val="411592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16</a:t>
            </a:fld>
            <a:endParaRPr lang="en-US"/>
          </a:p>
        </p:txBody>
      </p:sp>
      <p:graphicFrame>
        <p:nvGraphicFramePr>
          <p:cNvPr id="7" name="Content Placeholder 6"/>
          <p:cNvGraphicFramePr>
            <a:graphicFrameLocks noGrp="1"/>
          </p:cNvGraphicFramePr>
          <p:nvPr>
            <p:ph idx="1"/>
          </p:nvPr>
        </p:nvGraphicFramePr>
        <p:xfrm>
          <a:off x="838200" y="1052513"/>
          <a:ext cx="10515600" cy="512445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7">
            <a:extLst>
              <a:ext uri="{FF2B5EF4-FFF2-40B4-BE49-F238E27FC236}">
                <a16:creationId xmlns="" xmlns:a16="http://schemas.microsoft.com/office/drawing/2014/main" id="{2FB12DBD-A9C5-9245-B1AF-538BDB261BAC}"/>
              </a:ext>
            </a:extLst>
          </p:cNvPr>
          <p:cNvSpPr>
            <a:spLocks noGrp="1"/>
          </p:cNvSpPr>
          <p:nvPr>
            <p:ph type="title"/>
          </p:nvPr>
        </p:nvSpPr>
        <p:spPr>
          <a:xfrm>
            <a:off x="838200" y="365125"/>
            <a:ext cx="10515600" cy="759619"/>
          </a:xfrm>
        </p:spPr>
        <p:txBody>
          <a:bodyPr>
            <a:normAutofit/>
          </a:bodyPr>
          <a:lstStyle/>
          <a:p>
            <a:r>
              <a:rPr lang="en-US" sz="4000" b="1" dirty="0" smtClean="0"/>
              <a:t>TYPES OF LOSSES IN THE LOST CIRCULATION</a:t>
            </a:r>
            <a:endParaRPr lang="en-US" sz="4000" b="1" dirty="0"/>
          </a:p>
        </p:txBody>
      </p:sp>
    </p:spTree>
    <p:extLst>
      <p:ext uri="{BB962C8B-B14F-4D97-AF65-F5344CB8AC3E}">
        <p14:creationId xmlns="" xmlns:p14="http://schemas.microsoft.com/office/powerpoint/2010/main" val="411592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BA883-D002-D246-A541-6134A4F89E36}"/>
              </a:ext>
            </a:extLst>
          </p:cNvPr>
          <p:cNvSpPr>
            <a:spLocks noGrp="1"/>
          </p:cNvSpPr>
          <p:nvPr>
            <p:ph type="title"/>
          </p:nvPr>
        </p:nvSpPr>
        <p:spPr>
          <a:xfrm>
            <a:off x="1919536" y="620688"/>
            <a:ext cx="7878749" cy="4898571"/>
          </a:xfrm>
        </p:spPr>
        <p:txBody>
          <a:bodyPr/>
          <a:lstStyle/>
          <a:p>
            <a:pPr algn="ctr"/>
            <a:r>
              <a:rPr lang="en-US" sz="6000" dirty="0">
                <a:latin typeface="Times New Roman" pitchFamily="18" charset="0"/>
                <a:cs typeface="Times New Roman" pitchFamily="18" charset="0"/>
              </a:rPr>
              <a:t>THANK</a:t>
            </a:r>
            <a:r>
              <a:rPr lang="en-US" dirty="0">
                <a:latin typeface="Times New Roman" pitchFamily="18" charset="0"/>
                <a:cs typeface="Times New Roman" pitchFamily="18" charset="0"/>
              </a:rPr>
              <a:t> </a:t>
            </a:r>
            <a:r>
              <a:rPr lang="en-US" sz="6000" dirty="0">
                <a:latin typeface="Times New Roman" pitchFamily="18" charset="0"/>
                <a:cs typeface="Times New Roman" pitchFamily="18" charset="0"/>
              </a:rPr>
              <a:t>YOU</a:t>
            </a:r>
            <a:r>
              <a:rPr lang="en-US" dirty="0">
                <a:latin typeface="Times New Roman" pitchFamily="18" charset="0"/>
                <a:cs typeface="Times New Roman" pitchFamily="18" charset="0"/>
              </a:rPr>
              <a:t> …</a:t>
            </a:r>
          </a:p>
        </p:txBody>
      </p:sp>
      <p:sp>
        <p:nvSpPr>
          <p:cNvPr id="4" name="Slide Number Placeholder 3">
            <a:extLst>
              <a:ext uri="{FF2B5EF4-FFF2-40B4-BE49-F238E27FC236}">
                <a16:creationId xmlns="" xmlns:a16="http://schemas.microsoft.com/office/drawing/2014/main" id="{98D736F1-17BA-FA49-B820-0EA3AA2CD0E5}"/>
              </a:ext>
            </a:extLst>
          </p:cNvPr>
          <p:cNvSpPr>
            <a:spLocks noGrp="1"/>
          </p:cNvSpPr>
          <p:nvPr>
            <p:ph type="sldNum" sz="quarter" idx="12"/>
          </p:nvPr>
        </p:nvSpPr>
        <p:spPr/>
        <p:txBody>
          <a:bodyPr/>
          <a:lstStyle/>
          <a:p>
            <a:fld id="{3C3D9F04-0A57-1A4C-9E78-3C385EBC5FF4}" type="slidenum">
              <a:rPr lang="en-US" smtClean="0"/>
              <a:pPr/>
              <a:t>17</a:t>
            </a:fld>
            <a:endParaRPr lang="en-US"/>
          </a:p>
        </p:txBody>
      </p:sp>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Tree>
    <p:extLst>
      <p:ext uri="{BB962C8B-B14F-4D97-AF65-F5344CB8AC3E}">
        <p14:creationId xmlns="" xmlns:p14="http://schemas.microsoft.com/office/powerpoint/2010/main" val="32572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A6C47248-33EB-1D48-9A23-3DAD5275EA69}"/>
              </a:ext>
            </a:extLst>
          </p:cNvPr>
          <p:cNvSpPr txBox="1"/>
          <p:nvPr/>
        </p:nvSpPr>
        <p:spPr>
          <a:xfrm>
            <a:off x="5681383" y="3201548"/>
            <a:ext cx="6093962" cy="369332"/>
          </a:xfrm>
          <a:prstGeom prst="rect">
            <a:avLst/>
          </a:prstGeom>
          <a:noFill/>
        </p:spPr>
        <p:txBody>
          <a:bodyPr wrap="square">
            <a:spAutoFit/>
          </a:bodyPr>
          <a:lstStyle/>
          <a:p>
            <a:r>
              <a:rPr lang="en-IN"/>
              <a:t> </a:t>
            </a:r>
            <a:endParaRPr lang="en-US"/>
          </a:p>
        </p:txBody>
      </p:sp>
      <p:pic>
        <p:nvPicPr>
          <p:cNvPr id="5" name="Picture 4" descr="unnamed.png">
            <a:extLst>
              <a:ext uri="{FF2B5EF4-FFF2-40B4-BE49-F238E27FC236}">
                <a16:creationId xmlns="" xmlns:a16="http://schemas.microsoft.com/office/drawing/2014/main" id="{E4CE23E2-CA7A-7B42-A124-E76F713D86E7}"/>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2</a:t>
            </a:fld>
            <a:endParaRPr lang="en-US"/>
          </a:p>
        </p:txBody>
      </p:sp>
      <p:sp>
        <p:nvSpPr>
          <p:cNvPr id="7" name="Content Placeholder 6">
            <a:extLst>
              <a:ext uri="{FF2B5EF4-FFF2-40B4-BE49-F238E27FC236}">
                <a16:creationId xmlns="" xmlns:a16="http://schemas.microsoft.com/office/drawing/2014/main" id="{D03B4F9E-E7EE-5C45-8B5C-3342C06E7CA4}"/>
              </a:ext>
            </a:extLst>
          </p:cNvPr>
          <p:cNvSpPr>
            <a:spLocks noGrp="1"/>
          </p:cNvSpPr>
          <p:nvPr>
            <p:ph idx="1"/>
          </p:nvPr>
        </p:nvSpPr>
        <p:spPr>
          <a:xfrm>
            <a:off x="838200" y="1124744"/>
            <a:ext cx="10515600" cy="5052219"/>
          </a:xfrm>
        </p:spPr>
        <p:txBody>
          <a:bodyPr anchor="ctr">
            <a:normAutofit/>
          </a:bodyPr>
          <a:lstStyle/>
          <a:p>
            <a:pPr>
              <a:buNone/>
            </a:pPr>
            <a:r>
              <a:rPr lang="en-US" sz="2400" b="1" dirty="0" smtClean="0"/>
              <a:t>                As the demand for petroleum resources increases, drilling of oil and gas wells are often carried out in challenging and hostile environments. Among the top ten drilling challenges facing the oil and gas industry today is the problem of lost circulation. Major progress has been made to understand this problem and how to combat it. However, most of the products and guidelines available for combating lost circulation are often biased towards advertisement for a particular service company. The purpose of this study is to develop practical guidelines that are general and not biased towards a particular service company product and which will also serve as a quick reference guide for lost circulation prevention and control at the well-site for drilling personnel.</a:t>
            </a:r>
            <a:endParaRPr lang="en-US" sz="2400" b="1" dirty="0"/>
          </a:p>
        </p:txBody>
      </p:sp>
      <p:sp>
        <p:nvSpPr>
          <p:cNvPr id="10" name="Title 9">
            <a:extLst>
              <a:ext uri="{FF2B5EF4-FFF2-40B4-BE49-F238E27FC236}">
                <a16:creationId xmlns="" xmlns:a16="http://schemas.microsoft.com/office/drawing/2014/main" id="{381738AD-8E00-BD49-A377-10FD15CD6E79}"/>
              </a:ext>
            </a:extLst>
          </p:cNvPr>
          <p:cNvSpPr>
            <a:spLocks noGrp="1"/>
          </p:cNvSpPr>
          <p:nvPr>
            <p:ph type="title"/>
          </p:nvPr>
        </p:nvSpPr>
        <p:spPr>
          <a:xfrm>
            <a:off x="838200" y="365125"/>
            <a:ext cx="10515600" cy="687611"/>
          </a:xfrm>
        </p:spPr>
        <p:txBody>
          <a:bodyPr>
            <a:normAutofit/>
          </a:bodyPr>
          <a:lstStyle/>
          <a:p>
            <a:r>
              <a:rPr lang="en-US" sz="4000" b="1" dirty="0" smtClean="0"/>
              <a:t>                                    ABSTRACT</a:t>
            </a:r>
            <a:endParaRPr lang="en-US" sz="4000" b="1" dirty="0"/>
          </a:p>
        </p:txBody>
      </p:sp>
    </p:spTree>
    <p:extLst>
      <p:ext uri="{BB962C8B-B14F-4D97-AF65-F5344CB8AC3E}">
        <p14:creationId xmlns="" xmlns:p14="http://schemas.microsoft.com/office/powerpoint/2010/main" val="42606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D77EF71D-D98A-9742-B0DA-1F5A985C9306}"/>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3</a:t>
            </a:fld>
            <a:endParaRPr lang="en-US"/>
          </a:p>
        </p:txBody>
      </p:sp>
      <p:sp>
        <p:nvSpPr>
          <p:cNvPr id="4" name="Content Placeholder 3">
            <a:extLst>
              <a:ext uri="{FF2B5EF4-FFF2-40B4-BE49-F238E27FC236}">
                <a16:creationId xmlns="" xmlns:a16="http://schemas.microsoft.com/office/drawing/2014/main" id="{263A5899-3CC3-CF45-B46F-5CF64B1A9B9A}"/>
              </a:ext>
            </a:extLst>
          </p:cNvPr>
          <p:cNvSpPr>
            <a:spLocks noGrp="1"/>
          </p:cNvSpPr>
          <p:nvPr>
            <p:ph idx="1"/>
          </p:nvPr>
        </p:nvSpPr>
        <p:spPr>
          <a:xfrm>
            <a:off x="838200" y="1268760"/>
            <a:ext cx="10515600" cy="4908203"/>
          </a:xfrm>
        </p:spPr>
        <p:txBody>
          <a:bodyPr anchor="ctr">
            <a:normAutofit/>
          </a:bodyPr>
          <a:lstStyle/>
          <a:p>
            <a:r>
              <a:rPr lang="en-US" sz="2400" b="1" dirty="0" smtClean="0"/>
              <a:t>INTRODUCTION</a:t>
            </a:r>
          </a:p>
          <a:p>
            <a:r>
              <a:rPr lang="en-US" sz="2400" b="1" dirty="0" smtClean="0"/>
              <a:t>RESEARCH  OBJECTIVES </a:t>
            </a:r>
          </a:p>
          <a:p>
            <a:r>
              <a:rPr lang="en-US" sz="2400" b="1" dirty="0" smtClean="0"/>
              <a:t>RESEARCH  METHODOLOGY</a:t>
            </a:r>
          </a:p>
          <a:p>
            <a:r>
              <a:rPr lang="en-US" sz="2400" b="1" dirty="0" smtClean="0"/>
              <a:t>FUNDAMENTALS  OF LOST CIRCULATION  CONTROL</a:t>
            </a:r>
          </a:p>
          <a:p>
            <a:r>
              <a:rPr lang="en-US" sz="2400" b="1" dirty="0" smtClean="0"/>
              <a:t>LOST CIRCULATION  MATERIALS SELECTION (LCMs)</a:t>
            </a:r>
          </a:p>
          <a:p>
            <a:r>
              <a:rPr lang="en-US" sz="2400" b="1" dirty="0" smtClean="0"/>
              <a:t>BORHOLE  STABILITY  ANALYSIS</a:t>
            </a:r>
          </a:p>
          <a:p>
            <a:r>
              <a:rPr lang="en-US" sz="2400" b="1" dirty="0" smtClean="0"/>
              <a:t>MANAGEMENT  OF EQUIVALENT  CIRCULATION  DENSITY</a:t>
            </a:r>
          </a:p>
          <a:p>
            <a:r>
              <a:rPr lang="en-US" sz="2400" b="1" dirty="0" smtClean="0"/>
              <a:t>TYPES  OF LOSSES IN THE LOST CIRCULATION </a:t>
            </a:r>
            <a:endParaRPr lang="en-US" sz="2400" b="1" dirty="0"/>
          </a:p>
        </p:txBody>
      </p:sp>
      <p:sp>
        <p:nvSpPr>
          <p:cNvPr id="8" name="Title 7">
            <a:extLst>
              <a:ext uri="{FF2B5EF4-FFF2-40B4-BE49-F238E27FC236}">
                <a16:creationId xmlns="" xmlns:a16="http://schemas.microsoft.com/office/drawing/2014/main" id="{E958D92B-B903-A746-B173-37CC577F8648}"/>
              </a:ext>
            </a:extLst>
          </p:cNvPr>
          <p:cNvSpPr>
            <a:spLocks noGrp="1"/>
          </p:cNvSpPr>
          <p:nvPr>
            <p:ph type="title"/>
          </p:nvPr>
        </p:nvSpPr>
        <p:spPr>
          <a:xfrm>
            <a:off x="838200" y="365125"/>
            <a:ext cx="10515600" cy="903635"/>
          </a:xfrm>
        </p:spPr>
        <p:txBody>
          <a:bodyPr>
            <a:normAutofit/>
          </a:bodyPr>
          <a:lstStyle/>
          <a:p>
            <a:r>
              <a:rPr lang="en-US" sz="4000" b="1" dirty="0" smtClean="0"/>
              <a:t>                                    CONTENTS</a:t>
            </a:r>
            <a:endParaRPr lang="en-US" sz="4000" b="1" dirty="0"/>
          </a:p>
        </p:txBody>
      </p:sp>
    </p:spTree>
    <p:extLst>
      <p:ext uri="{BB962C8B-B14F-4D97-AF65-F5344CB8AC3E}">
        <p14:creationId xmlns="" xmlns:p14="http://schemas.microsoft.com/office/powerpoint/2010/main" val="27166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named.png">
            <a:extLst>
              <a:ext uri="{FF2B5EF4-FFF2-40B4-BE49-F238E27FC236}">
                <a16:creationId xmlns="" xmlns:a16="http://schemas.microsoft.com/office/drawing/2014/main" id="{F1852713-E200-0C44-BE63-4B92E6A16B03}"/>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8" name="Slide Number Placeholder 7"/>
          <p:cNvSpPr>
            <a:spLocks noGrp="1"/>
          </p:cNvSpPr>
          <p:nvPr>
            <p:ph type="sldNum" sz="quarter" idx="12"/>
          </p:nvPr>
        </p:nvSpPr>
        <p:spPr/>
        <p:txBody>
          <a:bodyPr/>
          <a:lstStyle/>
          <a:p>
            <a:fld id="{3C3D9F04-0A57-1A4C-9E78-3C385EBC5FF4}" type="slidenum">
              <a:rPr lang="en-US" smtClean="0"/>
              <a:pPr/>
              <a:t>4</a:t>
            </a:fld>
            <a:endParaRPr lang="en-US"/>
          </a:p>
        </p:txBody>
      </p:sp>
      <p:sp>
        <p:nvSpPr>
          <p:cNvPr id="4" name="Rectangle 3"/>
          <p:cNvSpPr/>
          <p:nvPr/>
        </p:nvSpPr>
        <p:spPr>
          <a:xfrm>
            <a:off x="983432" y="188640"/>
            <a:ext cx="957706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chemeClr val="tx1">
                      <a:lumMod val="95000"/>
                      <a:lumOff val="5000"/>
                    </a:schemeClr>
                  </a:solidFill>
                </a:ln>
                <a:solidFill>
                  <a:schemeClr val="tx1">
                    <a:lumMod val="95000"/>
                    <a:lumOff val="5000"/>
                  </a:schemeClr>
                </a:solidFill>
                <a:latin typeface="+mj-lt"/>
              </a:rPr>
              <a:t>INTRODUCTION</a:t>
            </a:r>
            <a:endParaRPr lang="en-US" sz="4000" b="1" dirty="0">
              <a:ln>
                <a:solidFill>
                  <a:schemeClr val="tx1">
                    <a:lumMod val="95000"/>
                    <a:lumOff val="5000"/>
                  </a:schemeClr>
                </a:solidFill>
              </a:ln>
              <a:solidFill>
                <a:schemeClr val="tx1">
                  <a:lumMod val="95000"/>
                  <a:lumOff val="5000"/>
                </a:schemeClr>
              </a:solidFill>
              <a:latin typeface="+mj-lt"/>
            </a:endParaRPr>
          </a:p>
        </p:txBody>
      </p:sp>
      <p:sp>
        <p:nvSpPr>
          <p:cNvPr id="5" name="Rectangle 4"/>
          <p:cNvSpPr/>
          <p:nvPr/>
        </p:nvSpPr>
        <p:spPr>
          <a:xfrm>
            <a:off x="0" y="1196752"/>
            <a:ext cx="12192000" cy="5472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ln>
                  <a:solidFill>
                    <a:schemeClr val="tx1">
                      <a:lumMod val="95000"/>
                      <a:lumOff val="5000"/>
                    </a:schemeClr>
                  </a:solidFill>
                </a:ln>
                <a:solidFill>
                  <a:schemeClr val="tx1">
                    <a:lumMod val="95000"/>
                    <a:lumOff val="5000"/>
                  </a:schemeClr>
                </a:solidFill>
              </a:rPr>
              <a:t>LOST  CIRCULATION:</a:t>
            </a:r>
          </a:p>
          <a:p>
            <a:endParaRPr lang="en-US" sz="2800" b="1" dirty="0" smtClean="0">
              <a:ln>
                <a:solidFill>
                  <a:schemeClr val="bg1"/>
                </a:solidFill>
              </a:ln>
              <a:solidFill>
                <a:schemeClr val="bg1"/>
              </a:solidFill>
            </a:endParaRPr>
          </a:p>
          <a:p>
            <a:endParaRPr lang="en-US" sz="2000" b="1"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000" dirty="0" smtClean="0">
                <a:ln>
                  <a:solidFill>
                    <a:schemeClr val="tx1">
                      <a:lumMod val="65000"/>
                      <a:lumOff val="35000"/>
                    </a:schemeClr>
                  </a:solidFill>
                </a:ln>
                <a:solidFill>
                  <a:schemeClr val="tx1">
                    <a:lumMod val="95000"/>
                    <a:lumOff val="5000"/>
                  </a:schemeClr>
                </a:solidFill>
              </a:rPr>
              <a:t>    </a:t>
            </a:r>
            <a:r>
              <a:rPr lang="en-US" sz="2400" dirty="0" smtClean="0">
                <a:ln>
                  <a:solidFill>
                    <a:schemeClr val="tx1">
                      <a:lumMod val="65000"/>
                      <a:lumOff val="35000"/>
                    </a:schemeClr>
                  </a:solidFill>
                </a:ln>
                <a:solidFill>
                  <a:schemeClr val="tx1">
                    <a:lumMod val="95000"/>
                    <a:lumOff val="5000"/>
                  </a:schemeClr>
                </a:solidFill>
              </a:rPr>
              <a:t>Loss of drilling fluid into the formation  during  drilling,</a:t>
            </a:r>
          </a:p>
          <a:p>
            <a:r>
              <a:rPr lang="en-US" sz="2400" dirty="0" smtClean="0">
                <a:ln>
                  <a:solidFill>
                    <a:schemeClr val="tx1">
                      <a:lumMod val="65000"/>
                      <a:lumOff val="35000"/>
                    </a:schemeClr>
                  </a:solidFill>
                </a:ln>
                <a:solidFill>
                  <a:schemeClr val="tx1">
                    <a:lumMod val="95000"/>
                    <a:lumOff val="5000"/>
                  </a:schemeClr>
                </a:solidFill>
              </a:rPr>
              <a:t> Circulating  or  running casing.</a:t>
            </a:r>
          </a:p>
          <a:p>
            <a:pPr>
              <a:buFont typeface="Wingdings" pitchFamily="2" charset="2"/>
              <a:buChar char="q"/>
            </a:pPr>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One  of the major problems in  drilling  operation.</a:t>
            </a:r>
          </a:p>
          <a:p>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Such  problems  in  drilling are  not confined to any  area;</a:t>
            </a:r>
          </a:p>
          <a:p>
            <a:r>
              <a:rPr lang="en-US" sz="2400" dirty="0" smtClean="0">
                <a:ln>
                  <a:solidFill>
                    <a:schemeClr val="tx1">
                      <a:lumMod val="65000"/>
                      <a:lumOff val="35000"/>
                    </a:schemeClr>
                  </a:solidFill>
                </a:ln>
                <a:solidFill>
                  <a:schemeClr val="tx1">
                    <a:lumMod val="95000"/>
                    <a:lumOff val="5000"/>
                  </a:schemeClr>
                </a:solidFill>
              </a:rPr>
              <a:t>t</a:t>
            </a:r>
            <a:r>
              <a:rPr lang="en-US" sz="2400" dirty="0" smtClean="0">
                <a:ln>
                  <a:solidFill>
                    <a:schemeClr val="tx1">
                      <a:lumMod val="65000"/>
                      <a:lumOff val="35000"/>
                    </a:schemeClr>
                  </a:solidFill>
                </a:ln>
                <a:solidFill>
                  <a:schemeClr val="tx1">
                    <a:lumMod val="95000"/>
                    <a:lumOff val="5000"/>
                  </a:schemeClr>
                </a:solidFill>
              </a:rPr>
              <a:t>hey may occurs  any  depth.</a:t>
            </a:r>
          </a:p>
          <a:p>
            <a:pPr>
              <a:buFont typeface="Wingdings" pitchFamily="2" charset="2"/>
              <a:buChar char="q"/>
            </a:pPr>
            <a:endParaRPr lang="en-US" sz="2400" dirty="0" smtClean="0">
              <a:ln>
                <a:solidFill>
                  <a:schemeClr val="tx1">
                    <a:lumMod val="65000"/>
                    <a:lumOff val="35000"/>
                  </a:schemeClr>
                </a:solidFill>
              </a:ln>
              <a:solidFill>
                <a:schemeClr val="tx1">
                  <a:lumMod val="95000"/>
                  <a:lumOff val="5000"/>
                </a:schemeClr>
              </a:solidFill>
            </a:endParaRPr>
          </a:p>
          <a:p>
            <a:pPr>
              <a:buFont typeface="Wingdings" pitchFamily="2" charset="2"/>
              <a:buChar char="q"/>
            </a:pPr>
            <a:r>
              <a:rPr lang="en-US" sz="2400" dirty="0" smtClean="0">
                <a:ln>
                  <a:solidFill>
                    <a:schemeClr val="tx1">
                      <a:lumMod val="65000"/>
                      <a:lumOff val="35000"/>
                    </a:schemeClr>
                  </a:solidFill>
                </a:ln>
                <a:solidFill>
                  <a:schemeClr val="tx1">
                    <a:lumMod val="95000"/>
                    <a:lumOff val="5000"/>
                  </a:schemeClr>
                </a:solidFill>
              </a:rPr>
              <a:t>     The  zone  where the  mud is lost is called thief  zone  or lost </a:t>
            </a:r>
          </a:p>
          <a:p>
            <a:r>
              <a:rPr lang="en-US" sz="2400" dirty="0" smtClean="0">
                <a:ln>
                  <a:solidFill>
                    <a:schemeClr val="tx1">
                      <a:lumMod val="65000"/>
                      <a:lumOff val="35000"/>
                    </a:schemeClr>
                  </a:solidFill>
                </a:ln>
                <a:solidFill>
                  <a:schemeClr val="tx1">
                    <a:lumMod val="95000"/>
                    <a:lumOff val="5000"/>
                  </a:schemeClr>
                </a:solidFill>
              </a:rPr>
              <a:t>Circulation zone.</a:t>
            </a:r>
            <a:endParaRPr lang="en-US" sz="2400" dirty="0">
              <a:ln>
                <a:solidFill>
                  <a:schemeClr val="tx1">
                    <a:lumMod val="65000"/>
                    <a:lumOff val="35000"/>
                  </a:schemeClr>
                </a:solidFill>
              </a:ln>
              <a:solidFill>
                <a:schemeClr val="tx1">
                  <a:lumMod val="95000"/>
                  <a:lumOff val="5000"/>
                </a:schemeClr>
              </a:solidFill>
            </a:endParaRPr>
          </a:p>
        </p:txBody>
      </p:sp>
      <p:sp>
        <p:nvSpPr>
          <p:cNvPr id="7" name="Rectangle 6"/>
          <p:cNvSpPr/>
          <p:nvPr/>
        </p:nvSpPr>
        <p:spPr>
          <a:xfrm>
            <a:off x="8256240" y="1268760"/>
            <a:ext cx="3935760" cy="5256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14-Figure1.1-1.png"/>
          <p:cNvPicPr>
            <a:picLocks noChangeAspect="1"/>
          </p:cNvPicPr>
          <p:nvPr/>
        </p:nvPicPr>
        <p:blipFill>
          <a:blip r:embed="rId3" cstate="print"/>
          <a:stretch>
            <a:fillRect/>
          </a:stretch>
        </p:blipFill>
        <p:spPr>
          <a:xfrm>
            <a:off x="8256240" y="1196752"/>
            <a:ext cx="3935760" cy="5517232"/>
          </a:xfrm>
          <a:prstGeom prst="rect">
            <a:avLst/>
          </a:prstGeom>
        </p:spPr>
      </p:pic>
    </p:spTree>
    <p:extLst>
      <p:ext uri="{BB962C8B-B14F-4D97-AF65-F5344CB8AC3E}">
        <p14:creationId xmlns="" xmlns:p14="http://schemas.microsoft.com/office/powerpoint/2010/main" val="11837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A78AD406-1490-D44B-A263-4D0D406082BC}"/>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5</a:t>
            </a:fld>
            <a:endParaRPr lang="en-US" dirty="0"/>
          </a:p>
        </p:txBody>
      </p:sp>
      <p:sp>
        <p:nvSpPr>
          <p:cNvPr id="7" name="Content Placeholder 6">
            <a:extLst>
              <a:ext uri="{FF2B5EF4-FFF2-40B4-BE49-F238E27FC236}">
                <a16:creationId xmlns="" xmlns:a16="http://schemas.microsoft.com/office/drawing/2014/main" id="{F9692FF0-810F-7046-B0E5-C8CD351A310C}"/>
              </a:ext>
            </a:extLst>
          </p:cNvPr>
          <p:cNvSpPr>
            <a:spLocks noGrp="1"/>
          </p:cNvSpPr>
          <p:nvPr>
            <p:ph idx="1"/>
          </p:nvPr>
        </p:nvSpPr>
        <p:spPr>
          <a:xfrm>
            <a:off x="838200" y="1484784"/>
            <a:ext cx="10515600" cy="4692179"/>
          </a:xfrm>
        </p:spPr>
        <p:txBody>
          <a:bodyPr>
            <a:normAutofit/>
          </a:bodyPr>
          <a:lstStyle/>
          <a:p>
            <a:r>
              <a:rPr lang="en-US" sz="2400" dirty="0" smtClean="0"/>
              <a:t>The objectives of this study are as follows:</a:t>
            </a:r>
          </a:p>
          <a:p>
            <a:pPr>
              <a:buNone/>
            </a:pPr>
            <a:endParaRPr lang="en-US" sz="2400" dirty="0" smtClean="0"/>
          </a:p>
          <a:p>
            <a:r>
              <a:rPr lang="en-US" sz="2400" dirty="0" smtClean="0"/>
              <a:t>  To review lost circulation control methods that have been applied in the drilling industry till date. </a:t>
            </a:r>
          </a:p>
          <a:p>
            <a:r>
              <a:rPr lang="en-US" sz="2400" dirty="0" smtClean="0"/>
              <a:t> To provide the successes and the failures of the methods presented above in field applications.</a:t>
            </a:r>
          </a:p>
          <a:p>
            <a:r>
              <a:rPr lang="en-US" sz="2400" dirty="0" smtClean="0"/>
              <a:t>  To develop practical guidelines that will serve as a reference material for lost circulation control at the well-site for drilling personnel.</a:t>
            </a:r>
            <a:endParaRPr lang="en-US" sz="2400" dirty="0"/>
          </a:p>
        </p:txBody>
      </p:sp>
      <p:sp>
        <p:nvSpPr>
          <p:cNvPr id="9" name="Title 8">
            <a:extLst>
              <a:ext uri="{FF2B5EF4-FFF2-40B4-BE49-F238E27FC236}">
                <a16:creationId xmlns="" xmlns:a16="http://schemas.microsoft.com/office/drawing/2014/main" id="{C3AA1567-21C1-034A-8912-FD6CCF161C98}"/>
              </a:ext>
            </a:extLst>
          </p:cNvPr>
          <p:cNvSpPr>
            <a:spLocks noGrp="1"/>
          </p:cNvSpPr>
          <p:nvPr>
            <p:ph type="title"/>
          </p:nvPr>
        </p:nvSpPr>
        <p:spPr>
          <a:xfrm>
            <a:off x="838200" y="332656"/>
            <a:ext cx="10515600" cy="864096"/>
          </a:xfrm>
        </p:spPr>
        <p:txBody>
          <a:bodyPr>
            <a:normAutofit/>
          </a:bodyPr>
          <a:lstStyle/>
          <a:p>
            <a:r>
              <a:rPr lang="en-US" sz="4000" b="1" dirty="0" smtClean="0"/>
              <a:t>                   RESEARCH </a:t>
            </a:r>
            <a:r>
              <a:rPr lang="en-US" sz="4000" b="1" dirty="0" smtClean="0"/>
              <a:t>OBJECTIVES</a:t>
            </a:r>
            <a:endParaRPr lang="en-US" sz="4000" b="1" dirty="0"/>
          </a:p>
        </p:txBody>
      </p:sp>
    </p:spTree>
    <p:extLst>
      <p:ext uri="{BB962C8B-B14F-4D97-AF65-F5344CB8AC3E}">
        <p14:creationId xmlns="" xmlns:p14="http://schemas.microsoft.com/office/powerpoint/2010/main" val="1081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54F2DCA7-4D74-154F-8C2F-DA5BBFF58F60}"/>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6</a:t>
            </a:fld>
            <a:endParaRPr lang="en-US"/>
          </a:p>
        </p:txBody>
      </p:sp>
      <p:sp>
        <p:nvSpPr>
          <p:cNvPr id="7" name="Title 6">
            <a:extLst>
              <a:ext uri="{FF2B5EF4-FFF2-40B4-BE49-F238E27FC236}">
                <a16:creationId xmlns="" xmlns:a16="http://schemas.microsoft.com/office/drawing/2014/main" id="{EADD21D9-BBEA-5D42-8B3F-99F338235FD0}"/>
              </a:ext>
            </a:extLst>
          </p:cNvPr>
          <p:cNvSpPr>
            <a:spLocks noGrp="1"/>
          </p:cNvSpPr>
          <p:nvPr>
            <p:ph type="title"/>
          </p:nvPr>
        </p:nvSpPr>
        <p:spPr>
          <a:xfrm>
            <a:off x="838200" y="365125"/>
            <a:ext cx="10515600" cy="903635"/>
          </a:xfrm>
        </p:spPr>
        <p:txBody>
          <a:bodyPr>
            <a:normAutofit/>
          </a:bodyPr>
          <a:lstStyle/>
          <a:p>
            <a:r>
              <a:rPr lang="en-US" sz="4000" b="1" dirty="0" smtClean="0"/>
              <a:t>          RESEARCH </a:t>
            </a:r>
            <a:r>
              <a:rPr lang="en-US" sz="4000" b="1" dirty="0" smtClean="0"/>
              <a:t>METHODOLOGY</a:t>
            </a:r>
            <a:endParaRPr lang="en-US" sz="4000" b="1" dirty="0"/>
          </a:p>
        </p:txBody>
      </p:sp>
      <p:sp>
        <p:nvSpPr>
          <p:cNvPr id="9" name="Content Placeholder 8">
            <a:extLst>
              <a:ext uri="{FF2B5EF4-FFF2-40B4-BE49-F238E27FC236}">
                <a16:creationId xmlns="" xmlns:a16="http://schemas.microsoft.com/office/drawing/2014/main" id="{739E5007-6D05-CD4D-992E-D6A0702B8334}"/>
              </a:ext>
            </a:extLst>
          </p:cNvPr>
          <p:cNvSpPr>
            <a:spLocks noGrp="1"/>
          </p:cNvSpPr>
          <p:nvPr>
            <p:ph idx="1"/>
          </p:nvPr>
        </p:nvSpPr>
        <p:spPr>
          <a:xfrm>
            <a:off x="838200" y="1340768"/>
            <a:ext cx="10515600" cy="5040560"/>
          </a:xfrm>
        </p:spPr>
        <p:txBody>
          <a:bodyPr/>
          <a:lstStyle/>
          <a:p>
            <a:r>
              <a:rPr lang="en-US" dirty="0" smtClean="0"/>
              <a:t> </a:t>
            </a:r>
            <a:r>
              <a:rPr lang="en-US" sz="2400" dirty="0" smtClean="0"/>
              <a:t>The objectives of this study will be achieved through the following methods</a:t>
            </a:r>
            <a:r>
              <a:rPr lang="en-US" sz="2400" dirty="0" smtClean="0"/>
              <a:t>:</a:t>
            </a:r>
          </a:p>
          <a:p>
            <a:pPr>
              <a:buNone/>
            </a:pPr>
            <a:r>
              <a:rPr lang="en-US" sz="2400" dirty="0" smtClean="0"/>
              <a:t> </a:t>
            </a:r>
          </a:p>
          <a:p>
            <a:r>
              <a:rPr lang="en-US" sz="2400" dirty="0" smtClean="0"/>
              <a:t> </a:t>
            </a:r>
            <a:r>
              <a:rPr lang="en-US" sz="2400" dirty="0" smtClean="0"/>
              <a:t>Read various technical journals, papers and textbooks that talk on the subject of lost circulation control over the years in the drilling industry. </a:t>
            </a:r>
            <a:endParaRPr lang="en-US" sz="2400" dirty="0" smtClean="0"/>
          </a:p>
          <a:p>
            <a:r>
              <a:rPr lang="en-US" sz="2400" dirty="0" smtClean="0"/>
              <a:t> </a:t>
            </a:r>
            <a:r>
              <a:rPr lang="en-US" sz="2400" dirty="0" smtClean="0"/>
              <a:t>Summarize these technical materials based on the various lost circulation control methods used over time, their success stories, and their failures in various field applications. </a:t>
            </a:r>
            <a:endParaRPr lang="en-US" sz="2400" dirty="0" smtClean="0"/>
          </a:p>
          <a:p>
            <a:r>
              <a:rPr lang="en-US" sz="2400" dirty="0" smtClean="0"/>
              <a:t> </a:t>
            </a:r>
            <a:r>
              <a:rPr lang="en-US" sz="2400" dirty="0" smtClean="0"/>
              <a:t>Develop practical guidelines based on the above methods.</a:t>
            </a:r>
            <a:endParaRPr lang="en-US" sz="2400" dirty="0"/>
          </a:p>
        </p:txBody>
      </p:sp>
    </p:spTree>
    <p:extLst>
      <p:ext uri="{BB962C8B-B14F-4D97-AF65-F5344CB8AC3E}">
        <p14:creationId xmlns="" xmlns:p14="http://schemas.microsoft.com/office/powerpoint/2010/main" val="212580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4473988-5228-FD41-BEE3-D2EECBD3CC18}"/>
              </a:ext>
            </a:extLst>
          </p:cNvPr>
          <p:cNvSpPr>
            <a:spLocks noGrp="1"/>
          </p:cNvSpPr>
          <p:nvPr>
            <p:ph type="sldNum" sz="quarter" idx="12"/>
          </p:nvPr>
        </p:nvSpPr>
        <p:spPr/>
        <p:txBody>
          <a:bodyPr/>
          <a:lstStyle/>
          <a:p>
            <a:fld id="{3C3D9F04-0A57-1A4C-9E78-3C385EBC5FF4}" type="slidenum">
              <a:rPr lang="en-US" smtClean="0"/>
              <a:pPr/>
              <a:t>7</a:t>
            </a:fld>
            <a:endParaRPr lang="en-US"/>
          </a:p>
        </p:txBody>
      </p:sp>
      <p:pic>
        <p:nvPicPr>
          <p:cNvPr id="14" name="Picture 13" descr="unnamed.png">
            <a:extLst>
              <a:ext uri="{FF2B5EF4-FFF2-40B4-BE49-F238E27FC236}">
                <a16:creationId xmlns="" xmlns:a16="http://schemas.microsoft.com/office/drawing/2014/main" id="{7FC63122-8123-5240-BC16-12096212EC04}"/>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5" name="Content Placeholder 4">
            <a:extLst>
              <a:ext uri="{FF2B5EF4-FFF2-40B4-BE49-F238E27FC236}">
                <a16:creationId xmlns="" xmlns:a16="http://schemas.microsoft.com/office/drawing/2014/main" id="{CD8A02B5-C7B3-7A43-B1B4-C37D6A186711}"/>
              </a:ext>
            </a:extLst>
          </p:cNvPr>
          <p:cNvSpPr>
            <a:spLocks noGrp="1"/>
          </p:cNvSpPr>
          <p:nvPr>
            <p:ph idx="1"/>
          </p:nvPr>
        </p:nvSpPr>
        <p:spPr/>
        <p:txBody>
          <a:bodyPr>
            <a:normAutofit/>
          </a:bodyPr>
          <a:lstStyle/>
          <a:p>
            <a:r>
              <a:rPr lang="en-US" sz="2400" dirty="0" smtClean="0"/>
              <a:t>A lot of effort has been done to understand the mechanics of lost circulation control.  Lost circulation control during well construction is more than just selecting the right lost circulation material (LCM) but requires a complete engineered </a:t>
            </a:r>
            <a:r>
              <a:rPr lang="en-US" sz="2400" dirty="0" err="1" smtClean="0"/>
              <a:t>approac</a:t>
            </a:r>
            <a:r>
              <a:rPr lang="en-US" sz="2400" dirty="0" smtClean="0"/>
              <a:t>.</a:t>
            </a:r>
          </a:p>
          <a:p>
            <a:endParaRPr lang="en-US" sz="2400" dirty="0" smtClean="0"/>
          </a:p>
          <a:p>
            <a:r>
              <a:rPr lang="en-US" sz="2400" dirty="0" smtClean="0"/>
              <a:t>borehole stability analysis, </a:t>
            </a:r>
            <a:endParaRPr lang="en-US" sz="2400" dirty="0" smtClean="0"/>
          </a:p>
          <a:p>
            <a:r>
              <a:rPr lang="en-US" sz="2400" dirty="0" smtClean="0"/>
              <a:t>equivalent </a:t>
            </a:r>
            <a:r>
              <a:rPr lang="en-US" sz="2400" dirty="0" smtClean="0"/>
              <a:t>circulating density (ECD) </a:t>
            </a:r>
            <a:r>
              <a:rPr lang="en-US" sz="2400" dirty="0" err="1" smtClean="0"/>
              <a:t>modelling</a:t>
            </a:r>
            <a:r>
              <a:rPr lang="en-US" sz="2400" dirty="0" smtClean="0"/>
              <a:t>, </a:t>
            </a:r>
            <a:endParaRPr lang="en-US" sz="2400" dirty="0" smtClean="0"/>
          </a:p>
          <a:p>
            <a:r>
              <a:rPr lang="en-US" sz="2400" dirty="0" smtClean="0"/>
              <a:t>leak-off </a:t>
            </a:r>
            <a:r>
              <a:rPr lang="en-US" sz="2400" dirty="0" smtClean="0"/>
              <a:t>flow-path geometry considerations, </a:t>
            </a:r>
            <a:endParaRPr lang="en-US" sz="2400" dirty="0" smtClean="0"/>
          </a:p>
          <a:p>
            <a:r>
              <a:rPr lang="en-US" sz="2400" dirty="0" smtClean="0"/>
              <a:t>drilling </a:t>
            </a:r>
            <a:r>
              <a:rPr lang="en-US" sz="2400" dirty="0" smtClean="0"/>
              <a:t>fluid and LCM selection to help minimize effects on ECD</a:t>
            </a:r>
            <a:r>
              <a:rPr lang="en-US" sz="2400" dirty="0" smtClean="0"/>
              <a:t>,</a:t>
            </a:r>
          </a:p>
          <a:p>
            <a:r>
              <a:rPr lang="en-US" sz="2400" dirty="0" smtClean="0"/>
              <a:t> </a:t>
            </a:r>
            <a:r>
              <a:rPr lang="en-US" sz="2400" dirty="0" smtClean="0"/>
              <a:t>on-site monitoring using annular pressure while drilling (APWD)</a:t>
            </a:r>
            <a:endParaRPr lang="en-US" sz="2400" dirty="0"/>
          </a:p>
        </p:txBody>
      </p:sp>
      <p:sp>
        <p:nvSpPr>
          <p:cNvPr id="7" name="Title 6">
            <a:extLst>
              <a:ext uri="{FF2B5EF4-FFF2-40B4-BE49-F238E27FC236}">
                <a16:creationId xmlns="" xmlns:a16="http://schemas.microsoft.com/office/drawing/2014/main" id="{787CC741-17F7-E34F-9E19-EBFAA614FBE6}"/>
              </a:ext>
            </a:extLst>
          </p:cNvPr>
          <p:cNvSpPr>
            <a:spLocks noGrp="1"/>
          </p:cNvSpPr>
          <p:nvPr>
            <p:ph type="title"/>
          </p:nvPr>
        </p:nvSpPr>
        <p:spPr>
          <a:xfrm>
            <a:off x="838200" y="548680"/>
            <a:ext cx="10515600" cy="936104"/>
          </a:xfrm>
        </p:spPr>
        <p:txBody>
          <a:bodyPr>
            <a:normAutofit/>
          </a:bodyPr>
          <a:lstStyle/>
          <a:p>
            <a:r>
              <a:rPr lang="en-US" sz="4000" b="1" dirty="0" smtClean="0"/>
              <a:t>FUNDAMENTALS OF LOST CIRCULATION CONTROL</a:t>
            </a:r>
            <a:endParaRPr lang="en-US" sz="4000" b="1" dirty="0"/>
          </a:p>
        </p:txBody>
      </p:sp>
    </p:spTree>
    <p:extLst>
      <p:ext uri="{BB962C8B-B14F-4D97-AF65-F5344CB8AC3E}">
        <p14:creationId xmlns="" xmlns:p14="http://schemas.microsoft.com/office/powerpoint/2010/main" val="300899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89F8E0D-267E-7C4A-AD6B-C744BAC20141}"/>
              </a:ext>
            </a:extLst>
          </p:cNvPr>
          <p:cNvSpPr>
            <a:spLocks noGrp="1"/>
          </p:cNvSpPr>
          <p:nvPr>
            <p:ph type="sldNum" sz="quarter" idx="12"/>
          </p:nvPr>
        </p:nvSpPr>
        <p:spPr/>
        <p:txBody>
          <a:bodyPr/>
          <a:lstStyle/>
          <a:p>
            <a:fld id="{3C3D9F04-0A57-1A4C-9E78-3C385EBC5FF4}" type="slidenum">
              <a:rPr lang="en-US" smtClean="0"/>
              <a:pPr/>
              <a:t>8</a:t>
            </a:fld>
            <a:endParaRPr lang="en-US"/>
          </a:p>
        </p:txBody>
      </p:sp>
      <p:pic>
        <p:nvPicPr>
          <p:cNvPr id="6" name="Picture 5" descr="unnamed.png">
            <a:extLst>
              <a:ext uri="{FF2B5EF4-FFF2-40B4-BE49-F238E27FC236}">
                <a16:creationId xmlns="" xmlns:a16="http://schemas.microsoft.com/office/drawing/2014/main" id="{EC838133-42A2-5B43-87FE-2D587BCDB60B}"/>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5" name="Rectangle 4"/>
          <p:cNvSpPr/>
          <p:nvPr/>
        </p:nvSpPr>
        <p:spPr>
          <a:xfrm>
            <a:off x="407368" y="188640"/>
            <a:ext cx="101531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ln>
                  <a:solidFill>
                    <a:schemeClr val="tx1">
                      <a:lumMod val="95000"/>
                      <a:lumOff val="5000"/>
                    </a:schemeClr>
                  </a:solidFill>
                </a:ln>
                <a:solidFill>
                  <a:schemeClr val="tx1">
                    <a:lumMod val="95000"/>
                    <a:lumOff val="5000"/>
                  </a:schemeClr>
                </a:solidFill>
              </a:rPr>
              <a:t>LOST CIRCULATION MATERIALS (LCMs) SELECTION</a:t>
            </a:r>
            <a:endParaRPr lang="en-US" sz="3600" b="1" dirty="0">
              <a:ln>
                <a:solidFill>
                  <a:schemeClr val="tx1">
                    <a:lumMod val="95000"/>
                    <a:lumOff val="5000"/>
                  </a:schemeClr>
                </a:solidFill>
              </a:ln>
              <a:solidFill>
                <a:schemeClr val="tx1">
                  <a:lumMod val="95000"/>
                  <a:lumOff val="5000"/>
                </a:schemeClr>
              </a:solidFill>
            </a:endParaRPr>
          </a:p>
        </p:txBody>
      </p:sp>
      <p:sp>
        <p:nvSpPr>
          <p:cNvPr id="7" name="Rectangle 6"/>
          <p:cNvSpPr/>
          <p:nvPr/>
        </p:nvSpPr>
        <p:spPr>
          <a:xfrm>
            <a:off x="191344" y="1124744"/>
            <a:ext cx="11809312" cy="5544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p:cNvGraphicFramePr/>
          <p:nvPr/>
        </p:nvGraphicFramePr>
        <p:xfrm>
          <a:off x="191344" y="1124744"/>
          <a:ext cx="6984776" cy="50135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Diagram 9"/>
          <p:cNvGraphicFramePr/>
          <p:nvPr/>
        </p:nvGraphicFramePr>
        <p:xfrm>
          <a:off x="7248128" y="1268760"/>
          <a:ext cx="4680520" cy="5256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335360" y="6021288"/>
            <a:ext cx="669674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lumMod val="95000"/>
                      <a:lumOff val="5000"/>
                    </a:schemeClr>
                  </a:solidFill>
                </a:ln>
                <a:solidFill>
                  <a:schemeClr val="tx1">
                    <a:lumMod val="95000"/>
                    <a:lumOff val="5000"/>
                  </a:schemeClr>
                </a:solidFill>
              </a:rPr>
              <a:t>Source: </a:t>
            </a:r>
            <a:r>
              <a:rPr lang="en-US" dirty="0" smtClean="0">
                <a:ln>
                  <a:solidFill>
                    <a:schemeClr val="tx1">
                      <a:lumMod val="95000"/>
                      <a:lumOff val="5000"/>
                    </a:schemeClr>
                  </a:solidFill>
                </a:ln>
                <a:solidFill>
                  <a:schemeClr val="tx1">
                    <a:lumMod val="95000"/>
                    <a:lumOff val="5000"/>
                  </a:schemeClr>
                </a:solidFill>
              </a:rPr>
              <a:t>L</a:t>
            </a:r>
            <a:r>
              <a:rPr lang="en-US" dirty="0" smtClean="0">
                <a:ln>
                  <a:solidFill>
                    <a:schemeClr val="tx1">
                      <a:lumMod val="95000"/>
                      <a:lumOff val="5000"/>
                    </a:schemeClr>
                  </a:solidFill>
                </a:ln>
                <a:solidFill>
                  <a:schemeClr val="tx1">
                    <a:lumMod val="95000"/>
                    <a:lumOff val="5000"/>
                  </a:schemeClr>
                </a:solidFill>
              </a:rPr>
              <a:t>ost circulation  material  selection  in drilling  operation</a:t>
            </a:r>
            <a:endParaRPr lang="en-US" dirty="0">
              <a:ln>
                <a:solidFill>
                  <a:schemeClr val="tx1">
                    <a:lumMod val="95000"/>
                    <a:lumOff val="5000"/>
                  </a:schemeClr>
                </a:solidFill>
              </a:ln>
              <a:solidFill>
                <a:schemeClr val="tx1">
                  <a:lumMod val="95000"/>
                  <a:lumOff val="5000"/>
                </a:schemeClr>
              </a:solidFill>
            </a:endParaRPr>
          </a:p>
        </p:txBody>
      </p:sp>
    </p:spTree>
    <p:extLst>
      <p:ext uri="{BB962C8B-B14F-4D97-AF65-F5344CB8AC3E}">
        <p14:creationId xmlns="" xmlns:p14="http://schemas.microsoft.com/office/powerpoint/2010/main" val="390036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named.png">
            <a:extLst>
              <a:ext uri="{FF2B5EF4-FFF2-40B4-BE49-F238E27FC236}">
                <a16:creationId xmlns="" xmlns:a16="http://schemas.microsoft.com/office/drawing/2014/main" id="{2127443B-4A7B-5C45-8C50-F6979894D192}"/>
              </a:ext>
            </a:extLst>
          </p:cNvPr>
          <p:cNvPicPr>
            <a:picLocks noChangeAspect="1"/>
          </p:cNvPicPr>
          <p:nvPr/>
        </p:nvPicPr>
        <p:blipFill>
          <a:blip r:embed="rId2" cstate="print"/>
          <a:srcRect l="7639" r="11806"/>
          <a:stretch>
            <a:fillRect/>
          </a:stretch>
        </p:blipFill>
        <p:spPr>
          <a:xfrm>
            <a:off x="10404602" y="95506"/>
            <a:ext cx="1789957" cy="668531"/>
          </a:xfrm>
          <a:prstGeom prst="rect">
            <a:avLst/>
          </a:prstGeom>
        </p:spPr>
      </p:pic>
      <p:sp>
        <p:nvSpPr>
          <p:cNvPr id="6" name="Slide Number Placeholder 5"/>
          <p:cNvSpPr>
            <a:spLocks noGrp="1"/>
          </p:cNvSpPr>
          <p:nvPr>
            <p:ph type="sldNum" sz="quarter" idx="12"/>
          </p:nvPr>
        </p:nvSpPr>
        <p:spPr/>
        <p:txBody>
          <a:bodyPr/>
          <a:lstStyle/>
          <a:p>
            <a:fld id="{3C3D9F04-0A57-1A4C-9E78-3C385EBC5FF4}" type="slidenum">
              <a:rPr lang="en-US" smtClean="0"/>
              <a:pPr/>
              <a:t>9</a:t>
            </a:fld>
            <a:endParaRPr lang="en-US"/>
          </a:p>
        </p:txBody>
      </p:sp>
      <p:sp>
        <p:nvSpPr>
          <p:cNvPr id="4" name="Content Placeholder 3">
            <a:extLst>
              <a:ext uri="{FF2B5EF4-FFF2-40B4-BE49-F238E27FC236}">
                <a16:creationId xmlns="" xmlns:a16="http://schemas.microsoft.com/office/drawing/2014/main" id="{1569B736-9192-3F46-8B06-73B5D64CE91E}"/>
              </a:ext>
            </a:extLst>
          </p:cNvPr>
          <p:cNvSpPr>
            <a:spLocks noGrp="1"/>
          </p:cNvSpPr>
          <p:nvPr>
            <p:ph idx="1"/>
          </p:nvPr>
        </p:nvSpPr>
        <p:spPr>
          <a:xfrm>
            <a:off x="838200" y="1268760"/>
            <a:ext cx="10515600" cy="4908203"/>
          </a:xfrm>
        </p:spPr>
        <p:txBody>
          <a:bodyPr/>
          <a:lstStyle/>
          <a:p>
            <a:r>
              <a:rPr lang="en-US" sz="2400" dirty="0" smtClean="0"/>
              <a:t>To effectively prevent and cure losses resulting from borehole stability issues, it is important to understand the fundamental principles of this process</a:t>
            </a:r>
            <a:r>
              <a:rPr lang="en-US" sz="2400" dirty="0" smtClean="0"/>
              <a:t>.</a:t>
            </a:r>
          </a:p>
          <a:p>
            <a:endParaRPr lang="en-US" sz="2400" dirty="0" smtClean="0"/>
          </a:p>
          <a:p>
            <a:r>
              <a:rPr lang="en-US" sz="2400" dirty="0" smtClean="0"/>
              <a:t>Fractures and Fracture </a:t>
            </a:r>
            <a:r>
              <a:rPr lang="en-US" sz="2400" dirty="0" smtClean="0"/>
              <a:t>Identification</a:t>
            </a:r>
          </a:p>
          <a:p>
            <a:pPr>
              <a:buNone/>
            </a:pPr>
            <a:r>
              <a:rPr lang="en-US" sz="2400" dirty="0" smtClean="0"/>
              <a:t>          </a:t>
            </a:r>
            <a:r>
              <a:rPr lang="en-US" sz="2400" dirty="0" smtClean="0"/>
              <a:t>Natural fractures </a:t>
            </a:r>
          </a:p>
          <a:p>
            <a:pPr>
              <a:buNone/>
            </a:pPr>
            <a:r>
              <a:rPr lang="en-US" sz="2400" dirty="0" smtClean="0"/>
              <a:t>          Induced fractures</a:t>
            </a:r>
          </a:p>
          <a:p>
            <a:pPr>
              <a:buNone/>
            </a:pPr>
            <a:endParaRPr lang="en-US" sz="2400" dirty="0" smtClean="0"/>
          </a:p>
          <a:p>
            <a:r>
              <a:rPr lang="en-US" sz="2400" dirty="0" smtClean="0"/>
              <a:t>Mechanics of Fracturing   </a:t>
            </a:r>
            <a:endParaRPr lang="en-US" sz="2400" dirty="0" smtClean="0"/>
          </a:p>
          <a:p>
            <a:pPr>
              <a:buNone/>
            </a:pPr>
            <a:r>
              <a:rPr lang="en-US" dirty="0" smtClean="0"/>
              <a:t> </a:t>
            </a:r>
            <a:endParaRPr lang="en-US" dirty="0"/>
          </a:p>
        </p:txBody>
      </p:sp>
      <p:sp>
        <p:nvSpPr>
          <p:cNvPr id="9" name="Title 8">
            <a:extLst>
              <a:ext uri="{FF2B5EF4-FFF2-40B4-BE49-F238E27FC236}">
                <a16:creationId xmlns="" xmlns:a16="http://schemas.microsoft.com/office/drawing/2014/main" id="{69D5D730-873E-F843-849D-88A65AB6E46E}"/>
              </a:ext>
            </a:extLst>
          </p:cNvPr>
          <p:cNvSpPr>
            <a:spLocks noGrp="1"/>
          </p:cNvSpPr>
          <p:nvPr>
            <p:ph type="title"/>
          </p:nvPr>
        </p:nvSpPr>
        <p:spPr>
          <a:xfrm>
            <a:off x="838200" y="365125"/>
            <a:ext cx="10515600" cy="975643"/>
          </a:xfrm>
        </p:spPr>
        <p:txBody>
          <a:bodyPr/>
          <a:lstStyle/>
          <a:p>
            <a:r>
              <a:rPr lang="en-US" b="1" dirty="0" smtClean="0"/>
              <a:t>        </a:t>
            </a:r>
            <a:r>
              <a:rPr lang="en-US" sz="4000" b="1" dirty="0" smtClean="0"/>
              <a:t>BOREHOLE  STABILITY  ANALYSIS</a:t>
            </a:r>
            <a:endParaRPr lang="en-US" sz="4000" b="1" dirty="0"/>
          </a:p>
        </p:txBody>
      </p:sp>
    </p:spTree>
    <p:extLst>
      <p:ext uri="{BB962C8B-B14F-4D97-AF65-F5344CB8AC3E}">
        <p14:creationId xmlns="" xmlns:p14="http://schemas.microsoft.com/office/powerpoint/2010/main" val="411592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1085</Words>
  <Application>Microsoft Office PowerPoint</Application>
  <PresentationFormat>Custom</PresentationFormat>
  <Paragraphs>166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PRACTICAL  APPRACHOS  FOR  SOLVING  LOST CIRCULATION  PROBLEMS  WHILE  DRILLING</vt:lpstr>
      <vt:lpstr>                                    ABSTRACT</vt:lpstr>
      <vt:lpstr>                                    CONTENTS</vt:lpstr>
      <vt:lpstr>Slide 4</vt:lpstr>
      <vt:lpstr>                   RESEARCH OBJECTIVES</vt:lpstr>
      <vt:lpstr>          RESEARCH METHODOLOGY</vt:lpstr>
      <vt:lpstr>FUNDAMENTALS OF LOST CIRCULATION CONTROL</vt:lpstr>
      <vt:lpstr>Slide 8</vt:lpstr>
      <vt:lpstr>        BOREHOLE  STABILITY  ANALYSIS</vt:lpstr>
      <vt:lpstr>             Causes  of Lost circulation </vt:lpstr>
      <vt:lpstr>         Causes  of Lost circulation </vt:lpstr>
      <vt:lpstr>                       Lost  circulation</vt:lpstr>
      <vt:lpstr>Mechanics of Fracturing</vt:lpstr>
      <vt:lpstr>MANAGEMENT OF EQUIVALENT CIRCULATION DENSITY (ECD)</vt:lpstr>
      <vt:lpstr>Slide 15</vt:lpstr>
      <vt:lpstr>TYPES OF LOSSES IN THE LOST CIRCULATION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EOR IN SANDSTONE &amp; CARBONATE RESERVOIR USING CHEMICAL INJECTION PROCESS.</dc:title>
  <dc:creator>aravinthj97@gmail.com</dc:creator>
  <cp:lastModifiedBy>MAKISHA MOBILES</cp:lastModifiedBy>
  <cp:revision>77</cp:revision>
  <dcterms:created xsi:type="dcterms:W3CDTF">2020-09-24T05:04:27Z</dcterms:created>
  <dcterms:modified xsi:type="dcterms:W3CDTF">2021-02-16T21:52:08Z</dcterms:modified>
</cp:coreProperties>
</file>