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4" r:id="rId2"/>
    <p:sldId id="281" r:id="rId3"/>
    <p:sldId id="263" r:id="rId4"/>
    <p:sldId id="280" r:id="rId5"/>
    <p:sldId id="282" r:id="rId6"/>
    <p:sldId id="266" r:id="rId7"/>
    <p:sldId id="267" r:id="rId8"/>
    <p:sldId id="265" r:id="rId9"/>
    <p:sldId id="268" r:id="rId10"/>
    <p:sldId id="269" r:id="rId11"/>
    <p:sldId id="270" r:id="rId12"/>
    <p:sldId id="271" r:id="rId13"/>
    <p:sldId id="272" r:id="rId14"/>
    <p:sldId id="273" r:id="rId15"/>
    <p:sldId id="274" r:id="rId16"/>
    <p:sldId id="275" r:id="rId17"/>
    <p:sldId id="277" r:id="rId18"/>
    <p:sldId id="278" r:id="rId19"/>
    <p:sldId id="279" r:id="rId20"/>
    <p:sldId id="276" r:id="rId21"/>
    <p:sldId id="283" r:id="rId22"/>
    <p:sldId id="285" r:id="rId23"/>
    <p:sldId id="286" r:id="rId24"/>
    <p:sldId id="287" r:id="rId25"/>
    <p:sldId id="288"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5" d="100"/>
          <a:sy n="115" d="100"/>
        </p:scale>
        <p:origin x="2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94B02-8DBB-4DE9-9003-E76367A719D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E4FF4378-D555-44CD-A97E-F061793BFE4B}">
      <dgm:prSet custT="1"/>
      <dgm:spPr/>
      <dgm:t>
        <a:bodyPr/>
        <a:lstStyle/>
        <a:p>
          <a:r>
            <a:rPr lang="en-US" sz="3200" dirty="0"/>
            <a:t>The main building blocks of Angular are:</a:t>
          </a:r>
          <a:endParaRPr lang="en-IN" sz="3200" dirty="0"/>
        </a:p>
      </dgm:t>
    </dgm:pt>
    <dgm:pt modelId="{6EDF3DBD-94F0-45AF-B7D3-409FA2E947D3}" type="parTrans" cxnId="{C0847EBD-35E6-4FE8-AA61-E5F267F0DDDC}">
      <dgm:prSet/>
      <dgm:spPr/>
      <dgm:t>
        <a:bodyPr/>
        <a:lstStyle/>
        <a:p>
          <a:endParaRPr lang="en-IN"/>
        </a:p>
      </dgm:t>
    </dgm:pt>
    <dgm:pt modelId="{DD845EDE-CD72-4CCB-A71C-FFB4BD4C860D}" type="sibTrans" cxnId="{C0847EBD-35E6-4FE8-AA61-E5F267F0DDDC}">
      <dgm:prSet/>
      <dgm:spPr/>
      <dgm:t>
        <a:bodyPr/>
        <a:lstStyle/>
        <a:p>
          <a:endParaRPr lang="en-IN"/>
        </a:p>
      </dgm:t>
    </dgm:pt>
    <dgm:pt modelId="{E382C0A0-962C-4148-91E5-33A10AF75406}">
      <dgm:prSet custT="1"/>
      <dgm:spPr/>
      <dgm:t>
        <a:bodyPr/>
        <a:lstStyle/>
        <a:p>
          <a:r>
            <a:rPr lang="en-IN" sz="2800" dirty="0"/>
            <a:t>Modules</a:t>
          </a:r>
        </a:p>
      </dgm:t>
    </dgm:pt>
    <dgm:pt modelId="{017C0D5B-CFDB-4A85-9A38-59DCB1C7A8DC}" type="parTrans" cxnId="{F7437647-7255-49D8-8E8F-FD454AE62C86}">
      <dgm:prSet/>
      <dgm:spPr/>
      <dgm:t>
        <a:bodyPr/>
        <a:lstStyle/>
        <a:p>
          <a:endParaRPr lang="en-IN"/>
        </a:p>
      </dgm:t>
    </dgm:pt>
    <dgm:pt modelId="{8389EBD3-5C3C-43E8-A108-C73B435695C7}" type="sibTrans" cxnId="{F7437647-7255-49D8-8E8F-FD454AE62C86}">
      <dgm:prSet/>
      <dgm:spPr/>
      <dgm:t>
        <a:bodyPr/>
        <a:lstStyle/>
        <a:p>
          <a:endParaRPr lang="en-IN"/>
        </a:p>
      </dgm:t>
    </dgm:pt>
    <dgm:pt modelId="{097AF34E-D4E2-482B-B002-0D78046AC307}">
      <dgm:prSet custT="1"/>
      <dgm:spPr/>
      <dgm:t>
        <a:bodyPr/>
        <a:lstStyle/>
        <a:p>
          <a:r>
            <a:rPr lang="en-IN" sz="2800"/>
            <a:t>Components</a:t>
          </a:r>
        </a:p>
      </dgm:t>
    </dgm:pt>
    <dgm:pt modelId="{FCA4994A-EBEC-458B-BD16-D4388D6C87DE}" type="parTrans" cxnId="{5C02B7AC-1697-461F-B998-898703402860}">
      <dgm:prSet/>
      <dgm:spPr/>
      <dgm:t>
        <a:bodyPr/>
        <a:lstStyle/>
        <a:p>
          <a:endParaRPr lang="en-IN"/>
        </a:p>
      </dgm:t>
    </dgm:pt>
    <dgm:pt modelId="{EDF90876-2562-403D-90AB-3A266B4816C4}" type="sibTrans" cxnId="{5C02B7AC-1697-461F-B998-898703402860}">
      <dgm:prSet/>
      <dgm:spPr/>
      <dgm:t>
        <a:bodyPr/>
        <a:lstStyle/>
        <a:p>
          <a:endParaRPr lang="en-IN"/>
        </a:p>
      </dgm:t>
    </dgm:pt>
    <dgm:pt modelId="{337E2115-8119-4C83-A68C-61036AD29F74}">
      <dgm:prSet custT="1"/>
      <dgm:spPr/>
      <dgm:t>
        <a:bodyPr/>
        <a:lstStyle/>
        <a:p>
          <a:r>
            <a:rPr lang="en-IN" sz="2800" dirty="0"/>
            <a:t>Templates</a:t>
          </a:r>
        </a:p>
      </dgm:t>
    </dgm:pt>
    <dgm:pt modelId="{54AC3F24-B945-475A-B92F-13F79D564FA2}" type="parTrans" cxnId="{2C198279-38D3-4E2E-AAFA-4BB816615E2D}">
      <dgm:prSet/>
      <dgm:spPr/>
      <dgm:t>
        <a:bodyPr/>
        <a:lstStyle/>
        <a:p>
          <a:endParaRPr lang="en-IN"/>
        </a:p>
      </dgm:t>
    </dgm:pt>
    <dgm:pt modelId="{CFA39E12-470A-4223-8E7A-60BF6DE87373}" type="sibTrans" cxnId="{2C198279-38D3-4E2E-AAFA-4BB816615E2D}">
      <dgm:prSet/>
      <dgm:spPr/>
      <dgm:t>
        <a:bodyPr/>
        <a:lstStyle/>
        <a:p>
          <a:endParaRPr lang="en-IN"/>
        </a:p>
      </dgm:t>
    </dgm:pt>
    <dgm:pt modelId="{12781993-3381-40D2-A3BE-F031138EA3A0}">
      <dgm:prSet custT="1"/>
      <dgm:spPr/>
      <dgm:t>
        <a:bodyPr/>
        <a:lstStyle/>
        <a:p>
          <a:r>
            <a:rPr lang="en-IN" sz="2800" dirty="0"/>
            <a:t>Metadata</a:t>
          </a:r>
        </a:p>
      </dgm:t>
    </dgm:pt>
    <dgm:pt modelId="{94E6B0F8-45C9-4866-9A57-CCE8A3D9ADDE}" type="parTrans" cxnId="{6D04A403-FAA1-497C-B6D9-7AF6E972AD1F}">
      <dgm:prSet/>
      <dgm:spPr/>
      <dgm:t>
        <a:bodyPr/>
        <a:lstStyle/>
        <a:p>
          <a:endParaRPr lang="en-IN"/>
        </a:p>
      </dgm:t>
    </dgm:pt>
    <dgm:pt modelId="{4E7D0639-C58B-4169-9991-31A788ABA104}" type="sibTrans" cxnId="{6D04A403-FAA1-497C-B6D9-7AF6E972AD1F}">
      <dgm:prSet/>
      <dgm:spPr/>
      <dgm:t>
        <a:bodyPr/>
        <a:lstStyle/>
        <a:p>
          <a:endParaRPr lang="en-IN"/>
        </a:p>
      </dgm:t>
    </dgm:pt>
    <dgm:pt modelId="{4559C435-489F-497C-8FC0-81D4C7290CA4}">
      <dgm:prSet custT="1"/>
      <dgm:spPr/>
      <dgm:t>
        <a:bodyPr/>
        <a:lstStyle/>
        <a:p>
          <a:r>
            <a:rPr lang="en-IN" sz="2800" dirty="0"/>
            <a:t>Data binding</a:t>
          </a:r>
        </a:p>
      </dgm:t>
    </dgm:pt>
    <dgm:pt modelId="{17A6F582-1A49-42C4-A977-311220B82D66}" type="parTrans" cxnId="{585A8CED-5AF1-4339-8892-CAB9976BAC0E}">
      <dgm:prSet/>
      <dgm:spPr/>
      <dgm:t>
        <a:bodyPr/>
        <a:lstStyle/>
        <a:p>
          <a:endParaRPr lang="en-IN"/>
        </a:p>
      </dgm:t>
    </dgm:pt>
    <dgm:pt modelId="{BCE3281F-6512-449B-9CE6-763594259E6D}" type="sibTrans" cxnId="{585A8CED-5AF1-4339-8892-CAB9976BAC0E}">
      <dgm:prSet/>
      <dgm:spPr/>
      <dgm:t>
        <a:bodyPr/>
        <a:lstStyle/>
        <a:p>
          <a:endParaRPr lang="en-IN"/>
        </a:p>
      </dgm:t>
    </dgm:pt>
    <dgm:pt modelId="{2FFBFA3F-C20A-441C-9FEF-D265A8FB44C2}">
      <dgm:prSet custT="1"/>
      <dgm:spPr/>
      <dgm:t>
        <a:bodyPr/>
        <a:lstStyle/>
        <a:p>
          <a:r>
            <a:rPr lang="en-IN" sz="2800" dirty="0"/>
            <a:t>Directives</a:t>
          </a:r>
        </a:p>
      </dgm:t>
    </dgm:pt>
    <dgm:pt modelId="{C094D701-4A10-41EC-BB3C-830A32B6F2B5}" type="parTrans" cxnId="{DDF57957-4447-48DC-907D-1DE47AF6681A}">
      <dgm:prSet/>
      <dgm:spPr/>
      <dgm:t>
        <a:bodyPr/>
        <a:lstStyle/>
        <a:p>
          <a:endParaRPr lang="en-IN"/>
        </a:p>
      </dgm:t>
    </dgm:pt>
    <dgm:pt modelId="{AE614ECD-ECFB-441C-9789-4110785BA4CF}" type="sibTrans" cxnId="{DDF57957-4447-48DC-907D-1DE47AF6681A}">
      <dgm:prSet/>
      <dgm:spPr/>
      <dgm:t>
        <a:bodyPr/>
        <a:lstStyle/>
        <a:p>
          <a:endParaRPr lang="en-IN"/>
        </a:p>
      </dgm:t>
    </dgm:pt>
    <dgm:pt modelId="{B62D4C3F-51AC-4B12-99F9-FE7664404C68}">
      <dgm:prSet custT="1"/>
      <dgm:spPr/>
      <dgm:t>
        <a:bodyPr/>
        <a:lstStyle/>
        <a:p>
          <a:r>
            <a:rPr lang="en-IN" sz="2800" dirty="0"/>
            <a:t>Services</a:t>
          </a:r>
        </a:p>
      </dgm:t>
    </dgm:pt>
    <dgm:pt modelId="{74A57F8B-0044-47BD-B0AE-A0D4AE811FBD}" type="parTrans" cxnId="{8BDC537F-A066-4370-B6C0-4CEC8BDA3114}">
      <dgm:prSet/>
      <dgm:spPr/>
      <dgm:t>
        <a:bodyPr/>
        <a:lstStyle/>
        <a:p>
          <a:endParaRPr lang="en-IN"/>
        </a:p>
      </dgm:t>
    </dgm:pt>
    <dgm:pt modelId="{809A1476-3688-4A48-9769-D86D54031515}" type="sibTrans" cxnId="{8BDC537F-A066-4370-B6C0-4CEC8BDA3114}">
      <dgm:prSet/>
      <dgm:spPr/>
      <dgm:t>
        <a:bodyPr/>
        <a:lstStyle/>
        <a:p>
          <a:endParaRPr lang="en-IN"/>
        </a:p>
      </dgm:t>
    </dgm:pt>
    <dgm:pt modelId="{ED4B8B60-D374-4B12-8D63-034C342C10A6}">
      <dgm:prSet custT="1"/>
      <dgm:spPr/>
      <dgm:t>
        <a:bodyPr/>
        <a:lstStyle/>
        <a:p>
          <a:r>
            <a:rPr lang="en-IN" sz="2800" dirty="0"/>
            <a:t>Dependency injection</a:t>
          </a:r>
        </a:p>
      </dgm:t>
    </dgm:pt>
    <dgm:pt modelId="{F8D746BC-0C68-4ECA-90EA-7874691C8408}" type="parTrans" cxnId="{7652F113-3A32-4611-BC29-D8DFF07C00FF}">
      <dgm:prSet/>
      <dgm:spPr/>
      <dgm:t>
        <a:bodyPr/>
        <a:lstStyle/>
        <a:p>
          <a:endParaRPr lang="en-IN"/>
        </a:p>
      </dgm:t>
    </dgm:pt>
    <dgm:pt modelId="{945BF494-D8A6-40A0-8935-3953EA9014E5}" type="sibTrans" cxnId="{7652F113-3A32-4611-BC29-D8DFF07C00FF}">
      <dgm:prSet/>
      <dgm:spPr/>
      <dgm:t>
        <a:bodyPr/>
        <a:lstStyle/>
        <a:p>
          <a:endParaRPr lang="en-IN"/>
        </a:p>
      </dgm:t>
    </dgm:pt>
    <dgm:pt modelId="{8A2C9BF7-E015-4C22-87EF-AB75A10C0275}" type="pres">
      <dgm:prSet presAssocID="{12A94B02-8DBB-4DE9-9003-E76367A719DE}" presName="Name0" presStyleCnt="0">
        <dgm:presLayoutVars>
          <dgm:dir/>
          <dgm:animLvl val="lvl"/>
          <dgm:resizeHandles val="exact"/>
        </dgm:presLayoutVars>
      </dgm:prSet>
      <dgm:spPr/>
      <dgm:t>
        <a:bodyPr/>
        <a:lstStyle/>
        <a:p>
          <a:endParaRPr lang="en-US"/>
        </a:p>
      </dgm:t>
    </dgm:pt>
    <dgm:pt modelId="{FE35A5DF-CB5C-4D03-88B8-C76D44F4BAC5}" type="pres">
      <dgm:prSet presAssocID="{E4FF4378-D555-44CD-A97E-F061793BFE4B}" presName="linNode" presStyleCnt="0"/>
      <dgm:spPr/>
    </dgm:pt>
    <dgm:pt modelId="{184F716D-405E-4881-8AE9-4B42E319C429}" type="pres">
      <dgm:prSet presAssocID="{E4FF4378-D555-44CD-A97E-F061793BFE4B}" presName="parentText" presStyleLbl="node1" presStyleIdx="0" presStyleCnt="1">
        <dgm:presLayoutVars>
          <dgm:chMax val="1"/>
          <dgm:bulletEnabled val="1"/>
        </dgm:presLayoutVars>
      </dgm:prSet>
      <dgm:spPr/>
      <dgm:t>
        <a:bodyPr/>
        <a:lstStyle/>
        <a:p>
          <a:endParaRPr lang="en-US"/>
        </a:p>
      </dgm:t>
    </dgm:pt>
    <dgm:pt modelId="{0F54D8CD-7B61-4C93-80CF-7ED744AF037C}" type="pres">
      <dgm:prSet presAssocID="{E4FF4378-D555-44CD-A97E-F061793BFE4B}" presName="descendantText" presStyleLbl="alignAccFollowNode1" presStyleIdx="0" presStyleCnt="1">
        <dgm:presLayoutVars>
          <dgm:bulletEnabled val="1"/>
        </dgm:presLayoutVars>
      </dgm:prSet>
      <dgm:spPr/>
      <dgm:t>
        <a:bodyPr/>
        <a:lstStyle/>
        <a:p>
          <a:endParaRPr lang="en-US"/>
        </a:p>
      </dgm:t>
    </dgm:pt>
  </dgm:ptLst>
  <dgm:cxnLst>
    <dgm:cxn modelId="{585A8CED-5AF1-4339-8892-CAB9976BAC0E}" srcId="{E4FF4378-D555-44CD-A97E-F061793BFE4B}" destId="{4559C435-489F-497C-8FC0-81D4C7290CA4}" srcOrd="4" destOrd="0" parTransId="{17A6F582-1A49-42C4-A977-311220B82D66}" sibTransId="{BCE3281F-6512-449B-9CE6-763594259E6D}"/>
    <dgm:cxn modelId="{6DE56B29-4B62-4AD9-AE5E-5D6B769CE2A7}" type="presOf" srcId="{B62D4C3F-51AC-4B12-99F9-FE7664404C68}" destId="{0F54D8CD-7B61-4C93-80CF-7ED744AF037C}" srcOrd="0" destOrd="6" presId="urn:microsoft.com/office/officeart/2005/8/layout/vList5"/>
    <dgm:cxn modelId="{DDF57957-4447-48DC-907D-1DE47AF6681A}" srcId="{E4FF4378-D555-44CD-A97E-F061793BFE4B}" destId="{2FFBFA3F-C20A-441C-9FEF-D265A8FB44C2}" srcOrd="5" destOrd="0" parTransId="{C094D701-4A10-41EC-BB3C-830A32B6F2B5}" sibTransId="{AE614ECD-ECFB-441C-9789-4110785BA4CF}"/>
    <dgm:cxn modelId="{C0847EBD-35E6-4FE8-AA61-E5F267F0DDDC}" srcId="{12A94B02-8DBB-4DE9-9003-E76367A719DE}" destId="{E4FF4378-D555-44CD-A97E-F061793BFE4B}" srcOrd="0" destOrd="0" parTransId="{6EDF3DBD-94F0-45AF-B7D3-409FA2E947D3}" sibTransId="{DD845EDE-CD72-4CCB-A71C-FFB4BD4C860D}"/>
    <dgm:cxn modelId="{D25FB1C5-8335-4AE3-8A98-7C764BF4A8D9}" type="presOf" srcId="{E382C0A0-962C-4148-91E5-33A10AF75406}" destId="{0F54D8CD-7B61-4C93-80CF-7ED744AF037C}" srcOrd="0" destOrd="0" presId="urn:microsoft.com/office/officeart/2005/8/layout/vList5"/>
    <dgm:cxn modelId="{873AA94D-1118-4A78-A71D-50C09CC3A6AB}" type="presOf" srcId="{E4FF4378-D555-44CD-A97E-F061793BFE4B}" destId="{184F716D-405E-4881-8AE9-4B42E319C429}" srcOrd="0" destOrd="0" presId="urn:microsoft.com/office/officeart/2005/8/layout/vList5"/>
    <dgm:cxn modelId="{360048F5-613D-40E9-A3D1-3F8026F9A16E}" type="presOf" srcId="{ED4B8B60-D374-4B12-8D63-034C342C10A6}" destId="{0F54D8CD-7B61-4C93-80CF-7ED744AF037C}" srcOrd="0" destOrd="7" presId="urn:microsoft.com/office/officeart/2005/8/layout/vList5"/>
    <dgm:cxn modelId="{394FBCE4-A7A6-48AD-A91D-E2AB9E1EF6FD}" type="presOf" srcId="{2FFBFA3F-C20A-441C-9FEF-D265A8FB44C2}" destId="{0F54D8CD-7B61-4C93-80CF-7ED744AF037C}" srcOrd="0" destOrd="5" presId="urn:microsoft.com/office/officeart/2005/8/layout/vList5"/>
    <dgm:cxn modelId="{F7437647-7255-49D8-8E8F-FD454AE62C86}" srcId="{E4FF4378-D555-44CD-A97E-F061793BFE4B}" destId="{E382C0A0-962C-4148-91E5-33A10AF75406}" srcOrd="0" destOrd="0" parTransId="{017C0D5B-CFDB-4A85-9A38-59DCB1C7A8DC}" sibTransId="{8389EBD3-5C3C-43E8-A108-C73B435695C7}"/>
    <dgm:cxn modelId="{FED8C098-D88B-4EF7-B207-F5334E022EE3}" type="presOf" srcId="{12781993-3381-40D2-A3BE-F031138EA3A0}" destId="{0F54D8CD-7B61-4C93-80CF-7ED744AF037C}" srcOrd="0" destOrd="3" presId="urn:microsoft.com/office/officeart/2005/8/layout/vList5"/>
    <dgm:cxn modelId="{6D04A403-FAA1-497C-B6D9-7AF6E972AD1F}" srcId="{E4FF4378-D555-44CD-A97E-F061793BFE4B}" destId="{12781993-3381-40D2-A3BE-F031138EA3A0}" srcOrd="3" destOrd="0" parTransId="{94E6B0F8-45C9-4866-9A57-CCE8A3D9ADDE}" sibTransId="{4E7D0639-C58B-4169-9991-31A788ABA104}"/>
    <dgm:cxn modelId="{D28D3702-8EB1-4EE8-8494-F6F66A7306CA}" type="presOf" srcId="{097AF34E-D4E2-482B-B002-0D78046AC307}" destId="{0F54D8CD-7B61-4C93-80CF-7ED744AF037C}" srcOrd="0" destOrd="1" presId="urn:microsoft.com/office/officeart/2005/8/layout/vList5"/>
    <dgm:cxn modelId="{5C02B7AC-1697-461F-B998-898703402860}" srcId="{E4FF4378-D555-44CD-A97E-F061793BFE4B}" destId="{097AF34E-D4E2-482B-B002-0D78046AC307}" srcOrd="1" destOrd="0" parTransId="{FCA4994A-EBEC-458B-BD16-D4388D6C87DE}" sibTransId="{EDF90876-2562-403D-90AB-3A266B4816C4}"/>
    <dgm:cxn modelId="{8BDC537F-A066-4370-B6C0-4CEC8BDA3114}" srcId="{E4FF4378-D555-44CD-A97E-F061793BFE4B}" destId="{B62D4C3F-51AC-4B12-99F9-FE7664404C68}" srcOrd="6" destOrd="0" parTransId="{74A57F8B-0044-47BD-B0AE-A0D4AE811FBD}" sibTransId="{809A1476-3688-4A48-9769-D86D54031515}"/>
    <dgm:cxn modelId="{1DE3E1ED-A964-4997-B623-A45882DCE909}" type="presOf" srcId="{337E2115-8119-4C83-A68C-61036AD29F74}" destId="{0F54D8CD-7B61-4C93-80CF-7ED744AF037C}" srcOrd="0" destOrd="2" presId="urn:microsoft.com/office/officeart/2005/8/layout/vList5"/>
    <dgm:cxn modelId="{7652F113-3A32-4611-BC29-D8DFF07C00FF}" srcId="{E4FF4378-D555-44CD-A97E-F061793BFE4B}" destId="{ED4B8B60-D374-4B12-8D63-034C342C10A6}" srcOrd="7" destOrd="0" parTransId="{F8D746BC-0C68-4ECA-90EA-7874691C8408}" sibTransId="{945BF494-D8A6-40A0-8935-3953EA9014E5}"/>
    <dgm:cxn modelId="{2C198279-38D3-4E2E-AAFA-4BB816615E2D}" srcId="{E4FF4378-D555-44CD-A97E-F061793BFE4B}" destId="{337E2115-8119-4C83-A68C-61036AD29F74}" srcOrd="2" destOrd="0" parTransId="{54AC3F24-B945-475A-B92F-13F79D564FA2}" sibTransId="{CFA39E12-470A-4223-8E7A-60BF6DE87373}"/>
    <dgm:cxn modelId="{A051794D-7EA4-4A65-9579-3060B530E6D0}" type="presOf" srcId="{4559C435-489F-497C-8FC0-81D4C7290CA4}" destId="{0F54D8CD-7B61-4C93-80CF-7ED744AF037C}" srcOrd="0" destOrd="4" presId="urn:microsoft.com/office/officeart/2005/8/layout/vList5"/>
    <dgm:cxn modelId="{F6B57EA1-ABFD-40C5-87FC-72A6321E849E}" type="presOf" srcId="{12A94B02-8DBB-4DE9-9003-E76367A719DE}" destId="{8A2C9BF7-E015-4C22-87EF-AB75A10C0275}" srcOrd="0" destOrd="0" presId="urn:microsoft.com/office/officeart/2005/8/layout/vList5"/>
    <dgm:cxn modelId="{749AC760-0D00-4293-8C9C-3B4829F9E01A}" type="presParOf" srcId="{8A2C9BF7-E015-4C22-87EF-AB75A10C0275}" destId="{FE35A5DF-CB5C-4D03-88B8-C76D44F4BAC5}" srcOrd="0" destOrd="0" presId="urn:microsoft.com/office/officeart/2005/8/layout/vList5"/>
    <dgm:cxn modelId="{C1BB719C-A3F6-4CAE-9C78-62E5B802391E}" type="presParOf" srcId="{FE35A5DF-CB5C-4D03-88B8-C76D44F4BAC5}" destId="{184F716D-405E-4881-8AE9-4B42E319C429}" srcOrd="0" destOrd="0" presId="urn:microsoft.com/office/officeart/2005/8/layout/vList5"/>
    <dgm:cxn modelId="{D40DE45E-5F2C-4FF1-ABC1-74812D571325}" type="presParOf" srcId="{FE35A5DF-CB5C-4D03-88B8-C76D44F4BAC5}" destId="{0F54D8CD-7B61-4C93-80CF-7ED744AF037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4D8CD-7B61-4C93-80CF-7ED744AF037C}">
      <dsp:nvSpPr>
        <dsp:cNvPr id="0" name=""/>
        <dsp:cNvSpPr/>
      </dsp:nvSpPr>
      <dsp:spPr>
        <a:xfrm rot="5400000">
          <a:off x="5970770" y="-1001702"/>
          <a:ext cx="4639580" cy="78028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Modules</a:t>
          </a:r>
        </a:p>
        <a:p>
          <a:pPr marL="285750" lvl="1" indent="-285750" algn="l" defTabSz="1244600">
            <a:lnSpc>
              <a:spcPct val="90000"/>
            </a:lnSpc>
            <a:spcBef>
              <a:spcPct val="0"/>
            </a:spcBef>
            <a:spcAft>
              <a:spcPct val="15000"/>
            </a:spcAft>
            <a:buChar char="••"/>
          </a:pPr>
          <a:r>
            <a:rPr lang="en-IN" sz="2800" kern="1200"/>
            <a:t>Components</a:t>
          </a:r>
        </a:p>
        <a:p>
          <a:pPr marL="285750" lvl="1" indent="-285750" algn="l" defTabSz="1244600">
            <a:lnSpc>
              <a:spcPct val="90000"/>
            </a:lnSpc>
            <a:spcBef>
              <a:spcPct val="0"/>
            </a:spcBef>
            <a:spcAft>
              <a:spcPct val="15000"/>
            </a:spcAft>
            <a:buChar char="••"/>
          </a:pPr>
          <a:r>
            <a:rPr lang="en-IN" sz="2800" kern="1200" dirty="0"/>
            <a:t>Templates</a:t>
          </a:r>
        </a:p>
        <a:p>
          <a:pPr marL="285750" lvl="1" indent="-285750" algn="l" defTabSz="1244600">
            <a:lnSpc>
              <a:spcPct val="90000"/>
            </a:lnSpc>
            <a:spcBef>
              <a:spcPct val="0"/>
            </a:spcBef>
            <a:spcAft>
              <a:spcPct val="15000"/>
            </a:spcAft>
            <a:buChar char="••"/>
          </a:pPr>
          <a:r>
            <a:rPr lang="en-IN" sz="2800" kern="1200" dirty="0"/>
            <a:t>Metadata</a:t>
          </a:r>
        </a:p>
        <a:p>
          <a:pPr marL="285750" lvl="1" indent="-285750" algn="l" defTabSz="1244600">
            <a:lnSpc>
              <a:spcPct val="90000"/>
            </a:lnSpc>
            <a:spcBef>
              <a:spcPct val="0"/>
            </a:spcBef>
            <a:spcAft>
              <a:spcPct val="15000"/>
            </a:spcAft>
            <a:buChar char="••"/>
          </a:pPr>
          <a:r>
            <a:rPr lang="en-IN" sz="2800" kern="1200" dirty="0"/>
            <a:t>Data binding</a:t>
          </a:r>
        </a:p>
        <a:p>
          <a:pPr marL="285750" lvl="1" indent="-285750" algn="l" defTabSz="1244600">
            <a:lnSpc>
              <a:spcPct val="90000"/>
            </a:lnSpc>
            <a:spcBef>
              <a:spcPct val="0"/>
            </a:spcBef>
            <a:spcAft>
              <a:spcPct val="15000"/>
            </a:spcAft>
            <a:buChar char="••"/>
          </a:pPr>
          <a:r>
            <a:rPr lang="en-IN" sz="2800" kern="1200" dirty="0"/>
            <a:t>Directives</a:t>
          </a:r>
        </a:p>
        <a:p>
          <a:pPr marL="285750" lvl="1" indent="-285750" algn="l" defTabSz="1244600">
            <a:lnSpc>
              <a:spcPct val="90000"/>
            </a:lnSpc>
            <a:spcBef>
              <a:spcPct val="0"/>
            </a:spcBef>
            <a:spcAft>
              <a:spcPct val="15000"/>
            </a:spcAft>
            <a:buChar char="••"/>
          </a:pPr>
          <a:r>
            <a:rPr lang="en-IN" sz="2800" kern="1200" dirty="0"/>
            <a:t>Services</a:t>
          </a:r>
        </a:p>
        <a:p>
          <a:pPr marL="285750" lvl="1" indent="-285750" algn="l" defTabSz="1244600">
            <a:lnSpc>
              <a:spcPct val="90000"/>
            </a:lnSpc>
            <a:spcBef>
              <a:spcPct val="0"/>
            </a:spcBef>
            <a:spcAft>
              <a:spcPct val="15000"/>
            </a:spcAft>
            <a:buChar char="••"/>
          </a:pPr>
          <a:r>
            <a:rPr lang="en-IN" sz="2800" kern="1200" dirty="0"/>
            <a:t>Dependency injection</a:t>
          </a:r>
        </a:p>
      </dsp:txBody>
      <dsp:txXfrm rot="-5400000">
        <a:off x="4389120" y="806434"/>
        <a:ext cx="7576394" cy="4186608"/>
      </dsp:txXfrm>
    </dsp:sp>
    <dsp:sp modelId="{184F716D-405E-4881-8AE9-4B42E319C429}">
      <dsp:nvSpPr>
        <dsp:cNvPr id="0" name=""/>
        <dsp:cNvSpPr/>
      </dsp:nvSpPr>
      <dsp:spPr>
        <a:xfrm>
          <a:off x="0" y="0"/>
          <a:ext cx="4389120" cy="579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a:t>The main building blocks of Angular are:</a:t>
          </a:r>
          <a:endParaRPr lang="en-IN" sz="3200" kern="1200" dirty="0"/>
        </a:p>
      </dsp:txBody>
      <dsp:txXfrm>
        <a:off x="214259" y="214259"/>
        <a:ext cx="3960602" cy="53709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216816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A0881-F7E0-4F14-AFFF-772B24796C8D}"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43996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1CA0881-F7E0-4F14-AFFF-772B24796C8D}"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169276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1CA0881-F7E0-4F14-AFFF-772B24796C8D}" type="datetimeFigureOut">
              <a:rPr lang="en-IN" smtClean="0"/>
              <a:t>22-04-2020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292373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83871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61770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98444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0" y="0"/>
            <a:ext cx="10571998" cy="613305"/>
          </a:xfrm>
        </p:spPr>
        <p:txBody>
          <a:bodyPr/>
          <a:lstStyle/>
          <a:p>
            <a:r>
              <a:rPr lang="en-US" dirty="0"/>
              <a:t>Click to edit Master title style</a:t>
            </a:r>
          </a:p>
        </p:txBody>
      </p:sp>
      <p:sp>
        <p:nvSpPr>
          <p:cNvPr id="3" name="Content Placeholder 2"/>
          <p:cNvSpPr>
            <a:spLocks noGrp="1"/>
          </p:cNvSpPr>
          <p:nvPr>
            <p:ph idx="1"/>
          </p:nvPr>
        </p:nvSpPr>
        <p:spPr>
          <a:xfrm>
            <a:off x="17424" y="995223"/>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A0881-F7E0-4F14-AFFF-772B24796C8D}"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89691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CA0881-F7E0-4F14-AFFF-772B24796C8D}" type="datetimeFigureOut">
              <a:rPr lang="en-IN" smtClean="0"/>
              <a:t>22-04-2020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88531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A0881-F7E0-4F14-AFFF-772B24796C8D}"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401242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A0881-F7E0-4F14-AFFF-772B24796C8D}" type="datetimeFigureOut">
              <a:rPr lang="en-IN" smtClean="0"/>
              <a:t>22-04-2020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101456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0881-F7E0-4F14-AFFF-772B24796C8D}" type="datetimeFigureOut">
              <a:rPr lang="en-IN" smtClean="0"/>
              <a:t>22-04-2020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29010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A0881-F7E0-4F14-AFFF-772B24796C8D}" type="datetimeFigureOut">
              <a:rPr lang="en-IN" smtClean="0"/>
              <a:t>22-04-2020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252289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A0881-F7E0-4F14-AFFF-772B24796C8D}" type="datetimeFigureOut">
              <a:rPr lang="en-IN" smtClean="0"/>
              <a:t>22-04-2020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183016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1CA0881-F7E0-4F14-AFFF-772B24796C8D}" type="datetimeFigureOut">
              <a:rPr lang="en-IN" smtClean="0"/>
              <a:t>22-04-2020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9F5E3F5-369A-4CC0-BC5A-349F7A35B30D}" type="slidenum">
              <a:rPr lang="en-IN" smtClean="0"/>
              <a:t>‹#›</a:t>
            </a:fld>
            <a:endParaRPr lang="en-IN"/>
          </a:p>
        </p:txBody>
      </p:sp>
    </p:spTree>
    <p:extLst>
      <p:ext uri="{BB962C8B-B14F-4D97-AF65-F5344CB8AC3E}">
        <p14:creationId xmlns:p14="http://schemas.microsoft.com/office/powerpoint/2010/main" val="372003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1CA0881-F7E0-4F14-AFFF-772B24796C8D}" type="datetimeFigureOut">
              <a:rPr lang="en-IN" smtClean="0"/>
              <a:t>22-04-2020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F5E3F5-369A-4CC0-BC5A-349F7A35B30D}" type="slidenum">
              <a:rPr lang="en-IN" smtClean="0"/>
              <a:t>‹#›</a:t>
            </a:fld>
            <a:endParaRPr lang="en-IN"/>
          </a:p>
        </p:txBody>
      </p:sp>
    </p:spTree>
    <p:extLst>
      <p:ext uri="{BB962C8B-B14F-4D97-AF65-F5344CB8AC3E}">
        <p14:creationId xmlns:p14="http://schemas.microsoft.com/office/powerpoint/2010/main" val="1819674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dirty="0">
                <a:cs typeface="Calibri" panose="020F0502020204030204" pitchFamily="34" charset="0"/>
              </a:rPr>
              <a:t>Evolution of Angular</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0" y="1033358"/>
            <a:ext cx="12192000" cy="5824642"/>
          </a:xfrm>
          <a:effectLst/>
        </p:spPr>
        <p:txBody>
          <a:bodyPr anchor="t">
            <a:normAutofit/>
          </a:bodyPr>
          <a:lstStyle/>
          <a:p>
            <a:pPr marL="0" indent="0">
              <a:buNone/>
            </a:pPr>
            <a:r>
              <a:rPr lang="en-US" dirty="0"/>
              <a:t>Angular is a JavaScript-based open-source framework for building client-side web applications. So, let us first understand </a:t>
            </a:r>
            <a:r>
              <a:rPr lang="en-US" dirty="0" err="1"/>
              <a:t>Javascript</a:t>
            </a:r>
            <a:r>
              <a:rPr lang="en-US" dirty="0"/>
              <a:t>. </a:t>
            </a:r>
          </a:p>
          <a:p>
            <a:pPr marL="0" indent="0">
              <a:buNone/>
            </a:pPr>
            <a:r>
              <a:rPr lang="en-US" dirty="0"/>
              <a:t>JavaScript runs on the client-side of the web, which can be used to design or program how the web pages behave on the occurrence of an event. </a:t>
            </a:r>
          </a:p>
          <a:p>
            <a:pPr marL="0" indent="0">
              <a:buNone/>
            </a:pPr>
            <a:r>
              <a:rPr lang="en-US" dirty="0"/>
              <a:t>Typically, JavaScript is used for interface interactions, slideshows, and other interactive components. </a:t>
            </a:r>
          </a:p>
          <a:p>
            <a:pPr marL="0" indent="0">
              <a:buNone/>
            </a:pPr>
            <a:r>
              <a:rPr lang="en-US" dirty="0"/>
              <a:t>JavaScript evolved quickly and has also been used for server-side programming (like in Node.js), game development, etc.</a:t>
            </a:r>
          </a:p>
          <a:p>
            <a:pPr marL="0" indent="0">
              <a:buNone/>
            </a:pPr>
            <a:r>
              <a:rPr lang="en-US" dirty="0"/>
              <a:t>JavaScript deals with dynamic content, which is an important aspect of web development. Dynamic content refers to constantly changing content and it adapts to specific users. </a:t>
            </a:r>
          </a:p>
          <a:p>
            <a:pPr marL="0" indent="0">
              <a:buNone/>
            </a:pPr>
            <a:r>
              <a:rPr lang="en-US" dirty="0"/>
              <a:t>For example, JavaScript can be used to determine whether or not to render the mobile version of the website by checking the device, which is accessing the website.</a:t>
            </a:r>
          </a:p>
          <a:p>
            <a:pPr marL="0" indent="0">
              <a:buNone/>
            </a:pPr>
            <a:r>
              <a:rPr lang="en-US" dirty="0"/>
              <a:t>This encouraged web developers to start creating their own custom JavaScript libraries for reducing the number of code lines and implementing complex functionalities easily. </a:t>
            </a:r>
          </a:p>
          <a:p>
            <a:pPr marL="0" indent="0">
              <a:buNone/>
            </a:pPr>
            <a:r>
              <a:rPr lang="en-US" dirty="0"/>
              <a:t>jQuery is a fast, small, and feature-rich JavaScript library, which makes things like HTML document traversal and manipulation, event handling, animation, and Ajax much simpler with an easy-to-use API. </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9546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Templates</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We associate the component’s view with its companion template. </a:t>
            </a:r>
          </a:p>
          <a:p>
            <a:pPr>
              <a:buFont typeface="Arial" panose="020B0604020202020204" pitchFamily="34" charset="0"/>
              <a:buChar char="•"/>
            </a:pPr>
            <a:r>
              <a:rPr lang="en-US" dirty="0"/>
              <a:t>A template is nothing but a form of HTML tags that tells Angular about how to render the component. </a:t>
            </a:r>
          </a:p>
          <a:p>
            <a:pPr>
              <a:buFont typeface="Arial" panose="020B0604020202020204" pitchFamily="34" charset="0"/>
              <a:buChar char="•"/>
            </a:pPr>
            <a:r>
              <a:rPr lang="en-US" dirty="0"/>
              <a:t>A template looks like regular HTML, except for a few differences.</a:t>
            </a:r>
          </a:p>
          <a:p>
            <a:pPr marL="0" indent="0">
              <a:buNone/>
            </a:pPr>
            <a:endParaRPr lang="en-US" dirty="0"/>
          </a:p>
        </p:txBody>
      </p:sp>
    </p:spTree>
    <p:extLst>
      <p:ext uri="{BB962C8B-B14F-4D97-AF65-F5344CB8AC3E}">
        <p14:creationId xmlns:p14="http://schemas.microsoft.com/office/powerpoint/2010/main" val="232713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Metadata</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normAutofit lnSpcReduction="10000"/>
          </a:bodyPr>
          <a:lstStyle/>
          <a:p>
            <a:pPr marL="0" indent="0">
              <a:buNone/>
            </a:pPr>
            <a:r>
              <a:rPr lang="en-US" dirty="0"/>
              <a:t>Metadata tells Angular how to process a class. To tell Angular that any Component is a component, </a:t>
            </a:r>
            <a:r>
              <a:rPr lang="en-US" b="1" dirty="0"/>
              <a:t>metadata</a:t>
            </a:r>
            <a:r>
              <a:rPr lang="en-US" dirty="0"/>
              <a:t> is attached to the class. In TypeScript, we attach metadata by using a </a:t>
            </a:r>
            <a:r>
              <a:rPr lang="en-US" b="1" dirty="0"/>
              <a:t>decorator</a:t>
            </a:r>
            <a:r>
              <a:rPr lang="en-US" dirty="0"/>
              <a:t>. In the below code, you can see metadata attached to the Course Component:</a:t>
            </a:r>
          </a:p>
          <a:p>
            <a:pPr marL="0" indent="0">
              <a:buNone/>
            </a:pPr>
            <a:endParaRPr lang="en-US" dirty="0"/>
          </a:p>
          <a:p>
            <a:pPr marL="0" indent="0">
              <a:buNone/>
            </a:pPr>
            <a:endParaRPr lang="en-US" dirty="0"/>
          </a:p>
          <a:p>
            <a:pPr marL="0" indent="0">
              <a:buNone/>
            </a:pPr>
            <a:endParaRPr lang="en-US" dirty="0"/>
          </a:p>
          <a:p>
            <a:pPr marL="0" indent="0">
              <a:buNone/>
            </a:pPr>
            <a:r>
              <a:rPr lang="en-US" dirty="0"/>
              <a:t>Here is the @Component decorator, which identifies the class immediately below it as a component class. The @Component decorator takes the required configuration object which Angular needs to create and present the component and its view.</a:t>
            </a:r>
          </a:p>
          <a:p>
            <a:pPr marL="0" indent="0">
              <a:buNone/>
            </a:pPr>
            <a:r>
              <a:rPr lang="en-US" dirty="0"/>
              <a:t>The most important configurations of @Component decorator are:</a:t>
            </a:r>
          </a:p>
          <a:p>
            <a:pPr lvl="1">
              <a:buFont typeface="Wingdings" panose="05000000000000000000" pitchFamily="2" charset="2"/>
              <a:buChar char="§"/>
            </a:pPr>
            <a:r>
              <a:rPr lang="en-US" b="1" i="1" dirty="0"/>
              <a:t>selector</a:t>
            </a:r>
            <a:r>
              <a:rPr lang="en-US" b="1" dirty="0"/>
              <a:t>:</a:t>
            </a:r>
            <a:r>
              <a:rPr lang="en-US" dirty="0"/>
              <a:t> Selector tells Angular to create and insert an instance of this component where it finds &lt;app-course&gt; tag</a:t>
            </a:r>
            <a:r>
              <a:rPr lang="en-US" i="1" dirty="0"/>
              <a:t>.</a:t>
            </a:r>
            <a:r>
              <a:rPr lang="en-US" dirty="0"/>
              <a:t> For example, if an app’s HTML contains &lt;app-course&gt;&lt;/app-course&gt;, then Angular inserts an instance of the </a:t>
            </a:r>
            <a:r>
              <a:rPr lang="en-US" dirty="0" err="1"/>
              <a:t>CourseComponent</a:t>
            </a:r>
            <a:r>
              <a:rPr lang="en-US" dirty="0"/>
              <a:t> view between those tags.</a:t>
            </a:r>
          </a:p>
          <a:p>
            <a:pPr lvl="1">
              <a:buFont typeface="Wingdings" panose="05000000000000000000" pitchFamily="2" charset="2"/>
              <a:buChar char="§"/>
            </a:pPr>
            <a:r>
              <a:rPr lang="en-US" b="1" i="1" dirty="0" err="1"/>
              <a:t>templateUrl</a:t>
            </a:r>
            <a:r>
              <a:rPr lang="en-US" b="1" dirty="0"/>
              <a:t>:</a:t>
            </a:r>
            <a:r>
              <a:rPr lang="en-US" dirty="0"/>
              <a:t> It contains the path of this component’s HTML template.</a:t>
            </a:r>
          </a:p>
          <a:p>
            <a:pPr lvl="1">
              <a:buFont typeface="Wingdings" panose="05000000000000000000" pitchFamily="2" charset="2"/>
              <a:buChar char="§"/>
            </a:pPr>
            <a:r>
              <a:rPr lang="en-US" b="1" i="1" dirty="0" err="1"/>
              <a:t>styleUrls</a:t>
            </a:r>
            <a:r>
              <a:rPr lang="en-US" b="1" dirty="0"/>
              <a:t>:</a:t>
            </a:r>
            <a:r>
              <a:rPr lang="en-US" dirty="0"/>
              <a:t> It is the component-specific style sheet.</a:t>
            </a:r>
          </a:p>
          <a:p>
            <a:pPr marL="0" indent="0">
              <a:buNone/>
            </a:pPr>
            <a:endParaRPr lang="en-US" dirty="0"/>
          </a:p>
          <a:p>
            <a:pPr marL="0" indent="0">
              <a:buNone/>
            </a:pPr>
            <a:r>
              <a:rPr lang="en-US" dirty="0"/>
              <a:t>The metadata in the @Component tells Angular where to get the major building blocks you specify for the component.</a:t>
            </a:r>
            <a:r>
              <a:rPr lang="en-US" i="1" dirty="0"/>
              <a:t> The template, metadata, and component together describe a view. </a:t>
            </a:r>
            <a:r>
              <a:rPr lang="en-US" dirty="0"/>
              <a:t>The architectural takeaway is that you must add metadata to your code so that Angular knows what to do.</a:t>
            </a:r>
          </a:p>
          <a:p>
            <a:pPr marL="0" indent="0">
              <a:buNone/>
            </a:pPr>
            <a:endParaRPr lang="en-US" dirty="0"/>
          </a:p>
        </p:txBody>
      </p:sp>
      <p:pic>
        <p:nvPicPr>
          <p:cNvPr id="4" name="Picture 3">
            <a:extLst>
              <a:ext uri="{FF2B5EF4-FFF2-40B4-BE49-F238E27FC236}">
                <a16:creationId xmlns:a16="http://schemas.microsoft.com/office/drawing/2014/main" id="{A609443B-6C3C-4F27-885C-15A8587DB954}"/>
              </a:ext>
            </a:extLst>
          </p:cNvPr>
          <p:cNvPicPr>
            <a:picLocks noChangeAspect="1"/>
          </p:cNvPicPr>
          <p:nvPr/>
        </p:nvPicPr>
        <p:blipFill>
          <a:blip r:embed="rId2"/>
          <a:stretch>
            <a:fillRect/>
          </a:stretch>
        </p:blipFill>
        <p:spPr>
          <a:xfrm>
            <a:off x="4108946" y="1854864"/>
            <a:ext cx="3991532" cy="933580"/>
          </a:xfrm>
          <a:prstGeom prst="rect">
            <a:avLst/>
          </a:prstGeom>
        </p:spPr>
      </p:pic>
    </p:spTree>
    <p:extLst>
      <p:ext uri="{BB962C8B-B14F-4D97-AF65-F5344CB8AC3E}">
        <p14:creationId xmlns:p14="http://schemas.microsoft.com/office/powerpoint/2010/main" val="137105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Data Binding</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If we are not using a framework, we have to push data values into the HTML controls and turn user responses into some actions and value updates. Writing such push/pull logic is tedious, error-prone, and a nightmare to read. </a:t>
            </a:r>
          </a:p>
          <a:p>
            <a:pPr marL="0" indent="0">
              <a:buNone/>
            </a:pPr>
            <a:r>
              <a:rPr lang="en-US" dirty="0"/>
              <a:t>Angular supports </a:t>
            </a:r>
            <a:r>
              <a:rPr lang="en-US" b="1" dirty="0"/>
              <a:t>data binding</a:t>
            </a:r>
            <a:r>
              <a:rPr lang="en-US" dirty="0"/>
              <a:t>, a mechanism for coordinating parts of a template with parts of a component. We should add binding markup to the template HTML to tell Angular how to connect both sides.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form has a direction — to the DOM, from the DOM, or in both directions.</a:t>
            </a:r>
          </a:p>
          <a:p>
            <a:pPr marL="0" indent="0">
              <a:buNone/>
            </a:pPr>
            <a:endParaRPr lang="en-US" dirty="0"/>
          </a:p>
        </p:txBody>
      </p:sp>
      <p:pic>
        <p:nvPicPr>
          <p:cNvPr id="4" name="Picture 3">
            <a:extLst>
              <a:ext uri="{FF2B5EF4-FFF2-40B4-BE49-F238E27FC236}">
                <a16:creationId xmlns:a16="http://schemas.microsoft.com/office/drawing/2014/main" id="{3A76A224-6372-4FC2-8B86-597182D78C5A}"/>
              </a:ext>
            </a:extLst>
          </p:cNvPr>
          <p:cNvPicPr>
            <a:picLocks noChangeAspect="1"/>
          </p:cNvPicPr>
          <p:nvPr/>
        </p:nvPicPr>
        <p:blipFill>
          <a:blip r:embed="rId2"/>
          <a:stretch>
            <a:fillRect/>
          </a:stretch>
        </p:blipFill>
        <p:spPr>
          <a:xfrm>
            <a:off x="3808866" y="2481984"/>
            <a:ext cx="4591691" cy="2162477"/>
          </a:xfrm>
          <a:prstGeom prst="rect">
            <a:avLst/>
          </a:prstGeom>
        </p:spPr>
      </p:pic>
      <p:pic>
        <p:nvPicPr>
          <p:cNvPr id="5" name="Picture 4">
            <a:extLst>
              <a:ext uri="{FF2B5EF4-FFF2-40B4-BE49-F238E27FC236}">
                <a16:creationId xmlns:a16="http://schemas.microsoft.com/office/drawing/2014/main" id="{707E0792-9371-4FAD-99E7-09488A7D1CD3}"/>
              </a:ext>
            </a:extLst>
          </p:cNvPr>
          <p:cNvPicPr>
            <a:picLocks noChangeAspect="1"/>
          </p:cNvPicPr>
          <p:nvPr/>
        </p:nvPicPr>
        <p:blipFill>
          <a:blip r:embed="rId3"/>
          <a:stretch>
            <a:fillRect/>
          </a:stretch>
        </p:blipFill>
        <p:spPr>
          <a:xfrm>
            <a:off x="3808866" y="5183642"/>
            <a:ext cx="4591691" cy="1493996"/>
          </a:xfrm>
          <a:prstGeom prst="rect">
            <a:avLst/>
          </a:prstGeom>
        </p:spPr>
      </p:pic>
    </p:spTree>
    <p:extLst>
      <p:ext uri="{BB962C8B-B14F-4D97-AF65-F5344CB8AC3E}">
        <p14:creationId xmlns:p14="http://schemas.microsoft.com/office/powerpoint/2010/main" val="20001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Data Binding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Each form has a direction — to the DOM, from the DOM, or in both directions.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The {{course.name}} </a:t>
            </a:r>
            <a:r>
              <a:rPr lang="en-US" i="1" dirty="0"/>
              <a:t>interpolation</a:t>
            </a:r>
            <a:r>
              <a:rPr lang="en-US" dirty="0"/>
              <a:t> displays the component’s name property value within the &lt;li&gt; element.</a:t>
            </a:r>
          </a:p>
          <a:p>
            <a:pPr>
              <a:buFont typeface="Wingdings" panose="05000000000000000000" pitchFamily="2" charset="2"/>
              <a:buChar char="§"/>
            </a:pPr>
            <a:r>
              <a:rPr lang="en-US" dirty="0"/>
              <a:t>The [course] </a:t>
            </a:r>
            <a:r>
              <a:rPr lang="en-US" i="1" dirty="0"/>
              <a:t>property binding</a:t>
            </a:r>
            <a:r>
              <a:rPr lang="en-US" dirty="0"/>
              <a:t> passes the value of </a:t>
            </a:r>
            <a:r>
              <a:rPr lang="en-US" dirty="0" err="1"/>
              <a:t>selectedCourse</a:t>
            </a:r>
            <a:r>
              <a:rPr lang="en-US" dirty="0"/>
              <a:t> from the </a:t>
            </a:r>
            <a:r>
              <a:rPr lang="en-US" dirty="0" err="1"/>
              <a:t>CourseComponent</a:t>
            </a:r>
            <a:r>
              <a:rPr lang="en-US" dirty="0"/>
              <a:t> to the course property of the child </a:t>
            </a:r>
            <a:r>
              <a:rPr lang="en-US" dirty="0" err="1"/>
              <a:t>CourseDetailComponent</a:t>
            </a:r>
            <a:r>
              <a:rPr lang="en-US" dirty="0"/>
              <a:t>.</a:t>
            </a:r>
          </a:p>
          <a:p>
            <a:pPr>
              <a:buFont typeface="Wingdings" panose="05000000000000000000" pitchFamily="2" charset="2"/>
              <a:buChar char="§"/>
            </a:pPr>
            <a:r>
              <a:rPr lang="en-US" dirty="0"/>
              <a:t>The(click) </a:t>
            </a:r>
            <a:r>
              <a:rPr lang="en-US" i="1" dirty="0"/>
              <a:t>event binding</a:t>
            </a:r>
            <a:r>
              <a:rPr lang="en-US" dirty="0"/>
              <a:t> calls the component’s </a:t>
            </a:r>
            <a:r>
              <a:rPr lang="en-US" dirty="0" err="1"/>
              <a:t>selectCourse</a:t>
            </a:r>
            <a:r>
              <a:rPr lang="en-US" dirty="0"/>
              <a:t> method when the user clicks a courses’ name.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7E0792-9371-4FAD-99E7-09488A7D1CD3}"/>
              </a:ext>
            </a:extLst>
          </p:cNvPr>
          <p:cNvPicPr>
            <a:picLocks noChangeAspect="1"/>
          </p:cNvPicPr>
          <p:nvPr/>
        </p:nvPicPr>
        <p:blipFill>
          <a:blip r:embed="rId2"/>
          <a:stretch>
            <a:fillRect/>
          </a:stretch>
        </p:blipFill>
        <p:spPr>
          <a:xfrm>
            <a:off x="3808866" y="1484097"/>
            <a:ext cx="4591691" cy="1493996"/>
          </a:xfrm>
          <a:prstGeom prst="rect">
            <a:avLst/>
          </a:prstGeom>
        </p:spPr>
      </p:pic>
    </p:spTree>
    <p:extLst>
      <p:ext uri="{BB962C8B-B14F-4D97-AF65-F5344CB8AC3E}">
        <p14:creationId xmlns:p14="http://schemas.microsoft.com/office/powerpoint/2010/main" val="237269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Data Binding - Two-way data binding</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b="1" dirty="0"/>
              <a:t>Two-way data binding</a:t>
            </a:r>
            <a:r>
              <a:rPr lang="en-US" dirty="0"/>
              <a:t> is an important part as it combines property and event binding in a single notation, using the </a:t>
            </a:r>
            <a:r>
              <a:rPr lang="en-US" dirty="0" err="1"/>
              <a:t>ngModel</a:t>
            </a:r>
            <a:r>
              <a:rPr lang="en-US" dirty="0"/>
              <a:t> directive. Here’s an example from the </a:t>
            </a:r>
            <a:r>
              <a:rPr lang="en-US" dirty="0" err="1"/>
              <a:t>CourseDetailComponent</a:t>
            </a:r>
            <a:r>
              <a:rPr lang="en-US" dirty="0"/>
              <a:t> template:</a:t>
            </a:r>
          </a:p>
          <a:p>
            <a:pPr marL="0" indent="0">
              <a:buNone/>
            </a:pPr>
            <a:endParaRPr lang="en-US" dirty="0"/>
          </a:p>
          <a:p>
            <a:pPr marL="0" indent="0">
              <a:buNone/>
            </a:pPr>
            <a:endParaRPr lang="en-US" dirty="0"/>
          </a:p>
          <a:p>
            <a:pPr marL="0" indent="0">
              <a:buNone/>
            </a:pPr>
            <a:r>
              <a:rPr lang="en-US" dirty="0"/>
              <a:t>In two-way binding, a data property value flows to the input box from the component as with property binding. The user’s changes also flow back to the component, resetting the property to the latest value, as with event binding. </a:t>
            </a:r>
          </a:p>
          <a:p>
            <a:pPr marL="0" indent="0">
              <a:buNone/>
            </a:pPr>
            <a:r>
              <a:rPr lang="en-US" dirty="0"/>
              <a:t>Angular processes all data bindings once per JavaScript event cycle, from the root of the application component tree through all child components.</a:t>
            </a:r>
          </a:p>
          <a:p>
            <a:pPr marL="0" indent="0">
              <a:buNone/>
            </a:pPr>
            <a:r>
              <a:rPr lang="en-US" dirty="0"/>
              <a:t>Data binding plays an important role in communication between a template and its component. Data binding is also important for communication between parent and child components.</a:t>
            </a:r>
          </a:p>
          <a:p>
            <a:pPr marL="0" indent="0">
              <a:buNone/>
            </a:pPr>
            <a:endParaRPr lang="en-US" dirty="0"/>
          </a:p>
        </p:txBody>
      </p:sp>
      <p:pic>
        <p:nvPicPr>
          <p:cNvPr id="4" name="Picture 3">
            <a:extLst>
              <a:ext uri="{FF2B5EF4-FFF2-40B4-BE49-F238E27FC236}">
                <a16:creationId xmlns:a16="http://schemas.microsoft.com/office/drawing/2014/main" id="{DF4EA77D-F5CC-43DE-AF71-72F9D0BCCF57}"/>
              </a:ext>
            </a:extLst>
          </p:cNvPr>
          <p:cNvPicPr>
            <a:picLocks noChangeAspect="1"/>
          </p:cNvPicPr>
          <p:nvPr/>
        </p:nvPicPr>
        <p:blipFill>
          <a:blip r:embed="rId2"/>
          <a:stretch>
            <a:fillRect/>
          </a:stretch>
        </p:blipFill>
        <p:spPr>
          <a:xfrm>
            <a:off x="3584998" y="1929577"/>
            <a:ext cx="5039428" cy="314369"/>
          </a:xfrm>
          <a:prstGeom prst="rect">
            <a:avLst/>
          </a:prstGeom>
        </p:spPr>
      </p:pic>
    </p:spTree>
    <p:extLst>
      <p:ext uri="{BB962C8B-B14F-4D97-AF65-F5344CB8AC3E}">
        <p14:creationId xmlns:p14="http://schemas.microsoft.com/office/powerpoint/2010/main" val="107307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Angular templates are </a:t>
            </a:r>
            <a:r>
              <a:rPr lang="en-US" i="1" dirty="0"/>
              <a:t>dynamic</a:t>
            </a:r>
            <a:r>
              <a:rPr lang="en-US" dirty="0"/>
              <a:t>. When Angular renders them, it transforms the DOM according to the instructions given by </a:t>
            </a:r>
            <a:r>
              <a:rPr lang="en-US" b="1" dirty="0"/>
              <a:t>directives</a:t>
            </a:r>
            <a:r>
              <a:rPr lang="en-US" dirty="0"/>
              <a:t>. A directive is a class with a @Directive decorator. A component is a </a:t>
            </a:r>
            <a:r>
              <a:rPr lang="en-US" i="1" dirty="0"/>
              <a:t>directive-with-a-template</a:t>
            </a:r>
            <a:r>
              <a:rPr lang="en-US" dirty="0"/>
              <a:t>; a @Component decorator is actually a @Directive decorator extended with template-oriented features.</a:t>
            </a:r>
          </a:p>
          <a:p>
            <a:pPr marL="0" indent="0">
              <a:buNone/>
            </a:pPr>
            <a:r>
              <a:rPr lang="en-US" dirty="0"/>
              <a:t>While </a:t>
            </a:r>
            <a:r>
              <a:rPr lang="en-US" b="1" dirty="0"/>
              <a:t>a component is technically a directive</a:t>
            </a:r>
            <a:r>
              <a:rPr lang="en-US" dirty="0"/>
              <a:t>, components are so distinctive and central to Angular applications that this architectural overview separates components from directives.</a:t>
            </a:r>
          </a:p>
          <a:p>
            <a:pPr marL="0" indent="0">
              <a:buNone/>
            </a:pPr>
            <a:r>
              <a:rPr lang="en-US" dirty="0"/>
              <a:t>Two </a:t>
            </a:r>
            <a:r>
              <a:rPr lang="en-US" i="1" dirty="0"/>
              <a:t>other</a:t>
            </a:r>
            <a:r>
              <a:rPr lang="en-US" dirty="0"/>
              <a:t> kinds of directives exist: </a:t>
            </a:r>
            <a:r>
              <a:rPr lang="en-US" b="1" i="1" dirty="0"/>
              <a:t>structural</a:t>
            </a:r>
            <a:r>
              <a:rPr lang="en-US" b="1" dirty="0"/>
              <a:t> </a:t>
            </a:r>
            <a:r>
              <a:rPr lang="en-US" dirty="0"/>
              <a:t>and </a:t>
            </a:r>
            <a:r>
              <a:rPr lang="en-US" b="1" i="1" dirty="0"/>
              <a:t>attribute</a:t>
            </a:r>
            <a:r>
              <a:rPr lang="en-US" b="1" dirty="0"/>
              <a:t> </a:t>
            </a:r>
            <a:r>
              <a:rPr lang="en-US" dirty="0"/>
              <a:t>directives.</a:t>
            </a:r>
          </a:p>
          <a:p>
            <a:pPr marL="0" indent="0">
              <a:buNone/>
            </a:pPr>
            <a:r>
              <a:rPr lang="en-US" dirty="0"/>
              <a:t>Directive tends to appear within an element tag as attributes do, sometimes by name but more often as the target of an assignment or a binding.</a:t>
            </a:r>
          </a:p>
          <a:p>
            <a:pPr marL="0" indent="0">
              <a:buNone/>
            </a:pPr>
            <a:r>
              <a:rPr lang="en-US" b="1" dirty="0"/>
              <a:t>Structural</a:t>
            </a:r>
            <a:r>
              <a:rPr lang="en-US" dirty="0"/>
              <a:t> directives alter layout by adding, removing, and replacing elements in DOM.</a:t>
            </a:r>
          </a:p>
          <a:p>
            <a:pPr marL="0" indent="0">
              <a:buNone/>
            </a:pPr>
            <a:r>
              <a:rPr lang="en-US" dirty="0"/>
              <a:t>This example template uses two built-in structural directives:</a:t>
            </a:r>
          </a:p>
          <a:p>
            <a:pPr marL="0" indent="0">
              <a:buNone/>
            </a:pPr>
            <a:endParaRPr lang="en-US" dirty="0"/>
          </a:p>
          <a:p>
            <a:pPr marL="0" indent="0">
              <a:buNone/>
            </a:pPr>
            <a:endParaRPr lang="en-US" dirty="0"/>
          </a:p>
          <a:p>
            <a:endParaRPr lang="en-US" dirty="0"/>
          </a:p>
          <a:p>
            <a:pPr lvl="2">
              <a:buFont typeface="Wingdings" panose="05000000000000000000" pitchFamily="2" charset="2"/>
              <a:buChar char="v"/>
            </a:pPr>
            <a:r>
              <a:rPr lang="en-US" dirty="0"/>
              <a:t>*</a:t>
            </a:r>
            <a:r>
              <a:rPr lang="en-US" dirty="0" err="1"/>
              <a:t>ngFor</a:t>
            </a:r>
            <a:r>
              <a:rPr lang="en-US" dirty="0"/>
              <a:t> tells Angular to retrieve one &lt;li&gt; per course in the courses</a:t>
            </a:r>
          </a:p>
          <a:p>
            <a:pPr lvl="2">
              <a:buFont typeface="Wingdings" panose="05000000000000000000" pitchFamily="2" charset="2"/>
              <a:buChar char="v"/>
            </a:pPr>
            <a:r>
              <a:rPr lang="en-US" dirty="0"/>
              <a:t>*</a:t>
            </a:r>
            <a:r>
              <a:rPr lang="en-US" dirty="0" err="1"/>
              <a:t>ngIf</a:t>
            </a:r>
            <a:r>
              <a:rPr lang="en-US" dirty="0"/>
              <a:t> includes the </a:t>
            </a:r>
            <a:r>
              <a:rPr lang="en-US" dirty="0" err="1"/>
              <a:t>CourseDetail</a:t>
            </a:r>
            <a:r>
              <a:rPr lang="en-US" dirty="0"/>
              <a:t> component only if a selected course exists.</a:t>
            </a:r>
          </a:p>
          <a:p>
            <a:pPr marL="0" indent="0">
              <a:buNone/>
            </a:pPr>
            <a:endParaRPr lang="en-US" dirty="0"/>
          </a:p>
        </p:txBody>
      </p:sp>
      <p:pic>
        <p:nvPicPr>
          <p:cNvPr id="6" name="Picture 5">
            <a:extLst>
              <a:ext uri="{FF2B5EF4-FFF2-40B4-BE49-F238E27FC236}">
                <a16:creationId xmlns:a16="http://schemas.microsoft.com/office/drawing/2014/main" id="{C9567BFD-AC29-423C-A523-D35BB1FF8F1B}"/>
              </a:ext>
            </a:extLst>
          </p:cNvPr>
          <p:cNvPicPr>
            <a:picLocks noChangeAspect="1"/>
          </p:cNvPicPr>
          <p:nvPr/>
        </p:nvPicPr>
        <p:blipFill>
          <a:blip r:embed="rId2"/>
          <a:stretch>
            <a:fillRect/>
          </a:stretch>
        </p:blipFill>
        <p:spPr>
          <a:xfrm>
            <a:off x="3546892" y="4712807"/>
            <a:ext cx="5115639" cy="838317"/>
          </a:xfrm>
          <a:prstGeom prst="rect">
            <a:avLst/>
          </a:prstGeom>
        </p:spPr>
      </p:pic>
    </p:spTree>
    <p:extLst>
      <p:ext uri="{BB962C8B-B14F-4D97-AF65-F5344CB8AC3E}">
        <p14:creationId xmlns:p14="http://schemas.microsoft.com/office/powerpoint/2010/main" val="194645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Directives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b="1" dirty="0"/>
              <a:t>Attribute</a:t>
            </a:r>
            <a:r>
              <a:rPr lang="en-US" dirty="0"/>
              <a:t> directives alter the appearance or behavior of an existing element. In templates, they look like regular HTML attributes. The </a:t>
            </a:r>
            <a:r>
              <a:rPr lang="en-US" dirty="0" err="1"/>
              <a:t>ngModel</a:t>
            </a:r>
            <a:r>
              <a:rPr lang="en-US" dirty="0"/>
              <a:t> directive, which implements two-way data binding, is an example of an attribute directive. </a:t>
            </a:r>
            <a:r>
              <a:rPr lang="en-US" dirty="0" err="1"/>
              <a:t>ngModel</a:t>
            </a:r>
            <a:r>
              <a:rPr lang="en-US" dirty="0"/>
              <a:t> modifies the behavior of an existing element by setting its display value property and responding to change events.</a:t>
            </a:r>
          </a:p>
          <a:p>
            <a:pPr marL="0" indent="0">
              <a:buNone/>
            </a:pPr>
            <a:endParaRPr lang="en-US" dirty="0"/>
          </a:p>
          <a:p>
            <a:pPr marL="0" indent="0">
              <a:buNone/>
            </a:pPr>
            <a:endParaRPr lang="en-US" dirty="0"/>
          </a:p>
          <a:p>
            <a:pPr marL="0" indent="0">
              <a:buNone/>
            </a:pPr>
            <a:r>
              <a:rPr lang="en-US" dirty="0"/>
              <a:t>Angular has a few more directives that either alter the layout structure (for example, </a:t>
            </a:r>
            <a:r>
              <a:rPr lang="en-US" dirty="0" err="1"/>
              <a:t>ngSwitch</a:t>
            </a:r>
            <a:r>
              <a:rPr lang="en-US" dirty="0"/>
              <a:t>) or modify aspects of DOM elements and components (for example, </a:t>
            </a:r>
            <a:r>
              <a:rPr lang="en-US" dirty="0" err="1"/>
              <a:t>ngStyle</a:t>
            </a:r>
            <a:r>
              <a:rPr lang="en-US" dirty="0"/>
              <a:t> and </a:t>
            </a:r>
            <a:r>
              <a:rPr lang="en-US" dirty="0" err="1"/>
              <a:t>ngClass</a:t>
            </a:r>
            <a:r>
              <a:rPr lang="en-US" dirty="0"/>
              <a:t>).</a:t>
            </a:r>
          </a:p>
          <a:p>
            <a:pPr marL="0" indent="0">
              <a:buNone/>
            </a:pPr>
            <a:endParaRPr lang="en-US" dirty="0"/>
          </a:p>
          <a:p>
            <a:pPr marL="0" indent="0">
              <a:buNone/>
            </a:pPr>
            <a:r>
              <a:rPr lang="en-US" dirty="0"/>
              <a:t>We can also write your own directives, i.e. </a:t>
            </a:r>
            <a:r>
              <a:rPr lang="en-US" b="1" i="1" dirty="0"/>
              <a:t>Custom Directive</a:t>
            </a:r>
            <a:r>
              <a:rPr lang="en-US" dirty="0"/>
              <a:t>. </a:t>
            </a:r>
          </a:p>
        </p:txBody>
      </p:sp>
      <p:pic>
        <p:nvPicPr>
          <p:cNvPr id="9" name="Picture 8">
            <a:extLst>
              <a:ext uri="{FF2B5EF4-FFF2-40B4-BE49-F238E27FC236}">
                <a16:creationId xmlns:a16="http://schemas.microsoft.com/office/drawing/2014/main" id="{56C83FF7-798A-4C7B-A3E8-B7BAFB5B4B44}"/>
              </a:ext>
            </a:extLst>
          </p:cNvPr>
          <p:cNvPicPr>
            <a:picLocks noChangeAspect="1"/>
          </p:cNvPicPr>
          <p:nvPr/>
        </p:nvPicPr>
        <p:blipFill>
          <a:blip r:embed="rId2"/>
          <a:stretch>
            <a:fillRect/>
          </a:stretch>
        </p:blipFill>
        <p:spPr>
          <a:xfrm>
            <a:off x="3533417" y="2303455"/>
            <a:ext cx="5125165" cy="304843"/>
          </a:xfrm>
          <a:prstGeom prst="rect">
            <a:avLst/>
          </a:prstGeom>
        </p:spPr>
      </p:pic>
    </p:spTree>
    <p:extLst>
      <p:ext uri="{BB962C8B-B14F-4D97-AF65-F5344CB8AC3E}">
        <p14:creationId xmlns:p14="http://schemas.microsoft.com/office/powerpoint/2010/main" val="212147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Services</a:t>
            </a:r>
            <a:endParaRPr lang="en-IN" b="0"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i="1" dirty="0"/>
              <a:t>Service</a:t>
            </a:r>
            <a:r>
              <a:rPr lang="en-US" dirty="0"/>
              <a:t> is a broad category encompassing any value, function, or feature that your application needs. A service is typically a class with a well-defined purpose. Anything can be a service. Examples include:</a:t>
            </a:r>
          </a:p>
          <a:p>
            <a:pPr lvl="2">
              <a:buFont typeface="Arial" panose="020B0604020202020204" pitchFamily="34" charset="0"/>
              <a:buChar char="•"/>
            </a:pPr>
            <a:r>
              <a:rPr lang="en-IN" dirty="0"/>
              <a:t>logging service</a:t>
            </a:r>
          </a:p>
          <a:p>
            <a:pPr lvl="2">
              <a:buFont typeface="Arial" panose="020B0604020202020204" pitchFamily="34" charset="0"/>
              <a:buChar char="•"/>
            </a:pPr>
            <a:r>
              <a:rPr lang="en-IN" dirty="0"/>
              <a:t>data service</a:t>
            </a:r>
          </a:p>
          <a:p>
            <a:pPr lvl="2">
              <a:buFont typeface="Arial" panose="020B0604020202020204" pitchFamily="34" charset="0"/>
              <a:buChar char="•"/>
            </a:pPr>
            <a:r>
              <a:rPr lang="en-IN" dirty="0"/>
              <a:t>message bus</a:t>
            </a:r>
          </a:p>
          <a:p>
            <a:pPr lvl="2">
              <a:buFont typeface="Arial" panose="020B0604020202020204" pitchFamily="34" charset="0"/>
              <a:buChar char="•"/>
            </a:pPr>
            <a:r>
              <a:rPr lang="en-IN" dirty="0"/>
              <a:t>tax calculator</a:t>
            </a:r>
          </a:p>
          <a:p>
            <a:pPr lvl="2">
              <a:buFont typeface="Arial" panose="020B0604020202020204" pitchFamily="34" charset="0"/>
              <a:buChar char="•"/>
            </a:pPr>
            <a:r>
              <a:rPr lang="en-IN" dirty="0"/>
              <a:t>application configuration</a:t>
            </a:r>
          </a:p>
          <a:p>
            <a:pPr marL="57150" indent="0">
              <a:buNone/>
            </a:pPr>
            <a:endParaRPr lang="en-US" dirty="0"/>
          </a:p>
          <a:p>
            <a:pPr marL="57150" indent="0">
              <a:buNone/>
            </a:pPr>
            <a:r>
              <a:rPr lang="en-US" dirty="0"/>
              <a:t>Angular has no definition of a service. There is no service base class and no place to register a service. Yet services are fundamental to any Angular application. Components are the consumers of services.  </a:t>
            </a:r>
          </a:p>
          <a:p>
            <a:pPr marL="57150" indent="0">
              <a:buNone/>
            </a:pPr>
            <a:r>
              <a:rPr lang="en-US" dirty="0"/>
              <a:t>Services are everywhere. Component classes don’t fetch data from the server, validate user input, or log directly to the console. They delegate such tasks to services.</a:t>
            </a:r>
          </a:p>
          <a:p>
            <a:pPr marL="57150" indent="0">
              <a:buNone/>
            </a:pPr>
            <a:r>
              <a:rPr lang="en-US" dirty="0"/>
              <a:t>A component’s job is to enable the user experience and nothing more. It mediates between the view (rendered by the template) and the application logic. A good component presents properties and methods for data binding. Angular does help you </a:t>
            </a:r>
            <a:r>
              <a:rPr lang="en-US" i="1" dirty="0"/>
              <a:t>follow</a:t>
            </a:r>
            <a:r>
              <a:rPr lang="en-US" dirty="0"/>
              <a:t> these principles by making it easy to factor your application logic into services and make those services available to components through </a:t>
            </a:r>
            <a:r>
              <a:rPr lang="en-US" i="1" dirty="0"/>
              <a:t>dependency injection</a:t>
            </a:r>
            <a:r>
              <a:rPr lang="en-US" dirty="0"/>
              <a:t>.</a:t>
            </a:r>
            <a:endParaRPr lang="en-IN" sz="2000" dirty="0"/>
          </a:p>
          <a:p>
            <a:pPr marL="457200" lvl="1"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8BF5F992-765B-4EC8-97A6-9EEE22C2CDA5}"/>
              </a:ext>
            </a:extLst>
          </p:cNvPr>
          <p:cNvPicPr>
            <a:picLocks noChangeAspect="1"/>
          </p:cNvPicPr>
          <p:nvPr/>
        </p:nvPicPr>
        <p:blipFill>
          <a:blip r:embed="rId2"/>
          <a:stretch>
            <a:fillRect/>
          </a:stretch>
        </p:blipFill>
        <p:spPr>
          <a:xfrm>
            <a:off x="5353111" y="1769999"/>
            <a:ext cx="5811061" cy="1810003"/>
          </a:xfrm>
          <a:prstGeom prst="rect">
            <a:avLst/>
          </a:prstGeom>
        </p:spPr>
      </p:pic>
    </p:spTree>
    <p:extLst>
      <p:ext uri="{BB962C8B-B14F-4D97-AF65-F5344CB8AC3E}">
        <p14:creationId xmlns:p14="http://schemas.microsoft.com/office/powerpoint/2010/main" val="152033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Services </a:t>
            </a:r>
            <a:r>
              <a:rPr lang="en-IN" b="0" dirty="0"/>
              <a:t>(</a:t>
            </a:r>
            <a:r>
              <a:rPr lang="en-IN" dirty="0"/>
              <a:t>continued</a:t>
            </a:r>
            <a:r>
              <a:rPr lang="en-IN" b="0" dirty="0"/>
              <a:t>)</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dirty="0"/>
              <a:t>Here’s an example of a service class:</a:t>
            </a:r>
            <a:endParaRPr lang="en-IN" sz="2000" dirty="0"/>
          </a:p>
          <a:p>
            <a:pPr marL="457200" lvl="1" indent="0">
              <a:buNone/>
            </a:pPr>
            <a:endParaRPr lang="en-IN" dirty="0"/>
          </a:p>
          <a:p>
            <a:pPr marL="0" indent="0">
              <a:buNone/>
            </a:pPr>
            <a:endParaRPr lang="en-US" dirty="0"/>
          </a:p>
        </p:txBody>
      </p:sp>
      <p:pic>
        <p:nvPicPr>
          <p:cNvPr id="5" name="Picture 4">
            <a:extLst>
              <a:ext uri="{FF2B5EF4-FFF2-40B4-BE49-F238E27FC236}">
                <a16:creationId xmlns:a16="http://schemas.microsoft.com/office/drawing/2014/main" id="{A89E25F2-84B7-42AF-9B62-8DB9D07BB12F}"/>
              </a:ext>
            </a:extLst>
          </p:cNvPr>
          <p:cNvPicPr>
            <a:picLocks noChangeAspect="1"/>
          </p:cNvPicPr>
          <p:nvPr/>
        </p:nvPicPr>
        <p:blipFill>
          <a:blip r:embed="rId2"/>
          <a:stretch>
            <a:fillRect/>
          </a:stretch>
        </p:blipFill>
        <p:spPr>
          <a:xfrm>
            <a:off x="3679595" y="1711354"/>
            <a:ext cx="6611273" cy="4267796"/>
          </a:xfrm>
          <a:prstGeom prst="rect">
            <a:avLst/>
          </a:prstGeom>
        </p:spPr>
      </p:pic>
    </p:spTree>
    <p:extLst>
      <p:ext uri="{BB962C8B-B14F-4D97-AF65-F5344CB8AC3E}">
        <p14:creationId xmlns:p14="http://schemas.microsoft.com/office/powerpoint/2010/main" val="186692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Dependency Injection</a:t>
            </a:r>
            <a:endParaRPr lang="en-IN" b="0"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1015068"/>
            <a:ext cx="12174576" cy="5842932"/>
          </a:xfrm>
          <a:effectLst>
            <a:outerShdw blurRad="50800" dir="14400000">
              <a:schemeClr val="bg1">
                <a:alpha val="40000"/>
              </a:schemeClr>
            </a:outerShdw>
          </a:effectLst>
        </p:spPr>
        <p:txBody>
          <a:bodyPr anchor="t"/>
          <a:lstStyle/>
          <a:p>
            <a:pPr marL="0" indent="0">
              <a:buNone/>
            </a:pPr>
            <a:r>
              <a:rPr lang="en-US" i="1" dirty="0"/>
              <a:t>Dependency injection</a:t>
            </a:r>
            <a:r>
              <a:rPr lang="en-US" dirty="0"/>
              <a:t> is a way to supply a new instance of a class with the fully-formed dependencies it requires. Most dependencies are services. Angular uses dependency injection to provide new components with the services they need. Angular can tell which services a component needs by looking at the types of its constructor parameters. </a:t>
            </a:r>
          </a:p>
          <a:p>
            <a:pPr marL="0" indent="0">
              <a:buNone/>
            </a:pPr>
            <a:r>
              <a:rPr lang="en-US" dirty="0"/>
              <a:t>When Angular creates a component, it first asks an </a:t>
            </a:r>
            <a:r>
              <a:rPr lang="en-US" b="1" dirty="0"/>
              <a:t>injector</a:t>
            </a:r>
            <a:r>
              <a:rPr lang="en-US" dirty="0"/>
              <a:t> for the services that the component requires.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dirty="0"/>
              <a:t>In the below example you can see, we are registering a </a:t>
            </a:r>
            <a:r>
              <a:rPr lang="en-US" b="1" dirty="0"/>
              <a:t>provider</a:t>
            </a:r>
            <a:r>
              <a:rPr lang="en-US" dirty="0"/>
              <a:t> of the Firebase Service with the injector. </a:t>
            </a:r>
          </a:p>
          <a:p>
            <a:pPr marL="0" indent="0">
              <a:buNone/>
            </a:pPr>
            <a:r>
              <a:rPr lang="en-US" dirty="0"/>
              <a:t>In general, add providers to the root module so that the same instance of a service is available everywhere as shown in the code below.</a:t>
            </a:r>
            <a:endParaRPr lang="en-IN" sz="2000" dirty="0"/>
          </a:p>
          <a:p>
            <a:pPr marL="457200" lvl="1"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1E82B7F0-6C8A-482E-9476-901CA4AB9E42}"/>
              </a:ext>
            </a:extLst>
          </p:cNvPr>
          <p:cNvPicPr>
            <a:picLocks noChangeAspect="1"/>
          </p:cNvPicPr>
          <p:nvPr/>
        </p:nvPicPr>
        <p:blipFill>
          <a:blip r:embed="rId2"/>
          <a:stretch>
            <a:fillRect/>
          </a:stretch>
        </p:blipFill>
        <p:spPr>
          <a:xfrm>
            <a:off x="3208708" y="2357288"/>
            <a:ext cx="5792008" cy="2143424"/>
          </a:xfrm>
          <a:prstGeom prst="rect">
            <a:avLst/>
          </a:prstGeom>
        </p:spPr>
      </p:pic>
    </p:spTree>
    <p:extLst>
      <p:ext uri="{BB962C8B-B14F-4D97-AF65-F5344CB8AC3E}">
        <p14:creationId xmlns:p14="http://schemas.microsoft.com/office/powerpoint/2010/main" val="85787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dirty="0">
                <a:cs typeface="Calibri" panose="020F0502020204030204" pitchFamily="34" charset="0"/>
              </a:rPr>
              <a:t>Evolution of Angular (Continued)</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0" y="1033358"/>
            <a:ext cx="12192000" cy="5824642"/>
          </a:xfrm>
          <a:effectLst/>
        </p:spPr>
        <p:txBody>
          <a:bodyPr anchor="t">
            <a:normAutofit/>
          </a:bodyPr>
          <a:lstStyle/>
          <a:p>
            <a:pPr marL="0" indent="0">
              <a:buNone/>
            </a:pPr>
            <a:r>
              <a:rPr lang="en-US" dirty="0"/>
              <a:t>jQuery became the most popular one because it was easy to use and extremely powerful.</a:t>
            </a:r>
          </a:p>
          <a:p>
            <a:pPr marL="0" indent="0">
              <a:buNone/>
            </a:pPr>
            <a:r>
              <a:rPr lang="en-US" dirty="0"/>
              <a:t>Since jQuery has no real structure, the developer has full freedom to build projects as they see fit. </a:t>
            </a:r>
          </a:p>
          <a:p>
            <a:pPr marL="0" indent="0">
              <a:buNone/>
            </a:pPr>
            <a:r>
              <a:rPr lang="en-US" dirty="0"/>
              <a:t>However, the lack of structure also means it’s easier to fall into the trap of “spaghetti code,” which can lead to confusion in larger projects with no clear design direction or code maintainability. </a:t>
            </a:r>
          </a:p>
          <a:p>
            <a:pPr marL="0" indent="0">
              <a:buNone/>
            </a:pPr>
            <a:r>
              <a:rPr lang="en-US" dirty="0"/>
              <a:t>For these situations, a framework like Angular can be a big help.</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4291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a:t>
            </a:r>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lstStyle/>
          <a:p>
            <a:pPr marL="0" indent="0">
              <a:buNone/>
            </a:pPr>
            <a:r>
              <a:rPr lang="en-US" dirty="0"/>
              <a:t>There are four main types:</a:t>
            </a:r>
          </a:p>
          <a:p>
            <a:pPr lvl="1">
              <a:buFont typeface="Arial" panose="020B0604020202020204" pitchFamily="34" charset="0"/>
              <a:buChar char="•"/>
            </a:pPr>
            <a:r>
              <a:rPr lang="en-US" b="1" dirty="0"/>
              <a:t>Class decorators</a:t>
            </a:r>
            <a:r>
              <a:rPr lang="en-US" dirty="0"/>
              <a:t>, e.g. @Component and @</a:t>
            </a:r>
            <a:r>
              <a:rPr lang="en-US" dirty="0" err="1"/>
              <a:t>NgModule</a:t>
            </a:r>
            <a:endParaRPr lang="en-US" dirty="0"/>
          </a:p>
          <a:p>
            <a:pPr lvl="1">
              <a:buFont typeface="Arial" panose="020B0604020202020204" pitchFamily="34" charset="0"/>
              <a:buChar char="•"/>
            </a:pPr>
            <a:r>
              <a:rPr lang="en-US" b="1" dirty="0"/>
              <a:t>Property decorators </a:t>
            </a:r>
            <a:r>
              <a:rPr lang="en-US" dirty="0"/>
              <a:t>for properties inside classes, e.g. @Input and @Output</a:t>
            </a:r>
          </a:p>
          <a:p>
            <a:pPr lvl="1">
              <a:buFont typeface="Arial" panose="020B0604020202020204" pitchFamily="34" charset="0"/>
              <a:buChar char="•"/>
            </a:pPr>
            <a:r>
              <a:rPr lang="en-US" b="1" dirty="0"/>
              <a:t>Method decorators </a:t>
            </a:r>
            <a:r>
              <a:rPr lang="en-US" dirty="0"/>
              <a:t>for methods inside classes, e.g. @</a:t>
            </a:r>
            <a:r>
              <a:rPr lang="en-US" dirty="0" err="1"/>
              <a:t>HostListener</a:t>
            </a:r>
            <a:endParaRPr lang="en-US" dirty="0"/>
          </a:p>
          <a:p>
            <a:pPr lvl="1">
              <a:buFont typeface="Arial" panose="020B0604020202020204" pitchFamily="34" charset="0"/>
              <a:buChar char="•"/>
            </a:pPr>
            <a:r>
              <a:rPr lang="en-US" b="1" dirty="0"/>
              <a:t>Parameter decorators </a:t>
            </a:r>
            <a:r>
              <a:rPr lang="en-US" dirty="0"/>
              <a:t>for parameters inside class constructors, e.g. @Inject</a:t>
            </a:r>
          </a:p>
          <a:p>
            <a:pPr marL="0" indent="0">
              <a:buNone/>
            </a:pPr>
            <a:endParaRPr lang="en-IN" dirty="0"/>
          </a:p>
          <a:p>
            <a:pPr marL="0" indent="0">
              <a:buNone/>
            </a:pPr>
            <a:r>
              <a:rPr lang="en-IN" b="1" dirty="0"/>
              <a:t>Class Decorators</a:t>
            </a:r>
          </a:p>
        </p:txBody>
      </p:sp>
      <p:pic>
        <p:nvPicPr>
          <p:cNvPr id="7" name="Picture 6">
            <a:extLst>
              <a:ext uri="{FF2B5EF4-FFF2-40B4-BE49-F238E27FC236}">
                <a16:creationId xmlns:a16="http://schemas.microsoft.com/office/drawing/2014/main" id="{07D0B603-2B62-4725-A999-A72F314FCA5A}"/>
              </a:ext>
            </a:extLst>
          </p:cNvPr>
          <p:cNvPicPr>
            <a:picLocks noChangeAspect="1"/>
          </p:cNvPicPr>
          <p:nvPr/>
        </p:nvPicPr>
        <p:blipFill>
          <a:blip r:embed="rId2"/>
          <a:stretch>
            <a:fillRect/>
          </a:stretch>
        </p:blipFill>
        <p:spPr>
          <a:xfrm>
            <a:off x="7697201" y="978212"/>
            <a:ext cx="4477375" cy="5896798"/>
          </a:xfrm>
          <a:prstGeom prst="rect">
            <a:avLst/>
          </a:prstGeom>
        </p:spPr>
      </p:pic>
      <p:sp>
        <p:nvSpPr>
          <p:cNvPr id="8" name="TextBox 7">
            <a:extLst>
              <a:ext uri="{FF2B5EF4-FFF2-40B4-BE49-F238E27FC236}">
                <a16:creationId xmlns:a16="http://schemas.microsoft.com/office/drawing/2014/main" id="{5F1429B0-4F2A-4B97-A3D4-EA94774CC4A2}"/>
              </a:ext>
            </a:extLst>
          </p:cNvPr>
          <p:cNvSpPr txBox="1"/>
          <p:nvPr/>
        </p:nvSpPr>
        <p:spPr>
          <a:xfrm>
            <a:off x="17423" y="3603180"/>
            <a:ext cx="7559033" cy="3139321"/>
          </a:xfrm>
          <a:prstGeom prst="rect">
            <a:avLst/>
          </a:prstGeom>
          <a:noFill/>
        </p:spPr>
        <p:txBody>
          <a:bodyPr wrap="square" rtlCol="0">
            <a:spAutoFit/>
          </a:bodyPr>
          <a:lstStyle/>
          <a:p>
            <a:r>
              <a:rPr lang="en-US" dirty="0"/>
              <a:t>Angular offers us a few class decorators. These are the top-level decorators that we use to express </a:t>
            </a:r>
            <a:r>
              <a:rPr lang="en-US" i="1" dirty="0"/>
              <a:t>intent</a:t>
            </a:r>
            <a:r>
              <a:rPr lang="en-US" dirty="0"/>
              <a:t> for classes. They allow us to tell Angular that a particular class is a component, or module, for example. And the decorator allows us to define this intent without having to actually put any code inside the class.</a:t>
            </a:r>
          </a:p>
          <a:p>
            <a:endParaRPr lang="en-US" dirty="0"/>
          </a:p>
          <a:p>
            <a:r>
              <a:rPr lang="en-US" dirty="0"/>
              <a:t>A @Component and @</a:t>
            </a:r>
            <a:r>
              <a:rPr lang="en-US" dirty="0" err="1"/>
              <a:t>NgModule</a:t>
            </a:r>
            <a:r>
              <a:rPr lang="en-US" dirty="0"/>
              <a:t> decorator example with classes:</a:t>
            </a:r>
          </a:p>
          <a:p>
            <a:endParaRPr lang="en-US" dirty="0"/>
          </a:p>
          <a:p>
            <a:r>
              <a:rPr lang="en-US" dirty="0"/>
              <a:t>Notice how both classes by themselves are effectively the same. No code is needed within the class to tell Angular that it is a component or a module. All we need to do is decorate it, and Angular will do the rest.</a:t>
            </a:r>
            <a:endParaRPr lang="en-IN" dirty="0"/>
          </a:p>
        </p:txBody>
      </p:sp>
    </p:spTree>
    <p:extLst>
      <p:ext uri="{BB962C8B-B14F-4D97-AF65-F5344CB8AC3E}">
        <p14:creationId xmlns:p14="http://schemas.microsoft.com/office/powerpoint/2010/main" val="140196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IN" b="1" dirty="0"/>
              <a:t>Property Decorators</a:t>
            </a:r>
          </a:p>
          <a:p>
            <a:pPr marL="0" indent="0">
              <a:buNone/>
            </a:pPr>
            <a:r>
              <a:rPr lang="en-US" dirty="0"/>
              <a:t>These are probably the second most common decorators that you’ll come across. They allow us to decorate specific properties within our classes - an extremely powerful mechanism.</a:t>
            </a:r>
          </a:p>
          <a:p>
            <a:pPr marL="0" indent="0">
              <a:buNone/>
            </a:pPr>
            <a:r>
              <a:rPr lang="en-US" dirty="0"/>
              <a:t>Let’s take a look at @Input(). Imagine that we have a property within our class that we want to be an input binding.</a:t>
            </a:r>
          </a:p>
          <a:p>
            <a:pPr marL="0" indent="0">
              <a:buNone/>
            </a:pPr>
            <a:r>
              <a:rPr lang="en-US" dirty="0"/>
              <a:t>Without decorators, we’d have to define this property in our class anyway for TypeScript to know about it, and then somewhere else tell Angular that we’ve got a property that we want to be an input.</a:t>
            </a:r>
          </a:p>
          <a:p>
            <a:pPr marL="0" indent="0">
              <a:buNone/>
            </a:pPr>
            <a:r>
              <a:rPr lang="en-US" dirty="0"/>
              <a:t>With decorators, we can simply put the @Input() decorator above the property - which </a:t>
            </a:r>
            <a:r>
              <a:rPr lang="en-US" dirty="0" err="1"/>
              <a:t>Angular’s</a:t>
            </a:r>
            <a:r>
              <a:rPr lang="en-US" dirty="0"/>
              <a:t> compiler will automatically create an input binding from the property name and link them.</a:t>
            </a:r>
          </a:p>
          <a:p>
            <a:pPr lvl="1">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B3ED6FF7-A0A6-4FDE-8E4A-86A9364D9764}"/>
              </a:ext>
            </a:extLst>
          </p:cNvPr>
          <p:cNvPicPr>
            <a:picLocks noChangeAspect="1"/>
          </p:cNvPicPr>
          <p:nvPr/>
        </p:nvPicPr>
        <p:blipFill>
          <a:blip r:embed="rId2"/>
          <a:stretch>
            <a:fillRect/>
          </a:stretch>
        </p:blipFill>
        <p:spPr>
          <a:xfrm>
            <a:off x="429413" y="3926611"/>
            <a:ext cx="4353533" cy="2762636"/>
          </a:xfrm>
          <a:prstGeom prst="rect">
            <a:avLst/>
          </a:prstGeom>
        </p:spPr>
      </p:pic>
      <p:pic>
        <p:nvPicPr>
          <p:cNvPr id="5" name="Picture 4">
            <a:extLst>
              <a:ext uri="{FF2B5EF4-FFF2-40B4-BE49-F238E27FC236}">
                <a16:creationId xmlns:a16="http://schemas.microsoft.com/office/drawing/2014/main" id="{851C3BA6-ED74-47CA-8A28-A80B504020E2}"/>
              </a:ext>
            </a:extLst>
          </p:cNvPr>
          <p:cNvPicPr>
            <a:picLocks noChangeAspect="1"/>
          </p:cNvPicPr>
          <p:nvPr/>
        </p:nvPicPr>
        <p:blipFill>
          <a:blip r:embed="rId3"/>
          <a:stretch>
            <a:fillRect/>
          </a:stretch>
        </p:blipFill>
        <p:spPr>
          <a:xfrm>
            <a:off x="6600136" y="4817323"/>
            <a:ext cx="3048425" cy="981212"/>
          </a:xfrm>
          <a:prstGeom prst="rect">
            <a:avLst/>
          </a:prstGeom>
        </p:spPr>
      </p:pic>
    </p:spTree>
    <p:extLst>
      <p:ext uri="{BB962C8B-B14F-4D97-AF65-F5344CB8AC3E}">
        <p14:creationId xmlns:p14="http://schemas.microsoft.com/office/powerpoint/2010/main" val="64837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IN" b="1" dirty="0"/>
              <a:t>Method Decorators</a:t>
            </a:r>
          </a:p>
          <a:p>
            <a:pPr marL="0" indent="0">
              <a:buNone/>
            </a:pPr>
            <a:r>
              <a:rPr lang="en-US" dirty="0"/>
              <a:t>Method decorators are very similar to property decorators but are used for methods instead. This let’s us decorate specific methods within our class with functionality. A good example of this is @</a:t>
            </a:r>
            <a:r>
              <a:rPr lang="en-US" dirty="0" err="1"/>
              <a:t>HostListener</a:t>
            </a:r>
            <a:r>
              <a:rPr lang="en-US" dirty="0"/>
              <a:t>. </a:t>
            </a:r>
          </a:p>
          <a:p>
            <a:pPr marL="0" indent="0">
              <a:buNone/>
            </a:pPr>
            <a:r>
              <a:rPr lang="en-US" dirty="0"/>
              <a:t>This allows us to tell Angular that when an event on our host happens, we want the decorated method to be called with the event.</a:t>
            </a:r>
            <a:endParaRPr lang="en-IN" dirty="0"/>
          </a:p>
        </p:txBody>
      </p:sp>
      <p:pic>
        <p:nvPicPr>
          <p:cNvPr id="6" name="Picture 5">
            <a:extLst>
              <a:ext uri="{FF2B5EF4-FFF2-40B4-BE49-F238E27FC236}">
                <a16:creationId xmlns:a16="http://schemas.microsoft.com/office/drawing/2014/main" id="{F71C1D6C-3C8D-43A4-A950-44770A5B9E6D}"/>
              </a:ext>
            </a:extLst>
          </p:cNvPr>
          <p:cNvPicPr>
            <a:picLocks noChangeAspect="1"/>
          </p:cNvPicPr>
          <p:nvPr/>
        </p:nvPicPr>
        <p:blipFill>
          <a:blip r:embed="rId2"/>
          <a:stretch>
            <a:fillRect/>
          </a:stretch>
        </p:blipFill>
        <p:spPr>
          <a:xfrm>
            <a:off x="3728707" y="3429000"/>
            <a:ext cx="4734586" cy="3391373"/>
          </a:xfrm>
          <a:prstGeom prst="rect">
            <a:avLst/>
          </a:prstGeom>
        </p:spPr>
      </p:pic>
    </p:spTree>
    <p:extLst>
      <p:ext uri="{BB962C8B-B14F-4D97-AF65-F5344CB8AC3E}">
        <p14:creationId xmlns:p14="http://schemas.microsoft.com/office/powerpoint/2010/main" val="351332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a:t>Decorators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IN" b="1" dirty="0"/>
              <a:t>Parameter Decorators</a:t>
            </a:r>
          </a:p>
          <a:p>
            <a:pPr marL="0" indent="0">
              <a:buNone/>
            </a:pPr>
            <a:r>
              <a:rPr lang="en-US" dirty="0"/>
              <a:t>Parameter decorators are quite interesting. You may have come across these when injecting primitives into a constructor, where you need to manually tell Angular to inject a particular provider.</a:t>
            </a:r>
          </a:p>
          <a:p>
            <a:pPr marL="0" indent="0">
              <a:buNone/>
            </a:pPr>
            <a:r>
              <a:rPr lang="en-US" dirty="0"/>
              <a:t>Parameter decorators allow us to decorate parameters in our class constructors. An example of this is @Inject that lets us tell Angular what we want that parameter to be initiated with:</a:t>
            </a:r>
            <a:endParaRPr lang="en-IN" dirty="0"/>
          </a:p>
        </p:txBody>
      </p:sp>
      <p:pic>
        <p:nvPicPr>
          <p:cNvPr id="4" name="Picture 3">
            <a:extLst>
              <a:ext uri="{FF2B5EF4-FFF2-40B4-BE49-F238E27FC236}">
                <a16:creationId xmlns:a16="http://schemas.microsoft.com/office/drawing/2014/main" id="{DC761050-CAA8-4A75-A464-AB33689EACAC}"/>
              </a:ext>
            </a:extLst>
          </p:cNvPr>
          <p:cNvPicPr>
            <a:picLocks noChangeAspect="1"/>
          </p:cNvPicPr>
          <p:nvPr/>
        </p:nvPicPr>
        <p:blipFill>
          <a:blip r:embed="rId2"/>
          <a:stretch>
            <a:fillRect/>
          </a:stretch>
        </p:blipFill>
        <p:spPr>
          <a:xfrm>
            <a:off x="3943049" y="3429000"/>
            <a:ext cx="4305901" cy="3219899"/>
          </a:xfrm>
          <a:prstGeom prst="rect">
            <a:avLst/>
          </a:prstGeom>
        </p:spPr>
      </p:pic>
    </p:spTree>
    <p:extLst>
      <p:ext uri="{BB962C8B-B14F-4D97-AF65-F5344CB8AC3E}">
        <p14:creationId xmlns:p14="http://schemas.microsoft.com/office/powerpoint/2010/main" val="233012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smtClean="0"/>
              <a:t>Pipes	</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a:bodyPr>
          <a:lstStyle/>
          <a:p>
            <a:pPr marL="0" indent="0" fontAlgn="base">
              <a:buNone/>
            </a:pPr>
            <a:r>
              <a:rPr lang="en-US" dirty="0"/>
              <a:t>A pipe takes in data as input and transforms it to a desired output</a:t>
            </a:r>
            <a:r>
              <a:rPr lang="en-US" dirty="0" smtClean="0"/>
              <a:t>.</a:t>
            </a:r>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endParaRPr lang="en-US" dirty="0"/>
          </a:p>
          <a:p>
            <a:pPr marL="0" indent="0" fontAlgn="base">
              <a:buNone/>
            </a:pPr>
            <a:endParaRPr lang="en-US" dirty="0" smtClean="0"/>
          </a:p>
          <a:p>
            <a:pPr marL="0" indent="0" fontAlgn="base">
              <a:buNone/>
            </a:pPr>
            <a:r>
              <a:rPr lang="en-US" dirty="0" smtClean="0"/>
              <a:t>List of built-in pipes:</a:t>
            </a:r>
          </a:p>
          <a:p>
            <a:pPr fontAlgn="base">
              <a:buFont typeface="Wingdings" panose="05000000000000000000" pitchFamily="2" charset="2"/>
              <a:buChar char="q"/>
            </a:pPr>
            <a:r>
              <a:rPr lang="en-US" dirty="0" err="1" smtClean="0"/>
              <a:t>CurrencyPipe</a:t>
            </a:r>
            <a:r>
              <a:rPr lang="en-US" dirty="0"/>
              <a:t> </a:t>
            </a:r>
            <a:endParaRPr lang="en-US" dirty="0" smtClean="0"/>
          </a:p>
          <a:p>
            <a:pPr fontAlgn="base">
              <a:buFont typeface="Wingdings" panose="05000000000000000000" pitchFamily="2" charset="2"/>
              <a:buChar char="q"/>
            </a:pPr>
            <a:r>
              <a:rPr lang="en-US" dirty="0" err="1" smtClean="0"/>
              <a:t>DatePipe</a:t>
            </a:r>
            <a:r>
              <a:rPr lang="en-US" dirty="0" smtClean="0"/>
              <a:t> </a:t>
            </a:r>
          </a:p>
          <a:p>
            <a:pPr fontAlgn="base">
              <a:buFont typeface="Wingdings" panose="05000000000000000000" pitchFamily="2" charset="2"/>
              <a:buChar char="q"/>
            </a:pPr>
            <a:r>
              <a:rPr lang="en-US" dirty="0" err="1" smtClean="0"/>
              <a:t>DecimalPipe</a:t>
            </a:r>
            <a:endParaRPr lang="en-US" dirty="0" smtClean="0"/>
          </a:p>
          <a:p>
            <a:pPr fontAlgn="base">
              <a:buFont typeface="Wingdings" panose="05000000000000000000" pitchFamily="2" charset="2"/>
              <a:buChar char="q"/>
            </a:pPr>
            <a:r>
              <a:rPr lang="en-US" dirty="0" err="1" smtClean="0"/>
              <a:t>JsonPipe</a:t>
            </a:r>
            <a:endParaRPr lang="en-US" dirty="0" smtClean="0"/>
          </a:p>
          <a:p>
            <a:pPr fontAlgn="base">
              <a:buFont typeface="Wingdings" panose="05000000000000000000" pitchFamily="2" charset="2"/>
              <a:buChar char="q"/>
            </a:pPr>
            <a:r>
              <a:rPr lang="en-US" dirty="0" err="1" smtClean="0"/>
              <a:t>KeyValuePipe</a:t>
            </a:r>
            <a:endParaRPr lang="en-US" dirty="0" smtClean="0"/>
          </a:p>
        </p:txBody>
      </p:sp>
      <p:pic>
        <p:nvPicPr>
          <p:cNvPr id="5" name="Picture 4"/>
          <p:cNvPicPr>
            <a:picLocks noChangeAspect="1"/>
          </p:cNvPicPr>
          <p:nvPr/>
        </p:nvPicPr>
        <p:blipFill>
          <a:blip r:embed="rId2"/>
          <a:stretch>
            <a:fillRect/>
          </a:stretch>
        </p:blipFill>
        <p:spPr>
          <a:xfrm>
            <a:off x="3618687" y="1369296"/>
            <a:ext cx="4972050" cy="2124075"/>
          </a:xfrm>
          <a:prstGeom prst="rect">
            <a:avLst/>
          </a:prstGeom>
        </p:spPr>
      </p:pic>
      <p:sp>
        <p:nvSpPr>
          <p:cNvPr id="4" name="TextBox 3"/>
          <p:cNvSpPr txBox="1"/>
          <p:nvPr/>
        </p:nvSpPr>
        <p:spPr>
          <a:xfrm>
            <a:off x="2327556" y="3825881"/>
            <a:ext cx="1907895" cy="2344231"/>
          </a:xfrm>
          <a:prstGeom prst="rect">
            <a:avLst/>
          </a:prstGeom>
          <a:noFill/>
        </p:spPr>
        <p:txBody>
          <a:bodyPr wrap="none" rtlCol="0">
            <a:spAutoFit/>
          </a:bodyPr>
          <a:lstStyle/>
          <a:p>
            <a:pPr marL="285750" indent="-285750">
              <a:spcBef>
                <a:spcPts val="432"/>
              </a:spcBef>
              <a:spcAft>
                <a:spcPts val="600"/>
              </a:spcAft>
              <a:buClr>
                <a:schemeClr val="accent1"/>
              </a:buClr>
              <a:buFont typeface="Wingdings" panose="05000000000000000000" pitchFamily="2" charset="2"/>
              <a:buChar char="q"/>
            </a:pPr>
            <a:r>
              <a:rPr lang="en-US" dirty="0" err="1" smtClean="0"/>
              <a:t>LowerCasePipe</a:t>
            </a:r>
            <a:endParaRPr lang="en-US" dirty="0" smtClean="0"/>
          </a:p>
          <a:p>
            <a:pPr marL="285750" indent="-285750">
              <a:spcBef>
                <a:spcPts val="432"/>
              </a:spcBef>
              <a:spcAft>
                <a:spcPts val="600"/>
              </a:spcAft>
              <a:buClr>
                <a:schemeClr val="accent1"/>
              </a:buClr>
              <a:buFont typeface="Wingdings" panose="05000000000000000000" pitchFamily="2" charset="2"/>
              <a:buChar char="q"/>
            </a:pPr>
            <a:r>
              <a:rPr lang="en-US" dirty="0" err="1" smtClean="0"/>
              <a:t>PercentPipe</a:t>
            </a:r>
            <a:endParaRPr lang="en-US" dirty="0" smtClean="0"/>
          </a:p>
          <a:p>
            <a:pPr marL="285750" indent="-285750">
              <a:spcBef>
                <a:spcPts val="432"/>
              </a:spcBef>
              <a:spcAft>
                <a:spcPts val="600"/>
              </a:spcAft>
              <a:buClr>
                <a:schemeClr val="accent1"/>
              </a:buClr>
              <a:buFont typeface="Wingdings" panose="05000000000000000000" pitchFamily="2" charset="2"/>
              <a:buChar char="q"/>
            </a:pPr>
            <a:r>
              <a:rPr lang="en-US" dirty="0" err="1" smtClean="0"/>
              <a:t>SlicePipe</a:t>
            </a:r>
            <a:endParaRPr lang="en-US" dirty="0" smtClean="0"/>
          </a:p>
          <a:p>
            <a:pPr marL="285750" indent="-285750">
              <a:spcBef>
                <a:spcPts val="432"/>
              </a:spcBef>
              <a:spcAft>
                <a:spcPts val="600"/>
              </a:spcAft>
              <a:buClr>
                <a:schemeClr val="accent1"/>
              </a:buClr>
              <a:buFont typeface="Wingdings" panose="05000000000000000000" pitchFamily="2" charset="2"/>
              <a:buChar char="q"/>
            </a:pPr>
            <a:r>
              <a:rPr lang="en-US" dirty="0" err="1" smtClean="0"/>
              <a:t>TitleCasePipe</a:t>
            </a:r>
            <a:endParaRPr lang="en-US" dirty="0" smtClean="0"/>
          </a:p>
          <a:p>
            <a:pPr marL="285750" indent="-285750">
              <a:spcBef>
                <a:spcPts val="432"/>
              </a:spcBef>
              <a:spcAft>
                <a:spcPts val="600"/>
              </a:spcAft>
              <a:buClr>
                <a:schemeClr val="accent1"/>
              </a:buClr>
              <a:buFont typeface="Wingdings" panose="05000000000000000000" pitchFamily="2" charset="2"/>
              <a:buChar char="q"/>
            </a:pPr>
            <a:r>
              <a:rPr lang="en-US" dirty="0" err="1" smtClean="0"/>
              <a:t>UpperCasePipe</a:t>
            </a:r>
            <a:endParaRPr lang="en-US" dirty="0" smtClean="0"/>
          </a:p>
          <a:p>
            <a:pPr marL="285750" indent="-285750">
              <a:buClr>
                <a:schemeClr val="accent1"/>
              </a:buClr>
              <a:buFont typeface="Wingdings" panose="05000000000000000000" pitchFamily="2" charset="2"/>
              <a:buChar char="q"/>
            </a:pPr>
            <a:endParaRPr lang="en-US" dirty="0"/>
          </a:p>
        </p:txBody>
      </p:sp>
    </p:spTree>
    <p:extLst>
      <p:ext uri="{BB962C8B-B14F-4D97-AF65-F5344CB8AC3E}">
        <p14:creationId xmlns:p14="http://schemas.microsoft.com/office/powerpoint/2010/main" val="3792530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smtClean="0"/>
              <a:t>Pipes (continued)</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lnSpcReduction="10000"/>
          </a:bodyPr>
          <a:lstStyle/>
          <a:p>
            <a:pPr fontAlgn="base">
              <a:buFont typeface="Wingdings" panose="05000000000000000000" pitchFamily="2" charset="2"/>
              <a:buChar char="q"/>
            </a:pPr>
            <a:r>
              <a:rPr lang="en-US" b="1" dirty="0" err="1" smtClean="0"/>
              <a:t>CurrencyPipe</a:t>
            </a:r>
            <a:r>
              <a:rPr lang="en-US" b="1" dirty="0" smtClean="0"/>
              <a:t> : </a:t>
            </a:r>
            <a:r>
              <a:rPr lang="en-US" dirty="0"/>
              <a:t>Transforms a number to a currency string, formatted according to locale rules that determine group sizing and separator, decimal-point character, and other locale-specific configurations.(The default currency code is </a:t>
            </a:r>
            <a:r>
              <a:rPr lang="en-US" dirty="0" smtClean="0"/>
              <a:t>USD)</a:t>
            </a:r>
          </a:p>
          <a:p>
            <a:pPr lvl="1" fontAlgn="base">
              <a:buFont typeface="Wingdings" panose="05000000000000000000" pitchFamily="2" charset="2"/>
              <a:buChar char="Ø"/>
            </a:pPr>
            <a:r>
              <a:rPr lang="en-US" dirty="0"/>
              <a:t>{{ </a:t>
            </a:r>
            <a:r>
              <a:rPr lang="en-US" dirty="0" err="1"/>
              <a:t>value_expression</a:t>
            </a:r>
            <a:r>
              <a:rPr lang="en-US" dirty="0"/>
              <a:t> | currency [ : </a:t>
            </a:r>
            <a:r>
              <a:rPr lang="en-US" dirty="0" err="1"/>
              <a:t>currencyCode</a:t>
            </a:r>
            <a:r>
              <a:rPr lang="en-US" dirty="0"/>
              <a:t> [ : display [ : </a:t>
            </a:r>
            <a:r>
              <a:rPr lang="en-US" dirty="0" err="1"/>
              <a:t>digitsInfo</a:t>
            </a:r>
            <a:r>
              <a:rPr lang="en-US" dirty="0"/>
              <a:t> [ : locale ] ] ] ]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DatePipe</a:t>
            </a:r>
            <a:r>
              <a:rPr lang="en-US" b="1" dirty="0" smtClean="0"/>
              <a:t> :</a:t>
            </a:r>
            <a:r>
              <a:rPr lang="en-US" dirty="0" smtClean="0"/>
              <a:t> Formats </a:t>
            </a:r>
            <a:r>
              <a:rPr lang="en-US" dirty="0"/>
              <a:t>a date value according to locale rules</a:t>
            </a:r>
            <a:r>
              <a:rPr lang="en-US" dirty="0" smtClean="0"/>
              <a:t>.</a:t>
            </a:r>
          </a:p>
          <a:p>
            <a:pPr lvl="1" fontAlgn="base">
              <a:buFont typeface="Wingdings" panose="05000000000000000000" pitchFamily="2" charset="2"/>
              <a:buChar char="Ø"/>
            </a:pPr>
            <a:r>
              <a:rPr lang="en-US" dirty="0"/>
              <a:t>{{ </a:t>
            </a:r>
            <a:r>
              <a:rPr lang="en-US" dirty="0" err="1"/>
              <a:t>value_expression</a:t>
            </a:r>
            <a:r>
              <a:rPr lang="en-US" dirty="0"/>
              <a:t> | date [ : format [ : </a:t>
            </a:r>
            <a:r>
              <a:rPr lang="en-US" dirty="0" err="1"/>
              <a:t>timezone</a:t>
            </a:r>
            <a:r>
              <a:rPr lang="en-US" dirty="0"/>
              <a:t> [ : locale ] ] ]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DecimalPipe</a:t>
            </a:r>
            <a:r>
              <a:rPr lang="en-US" b="1" dirty="0"/>
              <a:t> :</a:t>
            </a:r>
            <a:r>
              <a:rPr lang="en-US" dirty="0"/>
              <a:t> Transforms a number into a string, formatted according to locale rules that determine group sizing and separator, decimal-point character, and other locale-specific configurations</a:t>
            </a:r>
            <a:r>
              <a:rPr lang="en-US" dirty="0" smtClean="0"/>
              <a:t>.</a:t>
            </a:r>
            <a:endParaRPr lang="en-US" dirty="0"/>
          </a:p>
          <a:p>
            <a:pPr lvl="1" fontAlgn="base">
              <a:buFont typeface="Wingdings" panose="05000000000000000000" pitchFamily="2" charset="2"/>
              <a:buChar char="Ø"/>
            </a:pPr>
            <a:r>
              <a:rPr lang="en-US" dirty="0"/>
              <a:t>{{ </a:t>
            </a:r>
            <a:r>
              <a:rPr lang="en-US" dirty="0" err="1"/>
              <a:t>value_expression</a:t>
            </a:r>
            <a:r>
              <a:rPr lang="en-US" dirty="0"/>
              <a:t> | number [ : </a:t>
            </a:r>
            <a:r>
              <a:rPr lang="en-US" dirty="0" err="1"/>
              <a:t>digitsInfo</a:t>
            </a:r>
            <a:r>
              <a:rPr lang="en-US" dirty="0"/>
              <a:t> [ : locale ] ]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JsonPipe</a:t>
            </a:r>
            <a:r>
              <a:rPr lang="en-US" b="1" dirty="0" smtClean="0"/>
              <a:t> :</a:t>
            </a:r>
            <a:r>
              <a:rPr lang="en-US" dirty="0" smtClean="0"/>
              <a:t> </a:t>
            </a:r>
            <a:r>
              <a:rPr lang="en-US" dirty="0"/>
              <a:t>Converts a value into its JSON-format representation. Useful for debugging</a:t>
            </a:r>
            <a:r>
              <a:rPr lang="en-US" dirty="0" smtClean="0"/>
              <a:t>.</a:t>
            </a:r>
          </a:p>
          <a:p>
            <a:pPr lvl="1" fontAlgn="base">
              <a:buFont typeface="Wingdings" panose="05000000000000000000" pitchFamily="2" charset="2"/>
              <a:buChar char="Ø"/>
            </a:pPr>
            <a:r>
              <a:rPr lang="en-US" dirty="0"/>
              <a:t>{{ </a:t>
            </a:r>
            <a:r>
              <a:rPr lang="en-US" dirty="0" err="1"/>
              <a:t>value_expression</a:t>
            </a:r>
            <a:r>
              <a:rPr lang="en-US" dirty="0"/>
              <a:t> | </a:t>
            </a:r>
            <a:r>
              <a:rPr lang="en-US" dirty="0" err="1"/>
              <a:t>json</a:t>
            </a:r>
            <a:r>
              <a:rPr lang="en-US" dirty="0"/>
              <a:t>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KeyValuePipe</a:t>
            </a:r>
            <a:r>
              <a:rPr lang="en-US" b="1" dirty="0" smtClean="0"/>
              <a:t> :</a:t>
            </a:r>
            <a:r>
              <a:rPr lang="en-US" dirty="0" smtClean="0"/>
              <a:t> Transforms Object or Map into an array of key value pairs.</a:t>
            </a:r>
          </a:p>
          <a:p>
            <a:pPr lvl="1" fontAlgn="base">
              <a:buFont typeface="Wingdings" panose="05000000000000000000" pitchFamily="2" charset="2"/>
              <a:buChar char="Ø"/>
            </a:pPr>
            <a:r>
              <a:rPr lang="en-US" dirty="0" smtClean="0"/>
              <a:t>{{ </a:t>
            </a:r>
            <a:r>
              <a:rPr lang="en-US" dirty="0" err="1" smtClean="0"/>
              <a:t>input_expression</a:t>
            </a:r>
            <a:r>
              <a:rPr lang="en-US" dirty="0" smtClean="0"/>
              <a:t> | </a:t>
            </a:r>
            <a:r>
              <a:rPr lang="en-US" dirty="0" err="1" smtClean="0"/>
              <a:t>keyvalue</a:t>
            </a:r>
            <a:r>
              <a:rPr lang="en-US" dirty="0" smtClean="0"/>
              <a:t> [ : </a:t>
            </a:r>
            <a:r>
              <a:rPr lang="en-US" dirty="0" err="1" smtClean="0"/>
              <a:t>compareFn</a:t>
            </a:r>
            <a:r>
              <a:rPr lang="en-US" dirty="0" smtClean="0"/>
              <a:t> ] }}</a:t>
            </a:r>
          </a:p>
          <a:p>
            <a:pPr fontAlgn="base">
              <a:buFont typeface="Wingdings" panose="05000000000000000000" pitchFamily="2" charset="2"/>
              <a:buChar char="q"/>
            </a:pPr>
            <a:endParaRPr lang="en-US" dirty="0" smtClean="0"/>
          </a:p>
        </p:txBody>
      </p:sp>
    </p:spTree>
    <p:extLst>
      <p:ext uri="{BB962C8B-B14F-4D97-AF65-F5344CB8AC3E}">
        <p14:creationId xmlns:p14="http://schemas.microsoft.com/office/powerpoint/2010/main" val="1340000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8B2F-231A-45EE-BB0C-76FD311B4925}"/>
              </a:ext>
            </a:extLst>
          </p:cNvPr>
          <p:cNvSpPr>
            <a:spLocks noGrp="1"/>
          </p:cNvSpPr>
          <p:nvPr>
            <p:ph type="title"/>
          </p:nvPr>
        </p:nvSpPr>
        <p:spPr/>
        <p:txBody>
          <a:bodyPr/>
          <a:lstStyle/>
          <a:p>
            <a:r>
              <a:rPr lang="en-IN" dirty="0" smtClean="0"/>
              <a:t>Pipes (continued)</a:t>
            </a:r>
            <a:endParaRPr lang="en-IN" dirty="0"/>
          </a:p>
        </p:txBody>
      </p:sp>
      <p:sp>
        <p:nvSpPr>
          <p:cNvPr id="3" name="Content Placeholder 2">
            <a:extLst>
              <a:ext uri="{FF2B5EF4-FFF2-40B4-BE49-F238E27FC236}">
                <a16:creationId xmlns:a16="http://schemas.microsoft.com/office/drawing/2014/main" id="{814656D6-ECFE-42C5-BD12-F49B6617DD6F}"/>
              </a:ext>
            </a:extLst>
          </p:cNvPr>
          <p:cNvSpPr>
            <a:spLocks noGrp="1"/>
          </p:cNvSpPr>
          <p:nvPr>
            <p:ph idx="1"/>
          </p:nvPr>
        </p:nvSpPr>
        <p:spPr>
          <a:xfrm>
            <a:off x="17424" y="995223"/>
            <a:ext cx="12174576" cy="5862777"/>
          </a:xfrm>
          <a:effectLst/>
        </p:spPr>
        <p:txBody>
          <a:bodyPr anchor="t">
            <a:normAutofit lnSpcReduction="10000"/>
          </a:bodyPr>
          <a:lstStyle/>
          <a:p>
            <a:pPr fontAlgn="base">
              <a:buFont typeface="Wingdings" panose="05000000000000000000" pitchFamily="2" charset="2"/>
              <a:buChar char="q"/>
            </a:pPr>
            <a:r>
              <a:rPr lang="en-US" b="1" dirty="0" err="1"/>
              <a:t>LowerCasePipe</a:t>
            </a:r>
            <a:r>
              <a:rPr lang="en-US" b="1" dirty="0"/>
              <a:t> :</a:t>
            </a:r>
            <a:r>
              <a:rPr lang="en-US" dirty="0"/>
              <a:t> Transforms text to all lower case.</a:t>
            </a:r>
          </a:p>
          <a:p>
            <a:pPr lvl="1" fontAlgn="base">
              <a:buFont typeface="Wingdings" panose="05000000000000000000" pitchFamily="2" charset="2"/>
              <a:buChar char="Ø"/>
            </a:pPr>
            <a:r>
              <a:rPr lang="en-US" dirty="0"/>
              <a:t>{{ </a:t>
            </a:r>
            <a:r>
              <a:rPr lang="en-US" dirty="0" err="1"/>
              <a:t>value_expression</a:t>
            </a:r>
            <a:r>
              <a:rPr lang="en-US" dirty="0"/>
              <a:t> | lowercase }}</a:t>
            </a:r>
          </a:p>
          <a:p>
            <a:pPr fontAlgn="base">
              <a:buFont typeface="Wingdings" panose="05000000000000000000" pitchFamily="2" charset="2"/>
              <a:buChar char="q"/>
            </a:pPr>
            <a:endParaRPr lang="en-US" dirty="0" smtClean="0"/>
          </a:p>
          <a:p>
            <a:pPr fontAlgn="base">
              <a:buFont typeface="Wingdings" panose="05000000000000000000" pitchFamily="2" charset="2"/>
              <a:buChar char="q"/>
            </a:pPr>
            <a:r>
              <a:rPr lang="en-US" b="1" dirty="0" err="1" smtClean="0"/>
              <a:t>PercentPipe</a:t>
            </a:r>
            <a:r>
              <a:rPr lang="en-US" b="1" dirty="0" smtClean="0"/>
              <a:t> :</a:t>
            </a:r>
            <a:r>
              <a:rPr lang="en-US" dirty="0" smtClean="0"/>
              <a:t> </a:t>
            </a:r>
            <a:r>
              <a:rPr lang="en-US" dirty="0"/>
              <a:t>Transforms a number to a percentage string, formatted according to locale rules that determine group sizing and separator, decimal-point character, and other locale-specific configurations</a:t>
            </a:r>
            <a:r>
              <a:rPr lang="en-US" dirty="0" smtClean="0"/>
              <a:t>.</a:t>
            </a:r>
          </a:p>
          <a:p>
            <a:pPr lvl="1" fontAlgn="base">
              <a:buFont typeface="Wingdings" panose="05000000000000000000" pitchFamily="2" charset="2"/>
              <a:buChar char="Ø"/>
            </a:pPr>
            <a:r>
              <a:rPr lang="en-US" dirty="0"/>
              <a:t>{{ </a:t>
            </a:r>
            <a:r>
              <a:rPr lang="en-US" dirty="0" err="1"/>
              <a:t>value_expression</a:t>
            </a:r>
            <a:r>
              <a:rPr lang="en-US" dirty="0"/>
              <a:t> | percent [ : </a:t>
            </a:r>
            <a:r>
              <a:rPr lang="en-US" dirty="0" err="1"/>
              <a:t>digitsInfo</a:t>
            </a:r>
            <a:r>
              <a:rPr lang="en-US" dirty="0"/>
              <a:t> [ : locale ] ]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SlicePipe</a:t>
            </a:r>
            <a:r>
              <a:rPr lang="en-US" b="1" dirty="0" smtClean="0"/>
              <a:t> :</a:t>
            </a:r>
            <a:r>
              <a:rPr lang="en-US" dirty="0" smtClean="0"/>
              <a:t> Creates </a:t>
            </a:r>
            <a:r>
              <a:rPr lang="en-US" dirty="0"/>
              <a:t>a new Array or String containing a subset (slice) of the elements</a:t>
            </a:r>
            <a:r>
              <a:rPr lang="en-US" dirty="0" smtClean="0"/>
              <a:t>.</a:t>
            </a:r>
          </a:p>
          <a:p>
            <a:pPr lvl="1" fontAlgn="base">
              <a:buFont typeface="Wingdings" panose="05000000000000000000" pitchFamily="2" charset="2"/>
              <a:buChar char="Ø"/>
            </a:pPr>
            <a:r>
              <a:rPr lang="en-US" dirty="0"/>
              <a:t>{{ </a:t>
            </a:r>
            <a:r>
              <a:rPr lang="en-US" dirty="0" err="1"/>
              <a:t>value_expression</a:t>
            </a:r>
            <a:r>
              <a:rPr lang="en-US" dirty="0"/>
              <a:t> | slice : start [ : end ]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TitleCasePipe</a:t>
            </a:r>
            <a:r>
              <a:rPr lang="en-US" b="1" dirty="0" smtClean="0"/>
              <a:t> </a:t>
            </a:r>
            <a:r>
              <a:rPr lang="en-US" b="1" dirty="0"/>
              <a:t>:</a:t>
            </a:r>
            <a:r>
              <a:rPr lang="en-US" dirty="0"/>
              <a:t> Transforms text to title case. Capitalizes the first letter of each word, and transforms the rest of the word to lower case. Words are delimited by any whitespace character, such as a space, tab, or line-feed character</a:t>
            </a:r>
            <a:r>
              <a:rPr lang="en-US" dirty="0" smtClean="0"/>
              <a:t>.</a:t>
            </a:r>
          </a:p>
          <a:p>
            <a:pPr lvl="1" fontAlgn="base">
              <a:buFont typeface="Wingdings" panose="05000000000000000000" pitchFamily="2" charset="2"/>
              <a:buChar char="Ø"/>
            </a:pPr>
            <a:r>
              <a:rPr lang="en-US" dirty="0" smtClean="0"/>
              <a:t>{	{ </a:t>
            </a:r>
            <a:r>
              <a:rPr lang="en-US" dirty="0" err="1"/>
              <a:t>value_expression</a:t>
            </a:r>
            <a:r>
              <a:rPr lang="en-US" dirty="0"/>
              <a:t> | </a:t>
            </a:r>
            <a:r>
              <a:rPr lang="en-US" dirty="0" err="1"/>
              <a:t>titlecase</a:t>
            </a:r>
            <a:r>
              <a:rPr lang="en-US" dirty="0"/>
              <a:t> </a:t>
            </a:r>
            <a:r>
              <a:rPr lang="en-US" dirty="0" smtClean="0"/>
              <a:t>}}</a:t>
            </a:r>
          </a:p>
          <a:p>
            <a:pPr lvl="1" fontAlgn="base">
              <a:buFont typeface="Wingdings" panose="05000000000000000000" pitchFamily="2" charset="2"/>
              <a:buChar char="Ø"/>
            </a:pPr>
            <a:endParaRPr lang="en-US" dirty="0" smtClean="0"/>
          </a:p>
          <a:p>
            <a:pPr fontAlgn="base">
              <a:buFont typeface="Wingdings" panose="05000000000000000000" pitchFamily="2" charset="2"/>
              <a:buChar char="q"/>
            </a:pPr>
            <a:r>
              <a:rPr lang="en-US" b="1" dirty="0" err="1" smtClean="0"/>
              <a:t>UpperCasePipe</a:t>
            </a:r>
            <a:r>
              <a:rPr lang="en-US" b="1" dirty="0" smtClean="0"/>
              <a:t> :</a:t>
            </a:r>
            <a:r>
              <a:rPr lang="en-US" dirty="0" smtClean="0"/>
              <a:t> </a:t>
            </a:r>
            <a:r>
              <a:rPr lang="en-US" dirty="0"/>
              <a:t>Transforms text to all upper case</a:t>
            </a:r>
            <a:r>
              <a:rPr lang="en-US" dirty="0" smtClean="0"/>
              <a:t>.</a:t>
            </a:r>
          </a:p>
          <a:p>
            <a:pPr lvl="1" fontAlgn="base">
              <a:buFont typeface="Wingdings" panose="05000000000000000000" pitchFamily="2" charset="2"/>
              <a:buChar char="Ø"/>
            </a:pPr>
            <a:r>
              <a:rPr lang="en-US" dirty="0"/>
              <a:t>{{ </a:t>
            </a:r>
            <a:r>
              <a:rPr lang="en-US" dirty="0" err="1"/>
              <a:t>value_expression</a:t>
            </a:r>
            <a:r>
              <a:rPr lang="en-US" dirty="0"/>
              <a:t> | uppercase }}</a:t>
            </a:r>
            <a:endParaRPr lang="en-US" dirty="0" smtClean="0"/>
          </a:p>
        </p:txBody>
      </p:sp>
    </p:spTree>
    <p:extLst>
      <p:ext uri="{BB962C8B-B14F-4D97-AF65-F5344CB8AC3E}">
        <p14:creationId xmlns:p14="http://schemas.microsoft.com/office/powerpoint/2010/main" val="3696289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dirty="0">
                <a:latin typeface="Calibri" panose="020F0502020204030204" pitchFamily="34" charset="0"/>
                <a:cs typeface="Calibri" panose="020F0502020204030204" pitchFamily="34" charset="0"/>
              </a:rPr>
              <a:t>Comparison between jQuery and Angular</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0" y="1033358"/>
            <a:ext cx="12192000" cy="5824642"/>
          </a:xfrm>
          <a:effectLst/>
        </p:spPr>
        <p:txBody>
          <a:bodyPr anchor="t">
            <a:normAutofit/>
          </a:bodyPr>
          <a:lstStyle/>
          <a:p>
            <a:pPr marL="0" indent="0">
              <a:buNone/>
            </a:pPr>
            <a:endParaRPr lang="en-US" dirty="0"/>
          </a:p>
          <a:p>
            <a:pPr marL="0" indent="0">
              <a:buNone/>
            </a:pPr>
            <a:endParaRPr lang="en-IN" dirty="0"/>
          </a:p>
          <a:p>
            <a:pPr marL="0" indent="0">
              <a:buNone/>
            </a:pPr>
            <a:endParaRPr lang="en-IN" dirty="0"/>
          </a:p>
        </p:txBody>
      </p:sp>
      <p:pic>
        <p:nvPicPr>
          <p:cNvPr id="1026" name="Picture 2" descr="Machine generated alternative text:&#10;Angular &#10;DOM Mani ulation &#10;RESTful API &#10;Animation Support &#10;Deep Linking Routing &#10;rm Validation &#10;2 Way Data Binding &#10;AJAX/JSONP &#10;jQuery &#10;x &#10;x ">
            <a:extLst>
              <a:ext uri="{FF2B5EF4-FFF2-40B4-BE49-F238E27FC236}">
                <a16:creationId xmlns:a16="http://schemas.microsoft.com/office/drawing/2014/main" id="{0477F161-6FC0-4BAA-914F-2B12792B2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27" y="1602472"/>
            <a:ext cx="7584546" cy="365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65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Building Blocks of Angular</a:t>
            </a:r>
            <a:endParaRPr lang="en-IN" dirty="0"/>
          </a:p>
        </p:txBody>
      </p:sp>
      <p:graphicFrame>
        <p:nvGraphicFramePr>
          <p:cNvPr id="4" name="Content Placeholder 3">
            <a:extLst>
              <a:ext uri="{FF2B5EF4-FFF2-40B4-BE49-F238E27FC236}">
                <a16:creationId xmlns:a16="http://schemas.microsoft.com/office/drawing/2014/main" id="{9A9722BE-5E8E-4905-B138-03CC32A2CE05}"/>
              </a:ext>
            </a:extLst>
          </p:cNvPr>
          <p:cNvGraphicFramePr>
            <a:graphicFrameLocks noGrp="1"/>
          </p:cNvGraphicFramePr>
          <p:nvPr>
            <p:ph idx="1"/>
            <p:extLst>
              <p:ext uri="{D42A27DB-BD31-4B8C-83A1-F6EECF244321}">
                <p14:modId xmlns:p14="http://schemas.microsoft.com/office/powerpoint/2010/main" val="4161741650"/>
              </p:ext>
            </p:extLst>
          </p:nvPr>
        </p:nvGraphicFramePr>
        <p:xfrm>
          <a:off x="0" y="1058524"/>
          <a:ext cx="12192000" cy="579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861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lstStyle/>
          <a:p>
            <a:pPr>
              <a:buFont typeface="Wingdings" panose="05000000000000000000" pitchFamily="2" charset="2"/>
              <a:buChar char="Ø"/>
            </a:pPr>
            <a:r>
              <a:rPr lang="en-US" dirty="0"/>
              <a:t>Modules are a great way to organize an application and extend it with capabilities from external libraries.</a:t>
            </a:r>
          </a:p>
          <a:p>
            <a:pPr>
              <a:buFont typeface="Wingdings" panose="05000000000000000000" pitchFamily="2" charset="2"/>
              <a:buChar char="Ø"/>
            </a:pPr>
            <a:r>
              <a:rPr lang="en-US" dirty="0"/>
              <a:t>Angular libraries are </a:t>
            </a:r>
            <a:r>
              <a:rPr lang="en-US" dirty="0" err="1"/>
              <a:t>NgModules</a:t>
            </a:r>
            <a:r>
              <a:rPr lang="en-US" dirty="0"/>
              <a:t>, such as </a:t>
            </a:r>
            <a:r>
              <a:rPr lang="en-US" dirty="0" err="1"/>
              <a:t>FormsModule</a:t>
            </a:r>
            <a:r>
              <a:rPr lang="en-US" dirty="0"/>
              <a:t>, </a:t>
            </a:r>
            <a:r>
              <a:rPr lang="en-US" dirty="0" err="1"/>
              <a:t>HttpClientModule</a:t>
            </a:r>
            <a:r>
              <a:rPr lang="en-US" dirty="0"/>
              <a:t> and </a:t>
            </a:r>
            <a:r>
              <a:rPr lang="en-US" dirty="0" err="1"/>
              <a:t>RouterModule</a:t>
            </a:r>
            <a:r>
              <a:rPr lang="en-US" dirty="0"/>
              <a:t>. Many third-party libraries are available as </a:t>
            </a:r>
            <a:r>
              <a:rPr lang="en-US" dirty="0" err="1"/>
              <a:t>NgModules</a:t>
            </a:r>
            <a:r>
              <a:rPr lang="en-US" dirty="0"/>
              <a:t> such as Material Design, Ionic, and AngularFire2.</a:t>
            </a:r>
          </a:p>
          <a:p>
            <a:pPr>
              <a:buFont typeface="Wingdings" panose="05000000000000000000" pitchFamily="2" charset="2"/>
              <a:buChar char="Ø"/>
            </a:pPr>
            <a:r>
              <a:rPr lang="en-US" dirty="0" err="1"/>
              <a:t>NgModules</a:t>
            </a:r>
            <a:r>
              <a:rPr lang="en-US" dirty="0"/>
              <a:t> consolidate components, directives, and pipes into cohesive blocks of functionality, each focused on a feature area, application business domain, workflow, or common collection of utilities.</a:t>
            </a:r>
          </a:p>
          <a:p>
            <a:pPr>
              <a:buFont typeface="Wingdings" panose="05000000000000000000" pitchFamily="2" charset="2"/>
              <a:buChar char="Ø"/>
            </a:pPr>
            <a:r>
              <a:rPr lang="en-US" dirty="0"/>
              <a:t>Modules can also add services to the application. Such services might be internally developed, like something you'd develop yourself or come from outside sources, such as the Angular router and HTTP client.</a:t>
            </a:r>
          </a:p>
          <a:p>
            <a:pPr>
              <a:buFont typeface="Wingdings" panose="05000000000000000000" pitchFamily="2" charset="2"/>
              <a:buChar char="Ø"/>
            </a:pPr>
            <a:r>
              <a:rPr lang="en-US" dirty="0"/>
              <a:t>Modules can be loaded eagerly when the application starts or lazy loaded asynchronously by the router.</a:t>
            </a:r>
          </a:p>
          <a:p>
            <a:pPr>
              <a:buFont typeface="Wingdings" panose="05000000000000000000" pitchFamily="2" charset="2"/>
              <a:buChar char="Ø"/>
            </a:pPr>
            <a:r>
              <a:rPr lang="en-US" dirty="0"/>
              <a:t>Every Angular app has at least one module, the root module. You bootstrap that module to launch the application. </a:t>
            </a:r>
          </a:p>
          <a:p>
            <a:pPr marL="0" indent="0">
              <a:buNone/>
            </a:pPr>
            <a:endParaRPr lang="en-US" b="1" i="1" dirty="0"/>
          </a:p>
          <a:p>
            <a:pPr marL="0" indent="0">
              <a:buNone/>
            </a:pPr>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b="1" i="1" dirty="0" err="1"/>
              <a:t>NgModule</a:t>
            </a:r>
            <a:r>
              <a:rPr lang="en-US" i="1" dirty="0"/>
              <a:t> </a:t>
            </a:r>
            <a:r>
              <a:rPr lang="en-US" dirty="0"/>
              <a:t>is a decorator function that takes metadata objects whose properties describe the module. We will talk more about Decorators at the end of this presentation.</a:t>
            </a:r>
          </a:p>
          <a:p>
            <a:pPr marL="0" indent="0">
              <a:buNone/>
            </a:pPr>
            <a:endParaRPr lang="en-IN" dirty="0"/>
          </a:p>
        </p:txBody>
      </p:sp>
    </p:spTree>
    <p:extLst>
      <p:ext uri="{BB962C8B-B14F-4D97-AF65-F5344CB8AC3E}">
        <p14:creationId xmlns:p14="http://schemas.microsoft.com/office/powerpoint/2010/main" val="8174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properties are:</a:t>
            </a:r>
          </a:p>
          <a:p>
            <a:pPr lvl="1">
              <a:buFont typeface="Arial" panose="020B0604020202020204" pitchFamily="34" charset="0"/>
              <a:buChar char="•"/>
            </a:pPr>
            <a:r>
              <a:rPr lang="en-US" b="1" i="1" dirty="0"/>
              <a:t>declarations:</a:t>
            </a:r>
            <a:r>
              <a:rPr lang="en-US" dirty="0"/>
              <a:t> The classes that are related to views and they belong to this module. There are three classes of Angular that can contain view: components, directives, and pipes. We will talk about them in a while.</a:t>
            </a:r>
          </a:p>
          <a:p>
            <a:pPr lvl="1">
              <a:buFont typeface="Arial" panose="020B0604020202020204" pitchFamily="34" charset="0"/>
              <a:buChar char="•"/>
            </a:pPr>
            <a:r>
              <a:rPr lang="en-US" b="1" i="1" dirty="0"/>
              <a:t>exports:</a:t>
            </a:r>
            <a:r>
              <a:rPr lang="en-US" dirty="0"/>
              <a:t> The classes that should be accessible to the components of other modules.</a:t>
            </a:r>
          </a:p>
          <a:p>
            <a:pPr lvl="1">
              <a:buFont typeface="Arial" panose="020B0604020202020204" pitchFamily="34" charset="0"/>
              <a:buChar char="•"/>
            </a:pPr>
            <a:r>
              <a:rPr lang="en-US" b="1" i="1" dirty="0"/>
              <a:t>imports:</a:t>
            </a:r>
            <a:r>
              <a:rPr lang="en-US" dirty="0"/>
              <a:t> Modules whose classes are needed by the component of this module.</a:t>
            </a:r>
          </a:p>
          <a:p>
            <a:pPr lvl="1">
              <a:buFont typeface="Arial" panose="020B0604020202020204" pitchFamily="34" charset="0"/>
              <a:buChar char="•"/>
            </a:pPr>
            <a:r>
              <a:rPr lang="en-US" b="1" i="1" dirty="0"/>
              <a:t>providers:</a:t>
            </a:r>
            <a:r>
              <a:rPr lang="en-US" dirty="0"/>
              <a:t> Services present in one of the modules which are to be used in the other modules or components. Once a service is included in the providers it becomes accessible in all parts of that application</a:t>
            </a:r>
          </a:p>
          <a:p>
            <a:pPr lvl="1">
              <a:buFont typeface="Arial" panose="020B0604020202020204" pitchFamily="34" charset="0"/>
              <a:buChar char="•"/>
            </a:pPr>
            <a:r>
              <a:rPr lang="en-US" b="1" i="1" dirty="0"/>
              <a:t>bootstrap:</a:t>
            </a:r>
            <a:r>
              <a:rPr lang="en-US" dirty="0"/>
              <a:t> The </a:t>
            </a:r>
            <a:r>
              <a:rPr lang="en-US" i="1" dirty="0"/>
              <a:t>root component </a:t>
            </a:r>
            <a:r>
              <a:rPr lang="en-US" dirty="0"/>
              <a:t>which is the main view of the application. This root module only has this property and it indicates the component that is to be bootstrapped.</a:t>
            </a:r>
            <a:endParaRPr lang="en-IN" dirty="0"/>
          </a:p>
        </p:txBody>
      </p:sp>
      <p:pic>
        <p:nvPicPr>
          <p:cNvPr id="4" name="Picture 3">
            <a:extLst>
              <a:ext uri="{FF2B5EF4-FFF2-40B4-BE49-F238E27FC236}">
                <a16:creationId xmlns:a16="http://schemas.microsoft.com/office/drawing/2014/main" id="{07ABD47B-DAE0-4A75-84E4-823F89080CF6}"/>
              </a:ext>
            </a:extLst>
          </p:cNvPr>
          <p:cNvPicPr>
            <a:picLocks noChangeAspect="1"/>
          </p:cNvPicPr>
          <p:nvPr/>
        </p:nvPicPr>
        <p:blipFill>
          <a:blip r:embed="rId2"/>
          <a:stretch>
            <a:fillRect/>
          </a:stretch>
        </p:blipFill>
        <p:spPr>
          <a:xfrm>
            <a:off x="3355322" y="941778"/>
            <a:ext cx="5477639" cy="2791215"/>
          </a:xfrm>
          <a:prstGeom prst="rect">
            <a:avLst/>
          </a:prstGeom>
        </p:spPr>
      </p:pic>
    </p:spTree>
    <p:extLst>
      <p:ext uri="{BB962C8B-B14F-4D97-AF65-F5344CB8AC3E}">
        <p14:creationId xmlns:p14="http://schemas.microsoft.com/office/powerpoint/2010/main" val="296107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4EE-3A5F-4F25-B7C8-65056E731F36}"/>
              </a:ext>
            </a:extLst>
          </p:cNvPr>
          <p:cNvSpPr>
            <a:spLocks noGrp="1"/>
          </p:cNvSpPr>
          <p:nvPr>
            <p:ph type="title"/>
          </p:nvPr>
        </p:nvSpPr>
        <p:spPr>
          <a:xfrm>
            <a:off x="0" y="-1"/>
            <a:ext cx="8911687" cy="637563"/>
          </a:xfrm>
        </p:spPr>
        <p:txBody>
          <a:bodyPr>
            <a:normAutofit fontScale="90000"/>
          </a:bodyPr>
          <a:lstStyle/>
          <a:p>
            <a:r>
              <a:rPr lang="en-IN" b="1" dirty="0"/>
              <a:t> </a:t>
            </a:r>
            <a:r>
              <a:rPr lang="en-IN" b="1" dirty="0">
                <a:latin typeface="Calibri" panose="020F0502020204030204" pitchFamily="34" charset="0"/>
                <a:cs typeface="Calibri" panose="020F0502020204030204" pitchFamily="34" charset="0"/>
              </a:rPr>
              <a:t>Modules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DAD58821-E0B6-4568-A166-4E8DE3FD21F6}"/>
              </a:ext>
            </a:extLst>
          </p:cNvPr>
          <p:cNvSpPr>
            <a:spLocks noGrp="1"/>
          </p:cNvSpPr>
          <p:nvPr>
            <p:ph idx="1"/>
          </p:nvPr>
        </p:nvSpPr>
        <p:spPr>
          <a:xfrm>
            <a:off x="-3714" y="1040594"/>
            <a:ext cx="12195713" cy="5817406"/>
          </a:xfrm>
          <a:effectLst>
            <a:outerShdw blurRad="50800" dir="14400000">
              <a:schemeClr val="bg1">
                <a:alpha val="40000"/>
              </a:schemeClr>
            </a:outerShdw>
          </a:effectLst>
        </p:spPr>
        <p:txBody>
          <a:bodyPr anchor="t">
            <a:normAutofit/>
          </a:bodyPr>
          <a:lstStyle/>
          <a:p>
            <a:pPr marL="0" indent="0">
              <a:buNone/>
            </a:pPr>
            <a:r>
              <a:rPr lang="en-IN" b="1" dirty="0"/>
              <a:t>Angular libraries</a:t>
            </a:r>
            <a:endParaRPr lang="en-IN" dirty="0"/>
          </a:p>
          <a:p>
            <a:pPr lvl="1">
              <a:buFont typeface="Wingdings" panose="05000000000000000000" pitchFamily="2" charset="2"/>
              <a:buChar char="Ø"/>
            </a:pPr>
            <a:r>
              <a:rPr lang="en-US" dirty="0"/>
              <a:t>Angular gives us a collection of JavaScript modules (library modules) that provide various functionalities. </a:t>
            </a:r>
          </a:p>
          <a:p>
            <a:pPr lvl="1">
              <a:buFont typeface="Wingdings" panose="05000000000000000000" pitchFamily="2" charset="2"/>
              <a:buChar char="Ø"/>
            </a:pPr>
            <a:r>
              <a:rPr lang="en-US" dirty="0"/>
              <a:t>Each Angular library has </a:t>
            </a:r>
            <a:r>
              <a:rPr lang="en-US" i="1" dirty="0"/>
              <a:t>@angular</a:t>
            </a:r>
            <a:r>
              <a:rPr lang="en-US" dirty="0"/>
              <a:t> prefix, like </a:t>
            </a:r>
            <a:r>
              <a:rPr lang="en-US" i="1" dirty="0"/>
              <a:t>@angular/core, @angular/compiler, @angular/compiler-cli, @angular/http, @angular/router</a:t>
            </a:r>
            <a:r>
              <a:rPr lang="en-US" dirty="0"/>
              <a:t>. </a:t>
            </a:r>
          </a:p>
          <a:p>
            <a:pPr lvl="1">
              <a:buFont typeface="Wingdings" panose="05000000000000000000" pitchFamily="2" charset="2"/>
              <a:buChar char="Ø"/>
            </a:pPr>
            <a:r>
              <a:rPr lang="en-US" dirty="0"/>
              <a:t>We can install them using the </a:t>
            </a:r>
            <a:r>
              <a:rPr lang="en-US" b="1" dirty="0" err="1"/>
              <a:t>npm</a:t>
            </a:r>
            <a:r>
              <a:rPr lang="en-US" dirty="0"/>
              <a:t> package manager and import parts of them with JavaScript import statements.</a:t>
            </a:r>
          </a:p>
          <a:p>
            <a:pPr marL="0" indent="0">
              <a:buNone/>
            </a:pPr>
            <a:endParaRPr lang="en-US" dirty="0"/>
          </a:p>
          <a:p>
            <a:pPr marL="0"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In the above example, </a:t>
            </a:r>
            <a:r>
              <a:rPr lang="en-US" dirty="0" err="1"/>
              <a:t>Angular’s</a:t>
            </a:r>
            <a:r>
              <a:rPr lang="en-US" dirty="0"/>
              <a:t> </a:t>
            </a:r>
            <a:r>
              <a:rPr lang="en-US" dirty="0" err="1"/>
              <a:t>NgModule</a:t>
            </a:r>
            <a:r>
              <a:rPr lang="en-US" dirty="0"/>
              <a:t> decorator is imported from the @angular/core library.</a:t>
            </a:r>
          </a:p>
        </p:txBody>
      </p:sp>
      <p:pic>
        <p:nvPicPr>
          <p:cNvPr id="10" name="Picture 9">
            <a:extLst>
              <a:ext uri="{FF2B5EF4-FFF2-40B4-BE49-F238E27FC236}">
                <a16:creationId xmlns:a16="http://schemas.microsoft.com/office/drawing/2014/main" id="{12DDD4F9-FDFA-41CB-AAA6-39F9AC1A7CA5}"/>
              </a:ext>
            </a:extLst>
          </p:cNvPr>
          <p:cNvPicPr>
            <a:picLocks noChangeAspect="1"/>
          </p:cNvPicPr>
          <p:nvPr/>
        </p:nvPicPr>
        <p:blipFill>
          <a:blip r:embed="rId2"/>
          <a:stretch>
            <a:fillRect/>
          </a:stretch>
        </p:blipFill>
        <p:spPr>
          <a:xfrm>
            <a:off x="3397754" y="4968666"/>
            <a:ext cx="4134427" cy="276264"/>
          </a:xfrm>
          <a:prstGeom prst="rect">
            <a:avLst/>
          </a:prstGeom>
        </p:spPr>
      </p:pic>
      <p:pic>
        <p:nvPicPr>
          <p:cNvPr id="11" name="Picture 10">
            <a:extLst>
              <a:ext uri="{FF2B5EF4-FFF2-40B4-BE49-F238E27FC236}">
                <a16:creationId xmlns:a16="http://schemas.microsoft.com/office/drawing/2014/main" id="{8BD2A1AF-271E-4D9F-B45D-1B4E5FD3EEFC}"/>
              </a:ext>
            </a:extLst>
          </p:cNvPr>
          <p:cNvPicPr>
            <a:picLocks noChangeAspect="1"/>
          </p:cNvPicPr>
          <p:nvPr/>
        </p:nvPicPr>
        <p:blipFill>
          <a:blip r:embed="rId3"/>
          <a:stretch>
            <a:fillRect/>
          </a:stretch>
        </p:blipFill>
        <p:spPr>
          <a:xfrm>
            <a:off x="2726147" y="2955136"/>
            <a:ext cx="5477639" cy="2791215"/>
          </a:xfrm>
          <a:prstGeom prst="rect">
            <a:avLst/>
          </a:prstGeom>
        </p:spPr>
      </p:pic>
    </p:spTree>
    <p:extLst>
      <p:ext uri="{BB962C8B-B14F-4D97-AF65-F5344CB8AC3E}">
        <p14:creationId xmlns:p14="http://schemas.microsoft.com/office/powerpoint/2010/main" val="186231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995223"/>
            <a:ext cx="12174576" cy="5862777"/>
          </a:xfrm>
          <a:effectLst>
            <a:outerShdw blurRad="50800" dir="14400000">
              <a:schemeClr val="bg1">
                <a:alpha val="40000"/>
              </a:schemeClr>
            </a:outerShdw>
          </a:effectLst>
        </p:spPr>
        <p:txBody>
          <a:bodyPr anchor="t"/>
          <a:lstStyle/>
          <a:p>
            <a:pPr>
              <a:buFont typeface="Wingdings" panose="05000000000000000000" pitchFamily="2" charset="2"/>
              <a:buChar char="Ø"/>
            </a:pPr>
            <a:r>
              <a:rPr lang="en-US" dirty="0"/>
              <a:t>A </a:t>
            </a:r>
            <a:r>
              <a:rPr lang="en-US" i="1" dirty="0"/>
              <a:t>component</a:t>
            </a:r>
            <a:r>
              <a:rPr lang="en-US" dirty="0"/>
              <a:t> controls one or more sections on the screen called a </a:t>
            </a:r>
            <a:r>
              <a:rPr lang="en-US" i="1" dirty="0"/>
              <a:t>view</a:t>
            </a:r>
            <a:r>
              <a:rPr lang="en-US" dirty="0"/>
              <a:t>. </a:t>
            </a:r>
          </a:p>
          <a:p>
            <a:pPr>
              <a:buFont typeface="Wingdings" panose="05000000000000000000" pitchFamily="2" charset="2"/>
              <a:buChar char="Ø"/>
            </a:pPr>
            <a:r>
              <a:rPr lang="en-US" dirty="0"/>
              <a:t>For example, if you are building a course list application, you can have components like App Component (</a:t>
            </a:r>
            <a:r>
              <a:rPr lang="en-US" i="1" dirty="0"/>
              <a:t>the bootstrapped component)</a:t>
            </a:r>
            <a:r>
              <a:rPr lang="en-US" dirty="0"/>
              <a:t>, Course Component, Course Detail Component, etc.</a:t>
            </a:r>
          </a:p>
          <a:p>
            <a:pPr>
              <a:buFont typeface="Wingdings" panose="05000000000000000000" pitchFamily="2" charset="2"/>
              <a:buChar char="Ø"/>
            </a:pPr>
            <a:r>
              <a:rPr lang="en-US" dirty="0"/>
              <a:t>Inside the component, you define a component’s application logic i.e. how does it support the view—inside a class. The class interacts with the view through an API of properties and methods.</a:t>
            </a:r>
          </a:p>
          <a:p>
            <a:pPr>
              <a:buFont typeface="Wingdings" panose="05000000000000000000" pitchFamily="2" charset="2"/>
              <a:buChar char="Ø"/>
            </a:pPr>
            <a:r>
              <a:rPr lang="en-US" dirty="0"/>
              <a:t>Every app has a main component that is bootstrapped inside the main module, </a:t>
            </a:r>
            <a:r>
              <a:rPr lang="en-US" dirty="0" err="1"/>
              <a:t>i.e</a:t>
            </a:r>
            <a:r>
              <a:rPr lang="en-US" dirty="0"/>
              <a:t> </a:t>
            </a:r>
            <a:r>
              <a:rPr lang="en-US" dirty="0" err="1"/>
              <a:t>AppComponent</a:t>
            </a:r>
            <a:r>
              <a:rPr lang="en-US" dirty="0"/>
              <a:t>.</a:t>
            </a:r>
          </a:p>
          <a:p>
            <a:pPr marL="0" indent="0">
              <a:buNone/>
            </a:pPr>
            <a:endParaRPr lang="en-IN" dirty="0"/>
          </a:p>
        </p:txBody>
      </p:sp>
      <p:pic>
        <p:nvPicPr>
          <p:cNvPr id="6" name="Picture 5">
            <a:extLst>
              <a:ext uri="{FF2B5EF4-FFF2-40B4-BE49-F238E27FC236}">
                <a16:creationId xmlns:a16="http://schemas.microsoft.com/office/drawing/2014/main" id="{0A55F319-BB27-489C-B6C8-89F04C2CE4F6}"/>
              </a:ext>
            </a:extLst>
          </p:cNvPr>
          <p:cNvPicPr>
            <a:picLocks noChangeAspect="1"/>
          </p:cNvPicPr>
          <p:nvPr/>
        </p:nvPicPr>
        <p:blipFill>
          <a:blip r:embed="rId2"/>
          <a:stretch>
            <a:fillRect/>
          </a:stretch>
        </p:blipFill>
        <p:spPr>
          <a:xfrm>
            <a:off x="4089893" y="3429000"/>
            <a:ext cx="4029637" cy="1724266"/>
          </a:xfrm>
          <a:prstGeom prst="rect">
            <a:avLst/>
          </a:prstGeom>
        </p:spPr>
      </p:pic>
    </p:spTree>
    <p:extLst>
      <p:ext uri="{BB962C8B-B14F-4D97-AF65-F5344CB8AC3E}">
        <p14:creationId xmlns:p14="http://schemas.microsoft.com/office/powerpoint/2010/main" val="217871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7CA1-A541-41CF-AFB1-0E2F5E4BB9E2}"/>
              </a:ext>
            </a:extLst>
          </p:cNvPr>
          <p:cNvSpPr>
            <a:spLocks noGrp="1"/>
          </p:cNvSpPr>
          <p:nvPr>
            <p:ph type="title"/>
          </p:nvPr>
        </p:nvSpPr>
        <p:spPr/>
        <p:txBody>
          <a:bodyPr/>
          <a:lstStyle/>
          <a:p>
            <a:r>
              <a:rPr lang="en-IN" dirty="0"/>
              <a:t>Components </a:t>
            </a:r>
            <a:r>
              <a:rPr lang="en-IN" b="0" dirty="0"/>
              <a:t>(</a:t>
            </a:r>
            <a:r>
              <a:rPr lang="en-IN" dirty="0"/>
              <a:t>continued</a:t>
            </a:r>
            <a:r>
              <a:rPr lang="en-IN" b="0" dirty="0"/>
              <a:t>)</a:t>
            </a:r>
            <a:endParaRPr lang="en-IN" dirty="0"/>
          </a:p>
        </p:txBody>
      </p:sp>
      <p:sp>
        <p:nvSpPr>
          <p:cNvPr id="3" name="Content Placeholder 2">
            <a:extLst>
              <a:ext uri="{FF2B5EF4-FFF2-40B4-BE49-F238E27FC236}">
                <a16:creationId xmlns:a16="http://schemas.microsoft.com/office/drawing/2014/main" id="{71A413E0-FBDC-4C39-A22E-BD13DA7F1C1D}"/>
              </a:ext>
            </a:extLst>
          </p:cNvPr>
          <p:cNvSpPr>
            <a:spLocks noGrp="1"/>
          </p:cNvSpPr>
          <p:nvPr>
            <p:ph idx="1"/>
          </p:nvPr>
        </p:nvSpPr>
        <p:spPr>
          <a:xfrm>
            <a:off x="17424" y="2692866"/>
            <a:ext cx="12174576" cy="4165134"/>
          </a:xfrm>
          <a:effectLst>
            <a:outerShdw blurRad="50800" dir="14400000">
              <a:schemeClr val="bg1">
                <a:alpha val="40000"/>
              </a:schemeClr>
            </a:outerShdw>
          </a:effectLst>
        </p:spPr>
        <p:txBody>
          <a:bodyPr anchor="t"/>
          <a:lstStyle/>
          <a:p>
            <a:pPr marL="0" indent="0">
              <a:buNone/>
            </a:pPr>
            <a:r>
              <a:rPr lang="en-US" dirty="0"/>
              <a:t>The properties are:</a:t>
            </a:r>
          </a:p>
          <a:p>
            <a:pPr marL="0" indent="0">
              <a:buNone/>
            </a:pPr>
            <a:r>
              <a:rPr lang="en-US" b="1" i="1" dirty="0"/>
              <a:t>selector:</a:t>
            </a:r>
            <a:r>
              <a:rPr lang="en-US" dirty="0"/>
              <a:t> which targets the keyword and dumps the data within the selected tag. </a:t>
            </a:r>
          </a:p>
          <a:p>
            <a:pPr marL="0" indent="0">
              <a:buNone/>
            </a:pPr>
            <a:r>
              <a:rPr lang="en-US" b="1" i="1" dirty="0"/>
              <a:t>template/</a:t>
            </a:r>
            <a:r>
              <a:rPr lang="en-US" b="1" i="1" dirty="0" err="1"/>
              <a:t>templateUrl</a:t>
            </a:r>
            <a:r>
              <a:rPr lang="en-US" b="1" i="1" dirty="0"/>
              <a:t>:</a:t>
            </a:r>
            <a:r>
              <a:rPr lang="en-US" dirty="0"/>
              <a:t> we can attach the view using two ways: either you can attach template property and specify the template here or we can use </a:t>
            </a:r>
            <a:r>
              <a:rPr lang="en-US" dirty="0" err="1"/>
              <a:t>templateUrl</a:t>
            </a:r>
            <a:r>
              <a:rPr lang="en-US" dirty="0"/>
              <a:t> and provide the path of the file which contains the template. </a:t>
            </a:r>
          </a:p>
          <a:p>
            <a:pPr marL="0" indent="0">
              <a:buNone/>
            </a:pPr>
            <a:r>
              <a:rPr lang="en-US" b="1" i="1" dirty="0" err="1"/>
              <a:t>styleUrls</a:t>
            </a:r>
            <a:r>
              <a:rPr lang="en-US" b="1" i="1" dirty="0"/>
              <a:t>:</a:t>
            </a:r>
            <a:r>
              <a:rPr lang="en-US" dirty="0"/>
              <a:t> which gives the path of the CSS style sheet. </a:t>
            </a:r>
            <a:endParaRPr lang="en-IN" dirty="0"/>
          </a:p>
        </p:txBody>
      </p:sp>
      <p:pic>
        <p:nvPicPr>
          <p:cNvPr id="6" name="Picture 5">
            <a:extLst>
              <a:ext uri="{FF2B5EF4-FFF2-40B4-BE49-F238E27FC236}">
                <a16:creationId xmlns:a16="http://schemas.microsoft.com/office/drawing/2014/main" id="{0A55F319-BB27-489C-B6C8-89F04C2CE4F6}"/>
              </a:ext>
            </a:extLst>
          </p:cNvPr>
          <p:cNvPicPr>
            <a:picLocks noChangeAspect="1"/>
          </p:cNvPicPr>
          <p:nvPr/>
        </p:nvPicPr>
        <p:blipFill>
          <a:blip r:embed="rId2"/>
          <a:stretch>
            <a:fillRect/>
          </a:stretch>
        </p:blipFill>
        <p:spPr>
          <a:xfrm>
            <a:off x="4089893" y="968600"/>
            <a:ext cx="4029637" cy="1724266"/>
          </a:xfrm>
          <a:prstGeom prst="rect">
            <a:avLst/>
          </a:prstGeom>
        </p:spPr>
      </p:pic>
    </p:spTree>
    <p:extLst>
      <p:ext uri="{BB962C8B-B14F-4D97-AF65-F5344CB8AC3E}">
        <p14:creationId xmlns:p14="http://schemas.microsoft.com/office/powerpoint/2010/main" val="2567504745"/>
      </p:ext>
    </p:extLst>
  </p:cSld>
  <p:clrMapOvr>
    <a:masterClrMapping/>
  </p:clrMapOvr>
</p:sld>
</file>

<file path=ppt/theme/theme1.xml><?xml version="1.0" encoding="utf-8"?>
<a:theme xmlns:a="http://schemas.openxmlformats.org/drawingml/2006/main" name="Quotabl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990</TotalTime>
  <Words>1356</Words>
  <Application>Microsoft Office PowerPoint</Application>
  <PresentationFormat>Widescreen</PresentationFormat>
  <Paragraphs>235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Wingdings</vt:lpstr>
      <vt:lpstr>Wingdings 2</vt:lpstr>
      <vt:lpstr>Quotable</vt:lpstr>
      <vt:lpstr>Evolution of Angular</vt:lpstr>
      <vt:lpstr>Evolution of Angular (Continued)</vt:lpstr>
      <vt:lpstr>Comparison between jQuery and Angular</vt:lpstr>
      <vt:lpstr>Building Blocks of Angular</vt:lpstr>
      <vt:lpstr> Modules</vt:lpstr>
      <vt:lpstr> Modules (continued)</vt:lpstr>
      <vt:lpstr> Modules (continued)</vt:lpstr>
      <vt:lpstr>Components</vt:lpstr>
      <vt:lpstr>Components (continued)</vt:lpstr>
      <vt:lpstr>Templates</vt:lpstr>
      <vt:lpstr>Metadata</vt:lpstr>
      <vt:lpstr>Data Binding</vt:lpstr>
      <vt:lpstr>Data Binding (continued)</vt:lpstr>
      <vt:lpstr>Data Binding - Two-way data binding</vt:lpstr>
      <vt:lpstr>Directives</vt:lpstr>
      <vt:lpstr>Directives (continued)</vt:lpstr>
      <vt:lpstr>Services</vt:lpstr>
      <vt:lpstr>Services (continued)</vt:lpstr>
      <vt:lpstr>Dependency Injection</vt:lpstr>
      <vt:lpstr>Decorators</vt:lpstr>
      <vt:lpstr>Decorators (continued)</vt:lpstr>
      <vt:lpstr>Decorators (continued)</vt:lpstr>
      <vt:lpstr>Decorators (continued)</vt:lpstr>
      <vt:lpstr>Pipes </vt:lpstr>
      <vt:lpstr>Pipes (continued)</vt:lpstr>
      <vt:lpstr>Pipes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Rajkumar T R</dc:creator>
  <cp:lastModifiedBy>Rajkumar Ravindran</cp:lastModifiedBy>
  <cp:revision>35</cp:revision>
  <dcterms:created xsi:type="dcterms:W3CDTF">2020-04-12T19:43:16Z</dcterms:created>
  <dcterms:modified xsi:type="dcterms:W3CDTF">2020-04-22T07:29:28Z</dcterms:modified>
</cp:coreProperties>
</file>