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notesMasterIdLst>
    <p:notesMasterId r:id="rId17"/>
  </p:notesMasterIdLst>
  <p:handoutMasterIdLst>
    <p:handoutMasterId r:id="rId18"/>
  </p:handoutMasterIdLst>
  <p:sldIdLst>
    <p:sldId id="494" r:id="rId2"/>
    <p:sldId id="617" r:id="rId3"/>
    <p:sldId id="643" r:id="rId4"/>
    <p:sldId id="577" r:id="rId5"/>
    <p:sldId id="641" r:id="rId6"/>
    <p:sldId id="642" r:id="rId7"/>
    <p:sldId id="667" r:id="rId8"/>
    <p:sldId id="668" r:id="rId9"/>
    <p:sldId id="669" r:id="rId10"/>
    <p:sldId id="670" r:id="rId11"/>
    <p:sldId id="672" r:id="rId12"/>
    <p:sldId id="644" r:id="rId13"/>
    <p:sldId id="647" r:id="rId14"/>
    <p:sldId id="646" r:id="rId15"/>
    <p:sldId id="613" r:id="rId16"/>
  </p:sldIdLst>
  <p:sldSz cx="9144000" cy="6858000" type="screen4x3"/>
  <p:notesSz cx="6858000" cy="9144000"/>
  <p:custDataLst>
    <p:tags r:id="rId19"/>
  </p:custDataLst>
  <p:defaultTextStyle>
    <a:defPPr>
      <a:defRPr lang="en-US"/>
    </a:defPPr>
    <a:lvl1pPr algn="l" rtl="0" eaLnBrk="0" fontAlgn="base" hangingPunct="0">
      <a:spcBef>
        <a:spcPct val="0"/>
      </a:spcBef>
      <a:spcAft>
        <a:spcPct val="0"/>
      </a:spcAft>
      <a:defRPr kern="1200">
        <a:solidFill>
          <a:schemeClr val="tx1"/>
        </a:solidFill>
        <a:latin typeface="Arial" charset="0"/>
        <a:ea typeface="Arial" charset="0"/>
        <a:cs typeface="Arial" charset="0"/>
      </a:defRPr>
    </a:lvl1pPr>
    <a:lvl2pPr marL="457200" algn="l" rtl="0" eaLnBrk="0" fontAlgn="base" hangingPunct="0">
      <a:spcBef>
        <a:spcPct val="0"/>
      </a:spcBef>
      <a:spcAft>
        <a:spcPct val="0"/>
      </a:spcAft>
      <a:defRPr kern="1200">
        <a:solidFill>
          <a:schemeClr val="tx1"/>
        </a:solidFill>
        <a:latin typeface="Arial" charset="0"/>
        <a:ea typeface="Arial" charset="0"/>
        <a:cs typeface="Arial" charset="0"/>
      </a:defRPr>
    </a:lvl2pPr>
    <a:lvl3pPr marL="914400" algn="l" rtl="0" eaLnBrk="0" fontAlgn="base" hangingPunct="0">
      <a:spcBef>
        <a:spcPct val="0"/>
      </a:spcBef>
      <a:spcAft>
        <a:spcPct val="0"/>
      </a:spcAft>
      <a:defRPr kern="1200">
        <a:solidFill>
          <a:schemeClr val="tx1"/>
        </a:solidFill>
        <a:latin typeface="Arial" charset="0"/>
        <a:ea typeface="Arial" charset="0"/>
        <a:cs typeface="Arial" charset="0"/>
      </a:defRPr>
    </a:lvl3pPr>
    <a:lvl4pPr marL="1371600" algn="l" rtl="0" eaLnBrk="0" fontAlgn="base" hangingPunct="0">
      <a:spcBef>
        <a:spcPct val="0"/>
      </a:spcBef>
      <a:spcAft>
        <a:spcPct val="0"/>
      </a:spcAft>
      <a:defRPr kern="1200">
        <a:solidFill>
          <a:schemeClr val="tx1"/>
        </a:solidFill>
        <a:latin typeface="Arial" charset="0"/>
        <a:ea typeface="Arial" charset="0"/>
        <a:cs typeface="Arial" charset="0"/>
      </a:defRPr>
    </a:lvl4pPr>
    <a:lvl5pPr marL="1828800" algn="l" rtl="0" eaLnBrk="0" fontAlgn="base" hangingPunct="0">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urav Kumar" initials="MO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E58"/>
    <a:srgbClr val="C1D08C"/>
    <a:srgbClr val="FCB021"/>
    <a:srgbClr val="D01E2C"/>
    <a:srgbClr val="660066"/>
    <a:srgbClr val="666699"/>
    <a:srgbClr val="006666"/>
    <a:srgbClr val="993300"/>
    <a:srgbClr val="0070C0"/>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ECB4D8-DB02-4DC6-A0A2-4F2EBAE1DC9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810" autoAdjust="0"/>
    <p:restoredTop sz="93988" autoAdjust="0"/>
  </p:normalViewPr>
  <p:slideViewPr>
    <p:cSldViewPr>
      <p:cViewPr varScale="1">
        <p:scale>
          <a:sx n="67" d="100"/>
          <a:sy n="67" d="100"/>
        </p:scale>
        <p:origin x="600"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83" d="100"/>
          <a:sy n="83" d="100"/>
        </p:scale>
        <p:origin x="-249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4A4940-BE1F-A04A-BEC9-959CE05F3776}" type="datetimeFigureOut">
              <a:rPr lang="en-US" smtClean="0"/>
              <a:t>8/27/2019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3EA152-AC38-A94C-8A82-3AA06EA49293}" type="slidenum">
              <a:rPr lang="en-US" smtClean="0"/>
              <a:t>‹#›</a:t>
            </a:fld>
            <a:endParaRPr lang="en-US"/>
          </a:p>
        </p:txBody>
      </p:sp>
    </p:spTree>
    <p:extLst>
      <p:ext uri="{BB962C8B-B14F-4D97-AF65-F5344CB8AC3E}">
        <p14:creationId xmlns:p14="http://schemas.microsoft.com/office/powerpoint/2010/main" val="37838915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defRPr>
            </a:lvl1pPr>
          </a:lstStyle>
          <a:p>
            <a:endParaRPr lang="fr-CA"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fld id="{34B26DDB-4073-3C49-94B1-21DFE7424B87}" type="datetime1">
              <a:rPr lang="fr-CA" altLang="en-US"/>
              <a:pPr/>
              <a:t>2019-08-27</a:t>
            </a:fld>
            <a:endParaRPr lang="fr-CA"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endParaRPr lang="fr-CA"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defRPr>
            </a:lvl1pPr>
          </a:lstStyle>
          <a:p>
            <a:endParaRPr lang="fr-CA"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3A2B51CA-69FC-6649-8254-54C2B7DFABF9}" type="slidenum">
              <a:rPr lang="fr-CA" altLang="en-US"/>
              <a:pPr/>
              <a:t>‹#›</a:t>
            </a:fld>
            <a:endParaRPr lang="fr-CA" altLang="en-US"/>
          </a:p>
        </p:txBody>
      </p:sp>
    </p:spTree>
    <p:extLst>
      <p:ext uri="{BB962C8B-B14F-4D97-AF65-F5344CB8AC3E}">
        <p14:creationId xmlns:p14="http://schemas.microsoft.com/office/powerpoint/2010/main" val="63784031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A2B51CA-69FC-6649-8254-54C2B7DFABF9}" type="slidenum">
              <a:rPr lang="fr-CA" altLang="en-US" smtClean="0"/>
              <a:pPr/>
              <a:t>1</a:t>
            </a:fld>
            <a:endParaRPr lang="fr-CA" altLang="en-US"/>
          </a:p>
        </p:txBody>
      </p:sp>
    </p:spTree>
    <p:extLst>
      <p:ext uri="{BB962C8B-B14F-4D97-AF65-F5344CB8AC3E}">
        <p14:creationId xmlns:p14="http://schemas.microsoft.com/office/powerpoint/2010/main" val="4056962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A2B51CA-69FC-6649-8254-54C2B7DFABF9}" type="slidenum">
              <a:rPr lang="fr-CA" altLang="en-US" smtClean="0"/>
              <a:pPr/>
              <a:t>10</a:t>
            </a:fld>
            <a:endParaRPr lang="fr-CA" altLang="en-US"/>
          </a:p>
        </p:txBody>
      </p:sp>
    </p:spTree>
    <p:extLst>
      <p:ext uri="{BB962C8B-B14F-4D97-AF65-F5344CB8AC3E}">
        <p14:creationId xmlns:p14="http://schemas.microsoft.com/office/powerpoint/2010/main" val="693619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A2B51CA-69FC-6649-8254-54C2B7DFABF9}" type="slidenum">
              <a:rPr lang="fr-CA" altLang="en-US" smtClean="0"/>
              <a:pPr/>
              <a:t>11</a:t>
            </a:fld>
            <a:endParaRPr lang="fr-CA" altLang="en-US"/>
          </a:p>
        </p:txBody>
      </p:sp>
    </p:spTree>
    <p:extLst>
      <p:ext uri="{BB962C8B-B14F-4D97-AF65-F5344CB8AC3E}">
        <p14:creationId xmlns:p14="http://schemas.microsoft.com/office/powerpoint/2010/main" val="6936196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A2B51CA-69FC-6649-8254-54C2B7DFABF9}" type="slidenum">
              <a:rPr lang="fr-CA" altLang="en-US" smtClean="0"/>
              <a:pPr/>
              <a:t>12</a:t>
            </a:fld>
            <a:endParaRPr lang="fr-CA" altLang="en-US"/>
          </a:p>
        </p:txBody>
      </p:sp>
    </p:spTree>
    <p:extLst>
      <p:ext uri="{BB962C8B-B14F-4D97-AF65-F5344CB8AC3E}">
        <p14:creationId xmlns:p14="http://schemas.microsoft.com/office/powerpoint/2010/main" val="2201689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A2B51CA-69FC-6649-8254-54C2B7DFABF9}" type="slidenum">
              <a:rPr lang="fr-CA" altLang="en-US" smtClean="0"/>
              <a:pPr/>
              <a:t>13</a:t>
            </a:fld>
            <a:endParaRPr lang="fr-CA" altLang="en-US"/>
          </a:p>
        </p:txBody>
      </p:sp>
    </p:spTree>
    <p:extLst>
      <p:ext uri="{BB962C8B-B14F-4D97-AF65-F5344CB8AC3E}">
        <p14:creationId xmlns:p14="http://schemas.microsoft.com/office/powerpoint/2010/main" val="68746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A2B51CA-69FC-6649-8254-54C2B7DFABF9}" type="slidenum">
              <a:rPr lang="fr-CA" altLang="en-US" smtClean="0"/>
              <a:pPr/>
              <a:t>2</a:t>
            </a:fld>
            <a:endParaRPr lang="fr-CA" altLang="en-US"/>
          </a:p>
        </p:txBody>
      </p:sp>
    </p:spTree>
    <p:extLst>
      <p:ext uri="{BB962C8B-B14F-4D97-AF65-F5344CB8AC3E}">
        <p14:creationId xmlns:p14="http://schemas.microsoft.com/office/powerpoint/2010/main" val="1288758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A2B51CA-69FC-6649-8254-54C2B7DFABF9}" type="slidenum">
              <a:rPr lang="fr-CA" altLang="en-US" smtClean="0"/>
              <a:pPr/>
              <a:t>3</a:t>
            </a:fld>
            <a:endParaRPr lang="fr-CA" altLang="en-US"/>
          </a:p>
        </p:txBody>
      </p:sp>
    </p:spTree>
    <p:extLst>
      <p:ext uri="{BB962C8B-B14F-4D97-AF65-F5344CB8AC3E}">
        <p14:creationId xmlns:p14="http://schemas.microsoft.com/office/powerpoint/2010/main" val="797296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A2B51CA-69FC-6649-8254-54C2B7DFABF9}" type="slidenum">
              <a:rPr lang="fr-CA" altLang="en-US" smtClean="0"/>
              <a:pPr/>
              <a:t>4</a:t>
            </a:fld>
            <a:endParaRPr lang="fr-CA" altLang="en-US"/>
          </a:p>
        </p:txBody>
      </p:sp>
    </p:spTree>
    <p:extLst>
      <p:ext uri="{BB962C8B-B14F-4D97-AF65-F5344CB8AC3E}">
        <p14:creationId xmlns:p14="http://schemas.microsoft.com/office/powerpoint/2010/main" val="4079515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A2B51CA-69FC-6649-8254-54C2B7DFABF9}" type="slidenum">
              <a:rPr lang="fr-CA" altLang="en-US" smtClean="0"/>
              <a:pPr/>
              <a:t>5</a:t>
            </a:fld>
            <a:endParaRPr lang="fr-CA" altLang="en-US"/>
          </a:p>
        </p:txBody>
      </p:sp>
    </p:spTree>
    <p:extLst>
      <p:ext uri="{BB962C8B-B14F-4D97-AF65-F5344CB8AC3E}">
        <p14:creationId xmlns:p14="http://schemas.microsoft.com/office/powerpoint/2010/main" val="1516272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A2B51CA-69FC-6649-8254-54C2B7DFABF9}" type="slidenum">
              <a:rPr lang="fr-CA" altLang="en-US" smtClean="0"/>
              <a:pPr/>
              <a:t>6</a:t>
            </a:fld>
            <a:endParaRPr lang="fr-CA" altLang="en-US"/>
          </a:p>
        </p:txBody>
      </p:sp>
    </p:spTree>
    <p:extLst>
      <p:ext uri="{BB962C8B-B14F-4D97-AF65-F5344CB8AC3E}">
        <p14:creationId xmlns:p14="http://schemas.microsoft.com/office/powerpoint/2010/main" val="3518482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A2B51CA-69FC-6649-8254-54C2B7DFABF9}" type="slidenum">
              <a:rPr lang="fr-CA" altLang="en-US" smtClean="0"/>
              <a:pPr/>
              <a:t>7</a:t>
            </a:fld>
            <a:endParaRPr lang="fr-CA" altLang="en-US"/>
          </a:p>
        </p:txBody>
      </p:sp>
    </p:spTree>
    <p:extLst>
      <p:ext uri="{BB962C8B-B14F-4D97-AF65-F5344CB8AC3E}">
        <p14:creationId xmlns:p14="http://schemas.microsoft.com/office/powerpoint/2010/main" val="1462504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A2B51CA-69FC-6649-8254-54C2B7DFABF9}" type="slidenum">
              <a:rPr lang="fr-CA" altLang="en-US" smtClean="0"/>
              <a:pPr/>
              <a:t>8</a:t>
            </a:fld>
            <a:endParaRPr lang="fr-CA" altLang="en-US"/>
          </a:p>
        </p:txBody>
      </p:sp>
    </p:spTree>
    <p:extLst>
      <p:ext uri="{BB962C8B-B14F-4D97-AF65-F5344CB8AC3E}">
        <p14:creationId xmlns:p14="http://schemas.microsoft.com/office/powerpoint/2010/main" val="3143794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A2B51CA-69FC-6649-8254-54C2B7DFABF9}" type="slidenum">
              <a:rPr lang="fr-CA" altLang="en-US" smtClean="0"/>
              <a:pPr/>
              <a:t>9</a:t>
            </a:fld>
            <a:endParaRPr lang="fr-CA" altLang="en-US"/>
          </a:p>
        </p:txBody>
      </p:sp>
    </p:spTree>
    <p:extLst>
      <p:ext uri="{BB962C8B-B14F-4D97-AF65-F5344CB8AC3E}">
        <p14:creationId xmlns:p14="http://schemas.microsoft.com/office/powerpoint/2010/main" val="3079559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133600"/>
            <a:ext cx="8382000" cy="1600200"/>
          </a:xfrm>
        </p:spPr>
        <p:txBody>
          <a:bodyPr/>
          <a:lstStyle>
            <a:lvl1pPr algn="ctr">
              <a:defRPr>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533400" y="3810000"/>
            <a:ext cx="8400737" cy="457200"/>
          </a:xfrm>
        </p:spPr>
        <p:txBody>
          <a:bodyPr anchor="ctr">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079004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lang="en-CA" dirty="0"/>
          </a:p>
        </p:txBody>
      </p:sp>
      <p:sp>
        <p:nvSpPr>
          <p:cNvPr id="3" name="Text Placeholder 2"/>
          <p:cNvSpPr>
            <a:spLocks noGrp="1"/>
          </p:cNvSpPr>
          <p:nvPr>
            <p:ph type="body" idx="1"/>
          </p:nvPr>
        </p:nvSpPr>
        <p:spPr>
          <a:xfrm>
            <a:off x="457200"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114800" cy="369252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4400"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4400" y="2174875"/>
            <a:ext cx="4114800" cy="369252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12"/>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705E3A89-8642-BF44-AEFB-48C9C77F18C0}" type="slidenum">
              <a:rPr lang="en-US" altLang="en-US"/>
              <a:pPr>
                <a:defRPr/>
              </a:pPr>
              <a:t>‹#›</a:t>
            </a:fld>
            <a:endParaRPr lang="en-US" altLang="en-US"/>
          </a:p>
        </p:txBody>
      </p:sp>
    </p:spTree>
    <p:extLst>
      <p:ext uri="{BB962C8B-B14F-4D97-AF65-F5344CB8AC3E}">
        <p14:creationId xmlns:p14="http://schemas.microsoft.com/office/powerpoint/2010/main" val="1515720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124200" cy="1022350"/>
          </a:xfrm>
        </p:spPr>
        <p:txBody>
          <a:bodyPr anchor="b">
            <a:normAutofit/>
          </a:bodyPr>
          <a:lstStyle>
            <a:lvl1pPr algn="l">
              <a:defRPr sz="2400" b="1"/>
            </a:lvl1pPr>
          </a:lstStyle>
          <a:p>
            <a:r>
              <a:rPr lang="en-US"/>
              <a:t>Click to edit Master title style</a:t>
            </a:r>
            <a:endParaRPr lang="en-US" dirty="0"/>
          </a:p>
        </p:txBody>
      </p:sp>
      <p:sp>
        <p:nvSpPr>
          <p:cNvPr id="4" name="Text Placeholder 3"/>
          <p:cNvSpPr>
            <a:spLocks noGrp="1"/>
          </p:cNvSpPr>
          <p:nvPr>
            <p:ph type="body" sz="half" idx="2"/>
          </p:nvPr>
        </p:nvSpPr>
        <p:spPr>
          <a:xfrm>
            <a:off x="457200" y="1435101"/>
            <a:ext cx="3124200" cy="450850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3727450" y="273051"/>
            <a:ext cx="5111750" cy="567055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6"/>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DC7BA04B-193B-9D49-8C40-E022BEF708FF}" type="slidenum">
              <a:rPr lang="en-US" altLang="en-US"/>
              <a:pPr>
                <a:defRPr/>
              </a:pPr>
              <a:t>‹#›</a:t>
            </a:fld>
            <a:endParaRPr lang="en-US" altLang="en-US"/>
          </a:p>
        </p:txBody>
      </p:sp>
    </p:spTree>
    <p:extLst>
      <p:ext uri="{BB962C8B-B14F-4D97-AF65-F5344CB8AC3E}">
        <p14:creationId xmlns:p14="http://schemas.microsoft.com/office/powerpoint/2010/main" val="1265590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2" name="Title 1"/>
          <p:cNvSpPr>
            <a:spLocks noGrp="1"/>
          </p:cNvSpPr>
          <p:nvPr>
            <p:ph type="title"/>
          </p:nvPr>
        </p:nvSpPr>
        <p:spPr>
          <a:xfrm>
            <a:off x="1792288" y="4800600"/>
            <a:ext cx="5486400" cy="457200"/>
          </a:xfrm>
        </p:spPr>
        <p:txBody>
          <a:bodyPr anchor="t">
            <a:normAutofit/>
          </a:bodyPr>
          <a:lstStyle>
            <a:lvl1pPr algn="l">
              <a:defRPr sz="2400" b="1"/>
            </a:lvl1pPr>
          </a:lstStyle>
          <a:p>
            <a:r>
              <a:rPr lang="en-US"/>
              <a:t>Click to edit Master title style</a:t>
            </a:r>
            <a:endParaRPr lang="en-US" dirty="0"/>
          </a:p>
        </p:txBody>
      </p:sp>
      <p:sp>
        <p:nvSpPr>
          <p:cNvPr id="4" name="Text Placeholder 3"/>
          <p:cNvSpPr>
            <a:spLocks noGrp="1"/>
          </p:cNvSpPr>
          <p:nvPr>
            <p:ph type="body" sz="half" idx="2"/>
          </p:nvPr>
        </p:nvSpPr>
        <p:spPr>
          <a:xfrm>
            <a:off x="1792288" y="5257800"/>
            <a:ext cx="5486400" cy="68580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6"/>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7C02DBA6-D12F-DE4F-9B14-F55C13894B59}" type="slidenum">
              <a:rPr lang="en-US" altLang="en-US"/>
              <a:pPr>
                <a:defRPr/>
              </a:pPr>
              <a:t>‹#›</a:t>
            </a:fld>
            <a:endParaRPr lang="en-US" altLang="en-US"/>
          </a:p>
        </p:txBody>
      </p:sp>
    </p:spTree>
    <p:extLst>
      <p:ext uri="{BB962C8B-B14F-4D97-AF65-F5344CB8AC3E}">
        <p14:creationId xmlns:p14="http://schemas.microsoft.com/office/powerpoint/2010/main" val="2108031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628650" y="981075"/>
            <a:ext cx="8186738" cy="0"/>
          </a:xfrm>
          <a:prstGeom prst="line">
            <a:avLst/>
          </a:prstGeom>
          <a:ln w="15875">
            <a:solidFill>
              <a:srgbClr val="D01E2C"/>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lvl1pPr>
              <a:defRPr sz="3200"/>
            </a:lvl1pPr>
          </a:lstStyle>
          <a:p>
            <a:r>
              <a:rPr lang="en-US"/>
              <a:t>Click to edit Master title style</a:t>
            </a:r>
            <a:endParaRPr lang="en-CA" dirty="0"/>
          </a:p>
        </p:txBody>
      </p:sp>
      <p:sp>
        <p:nvSpPr>
          <p:cNvPr id="9" name="Text Placeholder 8"/>
          <p:cNvSpPr>
            <a:spLocks noGrp="1"/>
          </p:cNvSpPr>
          <p:nvPr>
            <p:ph type="body" sz="quarter" idx="13"/>
          </p:nvPr>
        </p:nvSpPr>
        <p:spPr>
          <a:xfrm>
            <a:off x="457200" y="1600200"/>
            <a:ext cx="8382000" cy="4343400"/>
          </a:xfrm>
        </p:spPr>
        <p:txBody>
          <a:bodyPr/>
          <a:lstStyle>
            <a:lvl1pPr>
              <a:defRPr sz="2400"/>
            </a:lvl1pPr>
            <a:lvl2pPr marL="742950" indent="-285750">
              <a:buFont typeface="Arial" panose="020B0604020202020204" pitchFamily="34" charset="0"/>
              <a:buChar char="−"/>
              <a:defRPr sz="2200"/>
            </a:lvl2pPr>
            <a:lvl3pPr marL="1143000" indent="-228600">
              <a:buFont typeface="Wingdings" panose="05000000000000000000" pitchFamily="2" charset="2"/>
              <a:buChar char="§"/>
              <a:defRPr sz="2000"/>
            </a:lvl3pPr>
            <a:lvl4pPr marL="1600200" indent="-228600">
              <a:buFont typeface="Courier New" panose="02070309020205020404" pitchFamily="49" charset="0"/>
              <a:buChar char="o"/>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4464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descr="&quot;&quot;"/>
          <p:cNvSpPr/>
          <p:nvPr userDrawn="1"/>
        </p:nvSpPr>
        <p:spPr>
          <a:xfrm rot="16200000">
            <a:off x="3505200" y="-1524000"/>
            <a:ext cx="2133600" cy="9144000"/>
          </a:xfrm>
          <a:prstGeom prst="rect">
            <a:avLst/>
          </a:pr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pic>
        <p:nvPicPr>
          <p:cNvPr id="5" name="Picture 9" descr="Logo"/>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64388" y="5954713"/>
            <a:ext cx="1806575"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95300" y="2286000"/>
            <a:ext cx="8153400" cy="1524000"/>
          </a:xfrm>
        </p:spPr>
        <p:txBody>
          <a:bodyPr>
            <a:normAutofit/>
          </a:bodyPr>
          <a:lstStyle>
            <a:lvl1pPr algn="ctr">
              <a:defRPr sz="3200" b="0" cap="none"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495300" y="4267200"/>
            <a:ext cx="8153400" cy="749300"/>
          </a:xfrm>
        </p:spPr>
        <p:txBody>
          <a:bodyPr anchor="ctr">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04225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endParaRPr lang="en-CA" dirty="0"/>
          </a:p>
        </p:txBody>
      </p:sp>
      <p:sp>
        <p:nvSpPr>
          <p:cNvPr id="3" name="Content Placeholder 2"/>
          <p:cNvSpPr>
            <a:spLocks noGrp="1"/>
          </p:cNvSpPr>
          <p:nvPr>
            <p:ph sz="half" idx="1"/>
          </p:nvPr>
        </p:nvSpPr>
        <p:spPr>
          <a:xfrm>
            <a:off x="457200" y="1600201"/>
            <a:ext cx="4114800" cy="4343400"/>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24400" y="1600200"/>
            <a:ext cx="4114800" cy="4343400"/>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0"/>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D19A09D3-403F-1246-A694-E93A038373F9}" type="slidenum">
              <a:rPr lang="en-US" altLang="en-US"/>
              <a:pPr>
                <a:defRPr/>
              </a:pPr>
              <a:t>‹#›</a:t>
            </a:fld>
            <a:endParaRPr lang="en-US" altLang="en-US"/>
          </a:p>
        </p:txBody>
      </p:sp>
    </p:spTree>
    <p:extLst>
      <p:ext uri="{BB962C8B-B14F-4D97-AF65-F5344CB8AC3E}">
        <p14:creationId xmlns:p14="http://schemas.microsoft.com/office/powerpoint/2010/main" val="1334183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CA" dirty="0"/>
          </a:p>
        </p:txBody>
      </p:sp>
      <p:sp>
        <p:nvSpPr>
          <p:cNvPr id="4"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5C0E87B9-1EE9-F545-B9BB-509CBE9F0C41}" type="slidenum">
              <a:rPr lang="en-US" altLang="en-US"/>
              <a:pPr>
                <a:defRPr/>
              </a:pPr>
              <a:t>‹#›</a:t>
            </a:fld>
            <a:endParaRPr lang="en-US" altLang="en-US"/>
          </a:p>
        </p:txBody>
      </p:sp>
    </p:spTree>
    <p:extLst>
      <p:ext uri="{BB962C8B-B14F-4D97-AF65-F5344CB8AC3E}">
        <p14:creationId xmlns:p14="http://schemas.microsoft.com/office/powerpoint/2010/main" val="1743494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No Logo">
    <p:spTree>
      <p:nvGrpSpPr>
        <p:cNvPr id="1" name=""/>
        <p:cNvGrpSpPr/>
        <p:nvPr/>
      </p:nvGrpSpPr>
      <p:grpSpPr>
        <a:xfrm>
          <a:off x="0" y="0"/>
          <a:ext cx="0" cy="0"/>
          <a:chOff x="0" y="0"/>
          <a:chExt cx="0" cy="0"/>
        </a:xfrm>
      </p:grpSpPr>
      <p:sp>
        <p:nvSpPr>
          <p:cNvPr id="3" name="Rectangle 2" descr="&quot;&quot;"/>
          <p:cNvSpPr/>
          <p:nvPr userDrawn="1"/>
        </p:nvSpPr>
        <p:spPr>
          <a:xfrm>
            <a:off x="0" y="0"/>
            <a:ext cx="314325" cy="6858000"/>
          </a:xfrm>
          <a:prstGeom prst="rect">
            <a:avLst/>
          </a:prstGeom>
          <a:solidFill>
            <a:srgbClr val="E31837"/>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
        <p:nvSpPr>
          <p:cNvPr id="4" name="Title 3"/>
          <p:cNvSpPr>
            <a:spLocks noGrp="1"/>
          </p:cNvSpPr>
          <p:nvPr>
            <p:ph type="title"/>
          </p:nvPr>
        </p:nvSpPr>
        <p:spPr/>
        <p:txBody>
          <a:bodyPr/>
          <a:lstStyle/>
          <a:p>
            <a:r>
              <a:rPr lang="en-US"/>
              <a:t>Click to edit Master title style</a:t>
            </a:r>
            <a:endParaRPr lang="en-US" dirty="0"/>
          </a:p>
        </p:txBody>
      </p:sp>
      <p:sp>
        <p:nvSpPr>
          <p:cNvPr id="5"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459AD0B6-B138-FC4C-BE1A-93C389E947CE}" type="slidenum">
              <a:rPr lang="en-US" altLang="en-US"/>
              <a:pPr>
                <a:defRPr/>
              </a:pPr>
              <a:t>‹#›</a:t>
            </a:fld>
            <a:endParaRPr lang="en-US" altLang="en-US"/>
          </a:p>
        </p:txBody>
      </p:sp>
    </p:spTree>
    <p:extLst>
      <p:ext uri="{BB962C8B-B14F-4D97-AF65-F5344CB8AC3E}">
        <p14:creationId xmlns:p14="http://schemas.microsoft.com/office/powerpoint/2010/main" val="492824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2"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231C82E7-28D6-7643-B5A0-983D798A0EB5}" type="slidenum">
              <a:rPr lang="en-US" altLang="en-US"/>
              <a:pPr>
                <a:defRPr/>
              </a:pPr>
              <a:t>‹#›</a:t>
            </a:fld>
            <a:endParaRPr lang="en-US" altLang="en-US"/>
          </a:p>
        </p:txBody>
      </p:sp>
    </p:spTree>
    <p:extLst>
      <p:ext uri="{BB962C8B-B14F-4D97-AF65-F5344CB8AC3E}">
        <p14:creationId xmlns:p14="http://schemas.microsoft.com/office/powerpoint/2010/main" val="51146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ed Bar No Logo">
    <p:spTree>
      <p:nvGrpSpPr>
        <p:cNvPr id="1" name=""/>
        <p:cNvGrpSpPr/>
        <p:nvPr/>
      </p:nvGrpSpPr>
      <p:grpSpPr>
        <a:xfrm>
          <a:off x="0" y="0"/>
          <a:ext cx="0" cy="0"/>
          <a:chOff x="0" y="0"/>
          <a:chExt cx="0" cy="0"/>
        </a:xfrm>
      </p:grpSpPr>
      <p:sp>
        <p:nvSpPr>
          <p:cNvPr id="2" name="Rectangle 1" descr="&quot;&quot;"/>
          <p:cNvSpPr/>
          <p:nvPr userDrawn="1"/>
        </p:nvSpPr>
        <p:spPr>
          <a:xfrm>
            <a:off x="0" y="0"/>
            <a:ext cx="314325" cy="6858000"/>
          </a:xfrm>
          <a:prstGeom prst="rect">
            <a:avLst/>
          </a:prstGeom>
          <a:solidFill>
            <a:srgbClr val="E31837"/>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
        <p:nvSpPr>
          <p:cNvPr id="3"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E8B5EA7E-1ED2-4A4C-B909-86E85316BEAA}" type="slidenum">
              <a:rPr lang="en-US" altLang="en-US"/>
              <a:pPr>
                <a:defRPr/>
              </a:pPr>
              <a:t>‹#›</a:t>
            </a:fld>
            <a:endParaRPr lang="en-US" altLang="en-US"/>
          </a:p>
        </p:txBody>
      </p:sp>
    </p:spTree>
    <p:extLst>
      <p:ext uri="{BB962C8B-B14F-4D97-AF65-F5344CB8AC3E}">
        <p14:creationId xmlns:p14="http://schemas.microsoft.com/office/powerpoint/2010/main" val="627548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2"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CE583F37-0C67-B14E-ACD9-ABA169294BA6}" type="slidenum">
              <a:rPr lang="en-US" altLang="en-US"/>
              <a:pPr>
                <a:defRPr/>
              </a:pPr>
              <a:t>‹#›</a:t>
            </a:fld>
            <a:endParaRPr lang="en-US" altLang="en-US"/>
          </a:p>
        </p:txBody>
      </p:sp>
    </p:spTree>
    <p:extLst>
      <p:ext uri="{BB962C8B-B14F-4D97-AF65-F5344CB8AC3E}">
        <p14:creationId xmlns:p14="http://schemas.microsoft.com/office/powerpoint/2010/main" val="911112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30480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382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457200" y="6342063"/>
            <a:ext cx="457200" cy="387350"/>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fld id="{D47F4449-6720-314E-9738-D3B00CE9D326}" type="slidenum">
              <a:rPr lang="en-US" altLang="en-US"/>
              <a:pPr/>
              <a:t>‹#›</a:t>
            </a:fld>
            <a:endParaRPr lang="en-US" altLang="en-US"/>
          </a:p>
        </p:txBody>
      </p:sp>
      <p:sp>
        <p:nvSpPr>
          <p:cNvPr id="4" name="Date Placeholder 3"/>
          <p:cNvSpPr>
            <a:spLocks noGrp="1"/>
          </p:cNvSpPr>
          <p:nvPr>
            <p:ph type="dt" sz="half" idx="2"/>
          </p:nvPr>
        </p:nvSpPr>
        <p:spPr>
          <a:xfrm>
            <a:off x="990600" y="6364288"/>
            <a:ext cx="15240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endParaRPr lang="en-CA" altLang="en-US"/>
          </a:p>
        </p:txBody>
      </p:sp>
      <p:sp>
        <p:nvSpPr>
          <p:cNvPr id="5" name="Footer Placeholder 4"/>
          <p:cNvSpPr>
            <a:spLocks noGrp="1"/>
          </p:cNvSpPr>
          <p:nvPr>
            <p:ph type="ftr" sz="quarter" idx="3"/>
          </p:nvPr>
        </p:nvSpPr>
        <p:spPr>
          <a:xfrm>
            <a:off x="3124200" y="6364288"/>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defRPr>
            </a:lvl1pPr>
          </a:lstStyle>
          <a:p>
            <a:endParaRPr lang="en-CA" altLang="en-US"/>
          </a:p>
        </p:txBody>
      </p:sp>
      <p:pic>
        <p:nvPicPr>
          <p:cNvPr id="1031"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4859338" y="6223000"/>
            <a:ext cx="406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descr="&quot;&quot;"/>
          <p:cNvSpPr/>
          <p:nvPr/>
        </p:nvSpPr>
        <p:spPr>
          <a:xfrm>
            <a:off x="0" y="0"/>
            <a:ext cx="314325" cy="6858000"/>
          </a:xfrm>
          <a:prstGeom prst="rect">
            <a:avLst/>
          </a:prstGeom>
          <a:solidFill>
            <a:schemeClr val="bg1">
              <a:lumMod val="8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4136" r:id="rId1"/>
    <p:sldLayoutId id="2147484137" r:id="rId2"/>
    <p:sldLayoutId id="2147484138" r:id="rId3"/>
    <p:sldLayoutId id="2147484139" r:id="rId4"/>
    <p:sldLayoutId id="2147484140" r:id="rId5"/>
    <p:sldLayoutId id="2147484141" r:id="rId6"/>
    <p:sldLayoutId id="2147484142" r:id="rId7"/>
    <p:sldLayoutId id="2147484143" r:id="rId8"/>
    <p:sldLayoutId id="2147484144" r:id="rId9"/>
    <p:sldLayoutId id="2147484145" r:id="rId10"/>
    <p:sldLayoutId id="2147484146" r:id="rId11"/>
    <p:sldLayoutId id="2147484147" r:id="rId12"/>
  </p:sldLayoutIdLst>
  <p:hf sldNum="0" hdr="0" ftr="0" dt="0"/>
  <p:txStyles>
    <p:titleStyle>
      <a:lvl1pPr algn="l" rtl="0" eaLnBrk="0" fontAlgn="base" hangingPunct="0">
        <a:spcBef>
          <a:spcPct val="0"/>
        </a:spcBef>
        <a:spcAft>
          <a:spcPct val="0"/>
        </a:spcAft>
        <a:defRPr sz="3200" kern="1200">
          <a:solidFill>
            <a:schemeClr val="tx1"/>
          </a:solidFill>
          <a:latin typeface="+mj-lt"/>
          <a:ea typeface="ＭＳ Ｐゴシック" charset="-128"/>
          <a:cs typeface="+mj-cs"/>
        </a:defRPr>
      </a:lvl1pPr>
      <a:lvl2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2pPr>
      <a:lvl3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3pPr>
      <a:lvl4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4pPr>
      <a:lvl5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5pPr>
      <a:lvl6pPr marL="457200" algn="l" rtl="0" fontAlgn="base">
        <a:spcBef>
          <a:spcPct val="0"/>
        </a:spcBef>
        <a:spcAft>
          <a:spcPct val="0"/>
        </a:spcAft>
        <a:defRPr sz="3200">
          <a:solidFill>
            <a:schemeClr val="tx1"/>
          </a:solidFill>
          <a:latin typeface="Arial" panose="020B0604020202020204" pitchFamily="34" charset="0"/>
        </a:defRPr>
      </a:lvl6pPr>
      <a:lvl7pPr marL="914400" algn="l" rtl="0" fontAlgn="base">
        <a:spcBef>
          <a:spcPct val="0"/>
        </a:spcBef>
        <a:spcAft>
          <a:spcPct val="0"/>
        </a:spcAft>
        <a:defRPr sz="3200">
          <a:solidFill>
            <a:schemeClr val="tx1"/>
          </a:solidFill>
          <a:latin typeface="Arial" panose="020B0604020202020204" pitchFamily="34" charset="0"/>
        </a:defRPr>
      </a:lvl7pPr>
      <a:lvl8pPr marL="1371600" algn="l" rtl="0" fontAlgn="base">
        <a:spcBef>
          <a:spcPct val="0"/>
        </a:spcBef>
        <a:spcAft>
          <a:spcPct val="0"/>
        </a:spcAft>
        <a:defRPr sz="3200">
          <a:solidFill>
            <a:schemeClr val="tx1"/>
          </a:solidFill>
          <a:latin typeface="Arial" panose="020B0604020202020204" pitchFamily="34" charset="0"/>
        </a:defRPr>
      </a:lvl8pPr>
      <a:lvl9pPr marL="1828800" algn="l" rtl="0" fontAlgn="base">
        <a:spcBef>
          <a:spcPct val="0"/>
        </a:spcBef>
        <a:spcAft>
          <a:spcPct val="0"/>
        </a:spcAft>
        <a:defRPr sz="3200">
          <a:solidFill>
            <a:schemeClr val="tx1"/>
          </a:solidFill>
          <a:latin typeface="Arial" panose="020B0604020202020204" pitchFamily="34" charset="0"/>
        </a:defRPr>
      </a:lvl9pPr>
    </p:titleStyle>
    <p:body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charset="0"/>
        <a:buChar char="o"/>
        <a:defRPr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t>CSDA 1050</a:t>
            </a:r>
            <a:br>
              <a:rPr lang="en-US" b="1" dirty="0"/>
            </a:br>
            <a:r>
              <a:rPr lang="en-US" b="1" dirty="0" err="1"/>
              <a:t>Capston</a:t>
            </a:r>
            <a:r>
              <a:rPr lang="en-US" b="1" dirty="0"/>
              <a:t> Project Podcast</a:t>
            </a:r>
            <a:endParaRPr lang="en-US" dirty="0"/>
          </a:p>
        </p:txBody>
      </p:sp>
      <p:sp>
        <p:nvSpPr>
          <p:cNvPr id="5" name="Text Placeholder 4"/>
          <p:cNvSpPr>
            <a:spLocks noGrp="1"/>
          </p:cNvSpPr>
          <p:nvPr>
            <p:ph type="body" idx="1"/>
          </p:nvPr>
        </p:nvSpPr>
        <p:spPr>
          <a:xfrm>
            <a:off x="495300" y="4267200"/>
            <a:ext cx="8153400" cy="1106016"/>
          </a:xfrm>
        </p:spPr>
        <p:txBody>
          <a:bodyPr>
            <a:normAutofit/>
          </a:bodyPr>
          <a:lstStyle/>
          <a:p>
            <a:r>
              <a:rPr lang="en-US" dirty="0"/>
              <a:t> </a:t>
            </a:r>
            <a:endParaRPr lang="en-US" b="1" dirty="0"/>
          </a:p>
        </p:txBody>
      </p:sp>
    </p:spTree>
    <p:extLst>
      <p:ext uri="{BB962C8B-B14F-4D97-AF65-F5344CB8AC3E}">
        <p14:creationId xmlns:p14="http://schemas.microsoft.com/office/powerpoint/2010/main" val="105069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417612"/>
            <a:ext cx="8382000" cy="1143000"/>
          </a:xfrm>
        </p:spPr>
        <p:txBody>
          <a:bodyPr>
            <a:normAutofit fontScale="90000"/>
          </a:bodyPr>
          <a:lstStyle/>
          <a:p>
            <a:r>
              <a:rPr lang="en-US" sz="2700" dirty="0"/>
              <a:t>STEP5 — Feature extraction by removing sparsity</a:t>
            </a:r>
            <a:br>
              <a:rPr lang="en-US" b="1" dirty="0"/>
            </a:b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sz="2000" dirty="0"/>
              <a:t>Concept of sparsity</a:t>
            </a:r>
          </a:p>
          <a:p>
            <a:r>
              <a:rPr lang="en-US" sz="2000" dirty="0"/>
              <a:t>Sparsity is related to the document frequency of a term. In DTM, since the terms form the columns, every document will have several columns each representing one term — a unigram, bi-gram, tri-gram, etc.</a:t>
            </a:r>
          </a:p>
          <a:p>
            <a:endParaRPr lang="en-US" dirty="0"/>
          </a:p>
          <a:p>
            <a:pPr marL="0" indent="0">
              <a:buNone/>
            </a:pPr>
            <a:r>
              <a:rPr lang="en-US" sz="2000" dirty="0"/>
              <a:t>Feature extraction</a:t>
            </a:r>
          </a:p>
          <a:p>
            <a:r>
              <a:rPr lang="en-US" sz="2000" dirty="0"/>
              <a:t>The exploratory text analysis has given several insights based on the customer reviews. We will now use the same review text as predictor variable to predict whether the product will be recommended by the customer. In terms of classification algorithms used, there is not much of a difference between data and text input. We will try 3 of the most popular classification algorithms — CART, Random forest</a:t>
            </a:r>
          </a:p>
          <a:p>
            <a:pPr marL="0" indent="0">
              <a:buNone/>
            </a:pPr>
            <a:endParaRPr lang="en-US" dirty="0">
              <a:latin typeface="Times New Roman"/>
              <a:cs typeface="Times New Roman"/>
            </a:endParaRPr>
          </a:p>
          <a:p>
            <a:pPr marL="0" indent="0">
              <a:buNone/>
            </a:pPr>
            <a:endParaRPr lang="en-US" dirty="0">
              <a:latin typeface="Times New Roman"/>
              <a:cs typeface="Times New Roman"/>
            </a:endParaRPr>
          </a:p>
        </p:txBody>
      </p:sp>
    </p:spTree>
    <p:extLst>
      <p:ext uri="{BB962C8B-B14F-4D97-AF65-F5344CB8AC3E}">
        <p14:creationId xmlns:p14="http://schemas.microsoft.com/office/powerpoint/2010/main" val="1893303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417612"/>
            <a:ext cx="8382000" cy="1143000"/>
          </a:xfrm>
        </p:spPr>
        <p:txBody>
          <a:bodyPr>
            <a:normAutofit fontScale="90000"/>
          </a:bodyPr>
          <a:lstStyle/>
          <a:p>
            <a:r>
              <a:rPr lang="en-US" dirty="0"/>
              <a:t>STEP6 — Building the Classification Models</a:t>
            </a:r>
            <a:br>
              <a:rPr lang="en-US" b="1" dirty="0"/>
            </a:b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8" name="Picture 37">
            <a:extLst>
              <a:ext uri="{FF2B5EF4-FFF2-40B4-BE49-F238E27FC236}">
                <a16:creationId xmlns:a16="http://schemas.microsoft.com/office/drawing/2014/main" id="{067A6131-C921-474A-93D3-84AE8CA685A3}"/>
              </a:ext>
            </a:extLst>
          </p:cNvPr>
          <p:cNvPicPr/>
          <p:nvPr/>
        </p:nvPicPr>
        <p:blipFill>
          <a:blip r:embed="rId3"/>
          <a:stretch>
            <a:fillRect/>
          </a:stretch>
        </p:blipFill>
        <p:spPr>
          <a:xfrm>
            <a:off x="827584" y="1844824"/>
            <a:ext cx="7992888" cy="3024336"/>
          </a:xfrm>
          <a:prstGeom prst="rect">
            <a:avLst/>
          </a:prstGeom>
        </p:spPr>
      </p:pic>
    </p:spTree>
    <p:extLst>
      <p:ext uri="{BB962C8B-B14F-4D97-AF65-F5344CB8AC3E}">
        <p14:creationId xmlns:p14="http://schemas.microsoft.com/office/powerpoint/2010/main" val="523579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itle 3">
            <a:extLst>
              <a:ext uri="{FF2B5EF4-FFF2-40B4-BE49-F238E27FC236}">
                <a16:creationId xmlns:a16="http://schemas.microsoft.com/office/drawing/2014/main" id="{297CFF4F-2632-4E48-A652-2FDF5930E55C}"/>
              </a:ext>
            </a:extLst>
          </p:cNvPr>
          <p:cNvSpPr>
            <a:spLocks noGrp="1"/>
          </p:cNvSpPr>
          <p:nvPr>
            <p:ph type="title"/>
          </p:nvPr>
        </p:nvSpPr>
        <p:spPr/>
        <p:txBody>
          <a:bodyPr/>
          <a:lstStyle/>
          <a:p>
            <a:r>
              <a:rPr lang="en-US" dirty="0"/>
              <a:t>CART model</a:t>
            </a:r>
            <a:br>
              <a:rPr lang="en-US" b="1" dirty="0"/>
            </a:br>
            <a:endParaRPr lang="en-US" dirty="0"/>
          </a:p>
        </p:txBody>
      </p:sp>
      <p:pic>
        <p:nvPicPr>
          <p:cNvPr id="37" name="Picture 36">
            <a:extLst>
              <a:ext uri="{FF2B5EF4-FFF2-40B4-BE49-F238E27FC236}">
                <a16:creationId xmlns:a16="http://schemas.microsoft.com/office/drawing/2014/main" id="{36443ABC-7D28-4D97-8AD7-491D4F1E0152}"/>
              </a:ext>
            </a:extLst>
          </p:cNvPr>
          <p:cNvPicPr>
            <a:picLocks noChangeAspect="1"/>
          </p:cNvPicPr>
          <p:nvPr/>
        </p:nvPicPr>
        <p:blipFill>
          <a:blip r:embed="rId3"/>
          <a:stretch>
            <a:fillRect/>
          </a:stretch>
        </p:blipFill>
        <p:spPr>
          <a:xfrm>
            <a:off x="1259632" y="1447800"/>
            <a:ext cx="7380312" cy="4753164"/>
          </a:xfrm>
          <a:prstGeom prst="rect">
            <a:avLst/>
          </a:prstGeom>
        </p:spPr>
      </p:pic>
    </p:spTree>
    <p:extLst>
      <p:ext uri="{BB962C8B-B14F-4D97-AF65-F5344CB8AC3E}">
        <p14:creationId xmlns:p14="http://schemas.microsoft.com/office/powerpoint/2010/main" val="3061519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0517" y="116632"/>
            <a:ext cx="8382000" cy="1143000"/>
          </a:xfrm>
        </p:spPr>
        <p:txBody>
          <a:bodyPr>
            <a:normAutofit/>
          </a:bodyPr>
          <a:lstStyle/>
          <a:p>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9" name="Picture 58">
            <a:extLst>
              <a:ext uri="{FF2B5EF4-FFF2-40B4-BE49-F238E27FC236}">
                <a16:creationId xmlns:a16="http://schemas.microsoft.com/office/drawing/2014/main" id="{545E2C18-4587-47E5-AA32-227512621A93}"/>
              </a:ext>
            </a:extLst>
          </p:cNvPr>
          <p:cNvPicPr/>
          <p:nvPr/>
        </p:nvPicPr>
        <p:blipFill>
          <a:blip r:embed="rId3"/>
          <a:stretch>
            <a:fillRect/>
          </a:stretch>
        </p:blipFill>
        <p:spPr>
          <a:xfrm>
            <a:off x="1403648" y="1259632"/>
            <a:ext cx="6840760" cy="1233261"/>
          </a:xfrm>
          <a:prstGeom prst="rect">
            <a:avLst/>
          </a:prstGeom>
        </p:spPr>
      </p:pic>
      <p:pic>
        <p:nvPicPr>
          <p:cNvPr id="60" name="Picture 59">
            <a:extLst>
              <a:ext uri="{FF2B5EF4-FFF2-40B4-BE49-F238E27FC236}">
                <a16:creationId xmlns:a16="http://schemas.microsoft.com/office/drawing/2014/main" id="{28FFECFA-3960-4698-82E3-F1EC7641C71D}"/>
              </a:ext>
            </a:extLst>
          </p:cNvPr>
          <p:cNvPicPr/>
          <p:nvPr/>
        </p:nvPicPr>
        <p:blipFill>
          <a:blip r:embed="rId4"/>
          <a:stretch>
            <a:fillRect/>
          </a:stretch>
        </p:blipFill>
        <p:spPr>
          <a:xfrm>
            <a:off x="755576" y="2945973"/>
            <a:ext cx="3816424" cy="3219331"/>
          </a:xfrm>
          <a:prstGeom prst="rect">
            <a:avLst/>
          </a:prstGeom>
        </p:spPr>
      </p:pic>
      <p:pic>
        <p:nvPicPr>
          <p:cNvPr id="61" name="Picture 60">
            <a:extLst>
              <a:ext uri="{FF2B5EF4-FFF2-40B4-BE49-F238E27FC236}">
                <a16:creationId xmlns:a16="http://schemas.microsoft.com/office/drawing/2014/main" id="{1024BE73-6E2E-45B7-B6C2-85DD42AF0FE1}"/>
              </a:ext>
            </a:extLst>
          </p:cNvPr>
          <p:cNvPicPr/>
          <p:nvPr/>
        </p:nvPicPr>
        <p:blipFill>
          <a:blip r:embed="rId5"/>
          <a:stretch>
            <a:fillRect/>
          </a:stretch>
        </p:blipFill>
        <p:spPr>
          <a:xfrm>
            <a:off x="5076056" y="2915811"/>
            <a:ext cx="3168352" cy="3219329"/>
          </a:xfrm>
          <a:prstGeom prst="rect">
            <a:avLst/>
          </a:prstGeom>
        </p:spPr>
      </p:pic>
      <p:sp>
        <p:nvSpPr>
          <p:cNvPr id="56" name="Rectangle 55">
            <a:extLst>
              <a:ext uri="{FF2B5EF4-FFF2-40B4-BE49-F238E27FC236}">
                <a16:creationId xmlns:a16="http://schemas.microsoft.com/office/drawing/2014/main" id="{5439ADB8-A7BB-4AED-AA0E-4909580B662F}"/>
              </a:ext>
            </a:extLst>
          </p:cNvPr>
          <p:cNvSpPr/>
          <p:nvPr/>
        </p:nvSpPr>
        <p:spPr>
          <a:xfrm>
            <a:off x="842370" y="423000"/>
            <a:ext cx="2937542" cy="523220"/>
          </a:xfrm>
          <a:prstGeom prst="rect">
            <a:avLst/>
          </a:prstGeom>
        </p:spPr>
        <p:txBody>
          <a:bodyPr wrap="square">
            <a:spAutoFit/>
          </a:bodyPr>
          <a:lstStyle/>
          <a:p>
            <a:r>
              <a:rPr lang="en-US" sz="2800" dirty="0"/>
              <a:t>CART model</a:t>
            </a:r>
          </a:p>
        </p:txBody>
      </p:sp>
    </p:spTree>
    <p:extLst>
      <p:ext uri="{BB962C8B-B14F-4D97-AF65-F5344CB8AC3E}">
        <p14:creationId xmlns:p14="http://schemas.microsoft.com/office/powerpoint/2010/main" val="2366216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2488" y="417612"/>
            <a:ext cx="8382000" cy="1143000"/>
          </a:xfrm>
        </p:spPr>
        <p:txBody>
          <a:bodyPr>
            <a:normAutofit fontScale="90000"/>
          </a:bodyPr>
          <a:lstStyle/>
          <a:p>
            <a:r>
              <a:rPr lang="en-US" dirty="0"/>
              <a:t>Random forest</a:t>
            </a:r>
            <a:br>
              <a:rPr lang="en-US" b="1" dirty="0"/>
            </a:b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687786"/>
            <a:ext cx="8568952" cy="602652"/>
          </a:xfrm>
        </p:spPr>
        <p:txBody>
          <a:bodyPr/>
          <a:lstStyle/>
          <a:p>
            <a:pPr marL="0" indent="0">
              <a:buNone/>
            </a:pPr>
            <a:endParaRPr lang="en-US" dirty="0">
              <a:latin typeface="Times New Roman"/>
              <a:cs typeface="Times New Roman"/>
            </a:endParaRPr>
          </a:p>
          <a:p>
            <a:pPr marL="0" indent="0">
              <a:buNone/>
            </a:pPr>
            <a:r>
              <a:rPr lang="en-US" sz="1600" dirty="0"/>
              <a:t>The next classification algorithm we will use is the Random forest. We will examine the </a:t>
            </a:r>
            <a:r>
              <a:rPr lang="en-US" sz="1600" dirty="0" err="1"/>
              <a:t>varimp</a:t>
            </a:r>
            <a:r>
              <a:rPr lang="en-US" sz="1600" dirty="0"/>
              <a:t> plot of the random forest model to understand which words affect the classification the most.</a:t>
            </a:r>
          </a:p>
          <a:p>
            <a:pPr marL="0" indent="0">
              <a:buNone/>
            </a:pPr>
            <a:endParaRPr lang="en-US" dirty="0">
              <a:latin typeface="Times New Roman"/>
              <a:cs typeface="Times New Roman"/>
            </a:endParaRPr>
          </a:p>
        </p:txBody>
      </p:sp>
      <p:pic>
        <p:nvPicPr>
          <p:cNvPr id="37" name="Picture 36">
            <a:extLst>
              <a:ext uri="{FF2B5EF4-FFF2-40B4-BE49-F238E27FC236}">
                <a16:creationId xmlns:a16="http://schemas.microsoft.com/office/drawing/2014/main" id="{3CE1E4EE-6C0D-4BB5-BCC5-C682D2D825A5}"/>
              </a:ext>
            </a:extLst>
          </p:cNvPr>
          <p:cNvPicPr/>
          <p:nvPr/>
        </p:nvPicPr>
        <p:blipFill>
          <a:blip r:embed="rId2"/>
          <a:stretch>
            <a:fillRect/>
          </a:stretch>
        </p:blipFill>
        <p:spPr>
          <a:xfrm>
            <a:off x="827584" y="1937384"/>
            <a:ext cx="7776864" cy="4083903"/>
          </a:xfrm>
          <a:prstGeom prst="rect">
            <a:avLst/>
          </a:prstGeom>
        </p:spPr>
      </p:pic>
    </p:spTree>
    <p:extLst>
      <p:ext uri="{BB962C8B-B14F-4D97-AF65-F5344CB8AC3E}">
        <p14:creationId xmlns:p14="http://schemas.microsoft.com/office/powerpoint/2010/main" val="3621933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dirty="0"/>
              <a:t>In sync with the CART model, the </a:t>
            </a:r>
            <a:r>
              <a:rPr lang="en-US" dirty="0" err="1"/>
              <a:t>varimp</a:t>
            </a:r>
            <a:r>
              <a:rPr lang="en-US" dirty="0"/>
              <a:t> plot of the Random forest model also , words like “High Rec”, “recommend”, “I would”,  </a:t>
            </a:r>
            <a:r>
              <a:rPr lang="en-US" dirty="0" err="1"/>
              <a:t>etc</a:t>
            </a:r>
            <a:r>
              <a:rPr lang="en-US" dirty="0"/>
              <a:t> are used by happy customers — i.e., customers do recommend the product. The tree can be interpreted further to understand the word patterns used by customers who recommend the product vs those who don’t.</a:t>
            </a:r>
          </a:p>
          <a:p>
            <a:endParaRPr lang="en-US" sz="1800" dirty="0">
              <a:latin typeface="Times New Roman"/>
              <a:cs typeface="Times New Roman"/>
            </a:endParaRPr>
          </a:p>
        </p:txBody>
      </p:sp>
    </p:spTree>
    <p:extLst>
      <p:ext uri="{BB962C8B-B14F-4D97-AF65-F5344CB8AC3E}">
        <p14:creationId xmlns:p14="http://schemas.microsoft.com/office/powerpoint/2010/main" val="3478858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b="1" dirty="0"/>
              <a:t>Objectives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r>
              <a:rPr lang="en-US" dirty="0"/>
              <a:t>To help Canadian podcast publishers and provide recommendations to understand different segments of podcast listeners. </a:t>
            </a:r>
          </a:p>
          <a:p>
            <a:r>
              <a:rPr lang="en-US" dirty="0"/>
              <a:t>To inform business opportunities in this growing media sector. </a:t>
            </a:r>
          </a:p>
          <a:p>
            <a:r>
              <a:rPr lang="en-US" dirty="0"/>
              <a:t>To identify growth areas compare with previous research. </a:t>
            </a:r>
          </a:p>
          <a:p>
            <a:pPr marL="0" lvl="0" indent="0">
              <a:buNone/>
            </a:pPr>
            <a:endParaRPr lang="en-CA" sz="1600" dirty="0"/>
          </a:p>
        </p:txBody>
      </p:sp>
    </p:spTree>
    <p:extLst>
      <p:ext uri="{BB962C8B-B14F-4D97-AF65-F5344CB8AC3E}">
        <p14:creationId xmlns:p14="http://schemas.microsoft.com/office/powerpoint/2010/main" val="3371515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Rectangle 2">
            <a:extLst>
              <a:ext uri="{FF2B5EF4-FFF2-40B4-BE49-F238E27FC236}">
                <a16:creationId xmlns:a16="http://schemas.microsoft.com/office/drawing/2014/main" id="{8B9F30CE-2D22-4E05-9679-849677DB1DD5}"/>
              </a:ext>
            </a:extLst>
          </p:cNvPr>
          <p:cNvSpPr>
            <a:spLocks noChangeArrowheads="1"/>
          </p:cNvSpPr>
          <p:nvPr/>
        </p:nvSpPr>
        <p:spPr bwMode="auto">
          <a:xfrm>
            <a:off x="395536" y="211535"/>
            <a:ext cx="387824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High level approach</a:t>
            </a:r>
            <a:endParaRPr kumimoji="0" lang="en-US" altLang="en-US" sz="3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3">
            <a:extLst>
              <a:ext uri="{FF2B5EF4-FFF2-40B4-BE49-F238E27FC236}">
                <a16:creationId xmlns:a16="http://schemas.microsoft.com/office/drawing/2014/main" id="{E80FADAC-B27F-4F84-858D-B4FA7F612A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628800"/>
            <a:ext cx="7963340" cy="3888431"/>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
            <a:extLst>
              <a:ext uri="{FF2B5EF4-FFF2-40B4-BE49-F238E27FC236}">
                <a16:creationId xmlns:a16="http://schemas.microsoft.com/office/drawing/2014/main" id="{CF11DD16-9959-4A46-918F-1F88805237B6}"/>
              </a:ext>
            </a:extLst>
          </p:cNvPr>
          <p:cNvSpPr>
            <a:spLocks noChangeArrowheads="1"/>
          </p:cNvSpPr>
          <p:nvPr/>
        </p:nvSpPr>
        <p:spPr bwMode="auto">
          <a:xfrm>
            <a:off x="0" y="22288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705207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Text Placeholder 36">
            <a:extLst>
              <a:ext uri="{FF2B5EF4-FFF2-40B4-BE49-F238E27FC236}">
                <a16:creationId xmlns:a16="http://schemas.microsoft.com/office/drawing/2014/main" id="{F9966149-B80A-4EC5-9098-BAAE3B069164}"/>
              </a:ext>
            </a:extLst>
          </p:cNvPr>
          <p:cNvSpPr>
            <a:spLocks noGrp="1"/>
          </p:cNvSpPr>
          <p:nvPr>
            <p:ph type="body" sz="quarter" idx="13"/>
          </p:nvPr>
        </p:nvSpPr>
        <p:spPr>
          <a:xfrm>
            <a:off x="440060" y="1257300"/>
            <a:ext cx="8382000" cy="4343400"/>
          </a:xfrm>
        </p:spPr>
        <p:txBody>
          <a:bodyPr/>
          <a:lstStyle/>
          <a:p>
            <a:pPr marL="0" indent="0">
              <a:buNone/>
            </a:pPr>
            <a:endParaRPr lang="en-US" sz="2000" b="1" dirty="0"/>
          </a:p>
          <a:p>
            <a:r>
              <a:rPr lang="en-US" sz="2000" dirty="0"/>
              <a:t>The column </a:t>
            </a:r>
            <a:r>
              <a:rPr lang="en-US" sz="2000" b="1" dirty="0" err="1"/>
              <a:t>Review.Text</a:t>
            </a:r>
            <a:r>
              <a:rPr lang="en-US" sz="2000" dirty="0"/>
              <a:t> contains the customer reviews received for various products. This is the focus for our analysis. We will now try to understand how to represent text as a data frame.</a:t>
            </a:r>
          </a:p>
          <a:p>
            <a:pPr lvl="0"/>
            <a:r>
              <a:rPr lang="en-US" sz="2000" dirty="0"/>
              <a:t>First, the </a:t>
            </a:r>
            <a:r>
              <a:rPr lang="en-US" sz="2000" dirty="0" err="1"/>
              <a:t>review.text</a:t>
            </a:r>
            <a:r>
              <a:rPr lang="en-US" sz="2000" dirty="0"/>
              <a:t> is converted into a collection of text documents or “</a:t>
            </a:r>
            <a:r>
              <a:rPr lang="en-US" sz="2000" i="1" dirty="0"/>
              <a:t>Corpus</a:t>
            </a:r>
            <a:r>
              <a:rPr lang="en-US" sz="2000" dirty="0"/>
              <a:t>”.</a:t>
            </a:r>
          </a:p>
          <a:p>
            <a:pPr lvl="0"/>
            <a:r>
              <a:rPr lang="en-US" sz="2000" dirty="0"/>
              <a:t>To convert the text into a corpus, we use the “tm” package in R.</a:t>
            </a:r>
          </a:p>
          <a:p>
            <a:pPr lvl="0"/>
            <a:r>
              <a:rPr lang="en-US" sz="2000" dirty="0"/>
              <a:t>In order to create a corpus using tm, we need to pass a “Source” object as a parameter to the </a:t>
            </a:r>
            <a:r>
              <a:rPr lang="en-US" sz="2000" dirty="0" err="1"/>
              <a:t>VCorpus</a:t>
            </a:r>
            <a:r>
              <a:rPr lang="en-US" sz="2000" dirty="0"/>
              <a:t> method.</a:t>
            </a:r>
          </a:p>
          <a:p>
            <a:endParaRPr lang="en-US" dirty="0"/>
          </a:p>
        </p:txBody>
      </p:sp>
      <p:sp>
        <p:nvSpPr>
          <p:cNvPr id="38" name="Title 37">
            <a:extLst>
              <a:ext uri="{FF2B5EF4-FFF2-40B4-BE49-F238E27FC236}">
                <a16:creationId xmlns:a16="http://schemas.microsoft.com/office/drawing/2014/main" id="{31719576-C612-4623-A500-1ABF80E1CDFA}"/>
              </a:ext>
            </a:extLst>
          </p:cNvPr>
          <p:cNvSpPr>
            <a:spLocks noGrp="1"/>
          </p:cNvSpPr>
          <p:nvPr>
            <p:ph type="title"/>
          </p:nvPr>
        </p:nvSpPr>
        <p:spPr/>
        <p:txBody>
          <a:bodyPr>
            <a:normAutofit/>
          </a:bodyPr>
          <a:lstStyle/>
          <a:p>
            <a:r>
              <a:rPr lang="en-US" sz="2200" b="1" u="sng" dirty="0"/>
              <a:t>STEP1</a:t>
            </a:r>
            <a:r>
              <a:rPr lang="en-US" sz="2200" b="1" dirty="0"/>
              <a:t> — Text extraction &amp; creating a corpus</a:t>
            </a:r>
            <a:br>
              <a:rPr lang="en-US" b="1" dirty="0"/>
            </a:br>
            <a:endParaRPr lang="en-US" dirty="0"/>
          </a:p>
        </p:txBody>
      </p:sp>
    </p:spTree>
    <p:extLst>
      <p:ext uri="{BB962C8B-B14F-4D97-AF65-F5344CB8AC3E}">
        <p14:creationId xmlns:p14="http://schemas.microsoft.com/office/powerpoint/2010/main" val="4269979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562025" y="296652"/>
            <a:ext cx="8382000" cy="1080120"/>
          </a:xfrm>
        </p:spPr>
        <p:txBody>
          <a:bodyPr/>
          <a:lstStyle/>
          <a:p>
            <a:pPr marL="0" indent="0">
              <a:buNone/>
            </a:pPr>
            <a:r>
              <a:rPr lang="en-US" b="1" u="sng" dirty="0"/>
              <a:t>STEP2</a:t>
            </a:r>
            <a:r>
              <a:rPr lang="en-US" b="1" dirty="0"/>
              <a:t> — Text Pre-processing</a:t>
            </a:r>
          </a:p>
          <a:p>
            <a:pPr marL="0" indent="0">
              <a:buNone/>
            </a:pPr>
            <a:endParaRPr lang="en-US" dirty="0">
              <a:latin typeface="Times New Roman"/>
              <a:cs typeface="Times New Roman"/>
            </a:endParaRPr>
          </a:p>
        </p:txBody>
      </p:sp>
      <p:sp>
        <p:nvSpPr>
          <p:cNvPr id="38" name="Rectangle 37">
            <a:extLst>
              <a:ext uri="{FF2B5EF4-FFF2-40B4-BE49-F238E27FC236}">
                <a16:creationId xmlns:a16="http://schemas.microsoft.com/office/drawing/2014/main" id="{8C522FB4-029F-4035-AF2F-1558F08BD1D0}"/>
              </a:ext>
            </a:extLst>
          </p:cNvPr>
          <p:cNvSpPr/>
          <p:nvPr/>
        </p:nvSpPr>
        <p:spPr>
          <a:xfrm>
            <a:off x="755576" y="1267569"/>
            <a:ext cx="8210922" cy="6093976"/>
          </a:xfrm>
          <a:prstGeom prst="rect">
            <a:avLst/>
          </a:prstGeom>
        </p:spPr>
        <p:txBody>
          <a:bodyPr wrap="square">
            <a:spAutoFit/>
          </a:bodyPr>
          <a:lstStyle/>
          <a:p>
            <a:pPr marL="0" marR="0" algn="just">
              <a:spcAft>
                <a:spcPts val="0"/>
              </a:spcAft>
            </a:pP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To ensure that the DTM and TDM are cleaned up and represent the core set of relevant words, a set of pre-processing activities need to be performed on the corpus. This is similar to the data clean-up done for structured data before data mining. The following are some of the common pre-processing steps:</a:t>
            </a:r>
          </a:p>
          <a:p>
            <a:pPr algn="just">
              <a:spcAft>
                <a:spcPts val="0"/>
              </a:spcAft>
            </a:pPr>
            <a:endParaRPr lang="en-US" dirty="0"/>
          </a:p>
          <a:p>
            <a:pPr marL="342900" indent="-342900" algn="just">
              <a:spcAft>
                <a:spcPts val="0"/>
              </a:spcAft>
              <a:buAutoNum type="arabicPeriod"/>
            </a:pPr>
            <a:r>
              <a:rPr lang="en-US" dirty="0"/>
              <a:t>Convert to lower case</a:t>
            </a:r>
          </a:p>
          <a:p>
            <a:pPr marL="342900" indent="-342900" algn="just">
              <a:spcAft>
                <a:spcPts val="0"/>
              </a:spcAft>
              <a:buAutoNum type="arabicPeriod"/>
            </a:pPr>
            <a:endParaRPr lang="en-US" dirty="0"/>
          </a:p>
          <a:p>
            <a:pPr marL="342900" indent="-342900" algn="just">
              <a:spcAft>
                <a:spcPts val="0"/>
              </a:spcAft>
              <a:buFontTx/>
              <a:buAutoNum type="arabicPeriod"/>
            </a:pPr>
            <a:r>
              <a:rPr lang="en-US" dirty="0"/>
              <a:t>Remove punctuation</a:t>
            </a:r>
          </a:p>
          <a:p>
            <a:pPr marL="342900" indent="-342900" algn="just">
              <a:spcAft>
                <a:spcPts val="0"/>
              </a:spcAft>
              <a:buFontTx/>
              <a:buAutoNum type="arabicPeriod"/>
            </a:pPr>
            <a:endParaRPr lang="en-US" dirty="0"/>
          </a:p>
          <a:p>
            <a:pPr marL="342900" indent="-342900" algn="just">
              <a:spcAft>
                <a:spcPts val="0"/>
              </a:spcAft>
              <a:buAutoNum type="arabicPeriod"/>
            </a:pPr>
            <a:r>
              <a:rPr lang="en-US" dirty="0"/>
              <a:t>Remove </a:t>
            </a:r>
            <a:r>
              <a:rPr lang="en-US" dirty="0" err="1"/>
              <a:t>stopwords</a:t>
            </a:r>
            <a:endParaRPr lang="en-US" dirty="0"/>
          </a:p>
          <a:p>
            <a:pPr marL="342900" indent="-342900" algn="just">
              <a:spcAft>
                <a:spcPts val="0"/>
              </a:spcAft>
              <a:buAutoNum type="arabicPeriod"/>
            </a:pPr>
            <a:endParaRPr lang="en-US" dirty="0"/>
          </a:p>
          <a:p>
            <a:pPr marL="342900" indent="-342900" algn="just">
              <a:spcAft>
                <a:spcPts val="0"/>
              </a:spcAft>
              <a:buAutoNum type="arabicPeriod"/>
            </a:pPr>
            <a:r>
              <a:rPr lang="en-US" dirty="0"/>
              <a:t>Stemming a document</a:t>
            </a:r>
          </a:p>
          <a:p>
            <a:pPr marL="342900" indent="-342900" algn="just">
              <a:spcAft>
                <a:spcPts val="0"/>
              </a:spcAft>
              <a:buAutoNum type="arabicPeriod"/>
            </a:pPr>
            <a:endParaRPr lang="en-US" dirty="0"/>
          </a:p>
          <a:p>
            <a:pPr marL="342900" indent="-342900" algn="just">
              <a:spcAft>
                <a:spcPts val="0"/>
              </a:spcAft>
              <a:buFontTx/>
              <a:buAutoNum type="arabicPeriod"/>
            </a:pPr>
            <a:r>
              <a:rPr lang="en-US" dirty="0"/>
              <a:t>Frequently used words</a:t>
            </a:r>
          </a:p>
          <a:p>
            <a:pPr marL="342900" indent="-342900" algn="just">
              <a:spcAft>
                <a:spcPts val="0"/>
              </a:spcAft>
              <a:buAutoNum type="arabicPeriod"/>
            </a:pPr>
            <a:endParaRPr lang="en-US" dirty="0"/>
          </a:p>
          <a:p>
            <a:pPr marL="0" marR="0" algn="just">
              <a:spcAft>
                <a:spcPts val="0"/>
              </a:spcAft>
            </a:pPr>
            <a:endParaRPr lang="en-US" sz="2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spcAft>
                <a:spcPts val="0"/>
              </a:spcAft>
            </a:pPr>
            <a:endParaRPr lang="en-US" sz="20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0" marR="0" algn="just">
              <a:spcAft>
                <a:spcPts val="0"/>
              </a:spcAft>
            </a:pPr>
            <a:endParaRPr lang="en-US" sz="2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spcAft>
                <a:spcPts val="0"/>
              </a:spcAft>
            </a:pPr>
            <a:endParaRPr lang="en-US" sz="20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0" marR="0" algn="just">
              <a:spcAft>
                <a:spcPts val="0"/>
              </a:spcAft>
            </a:pPr>
            <a:endParaRPr lang="en-US" sz="2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spcAft>
                <a:spcPts val="0"/>
              </a:spcAft>
            </a:pP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25015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467544" y="304590"/>
            <a:ext cx="8382000" cy="1080120"/>
          </a:xfrm>
        </p:spPr>
        <p:txBody>
          <a:bodyPr/>
          <a:lstStyle/>
          <a:p>
            <a:pPr marL="0" indent="0">
              <a:buNone/>
            </a:pPr>
            <a:r>
              <a:rPr lang="en-US" b="1" dirty="0"/>
              <a:t>STEP3 — Create the DTM &amp; TDM from the corpus</a:t>
            </a:r>
          </a:p>
          <a:p>
            <a:pPr marL="0" indent="0">
              <a:buNone/>
            </a:pPr>
            <a:endParaRPr lang="en-US" dirty="0">
              <a:latin typeface="Times New Roman"/>
              <a:cs typeface="Times New Roman"/>
            </a:endParaRPr>
          </a:p>
        </p:txBody>
      </p:sp>
      <p:sp>
        <p:nvSpPr>
          <p:cNvPr id="37" name="Rectangle 36">
            <a:extLst>
              <a:ext uri="{FF2B5EF4-FFF2-40B4-BE49-F238E27FC236}">
                <a16:creationId xmlns:a16="http://schemas.microsoft.com/office/drawing/2014/main" id="{3B79D86C-850F-4513-A1E9-02001E1FF5AC}"/>
              </a:ext>
            </a:extLst>
          </p:cNvPr>
          <p:cNvSpPr/>
          <p:nvPr/>
        </p:nvSpPr>
        <p:spPr>
          <a:xfrm>
            <a:off x="611560" y="1447590"/>
            <a:ext cx="7920880" cy="3694153"/>
          </a:xfrm>
          <a:prstGeom prst="rect">
            <a:avLst/>
          </a:prstGeom>
        </p:spPr>
        <p:txBody>
          <a:bodyPr wrap="square">
            <a:spAutoFit/>
          </a:bodyPr>
          <a:lstStyle/>
          <a:p>
            <a:pPr marL="0" marR="0" algn="just">
              <a:lnSpc>
                <a:spcPct val="107000"/>
              </a:lnSpc>
              <a:spcBef>
                <a:spcPts val="0"/>
              </a:spcBef>
              <a:spcAft>
                <a:spcPts val="0"/>
              </a:spcAft>
            </a:pPr>
            <a:r>
              <a:rPr lang="en-US" b="1" kern="0" dirty="0">
                <a:solidFill>
                  <a:srgbClr val="000000"/>
                </a:solidFill>
                <a:latin typeface="Calibri" panose="020F0502020204030204" pitchFamily="34" charset="0"/>
                <a:ea typeface="Calibri" panose="020F0502020204030204" pitchFamily="34" charset="0"/>
                <a:cs typeface="Times New Roman" panose="02020603050405020304" pitchFamily="18" charset="0"/>
              </a:rPr>
              <a:t>The pre-processed and cleaned up corpus is converted into a matrix called the document term matrix.</a:t>
            </a:r>
            <a:endParaRPr lang="en-US" sz="2800"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0"/>
              </a:spcAft>
            </a:pPr>
            <a:r>
              <a:rPr lang="en-US" b="1" kern="0" dirty="0">
                <a:solidFill>
                  <a:srgbClr val="000000"/>
                </a:solidFill>
                <a:latin typeface="Calibri" panose="020F0502020204030204" pitchFamily="34" charset="0"/>
                <a:ea typeface="Calibri" panose="020F0502020204030204" pitchFamily="34" charset="0"/>
                <a:cs typeface="Times New Roman" panose="02020603050405020304" pitchFamily="18" charset="0"/>
              </a:rPr>
              <a:t>A document-term matrix is a mathematical matrix that describes the frequency of terms that occur in a collection of documents. In a document-term matrix, rows correspond to documents in the collection and columns correspond to terms.</a:t>
            </a:r>
            <a:endParaRPr lang="en-US" sz="2800"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0"/>
              </a:spcAft>
            </a:pPr>
            <a:r>
              <a:rPr lang="en-US" b="1" kern="0" dirty="0">
                <a:solidFill>
                  <a:srgbClr val="2F5496"/>
                </a:solidFill>
                <a:latin typeface="Calibri" panose="020F0502020204030204" pitchFamily="34" charset="0"/>
                <a:ea typeface="Calibri" panose="020F0502020204030204" pitchFamily="34" charset="0"/>
                <a:cs typeface="Times New Roman" panose="02020603050405020304" pitchFamily="18" charset="0"/>
              </a:rPr>
              <a:t> </a:t>
            </a:r>
            <a:endParaRPr lang="en-US" sz="2800"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0"/>
              </a:spcAft>
            </a:pPr>
            <a:r>
              <a:rPr lang="en-US" b="1" kern="0" dirty="0">
                <a:solidFill>
                  <a:srgbClr val="000000"/>
                </a:solidFill>
                <a:latin typeface="Calibri" panose="020F0502020204030204" pitchFamily="34" charset="0"/>
                <a:ea typeface="Calibri" panose="020F0502020204030204" pitchFamily="34" charset="0"/>
                <a:cs typeface="Times New Roman" panose="02020603050405020304" pitchFamily="18" charset="0"/>
              </a:rPr>
              <a:t>The term-document matrix is a transpose of the document-term matrix. It is generally used for language analysis. An easy way to start analyzing the information is to change the DTM/TDM into a simple matrix using </a:t>
            </a:r>
            <a:r>
              <a:rPr lang="en-US" b="1" kern="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as.matrix</a:t>
            </a:r>
            <a:r>
              <a:rPr lang="en-US" b="1" kern="0"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en-US" sz="2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4703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3568" y="417612"/>
            <a:ext cx="8382000" cy="1143000"/>
          </a:xfrm>
        </p:spPr>
        <p:txBody>
          <a:bodyPr>
            <a:normAutofit fontScale="90000"/>
          </a:bodyPr>
          <a:lstStyle/>
          <a:p>
            <a:r>
              <a:rPr lang="en-US" dirty="0"/>
              <a:t>STEP4 — Exploratory text analysis</a:t>
            </a:r>
            <a:br>
              <a:rPr lang="en-US" b="1" dirty="0"/>
            </a:b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endParaRPr lang="en-US" dirty="0">
              <a:latin typeface="Times New Roman"/>
              <a:cs typeface="Times New Roman"/>
            </a:endParaRPr>
          </a:p>
          <a:p>
            <a:pPr marL="0" indent="0">
              <a:buNone/>
            </a:pPr>
            <a:endParaRPr lang="en-US" dirty="0">
              <a:latin typeface="Times New Roman"/>
              <a:cs typeface="Times New Roman"/>
            </a:endParaRPr>
          </a:p>
        </p:txBody>
      </p:sp>
      <p:pic>
        <p:nvPicPr>
          <p:cNvPr id="38" name="Picture 37">
            <a:extLst>
              <a:ext uri="{FF2B5EF4-FFF2-40B4-BE49-F238E27FC236}">
                <a16:creationId xmlns:a16="http://schemas.microsoft.com/office/drawing/2014/main" id="{10298112-A608-424B-9769-3A015337A3AF}"/>
              </a:ext>
            </a:extLst>
          </p:cNvPr>
          <p:cNvPicPr/>
          <p:nvPr/>
        </p:nvPicPr>
        <p:blipFill>
          <a:blip r:embed="rId3"/>
          <a:stretch>
            <a:fillRect/>
          </a:stretch>
        </p:blipFill>
        <p:spPr>
          <a:xfrm>
            <a:off x="971600" y="1412776"/>
            <a:ext cx="7488832" cy="3888431"/>
          </a:xfrm>
          <a:prstGeom prst="rect">
            <a:avLst/>
          </a:prstGeom>
        </p:spPr>
      </p:pic>
    </p:spTree>
    <p:extLst>
      <p:ext uri="{BB962C8B-B14F-4D97-AF65-F5344CB8AC3E}">
        <p14:creationId xmlns:p14="http://schemas.microsoft.com/office/powerpoint/2010/main" val="317628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1692038"/>
          </a:xfrm>
        </p:spPr>
        <p:txBody>
          <a:bodyPr/>
          <a:lstStyle/>
          <a:p>
            <a:endParaRPr lang="en-US" dirty="0">
              <a:latin typeface="Times New Roman"/>
              <a:cs typeface="Times New Roman"/>
            </a:endParaRPr>
          </a:p>
          <a:p>
            <a:endParaRPr lang="en-US" dirty="0">
              <a:latin typeface="Times New Roman"/>
              <a:cs typeface="Times New Roman"/>
            </a:endParaRPr>
          </a:p>
          <a:p>
            <a:pPr marL="0" indent="0">
              <a:buNone/>
            </a:pPr>
            <a:r>
              <a:rPr lang="en-US" dirty="0">
                <a:latin typeface="Times New Roman"/>
                <a:cs typeface="Times New Roman"/>
              </a:rPr>
              <a:t> </a:t>
            </a:r>
          </a:p>
          <a:p>
            <a:endParaRPr lang="en-US" dirty="0">
              <a:latin typeface="Times New Roman"/>
              <a:cs typeface="Times New Roman"/>
            </a:endParaRPr>
          </a:p>
          <a:p>
            <a:pPr marL="0" indent="0">
              <a:buNone/>
            </a:pPr>
            <a:endParaRPr lang="en-US" dirty="0">
              <a:latin typeface="Times New Roman"/>
              <a:cs typeface="Times New Roman"/>
            </a:endParaRPr>
          </a:p>
        </p:txBody>
      </p:sp>
      <p:sp>
        <p:nvSpPr>
          <p:cNvPr id="4" name="Rectangle 3">
            <a:extLst>
              <a:ext uri="{FF2B5EF4-FFF2-40B4-BE49-F238E27FC236}">
                <a16:creationId xmlns:a16="http://schemas.microsoft.com/office/drawing/2014/main" id="{6579F088-B27A-47C8-AD5E-DE78BF988607}"/>
              </a:ext>
            </a:extLst>
          </p:cNvPr>
          <p:cNvSpPr/>
          <p:nvPr/>
        </p:nvSpPr>
        <p:spPr>
          <a:xfrm>
            <a:off x="698104" y="1120534"/>
            <a:ext cx="8064896" cy="1718356"/>
          </a:xfrm>
          <a:prstGeom prst="rect">
            <a:avLst/>
          </a:prstGeom>
        </p:spPr>
        <p:txBody>
          <a:bodyPr wrap="square">
            <a:spAutoFit/>
          </a:bodyPr>
          <a:lstStyle/>
          <a:p>
            <a:pPr marL="0" marR="0" algn="just">
              <a:lnSpc>
                <a:spcPct val="107000"/>
              </a:lnSpc>
              <a:spcBef>
                <a:spcPts val="0"/>
              </a:spcBef>
              <a:spcAft>
                <a:spcPts val="0"/>
              </a:spcAft>
            </a:pPr>
            <a:r>
              <a:rPr lang="en-US" b="1" u="sng" kern="0" dirty="0">
                <a:solidFill>
                  <a:srgbClr val="000000"/>
                </a:solidFill>
                <a:latin typeface="Calibri" panose="020F0502020204030204" pitchFamily="34" charset="0"/>
                <a:ea typeface="Calibri" panose="020F0502020204030204" pitchFamily="34" charset="0"/>
                <a:cs typeface="Times New Roman" panose="02020603050405020304" pitchFamily="18" charset="0"/>
              </a:rPr>
              <a:t>Word clouds</a:t>
            </a:r>
            <a:r>
              <a:rPr lang="en-US" b="1" kern="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kern="0" dirty="0">
                <a:solidFill>
                  <a:srgbClr val="000000"/>
                </a:solidFill>
                <a:latin typeface="Calibri" panose="020F0502020204030204" pitchFamily="34" charset="0"/>
                <a:ea typeface="Calibri" panose="020F0502020204030204" pitchFamily="34" charset="0"/>
                <a:cs typeface="Times New Roman" panose="02020603050405020304" pitchFamily="18" charset="0"/>
              </a:rPr>
              <a:t>Word cloud is a common way of visualizing a text corpus to understand the frequently used words. The word cloud varies the size of the words based on the frequency. The word cloud can receive a set of colors or a color palette as input to distinguish between the more and the lesser frequent words in the cloud.</a:t>
            </a:r>
            <a:endParaRPr lang="en-US" sz="2800"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8" name="Rectangle 37">
            <a:extLst>
              <a:ext uri="{FF2B5EF4-FFF2-40B4-BE49-F238E27FC236}">
                <a16:creationId xmlns:a16="http://schemas.microsoft.com/office/drawing/2014/main" id="{149B1CFC-F42F-4193-92A9-FBFD00006FDA}"/>
              </a:ext>
            </a:extLst>
          </p:cNvPr>
          <p:cNvSpPr/>
          <p:nvPr/>
        </p:nvSpPr>
        <p:spPr>
          <a:xfrm>
            <a:off x="856656" y="180474"/>
            <a:ext cx="8064896" cy="721736"/>
          </a:xfrm>
          <a:prstGeom prst="rect">
            <a:avLst/>
          </a:prstGeom>
        </p:spPr>
        <p:txBody>
          <a:bodyPr wrap="square">
            <a:spAutoFit/>
          </a:bodyPr>
          <a:lstStyle/>
          <a:p>
            <a:pPr marL="0" marR="0" algn="just">
              <a:lnSpc>
                <a:spcPct val="107000"/>
              </a:lnSpc>
              <a:spcBef>
                <a:spcPts val="0"/>
              </a:spcBef>
              <a:spcAft>
                <a:spcPts val="0"/>
              </a:spcAft>
            </a:pPr>
            <a:r>
              <a:rPr lang="en-US" sz="4000" kern="0" dirty="0">
                <a:solidFill>
                  <a:srgbClr val="000000"/>
                </a:solidFill>
                <a:latin typeface="Calibri" panose="020F0502020204030204" pitchFamily="34" charset="0"/>
                <a:ea typeface="Calibri" panose="020F0502020204030204" pitchFamily="34" charset="0"/>
                <a:cs typeface="Times New Roman" panose="02020603050405020304" pitchFamily="18" charset="0"/>
              </a:rPr>
              <a:t>Word clouds</a:t>
            </a:r>
            <a:endParaRPr lang="en-US" sz="4000"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39" name="Picture 38">
            <a:extLst>
              <a:ext uri="{FF2B5EF4-FFF2-40B4-BE49-F238E27FC236}">
                <a16:creationId xmlns:a16="http://schemas.microsoft.com/office/drawing/2014/main" id="{78472ADB-7F7F-4A42-B00A-FD7A137432C5}"/>
              </a:ext>
            </a:extLst>
          </p:cNvPr>
          <p:cNvPicPr/>
          <p:nvPr/>
        </p:nvPicPr>
        <p:blipFill>
          <a:blip r:embed="rId3"/>
          <a:stretch>
            <a:fillRect/>
          </a:stretch>
        </p:blipFill>
        <p:spPr>
          <a:xfrm>
            <a:off x="1907704" y="2626737"/>
            <a:ext cx="5904656" cy="3682583"/>
          </a:xfrm>
          <a:prstGeom prst="rect">
            <a:avLst/>
          </a:prstGeom>
        </p:spPr>
      </p:pic>
    </p:spTree>
    <p:extLst>
      <p:ext uri="{BB962C8B-B14F-4D97-AF65-F5344CB8AC3E}">
        <p14:creationId xmlns:p14="http://schemas.microsoft.com/office/powerpoint/2010/main" val="2097250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415278"/>
          </a:xfrm>
        </p:spPr>
        <p:txBody>
          <a:bodyPr>
            <a:normAutofit fontScale="90000"/>
          </a:bodyPr>
          <a:lstStyle/>
          <a:p>
            <a:br>
              <a:rPr lang="en-US" dirty="0">
                <a:latin typeface="Times New Roman" panose="02020603050405020304" pitchFamily="18" charset="0"/>
                <a:cs typeface="Times New Roman" panose="02020603050405020304" pitchFamily="18" charset="0"/>
              </a:rPr>
            </a:br>
            <a:r>
              <a:rPr lang="en-US" dirty="0"/>
              <a:t>Simple word clustering</a:t>
            </a:r>
            <a:r>
              <a:rPr lang="en-US" b="1" dirty="0"/>
              <a:t>: -</a:t>
            </a: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052736"/>
            <a:ext cx="8382000" cy="1080120"/>
          </a:xfrm>
        </p:spPr>
        <p:txBody>
          <a:bodyPr/>
          <a:lstStyle/>
          <a:p>
            <a:r>
              <a:rPr lang="en-US" sz="1600" dirty="0"/>
              <a:t>Simple word clustering</a:t>
            </a:r>
            <a:r>
              <a:rPr lang="en-US" sz="1600" b="1" dirty="0"/>
              <a:t>: -  </a:t>
            </a:r>
            <a:r>
              <a:rPr lang="en-US" sz="1600" dirty="0"/>
              <a:t>Word clustering is used to identify word groups used together, based on frequency distance. This is a dimension reduction technique. It helps in grouping words into related clusters. Word clusters are visualized with dendrograms.</a:t>
            </a:r>
            <a:endParaRPr lang="en-US" sz="1600" dirty="0">
              <a:latin typeface="Times New Roman"/>
              <a:cs typeface="Times New Roman"/>
            </a:endParaRPr>
          </a:p>
        </p:txBody>
      </p:sp>
      <p:pic>
        <p:nvPicPr>
          <p:cNvPr id="37" name="Picture 36">
            <a:extLst>
              <a:ext uri="{FF2B5EF4-FFF2-40B4-BE49-F238E27FC236}">
                <a16:creationId xmlns:a16="http://schemas.microsoft.com/office/drawing/2014/main" id="{4A4A4D03-9362-4D3F-A786-5F1A3552CA27}"/>
              </a:ext>
            </a:extLst>
          </p:cNvPr>
          <p:cNvPicPr/>
          <p:nvPr/>
        </p:nvPicPr>
        <p:blipFill>
          <a:blip r:embed="rId3"/>
          <a:stretch>
            <a:fillRect/>
          </a:stretch>
        </p:blipFill>
        <p:spPr>
          <a:xfrm>
            <a:off x="683568" y="2240597"/>
            <a:ext cx="8093967" cy="3132619"/>
          </a:xfrm>
          <a:prstGeom prst="rect">
            <a:avLst/>
          </a:prstGeom>
        </p:spPr>
      </p:pic>
    </p:spTree>
    <p:extLst>
      <p:ext uri="{BB962C8B-B14F-4D97-AF65-F5344CB8AC3E}">
        <p14:creationId xmlns:p14="http://schemas.microsoft.com/office/powerpoint/2010/main" val="3740092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2&quot; unique_id=&quot;10002&quot;&gt;&lt;object type=&quot;3&quot; unique_id=&quot;10003&quot;&gt;&lt;property id=&quot;20148&quot; value=&quot;5&quot;/&gt;&lt;property id=&quot;20300&quot; value=&quot;Slide 1 - &amp;quot;Session 11&amp;#x0D;&amp;#x0A;The Labour Context&amp;quot;&quot;/&gt;&lt;property id=&quot;20307&quot; value=&quot;320&quot;/&gt;&lt;/object&gt;&lt;object type=&quot;3&quot; unique_id=&quot;10005&quot;&gt;&lt;property id=&quot;20148&quot; value=&quot;5&quot;/&gt;&lt;property id=&quot;20300&quot; value=&quot;Slide 3&quot;/&gt;&lt;property id=&quot;20307&quot; value=&quot;384&quot;/&gt;&lt;/object&gt;&lt;object type=&quot;3&quot; unique_id=&quot;10006&quot;&gt;&lt;property id=&quot;20148&quot; value=&quot;5&quot;/&gt;&lt;property id=&quot;20300&quot; value=&quot;Slide 5&quot;/&gt;&lt;property id=&quot;20307&quot; value=&quot;385&quot;/&gt;&lt;/object&gt;&lt;object type=&quot;3&quot; unique_id=&quot;10007&quot;&gt;&lt;property id=&quot;20148&quot; value=&quot;5&quot;/&gt;&lt;property id=&quot;20300&quot; value=&quot;Slide 9&quot;/&gt;&lt;property id=&quot;20307&quot; value=&quot;371&quot;/&gt;&lt;/object&gt;&lt;object type=&quot;3&quot; unique_id=&quot;10014&quot;&gt;&lt;property id=&quot;20148&quot; value=&quot;5&quot;/&gt;&lt;property id=&quot;20300&quot; value=&quot;Slide 18&quot;/&gt;&lt;property id=&quot;20307&quot; value=&quot;377&quot;/&gt;&lt;/object&gt;&lt;object type=&quot;3&quot; unique_id=&quot;10020&quot;&gt;&lt;property id=&quot;20148&quot; value=&quot;5&quot;/&gt;&lt;property id=&quot;20300&quot; value=&quot;Slide 22&quot;/&gt;&lt;property id=&quot;20307&quot; value=&quot;382&quot;/&gt;&lt;/object&gt;&lt;object type=&quot;3&quot; unique_id=&quot;10021&quot;&gt;&lt;property id=&quot;20148&quot; value=&quot;5&quot;/&gt;&lt;property id=&quot;20300&quot; value=&quot;Slide 23&quot;/&gt;&lt;property id=&quot;20307&quot; value=&quot;389&quot;/&gt;&lt;/object&gt;&lt;object type=&quot;3&quot; unique_id=&quot;10022&quot;&gt;&lt;property id=&quot;20148&quot; value=&quot;5&quot;/&gt;&lt;property id=&quot;20300&quot; value=&quot;Slide 24&quot;/&gt;&lt;property id=&quot;20307&quot; value=&quot;390&quot;/&gt;&lt;/object&gt;&lt;object type=&quot;3&quot; unique_id=&quot;10023&quot;&gt;&lt;property id=&quot;20148&quot; value=&quot;5&quot;/&gt;&lt;property id=&quot;20300&quot; value=&quot;Slide 25 - &amp;quot;Designated Employee Groups&amp;#x0D;&amp;#x0A;Employment Equity Legislation&amp;quot;&quot;/&gt;&lt;property id=&quot;20307&quot; value=&quot;361&quot;/&gt;&lt;/object&gt;&lt;object type=&quot;3&quot; unique_id=&quot;10024&quot;&gt;&lt;property id=&quot;20148&quot; value=&quot;5&quot;/&gt;&lt;property id=&quot;20300&quot; value=&quot;Slide 26 - &amp;quot;Women&amp;quot;&quot;/&gt;&lt;property id=&quot;20307&quot; value=&quot;362&quot;/&gt;&lt;/object&gt;&lt;object type=&quot;3&quot; unique_id=&quot;10025&quot;&gt;&lt;property id=&quot;20148&quot; value=&quot;5&quot;/&gt;&lt;property id=&quot;20300&quot; value=&quot;Slide 27 - &amp;quot;First Nations and Aboriginals&amp;quot;&quot;/&gt;&lt;property id=&quot;20307&quot; value=&quot;363&quot;/&gt;&lt;/object&gt;&lt;object type=&quot;3&quot; unique_id=&quot;10026&quot;&gt;&lt;property id=&quot;20148&quot; value=&quot;5&quot;/&gt;&lt;property id=&quot;20300&quot; value=&quot;Slide 28 - &amp;quot;Individuals With Disabilities&amp;quot;&quot;/&gt;&lt;property id=&quot;20307&quot; value=&quot;364&quot;/&gt;&lt;/object&gt;&lt;object type=&quot;3&quot; unique_id=&quot;10027&quot;&gt;&lt;property id=&quot;20148&quot; value=&quot;5&quot;/&gt;&lt;property id=&quot;20300&quot; value=&quot;Slide 29 - &amp;quot;Visible Minorities&amp;quot;&quot;/&gt;&lt;property id=&quot;20307&quot; value=&quot;365&quot;/&gt;&lt;/object&gt;&lt;object type=&quot;3&quot; unique_id=&quot;10029&quot;&gt;&lt;property id=&quot;20148&quot; value=&quot;5&quot;/&gt;&lt;property id=&quot;20300&quot; value=&quot;Slide 30&quot;/&gt;&lt;property id=&quot;20307&quot; value=&quot;367&quot;/&gt;&lt;/object&gt;&lt;object type=&quot;3&quot; unique_id=&quot;10030&quot;&gt;&lt;property id=&quot;20148&quot; value=&quot;5&quot;/&gt;&lt;property id=&quot;20300&quot; value=&quot;Slide 31 - &amp;quot;Employment Equity Legislation&amp;quot;&quot;/&gt;&lt;property id=&quot;20307&quot; value=&quot;368&quot;/&gt;&lt;/object&gt;&lt;object type=&quot;3&quot; unique_id=&quot;11005&quot;&gt;&lt;property id=&quot;20148&quot; value=&quot;5&quot;/&gt;&lt;property id=&quot;20300&quot; value=&quot;Slide 2 - &amp;quot;THE LABOUR CONTEXT:  LET’S CONSIDER &amp;#x0D;&amp;#x0A;A FEW FUNDAMENTAL THEMES…&amp;quot;&quot;/&gt;&lt;property id=&quot;20307&quot; value=&quot;393&quot;/&gt;&lt;/object&gt;&lt;object type=&quot;3&quot; unique_id=&quot;11424&quot;&gt;&lt;property id=&quot;20148&quot; value=&quot;5&quot;/&gt;&lt;property id=&quot;20300&quot; value=&quot;Slide 20 - &amp;quot;CURRENT LABOUR ISSUES : DIVERSITY&amp;#x0D;&amp;#x0A;&amp;#x0D;&amp;#x0A;&amp;quot;&quot;/&gt;&lt;property id=&quot;20307&quot; value=&quot;403&quot;/&gt;&lt;/object&gt;&lt;object type=&quot;3&quot; unique_id=&quot;11426&quot;&gt;&lt;property id=&quot;20148&quot; value=&quot;5&quot;/&gt;&lt;property id=&quot;20300&quot; value=&quot;Slide 34 - &amp;quot;SUMMARY&amp;quot;&quot;/&gt;&lt;property id=&quot;20307&quot; value=&quot;402&quot;/&gt;&lt;/object&gt;&lt;object type=&quot;3&quot; unique_id=&quot;12231&quot;&gt;&lt;property id=&quot;20148&quot; value=&quot;5&quot;/&gt;&lt;property id=&quot;20300&quot; value=&quot;Slide 10 - &amp;quot;Nature of independent contractor relationship&amp;quot;&quot;/&gt;&lt;property id=&quot;20307&quot; value=&quot;412&quot;/&gt;&lt;/object&gt;&lt;object type=&quot;3&quot; unique_id=&quot;12233&quot;&gt;&lt;property id=&quot;20148&quot; value=&quot;5&quot;/&gt;&lt;property id=&quot;20300&quot; value=&quot;Slide 12 - &amp;quot;Court’s adjudication criteria&amp;quot;&quot;/&gt;&lt;property id=&quot;20307&quot; value=&quot;414&quot;/&gt;&lt;/object&gt;&lt;object type=&quot;3&quot; unique_id=&quot;12236&quot;&gt;&lt;property id=&quot;20148&quot; value=&quot;5&quot;/&gt;&lt;property id=&quot;20300&quot; value=&quot;Slide 14 - &amp;quot;1. Neoclassical Perspective&amp;quot;&quot;/&gt;&lt;property id=&quot;20307&quot; value=&quot;417&quot;/&gt;&lt;/object&gt;&lt;object type=&quot;3&quot; unique_id=&quot;12237&quot;&gt;&lt;property id=&quot;20148&quot; value=&quot;5&quot;/&gt;&lt;property id=&quot;20300&quot; value=&quot;Slide 15 - &amp;quot;2. Managerial Perspective&amp;quot;&quot;/&gt;&lt;property id=&quot;20307&quot; value=&quot;418&quot;/&gt;&lt;/object&gt;&lt;object type=&quot;3&quot; unique_id=&quot;12239&quot;&gt;&lt;property id=&quot;20148&quot; value=&quot;5&quot;/&gt;&lt;property id=&quot;20300&quot; value=&quot;Slide 16 - &amp;quot;3. Industrial Pluralist Perspective&amp;quot;&quot;/&gt;&lt;property id=&quot;20307&quot; value=&quot;420&quot;/&gt;&lt;/object&gt;&lt;object type=&quot;3&quot; unique_id=&quot;12242&quot;&gt;&lt;property id=&quot;20148&quot; value=&quot;5&quot;/&gt;&lt;property id=&quot;20300&quot; value=&quot;Slide 17 - &amp;quot;4. Critical Perspective&amp;quot;&quot;/&gt;&lt;property id=&quot;20307&quot; value=&quot;423&quot;/&gt;&lt;/object&gt;&lt;object type=&quot;3&quot; unique_id=&quot;12246&quot;&gt;&lt;property id=&quot;20148&quot; value=&quot;5&quot;/&gt;&lt;property id=&quot;20300&quot; value=&quot;Slide 32 - &amp;quot;Employment Equity Act &amp;quot;&quot;/&gt;&lt;property id=&quot;20307&quot; value=&quot;408&quot;/&gt;&lt;/object&gt;&lt;object type=&quot;3&quot; unique_id=&quot;12248&quot;&gt;&lt;property id=&quot;20148&quot; value=&quot;5&quot;/&gt;&lt;property id=&quot;20300&quot; value=&quot;Slide 33 - &amp;quot;Employment Equity Act&amp;quot;&quot;/&gt;&lt;property id=&quot;20307&quot; value=&quot;410&quot;/&gt;&lt;/object&gt;&lt;object type=&quot;3&quot; unique_id=&quot;12983&quot;&gt;&lt;property id=&quot;20148&quot; value=&quot;5&quot;/&gt;&lt;property id=&quot;20300&quot; value=&quot;Slide 6&quot;/&gt;&lt;property id=&quot;20307&quot; value=&quot;431&quot;/&gt;&lt;/object&gt;&lt;object type=&quot;3&quot; unique_id=&quot;12984&quot;&gt;&lt;property id=&quot;20148&quot; value=&quot;5&quot;/&gt;&lt;property id=&quot;20300&quot; value=&quot;Slide 7&quot;/&gt;&lt;property id=&quot;20307&quot; value=&quot;428&quot;/&gt;&lt;/object&gt;&lt;object type=&quot;3&quot; unique_id=&quot;12985&quot;&gt;&lt;property id=&quot;20148&quot; value=&quot;5&quot;/&gt;&lt;property id=&quot;20300&quot; value=&quot;Slide 8&quot;/&gt;&lt;property id=&quot;20307&quot; value=&quot;424&quot;/&gt;&lt;/object&gt;&lt;object type=&quot;3&quot; unique_id=&quot;13401&quot;&gt;&lt;property id=&quot;20148&quot; value=&quot;5&quot;/&gt;&lt;property id=&quot;20300&quot; value=&quot;Slide 13&quot;/&gt;&lt;property id=&quot;20307&quot; value=&quot;434&quot;/&gt;&lt;/object&gt;&lt;object type=&quot;3&quot; unique_id=&quot;13874&quot;&gt;&lt;property id=&quot;20148&quot; value=&quot;5&quot;/&gt;&lt;property id=&quot;20300&quot; value=&quot;Slide 11 - &amp;quot;Nature of independent contractor relationship&amp;quot;&quot;/&gt;&lt;property id=&quot;20307&quot; value=&quot;435&quot;/&gt;&lt;/object&gt;&lt;object type=&quot;3&quot; unique_id=&quot;14177&quot;&gt;&lt;property id=&quot;20148&quot; value=&quot;5&quot;/&gt;&lt;property id=&quot;20300&quot; value=&quot;Slide 21&quot;/&gt;&lt;property id=&quot;20307&quot; value=&quot;439&quot;/&gt;&lt;/object&gt;&lt;object type=&quot;3&quot; unique_id=&quot;15378&quot;&gt;&lt;property id=&quot;20148&quot; value=&quot;5&quot;/&gt;&lt;property id=&quot;20300&quot; value=&quot;Slide 4&quot;/&gt;&lt;property id=&quot;20307&quot; value=&quot;440&quot;/&gt;&lt;/object&gt;&lt;object type=&quot;3&quot; unique_id=&quot;15579&quot;&gt;&lt;property id=&quot;20148&quot; value=&quot;5&quot;/&gt;&lt;property id=&quot;20300&quot; value=&quot;Slide 19&quot;/&gt;&lt;property id=&quot;20307&quot; value=&quot;441&quot;/&gt;&lt;/object&gt;&lt;/object&gt;&lt;object type=&quot;8&quot; unique_id=&quot;10062&quot;&gt;&lt;/object&gt;&lt;/object&gt;&lt;/database&gt;"/>
  <p:tag name="SECTOMILLISECCONVERTED" val="1"/>
</p:tagLst>
</file>

<file path=ppt/theme/theme1.xml><?xml version="1.0" encoding="utf-8"?>
<a:theme xmlns:a="http://schemas.openxmlformats.org/drawingml/2006/main" name="York U 2015 PPT">
  <a:themeElements>
    <a:clrScheme name="York">
      <a:dk1>
        <a:srgbClr val="000000"/>
      </a:dk1>
      <a:lt1>
        <a:sysClr val="window" lastClr="FFFFFF"/>
      </a:lt1>
      <a:dk2>
        <a:srgbClr val="E31837"/>
      </a:dk2>
      <a:lt2>
        <a:srgbClr val="666666"/>
      </a:lt2>
      <a:accent1>
        <a:srgbClr val="E31837"/>
      </a:accent1>
      <a:accent2>
        <a:srgbClr val="BFBFBF"/>
      </a:accent2>
      <a:accent3>
        <a:srgbClr val="666666"/>
      </a:accent3>
      <a:accent4>
        <a:srgbClr val="D59F0F"/>
      </a:accent4>
      <a:accent5>
        <a:srgbClr val="004A8D"/>
      </a:accent5>
      <a:accent6>
        <a:srgbClr val="B4A77A"/>
      </a:accent6>
      <a:hlink>
        <a:srgbClr val="E31837"/>
      </a:hlink>
      <a:folHlink>
        <a:srgbClr val="E31837"/>
      </a:folHlink>
    </a:clrScheme>
    <a:fontScheme name="Y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31837"/>
        </a:solidFill>
        <a:ln>
          <a:noFill/>
        </a:ln>
        <a:effectLst/>
      </a:spPr>
      <a:bodyPr rtlCol="0" anchor="ctr"/>
      <a:lstStyle>
        <a:defPPr algn="ctr">
          <a:defRPr>
            <a:ln>
              <a:noFill/>
            </a:ln>
          </a:defRPr>
        </a:defPPr>
      </a:lstStyle>
      <a:style>
        <a:lnRef idx="1">
          <a:schemeClr val="accent2"/>
        </a:lnRef>
        <a:fillRef idx="3">
          <a:schemeClr val="accent2"/>
        </a:fillRef>
        <a:effectRef idx="2">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Flow</Template>
  <TotalTime>68103</TotalTime>
  <Words>479</Words>
  <Application>Microsoft Office PowerPoint</Application>
  <PresentationFormat>On-screen Show (4:3)</PresentationFormat>
  <Paragraphs>88</Paragraphs>
  <Slides>15</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Courier New</vt:lpstr>
      <vt:lpstr>Times</vt:lpstr>
      <vt:lpstr>Times New Roman</vt:lpstr>
      <vt:lpstr>Wingdings</vt:lpstr>
      <vt:lpstr>York U 2015 PPT</vt:lpstr>
      <vt:lpstr>CSDA 1050 Capston Project Podcast</vt:lpstr>
      <vt:lpstr>Objectives </vt:lpstr>
      <vt:lpstr>PowerPoint Presentation</vt:lpstr>
      <vt:lpstr>STEP1 — Text extraction &amp; creating a corpus </vt:lpstr>
      <vt:lpstr> </vt:lpstr>
      <vt:lpstr> </vt:lpstr>
      <vt:lpstr>STEP4 — Exploratory text analysis  </vt:lpstr>
      <vt:lpstr> </vt:lpstr>
      <vt:lpstr> Simple word clustering: -</vt:lpstr>
      <vt:lpstr>STEP5 — Feature extraction by removing sparsity  </vt:lpstr>
      <vt:lpstr>STEP6 — Building the Classification Models  </vt:lpstr>
      <vt:lpstr>CART model </vt:lpstr>
      <vt:lpstr> </vt:lpstr>
      <vt:lpstr>Random forest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1:  Exploring The Canadian Bussiness Environment: A Framework</dc:title>
  <dc:creator>Office</dc:creator>
  <cp:lastModifiedBy>raj yadhav</cp:lastModifiedBy>
  <cp:revision>1296</cp:revision>
  <dcterms:created xsi:type="dcterms:W3CDTF">2013-08-19T16:33:56Z</dcterms:created>
  <dcterms:modified xsi:type="dcterms:W3CDTF">2019-08-28T03:48:56Z</dcterms:modified>
</cp:coreProperties>
</file>