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3" r:id="rId2"/>
    <p:sldId id="286" r:id="rId3"/>
    <p:sldId id="258" r:id="rId4"/>
    <p:sldId id="284" r:id="rId5"/>
    <p:sldId id="285" r:id="rId6"/>
    <p:sldId id="294" r:id="rId7"/>
    <p:sldId id="264" r:id="rId8"/>
    <p:sldId id="287" r:id="rId9"/>
    <p:sldId id="265" r:id="rId10"/>
    <p:sldId id="295" r:id="rId11"/>
    <p:sldId id="296" r:id="rId12"/>
    <p:sldId id="297" r:id="rId13"/>
    <p:sldId id="266" r:id="rId14"/>
    <p:sldId id="299" r:id="rId15"/>
    <p:sldId id="298" r:id="rId16"/>
    <p:sldId id="300" r:id="rId17"/>
    <p:sldId id="301" r:id="rId18"/>
    <p:sldId id="290" r:id="rId19"/>
    <p:sldId id="302" r:id="rId20"/>
    <p:sldId id="29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AD361-0012-49D7-8EC8-5A6AD362DCD2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9A434C-47C4-45DE-9EE0-F89B7E53F1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07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AFAC81-DEEC-41A1-B786-5FDE73B8FF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07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777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479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3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527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39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89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622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97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5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87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34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049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457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51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74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20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CB2D144-FCDE-4F72-AFB2-117B852C53C3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C6FA85-DD6A-44D4-9E20-99BB836AB8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98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https://abped-college-dashboard.s3.us-east-2.amazonaws.com/tted/college-backend/college/b446a6ef-257c-422d-bb2f-0f09f07634d1.png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6592-720C-C254-2CFF-9C467C4EF96D}"/>
              </a:ext>
            </a:extLst>
          </p:cNvPr>
          <p:cNvSpPr txBox="1">
            <a:spLocks/>
          </p:cNvSpPr>
          <p:nvPr/>
        </p:nvSpPr>
        <p:spPr>
          <a:xfrm>
            <a:off x="2400300" y="2277414"/>
            <a:ext cx="7391400" cy="258588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4800" b="1" dirty="0">
                <a:cs typeface="Times New Roman" panose="02020603050405020304" pitchFamily="18" charset="0"/>
              </a:rPr>
              <a:t>CERTIFICATE VALIDATION USING BLOCKCHAIN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DE9BE-AA07-F5DC-88D9-CC1B9CB219CF}"/>
              </a:ext>
            </a:extLst>
          </p:cNvPr>
          <p:cNvSpPr txBox="1"/>
          <p:nvPr/>
        </p:nvSpPr>
        <p:spPr>
          <a:xfrm>
            <a:off x="7954297" y="4688308"/>
            <a:ext cx="367726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By:</a:t>
            </a:r>
            <a:br>
              <a:rPr lang="en-US" sz="2000" dirty="0"/>
            </a:br>
            <a:r>
              <a:rPr lang="en-US" b="1" dirty="0"/>
              <a:t>Vishal Prasad Sharma  1AH21CS123</a:t>
            </a:r>
            <a:br>
              <a:rPr lang="en-US" b="1" dirty="0"/>
            </a:br>
            <a:r>
              <a:rPr lang="en-US" b="1" dirty="0"/>
              <a:t>Anayat Altaf Shah	       1AH21CS127</a:t>
            </a:r>
            <a:br>
              <a:rPr lang="en-US" b="1" dirty="0"/>
            </a:br>
            <a:r>
              <a:rPr lang="en-US" b="1" dirty="0"/>
              <a:t>Raj Kumar		       1AH21CS081</a:t>
            </a:r>
          </a:p>
          <a:p>
            <a:r>
              <a:rPr lang="en-US" b="1" dirty="0"/>
              <a:t>Vandan Kumar M	       1AH21CS117</a:t>
            </a:r>
            <a:endParaRPr lang="en-IN" b="1" dirty="0"/>
          </a:p>
        </p:txBody>
      </p:sp>
      <p:pic>
        <p:nvPicPr>
          <p:cNvPr id="4" name="Picture 3" descr="College Logo">
            <a:extLst>
              <a:ext uri="{FF2B5EF4-FFF2-40B4-BE49-F238E27FC236}">
                <a16:creationId xmlns:a16="http://schemas.microsoft.com/office/drawing/2014/main" id="{5121CC27-22C6-AFEF-1661-CB15C12A447B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23" y="751878"/>
            <a:ext cx="1181100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E8E14B-C816-6959-BDB8-1F017F4B3676}"/>
              </a:ext>
            </a:extLst>
          </p:cNvPr>
          <p:cNvSpPr txBox="1"/>
          <p:nvPr/>
        </p:nvSpPr>
        <p:spPr>
          <a:xfrm>
            <a:off x="1014846" y="661587"/>
            <a:ext cx="95247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/>
            <a:r>
              <a:rPr lang="en-US" sz="1800" b="1" kern="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COMPUTER SCIENCE AND ENGINEERING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spcBef>
                <a:spcPts val="1200"/>
              </a:spcBef>
            </a:pPr>
            <a:r>
              <a:rPr lang="en-US" sz="18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ACS C</a:t>
            </a:r>
            <a:r>
              <a:rPr lang="en-US" sz="1800" b="1" kern="0" spc="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b="1" kern="0" spc="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en-US" sz="18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EGE</a:t>
            </a:r>
            <a:r>
              <a:rPr lang="en-US" sz="1800" b="1" kern="0" spc="7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0" spc="-2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US" sz="18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 EN</a:t>
            </a:r>
            <a:r>
              <a:rPr lang="en-US" sz="1800" b="1" kern="0" spc="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</a:t>
            </a:r>
            <a:r>
              <a:rPr lang="en-US" sz="18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b="1" kern="0" spc="1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800" b="1" kern="0" spc="-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en-US" sz="1800" b="1" kern="0" spc="1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1800" b="1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indent="457200"/>
            <a:r>
              <a:rPr lang="en-US" sz="1800" b="1" kern="0" spc="5" dirty="0">
                <a:solidFill>
                  <a:srgbClr val="984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	                               </a:t>
            </a:r>
            <a:r>
              <a:rPr lang="en-US" sz="1000" b="1" kern="0" spc="5" dirty="0">
                <a:solidFill>
                  <a:srgbClr val="98470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KAMBIPURA, MYSORE ROAD, BANGLORE-74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CD303-357C-CE22-6722-ADA89339D7A9}"/>
              </a:ext>
            </a:extLst>
          </p:cNvPr>
          <p:cNvSpPr txBox="1"/>
          <p:nvPr/>
        </p:nvSpPr>
        <p:spPr>
          <a:xfrm>
            <a:off x="2625213" y="1858488"/>
            <a:ext cx="42082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8</a:t>
            </a:r>
            <a:r>
              <a:rPr lang="en-US" sz="2800" b="1" baseline="30000" dirty="0"/>
              <a:t>th</a:t>
            </a:r>
            <a:r>
              <a:rPr lang="en-US" sz="2800" b="1" dirty="0"/>
              <a:t> Sem Project Review on: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436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F2388-2137-F20D-D0C7-B8B4C884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SUB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8C4AE-5278-4C5B-06CB-582D61181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 Module – </a:t>
            </a:r>
            <a:r>
              <a:rPr lang="en-US" dirty="0"/>
              <a:t>Takes certificate details (name, degree, year, etc.), validates them, and prepares for hashing.</a:t>
            </a:r>
          </a:p>
          <a:p>
            <a:r>
              <a:rPr lang="en-US" b="1" dirty="0"/>
              <a:t>Feature Extraction / Hashing – </a:t>
            </a:r>
            <a:r>
              <a:rPr lang="en-US" dirty="0"/>
              <a:t>Generates SHA-256 hash for each certificate; this hash becomes its unique identity.</a:t>
            </a:r>
          </a:p>
          <a:p>
            <a:r>
              <a:rPr lang="en-US" b="1" dirty="0"/>
              <a:t>QR Code &amp; Verification – </a:t>
            </a:r>
            <a:r>
              <a:rPr lang="en-US" dirty="0"/>
              <a:t>Encodes hash into QR code; during verification, the scanned hash is matched with blockchain entries.</a:t>
            </a:r>
          </a:p>
        </p:txBody>
      </p:sp>
    </p:spTree>
    <p:extLst>
      <p:ext uri="{BB962C8B-B14F-4D97-AF65-F5344CB8AC3E}">
        <p14:creationId xmlns:p14="http://schemas.microsoft.com/office/powerpoint/2010/main" val="423884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9437-F633-173F-1838-CF8B0162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Flow Diagrams (DFD)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8DF3-216C-6DC4-2765-8984B9E6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Level 0 – </a:t>
            </a:r>
            <a:r>
              <a:rPr lang="en-US" dirty="0"/>
              <a:t>User interacts with the app to register or verify; app communicates with blockchain to store or retrieve hashes.</a:t>
            </a:r>
          </a:p>
          <a:p>
            <a:r>
              <a:rPr lang="en-US" b="1" dirty="0"/>
              <a:t>Level 1 – </a:t>
            </a:r>
            <a:r>
              <a:rPr lang="en-US" dirty="0"/>
              <a:t>Details steps for issuing and verifying certificates, including generating hash and QR code, scanning, and validation.</a:t>
            </a:r>
          </a:p>
          <a:p>
            <a:r>
              <a:rPr lang="en-US" b="1" dirty="0"/>
              <a:t>Level 2 – </a:t>
            </a:r>
            <a:r>
              <a:rPr lang="en-US" dirty="0"/>
              <a:t>Shows low-level steps like scanning QR, decoding hash, blockchain query, comparing hashes, and displaying result</a:t>
            </a:r>
          </a:p>
        </p:txBody>
      </p:sp>
    </p:spTree>
    <p:extLst>
      <p:ext uri="{BB962C8B-B14F-4D97-AF65-F5344CB8AC3E}">
        <p14:creationId xmlns:p14="http://schemas.microsoft.com/office/powerpoint/2010/main" val="2176537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0720-AAD7-745D-6D02-C1CA8CDE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1996" y="642372"/>
            <a:ext cx="9601196" cy="679520"/>
          </a:xfrm>
        </p:spPr>
        <p:txBody>
          <a:bodyPr>
            <a:noAutofit/>
          </a:bodyPr>
          <a:lstStyle/>
          <a:p>
            <a:pPr algn="l"/>
            <a:r>
              <a:rPr lang="en-US" sz="3600" b="1" dirty="0"/>
              <a:t>DATAFLOW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44C91-9A9E-6B7A-7E80-3968A9B7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2DE69-7D28-E38D-605C-F8B90AB8E00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93059" y="1396180"/>
            <a:ext cx="10019070" cy="47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6684" y="1154198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				IMPLEMENTATION</a:t>
            </a:r>
            <a:endParaRPr lang="en-GB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6684" y="2458065"/>
            <a:ext cx="9458632" cy="3942735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GB" b="1" dirty="0">
                <a:cs typeface="Times New Roman" panose="02020603050405020304" pitchFamily="18" charset="0"/>
              </a:rPr>
              <a:t>B</a:t>
            </a:r>
            <a:r>
              <a:rPr lang="en-GB" sz="2400" b="1" dirty="0">
                <a:cs typeface="Times New Roman" panose="02020603050405020304" pitchFamily="18" charset="0"/>
              </a:rPr>
              <a:t>uilt in Python with PyQt5 GUI – </a:t>
            </a:r>
            <a:r>
              <a:rPr lang="en-GB" sz="2400" dirty="0">
                <a:cs typeface="Times New Roman" panose="02020603050405020304" pitchFamily="18" charset="0"/>
              </a:rPr>
              <a:t>Offers a clean and intuitive interface for users to register and verify certificates.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sz="2400" b="1" dirty="0">
                <a:cs typeface="Times New Roman" panose="02020603050405020304" pitchFamily="18" charset="0"/>
              </a:rPr>
              <a:t>QR Code integration – </a:t>
            </a:r>
            <a:r>
              <a:rPr lang="en-GB" sz="2400" dirty="0">
                <a:cs typeface="Times New Roman" panose="02020603050405020304" pitchFamily="18" charset="0"/>
              </a:rPr>
              <a:t>Uses the QRCode library to convert hashes into scannable codes for fast and portable verification.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870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F73C-73F3-4D22-9DD4-2DCAEED6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197E-3D9E-4AF7-2F64-9DC7CFECB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System successfully verifies certificates – </a:t>
            </a:r>
            <a:r>
              <a:rPr lang="en-US" dirty="0"/>
              <a:t>Displays "authentic" message when the certificate matches the blockchain hash.</a:t>
            </a:r>
          </a:p>
          <a:p>
            <a:r>
              <a:rPr lang="en-US" b="1" dirty="0"/>
              <a:t>Handles tampered/fake certificates effectively – </a:t>
            </a:r>
            <a:r>
              <a:rPr lang="en-US" dirty="0"/>
              <a:t>Any mismatches result in a clear "invalid/tampered" message.</a:t>
            </a:r>
          </a:p>
        </p:txBody>
      </p:sp>
    </p:spTree>
    <p:extLst>
      <p:ext uri="{BB962C8B-B14F-4D97-AF65-F5344CB8AC3E}">
        <p14:creationId xmlns:p14="http://schemas.microsoft.com/office/powerpoint/2010/main" val="202792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DC07C-2704-2934-D213-3128E79C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A774A-C715-6D97-DEF7-2542E3F87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72893-269F-C436-B56F-AC101EA0AF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r="4457" b="6753"/>
          <a:stretch/>
        </p:blipFill>
        <p:spPr>
          <a:xfrm>
            <a:off x="1295401" y="982132"/>
            <a:ext cx="9601196" cy="4893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5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12F52-28AD-1C4C-6D13-A04FD61A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DA02E-A582-CF9E-7920-48A8DAA2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Unit testing – </a:t>
            </a:r>
            <a:r>
              <a:rPr lang="en-US" dirty="0"/>
              <a:t>Verified hash generation, QR output, and blockchain block creation modules individually.</a:t>
            </a:r>
          </a:p>
          <a:p>
            <a:r>
              <a:rPr lang="en-US" b="1" dirty="0"/>
              <a:t>Integration testing – </a:t>
            </a:r>
            <a:r>
              <a:rPr lang="en-US" dirty="0"/>
              <a:t>Ensured that GUI, hashing, blockchain, and QR scanning all work together smoothly.</a:t>
            </a:r>
          </a:p>
          <a:p>
            <a:r>
              <a:rPr lang="en-US" b="1" dirty="0"/>
              <a:t>System testing – </a:t>
            </a:r>
            <a:r>
              <a:rPr lang="en-US" dirty="0"/>
              <a:t>Checked the full flow from certificate input to final verification under various scenarios.</a:t>
            </a:r>
          </a:p>
        </p:txBody>
      </p:sp>
    </p:spTree>
    <p:extLst>
      <p:ext uri="{BB962C8B-B14F-4D97-AF65-F5344CB8AC3E}">
        <p14:creationId xmlns:p14="http://schemas.microsoft.com/office/powerpoint/2010/main" val="314703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7DF7-906A-9544-3DAE-F0B38755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COMPARATIVE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556248F-E9B3-1325-EED2-7D00577AE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1946980"/>
              </p:ext>
            </p:extLst>
          </p:nvPr>
        </p:nvGraphicFramePr>
        <p:xfrm>
          <a:off x="1386348" y="2418736"/>
          <a:ext cx="9510249" cy="3726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75744">
                  <a:extLst>
                    <a:ext uri="{9D8B030D-6E8A-4147-A177-3AD203B41FA5}">
                      <a16:colId xmlns:a16="http://schemas.microsoft.com/office/drawing/2014/main" val="395064136"/>
                    </a:ext>
                  </a:extLst>
                </a:gridCol>
                <a:gridCol w="2875744">
                  <a:extLst>
                    <a:ext uri="{9D8B030D-6E8A-4147-A177-3AD203B41FA5}">
                      <a16:colId xmlns:a16="http://schemas.microsoft.com/office/drawing/2014/main" val="3352185753"/>
                    </a:ext>
                  </a:extLst>
                </a:gridCol>
                <a:gridCol w="3758761">
                  <a:extLst>
                    <a:ext uri="{9D8B030D-6E8A-4147-A177-3AD203B41FA5}">
                      <a16:colId xmlns:a16="http://schemas.microsoft.com/office/drawing/2014/main" val="2458930108"/>
                    </a:ext>
                  </a:extLst>
                </a:gridCol>
              </a:tblGrid>
              <a:tr h="574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</a:rPr>
                        <a:t>Feature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Traditional System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Blockchain-Based System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62231343"/>
                  </a:ext>
                </a:extLst>
              </a:tr>
              <a:tr h="5861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</a:rPr>
                        <a:t>Tamper Detection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effectLst/>
                        </a:rPr>
                        <a:t>Manual and limited</a:t>
                      </a:r>
                      <a:endParaRPr lang="en-US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Cryptographically secured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3917146"/>
                  </a:ext>
                </a:extLst>
              </a:tr>
              <a:tr h="574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Verification Time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effectLst/>
                        </a:rPr>
                        <a:t>Several days (manual)</a:t>
                      </a:r>
                      <a:endParaRPr lang="en-US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</a:rPr>
                        <a:t>Instant (via QR and hash check)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6502721"/>
                  </a:ext>
                </a:extLst>
              </a:tr>
              <a:tr h="995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Dependency on Authority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effectLst/>
                        </a:rPr>
                        <a:t>High (centralized database)</a:t>
                      </a:r>
                      <a:endParaRPr lang="en-US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</a:rPr>
                        <a:t>Low (decentralized verification)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39132402"/>
                  </a:ext>
                </a:extLst>
              </a:tr>
              <a:tr h="9953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</a:rPr>
                        <a:t>Accessibility</a:t>
                      </a:r>
                      <a:endParaRPr lang="en-US" sz="1600" b="1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kern="100" dirty="0">
                          <a:effectLst/>
                        </a:rPr>
                        <a:t>Requires human involvement</a:t>
                      </a:r>
                      <a:endParaRPr lang="en-US" sz="18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</a:rPr>
                        <a:t>Fully automated and scalable</a:t>
                      </a:r>
                      <a:endParaRPr lang="en-US" sz="1600" b="1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926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563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8C736-31DA-FE55-1E88-2B8605FE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00119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  <a:endParaRPr lang="en-IN" b="1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71167-4BA2-200C-A011-2848B6B6C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403986"/>
            <a:ext cx="9601196" cy="3471882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Blockchain solves trust and efficiency issues – </a:t>
            </a:r>
            <a:r>
              <a:rPr lang="en-US" dirty="0">
                <a:cs typeface="Times New Roman" panose="02020603050405020304" pitchFamily="18" charset="0"/>
              </a:rPr>
              <a:t>It provides a secure, transparent, and real-time certificate validation mechanism.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Limitations include scalability and adoption – </a:t>
            </a:r>
            <a:r>
              <a:rPr lang="en-US" dirty="0">
                <a:cs typeface="Times New Roman" panose="02020603050405020304" pitchFamily="18" charset="0"/>
              </a:rPr>
              <a:t>Real-world implementation may face data privacy and mass-scale performance issues.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Future work – </a:t>
            </a:r>
            <a:r>
              <a:rPr lang="en-US" dirty="0">
                <a:cs typeface="Times New Roman" panose="02020603050405020304" pitchFamily="18" charset="0"/>
              </a:rPr>
              <a:t>Plan to add web/mobile interface, implement identity management, and integrate secure authentication methods.</a:t>
            </a:r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705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F01D6-1E45-3EC9-3338-4B6BBD5E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829734"/>
            <a:ext cx="9601196" cy="1303867"/>
          </a:xfrm>
        </p:spPr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0700-2A5F-629C-3E2A-2A63D90ED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33601"/>
            <a:ext cx="9601197" cy="4050890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en-US" sz="1800" dirty="0"/>
              <a:t>D. A. Gayathiri, J. Jayachitra (2022). Certificate Validation Using Blockchain. 7th International Conference on Smart Structures and Systems (ICSSS), pp. 34929–34941.</a:t>
            </a:r>
          </a:p>
          <a:p>
            <a:r>
              <a:rPr lang="en-US" sz="1800" dirty="0"/>
              <a:t>A. S. P. A. Fouzia, F. Ozair, Nayer Jamshed (2021). Award Badging and Validation Method Using Blockchain. Proceedings of the Second International Conference on Inventive Research in Computing Applications, pp. 315–323.</a:t>
            </a:r>
          </a:p>
          <a:p>
            <a:r>
              <a:rPr lang="en-US" sz="1800" dirty="0"/>
              <a:t>Min Choi et al. Blockchain-Based Certificate Verification. [Journal/Conference details if available].</a:t>
            </a:r>
          </a:p>
          <a:p>
            <a:r>
              <a:rPr lang="en-US" sz="1800" dirty="0" err="1"/>
              <a:t>Hongning</a:t>
            </a:r>
            <a:r>
              <a:rPr lang="en-US" sz="1800" dirty="0"/>
              <a:t> Dai et al. Blockchain Internals and Digital Signatures. Explains block structure, digital signatures, and cryptographic techniques.</a:t>
            </a:r>
          </a:p>
          <a:p>
            <a:r>
              <a:rPr lang="en-US" sz="1800" dirty="0"/>
              <a:t>Gayatri et al. Digitalization of Certificates Using Blockchain. Proposes hash-based secure storage of academic certificates.</a:t>
            </a:r>
          </a:p>
          <a:p>
            <a:r>
              <a:rPr lang="en-US" sz="1800" dirty="0"/>
              <a:t>Microsoft &amp; Acclaim (2020). </a:t>
            </a:r>
            <a:r>
              <a:rPr lang="en-US" sz="1800" i="1" dirty="0"/>
              <a:t>Blockchain-based Certification Badges Platform</a:t>
            </a:r>
            <a:r>
              <a:rPr lang="en-US" sz="1800" dirty="0"/>
              <a:t> – Real-world application in issuing digital certificates.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C40C86-895D-0B79-8A33-661FE2B83FCD}"/>
              </a:ext>
            </a:extLst>
          </p:cNvPr>
          <p:cNvCxnSpPr/>
          <p:nvPr/>
        </p:nvCxnSpPr>
        <p:spPr>
          <a:xfrm>
            <a:off x="1295401" y="1917290"/>
            <a:ext cx="96011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492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6852" y="1037868"/>
            <a:ext cx="9702784" cy="1400530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cs typeface="Times New Roman" panose="02020603050405020304" pitchFamily="18" charset="0"/>
              </a:rPr>
              <a:t>					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4682" y="2438398"/>
            <a:ext cx="9200466" cy="3716596"/>
          </a:xfrm>
        </p:spPr>
        <p:txBody>
          <a:bodyPr>
            <a:normAutofit/>
          </a:bodyPr>
          <a:lstStyle/>
          <a:p>
            <a:pPr algn="just">
              <a:buFont typeface="Courier New" panose="02070309020205020404" pitchFamily="49" charset="0"/>
              <a:buChar char="o"/>
            </a:pPr>
            <a:r>
              <a:rPr lang="en-US" sz="2400" b="1" dirty="0">
                <a:cs typeface="Times New Roman" panose="02020603050405020304" pitchFamily="18" charset="0"/>
              </a:rPr>
              <a:t>Blockchain ensures trust and security – </a:t>
            </a:r>
            <a:r>
              <a:rPr lang="en-US" sz="2400" dirty="0">
                <a:cs typeface="Times New Roman" panose="02020603050405020304" pitchFamily="18" charset="0"/>
              </a:rPr>
              <a:t>It uses cryptographic principles to provide immutability and tamper resistance, making it ideal for certificate verification.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b="1" dirty="0">
                <a:cs typeface="Times New Roman" panose="02020603050405020304" pitchFamily="18" charset="0"/>
              </a:rPr>
              <a:t>Addresses forgery and inefficiencies – </a:t>
            </a:r>
            <a:r>
              <a:rPr lang="en-US" sz="2400" dirty="0">
                <a:cs typeface="Times New Roman" panose="02020603050405020304" pitchFamily="18" charset="0"/>
              </a:rPr>
              <a:t>Traditional systems are slow, centralized, and prone to manipulation or errors.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sz="2400" b="1" dirty="0">
                <a:cs typeface="Times New Roman" panose="02020603050405020304" pitchFamily="18" charset="0"/>
              </a:rPr>
              <a:t>Motivation – </a:t>
            </a:r>
            <a:r>
              <a:rPr lang="en-US" sz="2400" dirty="0">
                <a:cs typeface="Times New Roman" panose="02020603050405020304" pitchFamily="18" charset="0"/>
              </a:rPr>
              <a:t>The rise in fake certificates and manual validation difficulties inspired us to design a decentralized verification model.</a:t>
            </a:r>
            <a:endParaRPr lang="en-GB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99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8BDBC0-7AAA-452D-789A-65E5E242ED15}"/>
              </a:ext>
            </a:extLst>
          </p:cNvPr>
          <p:cNvSpPr txBox="1"/>
          <p:nvPr/>
        </p:nvSpPr>
        <p:spPr>
          <a:xfrm>
            <a:off x="3519948" y="2556388"/>
            <a:ext cx="7767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accent2"/>
                </a:solidFill>
              </a:rPr>
              <a:t>Thank You</a:t>
            </a:r>
            <a:endParaRPr lang="en-IN" sz="8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1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7" y="132735"/>
            <a:ext cx="7055380" cy="1700848"/>
          </a:xfrm>
        </p:spPr>
        <p:txBody>
          <a:bodyPr>
            <a:normAutofit/>
          </a:bodyPr>
          <a:lstStyle/>
          <a:p>
            <a:pPr algn="just"/>
            <a:r>
              <a:rPr lang="en-GB" sz="3600" b="1" dirty="0"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675212"/>
              </p:ext>
            </p:extLst>
          </p:nvPr>
        </p:nvGraphicFramePr>
        <p:xfrm>
          <a:off x="658760" y="1205435"/>
          <a:ext cx="10766323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5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9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784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451">
                <a:tc>
                  <a:txBody>
                    <a:bodyPr/>
                    <a:lstStyle/>
                    <a:p>
                      <a:r>
                        <a:rPr lang="en-GB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 1:</a:t>
                      </a:r>
                    </a:p>
                    <a:p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smart contract for digital certificate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Jiin-chiou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etal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 the electronic file and calculate hash value for it.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creates a QR-code 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 : certificate granting are open and transparent in the system.</a:t>
                      </a:r>
                    </a:p>
                    <a:p>
                      <a:pPr marL="0" marR="0" indent="0" algn="just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  <a:r>
                        <a:rPr lang="en-GB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QR-code must be scanned with smartphone and internet connection  is required.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318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 2:</a:t>
                      </a:r>
                      <a:r>
                        <a:rPr lang="en-GB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based certificate transparency and revocation</a:t>
                      </a: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Zewang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Jingqiang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 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etal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buFont typeface="Wingdings" panose="05000000000000000000" pitchFamily="2" charset="2"/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CAs signed certificates and their revocation status information of an SSL/TLS web server are published by the subject and append it to the global  certificate  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.</a:t>
                      </a:r>
                    </a:p>
                    <a:p>
                      <a:pPr algn="just">
                        <a:buFont typeface="Wingdings" panose="05000000000000000000" pitchFamily="2" charset="2"/>
                        <a:buChar char="§"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act as public logs to monitor CAs certificate signing and revocation operations</a:t>
                      </a:r>
                    </a:p>
                    <a:p>
                      <a:pPr algn="just">
                        <a:buFont typeface="Wingdings" panose="05000000000000000000" pitchFamily="2" charset="2"/>
                        <a:buNone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Pros: Avoids the certificate fraudulent</a:t>
                      </a:r>
                    </a:p>
                    <a:p>
                      <a:pPr marL="0" marR="0" indent="0" algn="just" defTabSz="4572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Cons: :  Certificate validation delay and false sense of security</a:t>
                      </a:r>
                    </a:p>
                    <a:p>
                      <a:pPr algn="just">
                        <a:buFont typeface="Wingdings" panose="05000000000000000000" pitchFamily="2" charset="2"/>
                        <a:buNone/>
                      </a:pP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584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Survey 3:</a:t>
                      </a:r>
                    </a:p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Certificate transparency using 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Dsv</a:t>
                      </a:r>
                      <a:r>
                        <a:rPr lang="en-GB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madala</a:t>
                      </a:r>
                      <a:r>
                        <a:rPr lang="en-GB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GB" sz="1600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etal</a:t>
                      </a:r>
                      <a:r>
                        <a:rPr lang="en-GB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.,,,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Hyperledger</a:t>
                      </a:r>
                      <a:r>
                        <a:rPr lang="en-GB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fabric is used.</a:t>
                      </a:r>
                    </a:p>
                    <a:p>
                      <a:r>
                        <a:rPr lang="en-GB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CTB smart contract.</a:t>
                      </a:r>
                    </a:p>
                    <a:p>
                      <a:r>
                        <a:rPr lang="en-GB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 : 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logs-consistency </a:t>
                      </a:r>
                    </a:p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Cons:</a:t>
                      </a:r>
                      <a:r>
                        <a:rPr lang="en-GB" sz="16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low scalability and less transaction</a:t>
                      </a:r>
                      <a:endParaRPr lang="en-GB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89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871-6822-437C-9195-4C4FC5FA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105581"/>
            <a:ext cx="9601196" cy="1303867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A1E16-2B7A-4705-9B65-AF113A4D3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Develop a secure certificate verification system – </a:t>
            </a:r>
            <a:r>
              <a:rPr lang="en-US" dirty="0"/>
              <a:t>Certificates are hashed and linked to a blockchain to prevent tampering.</a:t>
            </a:r>
          </a:p>
          <a:p>
            <a:pPr algn="just"/>
            <a:r>
              <a:rPr lang="en-US" b="1" dirty="0"/>
              <a:t>Allow instant public verification – </a:t>
            </a:r>
            <a:r>
              <a:rPr lang="en-US" dirty="0"/>
              <a:t>Anyone with a QR scanner can verify authenticity without needing to contact the issuing authority.</a:t>
            </a:r>
          </a:p>
          <a:p>
            <a:pPr algn="just"/>
            <a:r>
              <a:rPr lang="en-US" b="1" dirty="0"/>
              <a:t>Enhance transparency and trust – </a:t>
            </a:r>
            <a:r>
              <a:rPr lang="en-US" dirty="0"/>
              <a:t>Decentralization removes the need for a middleman or central database.</a:t>
            </a:r>
          </a:p>
        </p:txBody>
      </p:sp>
    </p:spTree>
    <p:extLst>
      <p:ext uri="{BB962C8B-B14F-4D97-AF65-F5344CB8AC3E}">
        <p14:creationId xmlns:p14="http://schemas.microsoft.com/office/powerpoint/2010/main" val="1878450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72E5-D689-44B4-A36D-C76CED5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1242139"/>
            <a:ext cx="9601196" cy="1303867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4055-286A-4804-9CFE-2DF151BD8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Forgery is hard to detect manually – </a:t>
            </a:r>
            <a:r>
              <a:rPr lang="en-US" dirty="0"/>
              <a:t>Even skilled fake certificates can go undetected without a technical verification system.</a:t>
            </a:r>
          </a:p>
          <a:p>
            <a:pPr algn="just"/>
            <a:r>
              <a:rPr lang="en-US" b="1" dirty="0"/>
              <a:t>Traditional methods are slow and not scalable </a:t>
            </a:r>
            <a:r>
              <a:rPr lang="en-US" dirty="0"/>
              <a:t>– Institutions verify credentials manually, which delays hiring, admissions, and cross-verifications.</a:t>
            </a:r>
          </a:p>
          <a:p>
            <a:pPr algn="just"/>
            <a:r>
              <a:rPr lang="en-US" b="1" dirty="0"/>
              <a:t>Need for a decentralized system – </a:t>
            </a:r>
            <a:r>
              <a:rPr lang="en-US" dirty="0"/>
              <a:t>A blockchain-based solution provides tamper-proof, quick verification with minimal human intervention</a:t>
            </a:r>
          </a:p>
        </p:txBody>
      </p:sp>
    </p:spTree>
    <p:extLst>
      <p:ext uri="{BB962C8B-B14F-4D97-AF65-F5344CB8AC3E}">
        <p14:creationId xmlns:p14="http://schemas.microsoft.com/office/powerpoint/2010/main" val="6963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D82D3-2BFB-CF9D-97CA-6D2F3FB05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E997-80A8-BF1E-B667-A6C3B1952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Hardware – </a:t>
            </a:r>
            <a:r>
              <a:rPr lang="en-US" dirty="0"/>
              <a:t>At least an Intel i3 processor and 4GB RAM to ensure smooth GUI and blockchain operations.</a:t>
            </a:r>
          </a:p>
          <a:p>
            <a:r>
              <a:rPr lang="en-US" b="1" dirty="0"/>
              <a:t>Software – </a:t>
            </a:r>
            <a:r>
              <a:rPr lang="en-US" dirty="0"/>
              <a:t>Python 3.9, PyQt5 for GUI, </a:t>
            </a:r>
            <a:r>
              <a:rPr lang="en-US" dirty="0" err="1"/>
              <a:t>hashlib</a:t>
            </a:r>
            <a:r>
              <a:rPr lang="en-US" dirty="0"/>
              <a:t> for hashing, and QRCode for QR code generation.</a:t>
            </a:r>
          </a:p>
        </p:txBody>
      </p:sp>
    </p:spTree>
    <p:extLst>
      <p:ext uri="{BB962C8B-B14F-4D97-AF65-F5344CB8AC3E}">
        <p14:creationId xmlns:p14="http://schemas.microsoft.com/office/powerpoint/2010/main" val="321362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245" y="1134532"/>
            <a:ext cx="9601196" cy="1303867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826" y="2438399"/>
            <a:ext cx="8770374" cy="351011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600" b="1" dirty="0">
                <a:cs typeface="Times New Roman" panose="02020603050405020304" pitchFamily="18" charset="0"/>
              </a:rPr>
              <a:t>Manual verification is time-consuming – </a:t>
            </a:r>
            <a:r>
              <a:rPr lang="en-US" sz="2600" dirty="0">
                <a:cs typeface="Times New Roman" panose="02020603050405020304" pitchFamily="18" charset="0"/>
              </a:rPr>
              <a:t>It involves emailing certificates to institutions and waiting for confirmation.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b="1" dirty="0">
                <a:cs typeface="Times New Roman" panose="02020603050405020304" pitchFamily="18" charset="0"/>
              </a:rPr>
              <a:t>Hyperledger-based systems are limited – </a:t>
            </a:r>
            <a:r>
              <a:rPr lang="en-US" sz="2600" dirty="0">
                <a:cs typeface="Times New Roman" panose="02020603050405020304" pitchFamily="18" charset="0"/>
              </a:rPr>
              <a:t>Mostly used in B2B with less scalability and not suitable for public verification.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600" b="1" dirty="0">
                <a:cs typeface="Times New Roman" panose="02020603050405020304" pitchFamily="18" charset="0"/>
              </a:rPr>
              <a:t>Lack of public, transparent solutions – </a:t>
            </a:r>
            <a:r>
              <a:rPr lang="en-US" sz="2600" dirty="0">
                <a:cs typeface="Times New Roman" panose="02020603050405020304" pitchFamily="18" charset="0"/>
              </a:rPr>
              <a:t>Centralized systems are opaque, with high chances of data manipulation.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58643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743" y="110995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PROPOSED SYTEM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cs typeface="Times New Roman" panose="02020603050405020304" pitchFamily="18" charset="0"/>
              </a:rPr>
              <a:t>Blockchain records certificate hashes – </a:t>
            </a:r>
            <a:r>
              <a:rPr lang="en-US" dirty="0">
                <a:cs typeface="Times New Roman" panose="02020603050405020304" pitchFamily="18" charset="0"/>
              </a:rPr>
              <a:t>Certificate data is hashed using SHA-256 and added to a block with previous hash linkage.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QR codes for instant access – </a:t>
            </a:r>
            <a:r>
              <a:rPr lang="en-US" dirty="0">
                <a:cs typeface="Times New Roman" panose="02020603050405020304" pitchFamily="18" charset="0"/>
              </a:rPr>
              <a:t>Each certificate gets a unique QR code representing its hash, allowing quick and simple verification.</a:t>
            </a:r>
          </a:p>
          <a:p>
            <a:pPr algn="just"/>
            <a:r>
              <a:rPr lang="en-US" b="1" dirty="0">
                <a:cs typeface="Times New Roman" panose="02020603050405020304" pitchFamily="18" charset="0"/>
              </a:rPr>
              <a:t>Tamper detection – </a:t>
            </a:r>
            <a:r>
              <a:rPr lang="en-US" dirty="0">
                <a:cs typeface="Times New Roman" panose="02020603050405020304" pitchFamily="18" charset="0"/>
              </a:rPr>
              <a:t>If the certificate is modified, its hash changes and does not match the blockchain record, exposing tampering.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28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3343" y="990600"/>
            <a:ext cx="7055380" cy="467032"/>
          </a:xfrm>
        </p:spPr>
        <p:txBody>
          <a:bodyPr>
            <a:normAutofit fontScale="90000"/>
          </a:bodyPr>
          <a:lstStyle/>
          <a:p>
            <a:r>
              <a:rPr lang="en-GB" sz="2800" b="1" dirty="0"/>
              <a:t>PROPOSED SYSTEM ARCHITECTURE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859" y="1524000"/>
            <a:ext cx="9851922" cy="4343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7103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1021</TotalTime>
  <Words>1129</Words>
  <Application>Microsoft Office PowerPoint</Application>
  <PresentationFormat>Widescreen</PresentationFormat>
  <Paragraphs>110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Garamond</vt:lpstr>
      <vt:lpstr>Times New Roman</vt:lpstr>
      <vt:lpstr>Wingdings</vt:lpstr>
      <vt:lpstr>Organic</vt:lpstr>
      <vt:lpstr>PowerPoint Presentation</vt:lpstr>
      <vt:lpstr>     INTRODUCTION</vt:lpstr>
      <vt:lpstr>LITERATURE SURVEY</vt:lpstr>
      <vt:lpstr>OBJECTIVE</vt:lpstr>
      <vt:lpstr>PROBLEM STATEMENT</vt:lpstr>
      <vt:lpstr>SYSTEM REQUIREMENTS</vt:lpstr>
      <vt:lpstr>Existing System</vt:lpstr>
      <vt:lpstr>PROPOSED SYTEM</vt:lpstr>
      <vt:lpstr>PROPOSED SYSTEM ARCHITECTURE</vt:lpstr>
      <vt:lpstr>SUB MODULES</vt:lpstr>
      <vt:lpstr>Data Flow Diagrams (DFD)</vt:lpstr>
      <vt:lpstr>DATAFLOW DIAGRAM</vt:lpstr>
      <vt:lpstr>    IMPLEMENTATION</vt:lpstr>
      <vt:lpstr>RESULTS</vt:lpstr>
      <vt:lpstr>PowerPoint Presentation</vt:lpstr>
      <vt:lpstr>TEST CASES</vt:lpstr>
      <vt:lpstr>COMPARATIVE ANALYSIS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Sharma</dc:creator>
  <cp:lastModifiedBy>Vishal Sharma</cp:lastModifiedBy>
  <cp:revision>21</cp:revision>
  <dcterms:created xsi:type="dcterms:W3CDTF">2025-03-05T12:18:08Z</dcterms:created>
  <dcterms:modified xsi:type="dcterms:W3CDTF">2025-05-22T03:57:59Z</dcterms:modified>
</cp:coreProperties>
</file>