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9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59042-52EA-457F-9106-D3E3A1A985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0CEE3A3D-8E06-48D7-A4D7-6805CAF9DAE8}">
      <dgm:prSet phldrT="[Text]"/>
      <dgm:spPr/>
      <dgm:t>
        <a:bodyPr/>
        <a:lstStyle/>
        <a:p>
          <a:r>
            <a:rPr lang="en-IN" dirty="0"/>
            <a:t>Loading data from csv	</a:t>
          </a:r>
        </a:p>
      </dgm:t>
    </dgm:pt>
    <dgm:pt modelId="{32F2B145-4601-4306-A3D5-F843C9C810E2}" type="parTrans" cxnId="{A4F8D76A-E3D9-48D9-BFA5-084DFECE1FCE}">
      <dgm:prSet/>
      <dgm:spPr/>
      <dgm:t>
        <a:bodyPr/>
        <a:lstStyle/>
        <a:p>
          <a:endParaRPr lang="en-IN"/>
        </a:p>
      </dgm:t>
    </dgm:pt>
    <dgm:pt modelId="{034E115B-107F-43D7-8E9C-7332D47AC03C}" type="sibTrans" cxnId="{A4F8D76A-E3D9-48D9-BFA5-084DFECE1FCE}">
      <dgm:prSet/>
      <dgm:spPr/>
      <dgm:t>
        <a:bodyPr/>
        <a:lstStyle/>
        <a:p>
          <a:endParaRPr lang="en-IN"/>
        </a:p>
      </dgm:t>
    </dgm:pt>
    <dgm:pt modelId="{37C73A84-E0A7-446B-9B27-C189AEB9DCEE}">
      <dgm:prSet phldrT="[Text]"/>
      <dgm:spPr/>
      <dgm:t>
        <a:bodyPr/>
        <a:lstStyle/>
        <a:p>
          <a:r>
            <a:rPr lang="en-IN" dirty="0"/>
            <a:t>Checking for completely null column	</a:t>
          </a:r>
        </a:p>
      </dgm:t>
    </dgm:pt>
    <dgm:pt modelId="{4B3A6850-C646-44DD-B2D4-030E1F46CC19}" type="parTrans" cxnId="{C50FFD92-7778-4989-9707-00801804B0BC}">
      <dgm:prSet/>
      <dgm:spPr/>
      <dgm:t>
        <a:bodyPr/>
        <a:lstStyle/>
        <a:p>
          <a:endParaRPr lang="en-IN"/>
        </a:p>
      </dgm:t>
    </dgm:pt>
    <dgm:pt modelId="{1E46412A-6F55-4A9E-BA0D-BAB2574BE649}" type="sibTrans" cxnId="{C50FFD92-7778-4989-9707-00801804B0BC}">
      <dgm:prSet/>
      <dgm:spPr/>
      <dgm:t>
        <a:bodyPr/>
        <a:lstStyle/>
        <a:p>
          <a:endParaRPr lang="en-IN"/>
        </a:p>
      </dgm:t>
    </dgm:pt>
    <dgm:pt modelId="{286E8794-D0BE-460E-974F-010D0E6FF1B3}">
      <dgm:prSet phldrT="[Text]"/>
      <dgm:spPr/>
      <dgm:t>
        <a:bodyPr/>
        <a:lstStyle/>
        <a:p>
          <a:r>
            <a:rPr lang="en-IN" dirty="0"/>
            <a:t>Calculating the percentage of null values	</a:t>
          </a:r>
        </a:p>
      </dgm:t>
    </dgm:pt>
    <dgm:pt modelId="{59B26BE5-2D76-4748-B452-3260B94DD7AD}" type="parTrans" cxnId="{9F5495BB-5039-44CE-BCD2-657D2E0FFE67}">
      <dgm:prSet/>
      <dgm:spPr/>
      <dgm:t>
        <a:bodyPr/>
        <a:lstStyle/>
        <a:p>
          <a:endParaRPr lang="en-IN"/>
        </a:p>
      </dgm:t>
    </dgm:pt>
    <dgm:pt modelId="{53DE5805-7FC3-44ED-8EB2-D3647F980642}" type="sibTrans" cxnId="{9F5495BB-5039-44CE-BCD2-657D2E0FFE67}">
      <dgm:prSet/>
      <dgm:spPr/>
      <dgm:t>
        <a:bodyPr/>
        <a:lstStyle/>
        <a:p>
          <a:endParaRPr lang="en-IN"/>
        </a:p>
      </dgm:t>
    </dgm:pt>
    <dgm:pt modelId="{54C3D7E0-50BF-4D0D-9930-54916CD4F08A}">
      <dgm:prSet phldrT="[Text]"/>
      <dgm:spPr/>
      <dgm:t>
        <a:bodyPr/>
        <a:lstStyle/>
        <a:p>
          <a:r>
            <a:rPr lang="en-IN" dirty="0"/>
            <a:t>Remove the column which is not in need for analysis 	</a:t>
          </a:r>
        </a:p>
      </dgm:t>
    </dgm:pt>
    <dgm:pt modelId="{A1A63253-8006-468A-89EB-DD1C6C0E2FCB}" type="parTrans" cxnId="{062E2ED5-1E69-43CE-9A49-AB643A3D9B40}">
      <dgm:prSet/>
      <dgm:spPr/>
      <dgm:t>
        <a:bodyPr/>
        <a:lstStyle/>
        <a:p>
          <a:endParaRPr lang="en-IN"/>
        </a:p>
      </dgm:t>
    </dgm:pt>
    <dgm:pt modelId="{08BCB5F2-56A6-4008-9B07-1011BBE667CB}" type="sibTrans" cxnId="{062E2ED5-1E69-43CE-9A49-AB643A3D9B40}">
      <dgm:prSet/>
      <dgm:spPr/>
      <dgm:t>
        <a:bodyPr/>
        <a:lstStyle/>
        <a:p>
          <a:endParaRPr lang="en-IN"/>
        </a:p>
      </dgm:t>
    </dgm:pt>
    <dgm:pt modelId="{1F896614-C527-4C65-A0F4-45A8887A53FF}">
      <dgm:prSet phldrT="[Text]"/>
      <dgm:spPr/>
      <dgm:t>
        <a:bodyPr/>
        <a:lstStyle/>
        <a:p>
          <a:r>
            <a:rPr lang="en-IN" dirty="0"/>
            <a:t>Formatting the contents in the data set</a:t>
          </a:r>
        </a:p>
      </dgm:t>
    </dgm:pt>
    <dgm:pt modelId="{E00B71E4-F0D1-4C16-9275-02DF79240909}" type="parTrans" cxnId="{464C6E40-AF38-469F-9928-876A47A9D561}">
      <dgm:prSet/>
      <dgm:spPr/>
      <dgm:t>
        <a:bodyPr/>
        <a:lstStyle/>
        <a:p>
          <a:endParaRPr lang="en-IN"/>
        </a:p>
      </dgm:t>
    </dgm:pt>
    <dgm:pt modelId="{7D897C3C-BD1B-4AE2-9453-8DA2ABE7501F}" type="sibTrans" cxnId="{464C6E40-AF38-469F-9928-876A47A9D561}">
      <dgm:prSet/>
      <dgm:spPr/>
      <dgm:t>
        <a:bodyPr/>
        <a:lstStyle/>
        <a:p>
          <a:endParaRPr lang="en-IN"/>
        </a:p>
      </dgm:t>
    </dgm:pt>
    <dgm:pt modelId="{B3998D6F-6044-4932-869B-608E770F0B5B}">
      <dgm:prSet phldrT="[Text]"/>
      <dgm:spPr/>
      <dgm:t>
        <a:bodyPr/>
        <a:lstStyle/>
        <a:p>
          <a:r>
            <a:rPr lang="en-IN" dirty="0"/>
            <a:t>Identify outliners in the numerical column </a:t>
          </a:r>
        </a:p>
      </dgm:t>
    </dgm:pt>
    <dgm:pt modelId="{E9BEC1CB-CC5D-4853-AC0A-2A611976FDB0}" type="parTrans" cxnId="{A9482E79-19DF-4E29-995E-12D291464E14}">
      <dgm:prSet/>
      <dgm:spPr/>
      <dgm:t>
        <a:bodyPr/>
        <a:lstStyle/>
        <a:p>
          <a:endParaRPr lang="en-IN"/>
        </a:p>
      </dgm:t>
    </dgm:pt>
    <dgm:pt modelId="{13059304-EBF3-452B-9EF0-0BD3D4647179}" type="sibTrans" cxnId="{A9482E79-19DF-4E29-995E-12D291464E14}">
      <dgm:prSet/>
      <dgm:spPr/>
      <dgm:t>
        <a:bodyPr/>
        <a:lstStyle/>
        <a:p>
          <a:endParaRPr lang="en-IN"/>
        </a:p>
      </dgm:t>
    </dgm:pt>
    <dgm:pt modelId="{A75F1ADE-A34F-4FAF-B6C2-2442D8E20B56}">
      <dgm:prSet phldrT="[Text]"/>
      <dgm:spPr/>
      <dgm:t>
        <a:bodyPr/>
        <a:lstStyle/>
        <a:p>
          <a:r>
            <a:rPr lang="en-IN" dirty="0"/>
            <a:t>Univariate Analysis</a:t>
          </a:r>
        </a:p>
      </dgm:t>
    </dgm:pt>
    <dgm:pt modelId="{F666E3DF-3712-4B73-AEAB-1504EB235F79}" type="parTrans" cxnId="{28EA4616-0DA9-4A8E-96F4-FB9CF8F2D083}">
      <dgm:prSet/>
      <dgm:spPr/>
      <dgm:t>
        <a:bodyPr/>
        <a:lstStyle/>
        <a:p>
          <a:endParaRPr lang="en-IN"/>
        </a:p>
      </dgm:t>
    </dgm:pt>
    <dgm:pt modelId="{CB28976B-9BF5-494F-8C7C-312489394E6B}" type="sibTrans" cxnId="{28EA4616-0DA9-4A8E-96F4-FB9CF8F2D083}">
      <dgm:prSet/>
      <dgm:spPr/>
      <dgm:t>
        <a:bodyPr/>
        <a:lstStyle/>
        <a:p>
          <a:endParaRPr lang="en-IN"/>
        </a:p>
      </dgm:t>
    </dgm:pt>
    <dgm:pt modelId="{C526CD9E-4185-4B16-8884-30C4E00094E9}">
      <dgm:prSet phldrT="[Text]"/>
      <dgm:spPr/>
      <dgm:t>
        <a:bodyPr/>
        <a:lstStyle/>
        <a:p>
          <a:r>
            <a:rPr lang="en-IN" dirty="0"/>
            <a:t>Bivariate Analysis</a:t>
          </a:r>
        </a:p>
      </dgm:t>
    </dgm:pt>
    <dgm:pt modelId="{5CCC4812-2742-479F-947F-2907D24FC3BA}" type="parTrans" cxnId="{967B8A8B-2505-46B0-8D4D-79FE4715B0BC}">
      <dgm:prSet/>
      <dgm:spPr/>
      <dgm:t>
        <a:bodyPr/>
        <a:lstStyle/>
        <a:p>
          <a:endParaRPr lang="en-IN"/>
        </a:p>
      </dgm:t>
    </dgm:pt>
    <dgm:pt modelId="{43D3124F-476D-4628-A8AC-CAA13A6486B1}" type="sibTrans" cxnId="{967B8A8B-2505-46B0-8D4D-79FE4715B0BC}">
      <dgm:prSet/>
      <dgm:spPr/>
      <dgm:t>
        <a:bodyPr/>
        <a:lstStyle/>
        <a:p>
          <a:endParaRPr lang="en-IN"/>
        </a:p>
      </dgm:t>
    </dgm:pt>
    <dgm:pt modelId="{BB4C03AE-0B1F-4142-999B-7616DE1A5D1D}">
      <dgm:prSet phldrT="[Text]"/>
      <dgm:spPr/>
      <dgm:t>
        <a:bodyPr/>
        <a:lstStyle/>
        <a:p>
          <a:r>
            <a:rPr lang="en-IN" dirty="0"/>
            <a:t>Multivariate Analysis</a:t>
          </a:r>
        </a:p>
      </dgm:t>
    </dgm:pt>
    <dgm:pt modelId="{B5B39B85-2C8A-44C1-8FB9-AAB80F2470D9}" type="parTrans" cxnId="{55D8A22B-9F38-4D15-972B-3DD698349C84}">
      <dgm:prSet/>
      <dgm:spPr/>
      <dgm:t>
        <a:bodyPr/>
        <a:lstStyle/>
        <a:p>
          <a:endParaRPr lang="en-IN"/>
        </a:p>
      </dgm:t>
    </dgm:pt>
    <dgm:pt modelId="{2FA93131-76CF-4D1A-9C5B-157F215FCC48}" type="sibTrans" cxnId="{55D8A22B-9F38-4D15-972B-3DD698349C84}">
      <dgm:prSet/>
      <dgm:spPr/>
      <dgm:t>
        <a:bodyPr/>
        <a:lstStyle/>
        <a:p>
          <a:endParaRPr lang="en-IN"/>
        </a:p>
      </dgm:t>
    </dgm:pt>
    <dgm:pt modelId="{ECFFB1A6-52D1-43E0-A6AA-72C9FA90620A}" type="pres">
      <dgm:prSet presAssocID="{73E59042-52EA-457F-9106-D3E3A1A985FD}" presName="Name0" presStyleCnt="0">
        <dgm:presLayoutVars>
          <dgm:chMax val="11"/>
          <dgm:chPref val="11"/>
          <dgm:dir/>
          <dgm:resizeHandles/>
        </dgm:presLayoutVars>
      </dgm:prSet>
      <dgm:spPr/>
    </dgm:pt>
    <dgm:pt modelId="{07860853-4EC6-4B4B-8F55-EB4AD5E25AC5}" type="pres">
      <dgm:prSet presAssocID="{BB4C03AE-0B1F-4142-999B-7616DE1A5D1D}" presName="Accent9" presStyleCnt="0"/>
      <dgm:spPr/>
    </dgm:pt>
    <dgm:pt modelId="{E8FFF235-ED33-4DFB-9ADE-B640AFF77DC0}" type="pres">
      <dgm:prSet presAssocID="{BB4C03AE-0B1F-4142-999B-7616DE1A5D1D}" presName="Accent" presStyleLbl="node1" presStyleIdx="0" presStyleCnt="9"/>
      <dgm:spPr/>
    </dgm:pt>
    <dgm:pt modelId="{C67544C0-5122-47FE-AAAB-BAB1B0CB9FE3}" type="pres">
      <dgm:prSet presAssocID="{BB4C03AE-0B1F-4142-999B-7616DE1A5D1D}" presName="ParentBackground9" presStyleCnt="0"/>
      <dgm:spPr/>
    </dgm:pt>
    <dgm:pt modelId="{81AB264A-41D4-4315-94D3-8C9AA66B0D3D}" type="pres">
      <dgm:prSet presAssocID="{BB4C03AE-0B1F-4142-999B-7616DE1A5D1D}" presName="ParentBackground" presStyleLbl="fgAcc1" presStyleIdx="0" presStyleCnt="9"/>
      <dgm:spPr/>
    </dgm:pt>
    <dgm:pt modelId="{582A7103-B852-4BD9-9455-EC45429A0B81}" type="pres">
      <dgm:prSet presAssocID="{BB4C03AE-0B1F-4142-999B-7616DE1A5D1D}" presName="Parent9" presStyleLbl="revTx" presStyleIdx="0" presStyleCnt="0">
        <dgm:presLayoutVars>
          <dgm:chMax val="1"/>
          <dgm:chPref val="1"/>
          <dgm:bulletEnabled val="1"/>
        </dgm:presLayoutVars>
      </dgm:prSet>
      <dgm:spPr/>
    </dgm:pt>
    <dgm:pt modelId="{7C3D6424-3CF1-41CE-9E2B-1A0B984FA6A3}" type="pres">
      <dgm:prSet presAssocID="{C526CD9E-4185-4B16-8884-30C4E00094E9}" presName="Accent8" presStyleCnt="0"/>
      <dgm:spPr/>
    </dgm:pt>
    <dgm:pt modelId="{64DB0DEF-E289-4C9D-B132-29ECEB2C5EB5}" type="pres">
      <dgm:prSet presAssocID="{C526CD9E-4185-4B16-8884-30C4E00094E9}" presName="Accent" presStyleLbl="node1" presStyleIdx="1" presStyleCnt="9"/>
      <dgm:spPr/>
    </dgm:pt>
    <dgm:pt modelId="{7B4D9F62-DA62-4E46-B09E-AAD8D5FBD821}" type="pres">
      <dgm:prSet presAssocID="{C526CD9E-4185-4B16-8884-30C4E00094E9}" presName="ParentBackground8" presStyleCnt="0"/>
      <dgm:spPr/>
    </dgm:pt>
    <dgm:pt modelId="{62729EF6-6735-4213-BD8E-5B0F9F914AC3}" type="pres">
      <dgm:prSet presAssocID="{C526CD9E-4185-4B16-8884-30C4E00094E9}" presName="ParentBackground" presStyleLbl="fgAcc1" presStyleIdx="1" presStyleCnt="9"/>
      <dgm:spPr/>
    </dgm:pt>
    <dgm:pt modelId="{426F19C5-AAF5-4016-9938-7DB925E6F552}" type="pres">
      <dgm:prSet presAssocID="{C526CD9E-4185-4B16-8884-30C4E00094E9}" presName="Parent8" presStyleLbl="revTx" presStyleIdx="0" presStyleCnt="0">
        <dgm:presLayoutVars>
          <dgm:chMax val="1"/>
          <dgm:chPref val="1"/>
          <dgm:bulletEnabled val="1"/>
        </dgm:presLayoutVars>
      </dgm:prSet>
      <dgm:spPr/>
    </dgm:pt>
    <dgm:pt modelId="{76751921-604C-460E-A144-F4ACD8132D30}" type="pres">
      <dgm:prSet presAssocID="{A75F1ADE-A34F-4FAF-B6C2-2442D8E20B56}" presName="Accent7" presStyleCnt="0"/>
      <dgm:spPr/>
    </dgm:pt>
    <dgm:pt modelId="{DF998FB0-5608-4554-83F4-17E6B86B1B62}" type="pres">
      <dgm:prSet presAssocID="{A75F1ADE-A34F-4FAF-B6C2-2442D8E20B56}" presName="Accent" presStyleLbl="node1" presStyleIdx="2" presStyleCnt="9"/>
      <dgm:spPr/>
    </dgm:pt>
    <dgm:pt modelId="{DC712CEF-C077-44BE-A085-6F414E2938FE}" type="pres">
      <dgm:prSet presAssocID="{A75F1ADE-A34F-4FAF-B6C2-2442D8E20B56}" presName="ParentBackground7" presStyleCnt="0"/>
      <dgm:spPr/>
    </dgm:pt>
    <dgm:pt modelId="{B05A6FDC-0049-4340-BBF8-D56CD7EA0EC4}" type="pres">
      <dgm:prSet presAssocID="{A75F1ADE-A34F-4FAF-B6C2-2442D8E20B56}" presName="ParentBackground" presStyleLbl="fgAcc1" presStyleIdx="2" presStyleCnt="9"/>
      <dgm:spPr/>
    </dgm:pt>
    <dgm:pt modelId="{F764808D-669A-405E-B652-6E58D5051AD4}" type="pres">
      <dgm:prSet presAssocID="{A75F1ADE-A34F-4FAF-B6C2-2442D8E20B56}" presName="Parent7" presStyleLbl="revTx" presStyleIdx="0" presStyleCnt="0">
        <dgm:presLayoutVars>
          <dgm:chMax val="1"/>
          <dgm:chPref val="1"/>
          <dgm:bulletEnabled val="1"/>
        </dgm:presLayoutVars>
      </dgm:prSet>
      <dgm:spPr/>
    </dgm:pt>
    <dgm:pt modelId="{448DF8CD-E88F-4773-A380-8CF83F034B61}" type="pres">
      <dgm:prSet presAssocID="{B3998D6F-6044-4932-869B-608E770F0B5B}" presName="Accent6" presStyleCnt="0"/>
      <dgm:spPr/>
    </dgm:pt>
    <dgm:pt modelId="{E1CD82AE-A0C9-408D-B439-F0B2709EC9E2}" type="pres">
      <dgm:prSet presAssocID="{B3998D6F-6044-4932-869B-608E770F0B5B}" presName="Accent" presStyleLbl="node1" presStyleIdx="3" presStyleCnt="9"/>
      <dgm:spPr/>
    </dgm:pt>
    <dgm:pt modelId="{A0FC4348-C253-4153-9F11-D1F74697C291}" type="pres">
      <dgm:prSet presAssocID="{B3998D6F-6044-4932-869B-608E770F0B5B}" presName="ParentBackground6" presStyleCnt="0"/>
      <dgm:spPr/>
    </dgm:pt>
    <dgm:pt modelId="{17E25F26-EEFB-457E-A15D-1694E934A288}" type="pres">
      <dgm:prSet presAssocID="{B3998D6F-6044-4932-869B-608E770F0B5B}" presName="ParentBackground" presStyleLbl="fgAcc1" presStyleIdx="3" presStyleCnt="9"/>
      <dgm:spPr/>
    </dgm:pt>
    <dgm:pt modelId="{4BF2C9CE-4509-4B80-AE55-CBCFE63543C9}" type="pres">
      <dgm:prSet presAssocID="{B3998D6F-6044-4932-869B-608E770F0B5B}" presName="Parent6" presStyleLbl="revTx" presStyleIdx="0" presStyleCnt="0">
        <dgm:presLayoutVars>
          <dgm:chMax val="1"/>
          <dgm:chPref val="1"/>
          <dgm:bulletEnabled val="1"/>
        </dgm:presLayoutVars>
      </dgm:prSet>
      <dgm:spPr/>
    </dgm:pt>
    <dgm:pt modelId="{39460C16-3C84-4207-A5D1-036069CD4E86}" type="pres">
      <dgm:prSet presAssocID="{1F896614-C527-4C65-A0F4-45A8887A53FF}" presName="Accent5" presStyleCnt="0"/>
      <dgm:spPr/>
    </dgm:pt>
    <dgm:pt modelId="{6EF40591-0F5A-410E-BCBD-2D5C21270F3E}" type="pres">
      <dgm:prSet presAssocID="{1F896614-C527-4C65-A0F4-45A8887A53FF}" presName="Accent" presStyleLbl="node1" presStyleIdx="4" presStyleCnt="9"/>
      <dgm:spPr/>
    </dgm:pt>
    <dgm:pt modelId="{E92AADFE-0896-41E6-8032-41D1890722FE}" type="pres">
      <dgm:prSet presAssocID="{1F896614-C527-4C65-A0F4-45A8887A53FF}" presName="ParentBackground5" presStyleCnt="0"/>
      <dgm:spPr/>
    </dgm:pt>
    <dgm:pt modelId="{C7646E66-6ADA-4671-9EB9-D577C2A36C9C}" type="pres">
      <dgm:prSet presAssocID="{1F896614-C527-4C65-A0F4-45A8887A53FF}" presName="ParentBackground" presStyleLbl="fgAcc1" presStyleIdx="4" presStyleCnt="9"/>
      <dgm:spPr/>
    </dgm:pt>
    <dgm:pt modelId="{EFB887B4-16B4-42B7-A07B-6880A5073649}" type="pres">
      <dgm:prSet presAssocID="{1F896614-C527-4C65-A0F4-45A8887A53FF}" presName="Parent5" presStyleLbl="revTx" presStyleIdx="0" presStyleCnt="0">
        <dgm:presLayoutVars>
          <dgm:chMax val="1"/>
          <dgm:chPref val="1"/>
          <dgm:bulletEnabled val="1"/>
        </dgm:presLayoutVars>
      </dgm:prSet>
      <dgm:spPr/>
    </dgm:pt>
    <dgm:pt modelId="{13F85CCD-9699-4CF8-AEFB-A802600D2B67}" type="pres">
      <dgm:prSet presAssocID="{54C3D7E0-50BF-4D0D-9930-54916CD4F08A}" presName="Accent4" presStyleCnt="0"/>
      <dgm:spPr/>
    </dgm:pt>
    <dgm:pt modelId="{20FE96A2-7674-478D-8A55-B62E61F3F9D6}" type="pres">
      <dgm:prSet presAssocID="{54C3D7E0-50BF-4D0D-9930-54916CD4F08A}" presName="Accent" presStyleLbl="node1" presStyleIdx="5" presStyleCnt="9"/>
      <dgm:spPr/>
    </dgm:pt>
    <dgm:pt modelId="{1AFE3960-519A-412C-84C0-3693AE997AFB}" type="pres">
      <dgm:prSet presAssocID="{54C3D7E0-50BF-4D0D-9930-54916CD4F08A}" presName="ParentBackground4" presStyleCnt="0"/>
      <dgm:spPr/>
    </dgm:pt>
    <dgm:pt modelId="{40A493A8-37F9-446A-80FA-518B6715CF9D}" type="pres">
      <dgm:prSet presAssocID="{54C3D7E0-50BF-4D0D-9930-54916CD4F08A}" presName="ParentBackground" presStyleLbl="fgAcc1" presStyleIdx="5" presStyleCnt="9"/>
      <dgm:spPr/>
    </dgm:pt>
    <dgm:pt modelId="{4F5BAAB8-1122-4071-95E1-D0F8A960EA9F}" type="pres">
      <dgm:prSet presAssocID="{54C3D7E0-50BF-4D0D-9930-54916CD4F08A}" presName="Parent4" presStyleLbl="revTx" presStyleIdx="0" presStyleCnt="0">
        <dgm:presLayoutVars>
          <dgm:chMax val="1"/>
          <dgm:chPref val="1"/>
          <dgm:bulletEnabled val="1"/>
        </dgm:presLayoutVars>
      </dgm:prSet>
      <dgm:spPr/>
    </dgm:pt>
    <dgm:pt modelId="{620D11CB-C96C-4DE3-8198-A1EEF9D53D26}" type="pres">
      <dgm:prSet presAssocID="{286E8794-D0BE-460E-974F-010D0E6FF1B3}" presName="Accent3" presStyleCnt="0"/>
      <dgm:spPr/>
    </dgm:pt>
    <dgm:pt modelId="{3F022515-535B-4568-9A54-536FA3129E4B}" type="pres">
      <dgm:prSet presAssocID="{286E8794-D0BE-460E-974F-010D0E6FF1B3}" presName="Accent" presStyleLbl="node1" presStyleIdx="6" presStyleCnt="9"/>
      <dgm:spPr/>
    </dgm:pt>
    <dgm:pt modelId="{54C7F8C8-DAFE-4FB4-A5EF-BDC989088C17}" type="pres">
      <dgm:prSet presAssocID="{286E8794-D0BE-460E-974F-010D0E6FF1B3}" presName="ParentBackground3" presStyleCnt="0"/>
      <dgm:spPr/>
    </dgm:pt>
    <dgm:pt modelId="{B076F460-6280-41D6-A193-F78C231FC90D}" type="pres">
      <dgm:prSet presAssocID="{286E8794-D0BE-460E-974F-010D0E6FF1B3}" presName="ParentBackground" presStyleLbl="fgAcc1" presStyleIdx="6" presStyleCnt="9" custLinFactNeighborX="-7867"/>
      <dgm:spPr/>
    </dgm:pt>
    <dgm:pt modelId="{C4BB611C-84EB-4409-A4E9-575BC5EDBEA3}" type="pres">
      <dgm:prSet presAssocID="{286E8794-D0BE-460E-974F-010D0E6FF1B3}" presName="Parent3" presStyleLbl="revTx" presStyleIdx="0" presStyleCnt="0">
        <dgm:presLayoutVars>
          <dgm:chMax val="1"/>
          <dgm:chPref val="1"/>
          <dgm:bulletEnabled val="1"/>
        </dgm:presLayoutVars>
      </dgm:prSet>
      <dgm:spPr/>
    </dgm:pt>
    <dgm:pt modelId="{DF0BBB42-7BA4-4D3E-A146-891D9AA80123}" type="pres">
      <dgm:prSet presAssocID="{37C73A84-E0A7-446B-9B27-C189AEB9DCEE}" presName="Accent2" presStyleCnt="0"/>
      <dgm:spPr/>
    </dgm:pt>
    <dgm:pt modelId="{2AA2690D-A0C7-48E5-9B0E-3FEF004FEF85}" type="pres">
      <dgm:prSet presAssocID="{37C73A84-E0A7-446B-9B27-C189AEB9DCEE}" presName="Accent" presStyleLbl="node1" presStyleIdx="7" presStyleCnt="9"/>
      <dgm:spPr/>
    </dgm:pt>
    <dgm:pt modelId="{6DBE2B01-0293-4D7C-BB72-3AA26831A6EF}" type="pres">
      <dgm:prSet presAssocID="{37C73A84-E0A7-446B-9B27-C189AEB9DCEE}" presName="ParentBackground2" presStyleCnt="0"/>
      <dgm:spPr/>
    </dgm:pt>
    <dgm:pt modelId="{8198CD7B-2C43-455F-9007-94A4D865FC01}" type="pres">
      <dgm:prSet presAssocID="{37C73A84-E0A7-446B-9B27-C189AEB9DCEE}" presName="ParentBackground" presStyleLbl="fgAcc1" presStyleIdx="7" presStyleCnt="9"/>
      <dgm:spPr/>
    </dgm:pt>
    <dgm:pt modelId="{0608F07C-8BBA-4D9E-A09F-2D80FA0ACCA3}" type="pres">
      <dgm:prSet presAssocID="{37C73A84-E0A7-446B-9B27-C189AEB9DCEE}" presName="Parent2" presStyleLbl="revTx" presStyleIdx="0" presStyleCnt="0">
        <dgm:presLayoutVars>
          <dgm:chMax val="1"/>
          <dgm:chPref val="1"/>
          <dgm:bulletEnabled val="1"/>
        </dgm:presLayoutVars>
      </dgm:prSet>
      <dgm:spPr/>
    </dgm:pt>
    <dgm:pt modelId="{4C0DBDF6-C084-4875-97FE-6488CFDD7BCB}" type="pres">
      <dgm:prSet presAssocID="{0CEE3A3D-8E06-48D7-A4D7-6805CAF9DAE8}" presName="Accent1" presStyleCnt="0"/>
      <dgm:spPr/>
    </dgm:pt>
    <dgm:pt modelId="{41C162D5-C96D-4280-AEDD-87E44AE6394B}" type="pres">
      <dgm:prSet presAssocID="{0CEE3A3D-8E06-48D7-A4D7-6805CAF9DAE8}" presName="Accent" presStyleLbl="node1" presStyleIdx="8" presStyleCnt="9"/>
      <dgm:spPr/>
    </dgm:pt>
    <dgm:pt modelId="{82CB3261-D48F-4A2A-9BCE-B61386F2A4D9}" type="pres">
      <dgm:prSet presAssocID="{0CEE3A3D-8E06-48D7-A4D7-6805CAF9DAE8}" presName="ParentBackground1" presStyleCnt="0"/>
      <dgm:spPr/>
    </dgm:pt>
    <dgm:pt modelId="{593EB843-51C1-4A75-95B6-CDA2BAFD9350}" type="pres">
      <dgm:prSet presAssocID="{0CEE3A3D-8E06-48D7-A4D7-6805CAF9DAE8}" presName="ParentBackground" presStyleLbl="fgAcc1" presStyleIdx="8" presStyleCnt="9"/>
      <dgm:spPr/>
    </dgm:pt>
    <dgm:pt modelId="{5B68F6C6-EE6E-47A6-8668-BBB5B52029A0}" type="pres">
      <dgm:prSet presAssocID="{0CEE3A3D-8E06-48D7-A4D7-6805CAF9DAE8}" presName="Parent1" presStyleLbl="revTx" presStyleIdx="0" presStyleCnt="0">
        <dgm:presLayoutVars>
          <dgm:chMax val="1"/>
          <dgm:chPref val="1"/>
          <dgm:bulletEnabled val="1"/>
        </dgm:presLayoutVars>
      </dgm:prSet>
      <dgm:spPr/>
    </dgm:pt>
  </dgm:ptLst>
  <dgm:cxnLst>
    <dgm:cxn modelId="{CAB40310-5933-4EFC-94FB-A250997CA713}" type="presOf" srcId="{54C3D7E0-50BF-4D0D-9930-54916CD4F08A}" destId="{4F5BAAB8-1122-4071-95E1-D0F8A960EA9F}" srcOrd="1" destOrd="0" presId="urn:microsoft.com/office/officeart/2011/layout/CircleProcess"/>
    <dgm:cxn modelId="{B2253B12-B109-41F9-91BE-3BD0DBE40515}" type="presOf" srcId="{B3998D6F-6044-4932-869B-608E770F0B5B}" destId="{17E25F26-EEFB-457E-A15D-1694E934A288}" srcOrd="0" destOrd="0" presId="urn:microsoft.com/office/officeart/2011/layout/CircleProcess"/>
    <dgm:cxn modelId="{3A491A14-6F92-4364-9852-B1BFFF84CB94}" type="presOf" srcId="{A75F1ADE-A34F-4FAF-B6C2-2442D8E20B56}" destId="{F764808D-669A-405E-B652-6E58D5051AD4}" srcOrd="1" destOrd="0" presId="urn:microsoft.com/office/officeart/2011/layout/CircleProcess"/>
    <dgm:cxn modelId="{28EA4616-0DA9-4A8E-96F4-FB9CF8F2D083}" srcId="{73E59042-52EA-457F-9106-D3E3A1A985FD}" destId="{A75F1ADE-A34F-4FAF-B6C2-2442D8E20B56}" srcOrd="6" destOrd="0" parTransId="{F666E3DF-3712-4B73-AEAB-1504EB235F79}" sibTransId="{CB28976B-9BF5-494F-8C7C-312489394E6B}"/>
    <dgm:cxn modelId="{CDA2A618-A5C0-49C7-A620-52707DF46283}" type="presOf" srcId="{B3998D6F-6044-4932-869B-608E770F0B5B}" destId="{4BF2C9CE-4509-4B80-AE55-CBCFE63543C9}" srcOrd="1" destOrd="0" presId="urn:microsoft.com/office/officeart/2011/layout/CircleProcess"/>
    <dgm:cxn modelId="{6ED66C26-A3EE-4C62-8559-F6E55FDAFFF3}" type="presOf" srcId="{37C73A84-E0A7-446B-9B27-C189AEB9DCEE}" destId="{8198CD7B-2C43-455F-9007-94A4D865FC01}" srcOrd="0" destOrd="0" presId="urn:microsoft.com/office/officeart/2011/layout/CircleProcess"/>
    <dgm:cxn modelId="{55D8A22B-9F38-4D15-972B-3DD698349C84}" srcId="{73E59042-52EA-457F-9106-D3E3A1A985FD}" destId="{BB4C03AE-0B1F-4142-999B-7616DE1A5D1D}" srcOrd="8" destOrd="0" parTransId="{B5B39B85-2C8A-44C1-8FB9-AAB80F2470D9}" sibTransId="{2FA93131-76CF-4D1A-9C5B-157F215FCC48}"/>
    <dgm:cxn modelId="{AD0D603F-ED59-4DDD-98AB-9672140C1D73}" type="presOf" srcId="{A75F1ADE-A34F-4FAF-B6C2-2442D8E20B56}" destId="{B05A6FDC-0049-4340-BBF8-D56CD7EA0EC4}" srcOrd="0" destOrd="0" presId="urn:microsoft.com/office/officeart/2011/layout/CircleProcess"/>
    <dgm:cxn modelId="{464C6E40-AF38-469F-9928-876A47A9D561}" srcId="{73E59042-52EA-457F-9106-D3E3A1A985FD}" destId="{1F896614-C527-4C65-A0F4-45A8887A53FF}" srcOrd="4" destOrd="0" parTransId="{E00B71E4-F0D1-4C16-9275-02DF79240909}" sibTransId="{7D897C3C-BD1B-4AE2-9453-8DA2ABE7501F}"/>
    <dgm:cxn modelId="{DABDA163-0D53-4039-9BAF-8601FFA7712F}" type="presOf" srcId="{1F896614-C527-4C65-A0F4-45A8887A53FF}" destId="{EFB887B4-16B4-42B7-A07B-6880A5073649}" srcOrd="1" destOrd="0" presId="urn:microsoft.com/office/officeart/2011/layout/CircleProcess"/>
    <dgm:cxn modelId="{A4F8D76A-E3D9-48D9-BFA5-084DFECE1FCE}" srcId="{73E59042-52EA-457F-9106-D3E3A1A985FD}" destId="{0CEE3A3D-8E06-48D7-A4D7-6805CAF9DAE8}" srcOrd="0" destOrd="0" parTransId="{32F2B145-4601-4306-A3D5-F843C9C810E2}" sibTransId="{034E115B-107F-43D7-8E9C-7332D47AC03C}"/>
    <dgm:cxn modelId="{E9B8986F-2856-4875-8CF1-27F780806CC6}" type="presOf" srcId="{C526CD9E-4185-4B16-8884-30C4E00094E9}" destId="{62729EF6-6735-4213-BD8E-5B0F9F914AC3}" srcOrd="0" destOrd="0" presId="urn:microsoft.com/office/officeart/2011/layout/CircleProcess"/>
    <dgm:cxn modelId="{585B9152-AAF7-4FB3-B0E8-57D330E938D4}" type="presOf" srcId="{0CEE3A3D-8E06-48D7-A4D7-6805CAF9DAE8}" destId="{5B68F6C6-EE6E-47A6-8668-BBB5B52029A0}" srcOrd="1" destOrd="0" presId="urn:microsoft.com/office/officeart/2011/layout/CircleProcess"/>
    <dgm:cxn modelId="{2E1B8976-9C94-4B25-8B0E-023F99B37A11}" type="presOf" srcId="{73E59042-52EA-457F-9106-D3E3A1A985FD}" destId="{ECFFB1A6-52D1-43E0-A6AA-72C9FA90620A}" srcOrd="0" destOrd="0" presId="urn:microsoft.com/office/officeart/2011/layout/CircleProcess"/>
    <dgm:cxn modelId="{4F09C776-1CDD-4CDB-B626-00B519C50DBD}" type="presOf" srcId="{0CEE3A3D-8E06-48D7-A4D7-6805CAF9DAE8}" destId="{593EB843-51C1-4A75-95B6-CDA2BAFD9350}" srcOrd="0" destOrd="0" presId="urn:microsoft.com/office/officeart/2011/layout/CircleProcess"/>
    <dgm:cxn modelId="{A9482E79-19DF-4E29-995E-12D291464E14}" srcId="{73E59042-52EA-457F-9106-D3E3A1A985FD}" destId="{B3998D6F-6044-4932-869B-608E770F0B5B}" srcOrd="5" destOrd="0" parTransId="{E9BEC1CB-CC5D-4853-AC0A-2A611976FDB0}" sibTransId="{13059304-EBF3-452B-9EF0-0BD3D4647179}"/>
    <dgm:cxn modelId="{A213017B-16F0-4111-97C8-20DEE9E5C40E}" type="presOf" srcId="{54C3D7E0-50BF-4D0D-9930-54916CD4F08A}" destId="{40A493A8-37F9-446A-80FA-518B6715CF9D}" srcOrd="0" destOrd="0" presId="urn:microsoft.com/office/officeart/2011/layout/CircleProcess"/>
    <dgm:cxn modelId="{967B8A8B-2505-46B0-8D4D-79FE4715B0BC}" srcId="{73E59042-52EA-457F-9106-D3E3A1A985FD}" destId="{C526CD9E-4185-4B16-8884-30C4E00094E9}" srcOrd="7" destOrd="0" parTransId="{5CCC4812-2742-479F-947F-2907D24FC3BA}" sibTransId="{43D3124F-476D-4628-A8AC-CAA13A6486B1}"/>
    <dgm:cxn modelId="{C50FFD92-7778-4989-9707-00801804B0BC}" srcId="{73E59042-52EA-457F-9106-D3E3A1A985FD}" destId="{37C73A84-E0A7-446B-9B27-C189AEB9DCEE}" srcOrd="1" destOrd="0" parTransId="{4B3A6850-C646-44DD-B2D4-030E1F46CC19}" sibTransId="{1E46412A-6F55-4A9E-BA0D-BAB2574BE649}"/>
    <dgm:cxn modelId="{4F271EA2-55E0-44F3-8DDD-8B76B79FBF07}" type="presOf" srcId="{1F896614-C527-4C65-A0F4-45A8887A53FF}" destId="{C7646E66-6ADA-4671-9EB9-D577C2A36C9C}" srcOrd="0" destOrd="0" presId="urn:microsoft.com/office/officeart/2011/layout/CircleProcess"/>
    <dgm:cxn modelId="{6129C5B9-17ED-40A4-AD4D-BF297B30EF92}" type="presOf" srcId="{286E8794-D0BE-460E-974F-010D0E6FF1B3}" destId="{C4BB611C-84EB-4409-A4E9-575BC5EDBEA3}" srcOrd="1" destOrd="0" presId="urn:microsoft.com/office/officeart/2011/layout/CircleProcess"/>
    <dgm:cxn modelId="{9F5495BB-5039-44CE-BCD2-657D2E0FFE67}" srcId="{73E59042-52EA-457F-9106-D3E3A1A985FD}" destId="{286E8794-D0BE-460E-974F-010D0E6FF1B3}" srcOrd="2" destOrd="0" parTransId="{59B26BE5-2D76-4748-B452-3260B94DD7AD}" sibTransId="{53DE5805-7FC3-44ED-8EB2-D3647F980642}"/>
    <dgm:cxn modelId="{C15654BE-170D-4FA3-B16D-2BCF390E5E86}" type="presOf" srcId="{C526CD9E-4185-4B16-8884-30C4E00094E9}" destId="{426F19C5-AAF5-4016-9938-7DB925E6F552}" srcOrd="1" destOrd="0" presId="urn:microsoft.com/office/officeart/2011/layout/CircleProcess"/>
    <dgm:cxn modelId="{E244F9CC-E6D5-4D94-B758-71FCEE9EB73F}" type="presOf" srcId="{BB4C03AE-0B1F-4142-999B-7616DE1A5D1D}" destId="{582A7103-B852-4BD9-9455-EC45429A0B81}" srcOrd="1" destOrd="0" presId="urn:microsoft.com/office/officeart/2011/layout/CircleProcess"/>
    <dgm:cxn modelId="{062E2ED5-1E69-43CE-9A49-AB643A3D9B40}" srcId="{73E59042-52EA-457F-9106-D3E3A1A985FD}" destId="{54C3D7E0-50BF-4D0D-9930-54916CD4F08A}" srcOrd="3" destOrd="0" parTransId="{A1A63253-8006-468A-89EB-DD1C6C0E2FCB}" sibTransId="{08BCB5F2-56A6-4008-9B07-1011BBE667CB}"/>
    <dgm:cxn modelId="{6E6841E3-ECC2-4C3A-BD3E-9856E7F4BEC6}" type="presOf" srcId="{BB4C03AE-0B1F-4142-999B-7616DE1A5D1D}" destId="{81AB264A-41D4-4315-94D3-8C9AA66B0D3D}" srcOrd="0" destOrd="0" presId="urn:microsoft.com/office/officeart/2011/layout/CircleProcess"/>
    <dgm:cxn modelId="{9BB588FB-56B4-4F30-89FF-C0571180340F}" type="presOf" srcId="{37C73A84-E0A7-446B-9B27-C189AEB9DCEE}" destId="{0608F07C-8BBA-4D9E-A09F-2D80FA0ACCA3}" srcOrd="1" destOrd="0" presId="urn:microsoft.com/office/officeart/2011/layout/CircleProcess"/>
    <dgm:cxn modelId="{CEBBA1FE-3A57-467C-A811-D7FC2CEC94E8}" type="presOf" srcId="{286E8794-D0BE-460E-974F-010D0E6FF1B3}" destId="{B076F460-6280-41D6-A193-F78C231FC90D}" srcOrd="0" destOrd="0" presId="urn:microsoft.com/office/officeart/2011/layout/CircleProcess"/>
    <dgm:cxn modelId="{6BD79319-691D-4682-B629-01D3C65CEB41}" type="presParOf" srcId="{ECFFB1A6-52D1-43E0-A6AA-72C9FA90620A}" destId="{07860853-4EC6-4B4B-8F55-EB4AD5E25AC5}" srcOrd="0" destOrd="0" presId="urn:microsoft.com/office/officeart/2011/layout/CircleProcess"/>
    <dgm:cxn modelId="{AFC8B28E-CA02-46AE-82EA-1BDA49B73B35}" type="presParOf" srcId="{07860853-4EC6-4B4B-8F55-EB4AD5E25AC5}" destId="{E8FFF235-ED33-4DFB-9ADE-B640AFF77DC0}" srcOrd="0" destOrd="0" presId="urn:microsoft.com/office/officeart/2011/layout/CircleProcess"/>
    <dgm:cxn modelId="{9B85F83D-5741-4F78-8F05-26114ED4F4B4}" type="presParOf" srcId="{ECFFB1A6-52D1-43E0-A6AA-72C9FA90620A}" destId="{C67544C0-5122-47FE-AAAB-BAB1B0CB9FE3}" srcOrd="1" destOrd="0" presId="urn:microsoft.com/office/officeart/2011/layout/CircleProcess"/>
    <dgm:cxn modelId="{3488D2EB-838F-470E-B73C-D261F82D832B}" type="presParOf" srcId="{C67544C0-5122-47FE-AAAB-BAB1B0CB9FE3}" destId="{81AB264A-41D4-4315-94D3-8C9AA66B0D3D}" srcOrd="0" destOrd="0" presId="urn:microsoft.com/office/officeart/2011/layout/CircleProcess"/>
    <dgm:cxn modelId="{DEEC83EE-1A18-4378-B767-FABBBA904098}" type="presParOf" srcId="{ECFFB1A6-52D1-43E0-A6AA-72C9FA90620A}" destId="{582A7103-B852-4BD9-9455-EC45429A0B81}" srcOrd="2" destOrd="0" presId="urn:microsoft.com/office/officeart/2011/layout/CircleProcess"/>
    <dgm:cxn modelId="{28FFA850-B95B-469F-A95A-E7CBC0FEDC54}" type="presParOf" srcId="{ECFFB1A6-52D1-43E0-A6AA-72C9FA90620A}" destId="{7C3D6424-3CF1-41CE-9E2B-1A0B984FA6A3}" srcOrd="3" destOrd="0" presId="urn:microsoft.com/office/officeart/2011/layout/CircleProcess"/>
    <dgm:cxn modelId="{312C47FA-A7E6-4C81-BA70-FA88FCB9F5BA}" type="presParOf" srcId="{7C3D6424-3CF1-41CE-9E2B-1A0B984FA6A3}" destId="{64DB0DEF-E289-4C9D-B132-29ECEB2C5EB5}" srcOrd="0" destOrd="0" presId="urn:microsoft.com/office/officeart/2011/layout/CircleProcess"/>
    <dgm:cxn modelId="{F8672574-8D8F-41D6-B12F-F31D3A4BE2BC}" type="presParOf" srcId="{ECFFB1A6-52D1-43E0-A6AA-72C9FA90620A}" destId="{7B4D9F62-DA62-4E46-B09E-AAD8D5FBD821}" srcOrd="4" destOrd="0" presId="urn:microsoft.com/office/officeart/2011/layout/CircleProcess"/>
    <dgm:cxn modelId="{869F0A9E-9D00-400C-9D88-ADA1B54AAD8E}" type="presParOf" srcId="{7B4D9F62-DA62-4E46-B09E-AAD8D5FBD821}" destId="{62729EF6-6735-4213-BD8E-5B0F9F914AC3}" srcOrd="0" destOrd="0" presId="urn:microsoft.com/office/officeart/2011/layout/CircleProcess"/>
    <dgm:cxn modelId="{F9B033BC-4B6A-45F1-8EAE-D34832D23E20}" type="presParOf" srcId="{ECFFB1A6-52D1-43E0-A6AA-72C9FA90620A}" destId="{426F19C5-AAF5-4016-9938-7DB925E6F552}" srcOrd="5" destOrd="0" presId="urn:microsoft.com/office/officeart/2011/layout/CircleProcess"/>
    <dgm:cxn modelId="{A740F508-3DFC-4DD1-AAF9-5A7FDEB69B39}" type="presParOf" srcId="{ECFFB1A6-52D1-43E0-A6AA-72C9FA90620A}" destId="{76751921-604C-460E-A144-F4ACD8132D30}" srcOrd="6" destOrd="0" presId="urn:microsoft.com/office/officeart/2011/layout/CircleProcess"/>
    <dgm:cxn modelId="{C4FC803B-C5C9-41A1-AFB0-2F86AA0DA601}" type="presParOf" srcId="{76751921-604C-460E-A144-F4ACD8132D30}" destId="{DF998FB0-5608-4554-83F4-17E6B86B1B62}" srcOrd="0" destOrd="0" presId="urn:microsoft.com/office/officeart/2011/layout/CircleProcess"/>
    <dgm:cxn modelId="{B424EE62-5FB6-4772-BDDA-332D71EBB09F}" type="presParOf" srcId="{ECFFB1A6-52D1-43E0-A6AA-72C9FA90620A}" destId="{DC712CEF-C077-44BE-A085-6F414E2938FE}" srcOrd="7" destOrd="0" presId="urn:microsoft.com/office/officeart/2011/layout/CircleProcess"/>
    <dgm:cxn modelId="{855D7E3D-1B36-4196-A688-928830A0A403}" type="presParOf" srcId="{DC712CEF-C077-44BE-A085-6F414E2938FE}" destId="{B05A6FDC-0049-4340-BBF8-D56CD7EA0EC4}" srcOrd="0" destOrd="0" presId="urn:microsoft.com/office/officeart/2011/layout/CircleProcess"/>
    <dgm:cxn modelId="{C9199272-0F01-4965-A2C1-1C86DA4BBB89}" type="presParOf" srcId="{ECFFB1A6-52D1-43E0-A6AA-72C9FA90620A}" destId="{F764808D-669A-405E-B652-6E58D5051AD4}" srcOrd="8" destOrd="0" presId="urn:microsoft.com/office/officeart/2011/layout/CircleProcess"/>
    <dgm:cxn modelId="{EEFC8C0F-4EFA-4005-B3FA-6A6BA02F541D}" type="presParOf" srcId="{ECFFB1A6-52D1-43E0-A6AA-72C9FA90620A}" destId="{448DF8CD-E88F-4773-A380-8CF83F034B61}" srcOrd="9" destOrd="0" presId="urn:microsoft.com/office/officeart/2011/layout/CircleProcess"/>
    <dgm:cxn modelId="{9052A544-3DF5-4A62-9E87-01C83BD2E5F9}" type="presParOf" srcId="{448DF8CD-E88F-4773-A380-8CF83F034B61}" destId="{E1CD82AE-A0C9-408D-B439-F0B2709EC9E2}" srcOrd="0" destOrd="0" presId="urn:microsoft.com/office/officeart/2011/layout/CircleProcess"/>
    <dgm:cxn modelId="{053B1E2F-AF24-4FD3-9BE4-147669D5B672}" type="presParOf" srcId="{ECFFB1A6-52D1-43E0-A6AA-72C9FA90620A}" destId="{A0FC4348-C253-4153-9F11-D1F74697C291}" srcOrd="10" destOrd="0" presId="urn:microsoft.com/office/officeart/2011/layout/CircleProcess"/>
    <dgm:cxn modelId="{FCDFADDE-0951-4779-908C-CEA3BEFE4C0F}" type="presParOf" srcId="{A0FC4348-C253-4153-9F11-D1F74697C291}" destId="{17E25F26-EEFB-457E-A15D-1694E934A288}" srcOrd="0" destOrd="0" presId="urn:microsoft.com/office/officeart/2011/layout/CircleProcess"/>
    <dgm:cxn modelId="{25D2E438-49C8-4813-AB32-3753087C337A}" type="presParOf" srcId="{ECFFB1A6-52D1-43E0-A6AA-72C9FA90620A}" destId="{4BF2C9CE-4509-4B80-AE55-CBCFE63543C9}" srcOrd="11" destOrd="0" presId="urn:microsoft.com/office/officeart/2011/layout/CircleProcess"/>
    <dgm:cxn modelId="{10BE41EE-C9DE-45C2-99D1-CFE5F32F7FC6}" type="presParOf" srcId="{ECFFB1A6-52D1-43E0-A6AA-72C9FA90620A}" destId="{39460C16-3C84-4207-A5D1-036069CD4E86}" srcOrd="12" destOrd="0" presId="urn:microsoft.com/office/officeart/2011/layout/CircleProcess"/>
    <dgm:cxn modelId="{4159E384-2A64-47EA-83A5-C768F5802A4A}" type="presParOf" srcId="{39460C16-3C84-4207-A5D1-036069CD4E86}" destId="{6EF40591-0F5A-410E-BCBD-2D5C21270F3E}" srcOrd="0" destOrd="0" presId="urn:microsoft.com/office/officeart/2011/layout/CircleProcess"/>
    <dgm:cxn modelId="{04E12250-745B-4D6A-ABE6-1047EFFB2061}" type="presParOf" srcId="{ECFFB1A6-52D1-43E0-A6AA-72C9FA90620A}" destId="{E92AADFE-0896-41E6-8032-41D1890722FE}" srcOrd="13" destOrd="0" presId="urn:microsoft.com/office/officeart/2011/layout/CircleProcess"/>
    <dgm:cxn modelId="{822487BD-65FB-4C5E-A110-E7AD04E73D74}" type="presParOf" srcId="{E92AADFE-0896-41E6-8032-41D1890722FE}" destId="{C7646E66-6ADA-4671-9EB9-D577C2A36C9C}" srcOrd="0" destOrd="0" presId="urn:microsoft.com/office/officeart/2011/layout/CircleProcess"/>
    <dgm:cxn modelId="{AE60077B-50F2-4961-A05E-433D3E35F0E7}" type="presParOf" srcId="{ECFFB1A6-52D1-43E0-A6AA-72C9FA90620A}" destId="{EFB887B4-16B4-42B7-A07B-6880A5073649}" srcOrd="14" destOrd="0" presId="urn:microsoft.com/office/officeart/2011/layout/CircleProcess"/>
    <dgm:cxn modelId="{2A57BBF4-B825-4E76-A837-218CAE907989}" type="presParOf" srcId="{ECFFB1A6-52D1-43E0-A6AA-72C9FA90620A}" destId="{13F85CCD-9699-4CF8-AEFB-A802600D2B67}" srcOrd="15" destOrd="0" presId="urn:microsoft.com/office/officeart/2011/layout/CircleProcess"/>
    <dgm:cxn modelId="{0673BC30-130E-4FA9-B59F-973A367BB20B}" type="presParOf" srcId="{13F85CCD-9699-4CF8-AEFB-A802600D2B67}" destId="{20FE96A2-7674-478D-8A55-B62E61F3F9D6}" srcOrd="0" destOrd="0" presId="urn:microsoft.com/office/officeart/2011/layout/CircleProcess"/>
    <dgm:cxn modelId="{E9ACA672-1E2F-4558-920D-AE5FAF5D97C3}" type="presParOf" srcId="{ECFFB1A6-52D1-43E0-A6AA-72C9FA90620A}" destId="{1AFE3960-519A-412C-84C0-3693AE997AFB}" srcOrd="16" destOrd="0" presId="urn:microsoft.com/office/officeart/2011/layout/CircleProcess"/>
    <dgm:cxn modelId="{BC3319E9-3C67-4997-A94E-BA44A51E73DD}" type="presParOf" srcId="{1AFE3960-519A-412C-84C0-3693AE997AFB}" destId="{40A493A8-37F9-446A-80FA-518B6715CF9D}" srcOrd="0" destOrd="0" presId="urn:microsoft.com/office/officeart/2011/layout/CircleProcess"/>
    <dgm:cxn modelId="{32BD1497-F191-4ACA-8783-260FDD24B7EC}" type="presParOf" srcId="{ECFFB1A6-52D1-43E0-A6AA-72C9FA90620A}" destId="{4F5BAAB8-1122-4071-95E1-D0F8A960EA9F}" srcOrd="17" destOrd="0" presId="urn:microsoft.com/office/officeart/2011/layout/CircleProcess"/>
    <dgm:cxn modelId="{0252F516-1EA3-417A-9EF6-C042ECC9F354}" type="presParOf" srcId="{ECFFB1A6-52D1-43E0-A6AA-72C9FA90620A}" destId="{620D11CB-C96C-4DE3-8198-A1EEF9D53D26}" srcOrd="18" destOrd="0" presId="urn:microsoft.com/office/officeart/2011/layout/CircleProcess"/>
    <dgm:cxn modelId="{BB88AB08-15ED-445C-BBB3-BA4EB4188980}" type="presParOf" srcId="{620D11CB-C96C-4DE3-8198-A1EEF9D53D26}" destId="{3F022515-535B-4568-9A54-536FA3129E4B}" srcOrd="0" destOrd="0" presId="urn:microsoft.com/office/officeart/2011/layout/CircleProcess"/>
    <dgm:cxn modelId="{60A09EF7-9230-4BEB-B262-EF8FA9A93460}" type="presParOf" srcId="{ECFFB1A6-52D1-43E0-A6AA-72C9FA90620A}" destId="{54C7F8C8-DAFE-4FB4-A5EF-BDC989088C17}" srcOrd="19" destOrd="0" presId="urn:microsoft.com/office/officeart/2011/layout/CircleProcess"/>
    <dgm:cxn modelId="{0F7615C2-852B-481B-887B-F10FBDB73BEF}" type="presParOf" srcId="{54C7F8C8-DAFE-4FB4-A5EF-BDC989088C17}" destId="{B076F460-6280-41D6-A193-F78C231FC90D}" srcOrd="0" destOrd="0" presId="urn:microsoft.com/office/officeart/2011/layout/CircleProcess"/>
    <dgm:cxn modelId="{432AF412-B3D9-4AE5-AB33-1765B817A531}" type="presParOf" srcId="{ECFFB1A6-52D1-43E0-A6AA-72C9FA90620A}" destId="{C4BB611C-84EB-4409-A4E9-575BC5EDBEA3}" srcOrd="20" destOrd="0" presId="urn:microsoft.com/office/officeart/2011/layout/CircleProcess"/>
    <dgm:cxn modelId="{C98CAE8E-A60C-4639-A142-F88883092C1E}" type="presParOf" srcId="{ECFFB1A6-52D1-43E0-A6AA-72C9FA90620A}" destId="{DF0BBB42-7BA4-4D3E-A146-891D9AA80123}" srcOrd="21" destOrd="0" presId="urn:microsoft.com/office/officeart/2011/layout/CircleProcess"/>
    <dgm:cxn modelId="{2C13039B-752C-48D8-A31E-3D40CDE7B1A5}" type="presParOf" srcId="{DF0BBB42-7BA4-4D3E-A146-891D9AA80123}" destId="{2AA2690D-A0C7-48E5-9B0E-3FEF004FEF85}" srcOrd="0" destOrd="0" presId="urn:microsoft.com/office/officeart/2011/layout/CircleProcess"/>
    <dgm:cxn modelId="{4608CAB7-ABEF-4122-A2F9-CA17DE1B3CAC}" type="presParOf" srcId="{ECFFB1A6-52D1-43E0-A6AA-72C9FA90620A}" destId="{6DBE2B01-0293-4D7C-BB72-3AA26831A6EF}" srcOrd="22" destOrd="0" presId="urn:microsoft.com/office/officeart/2011/layout/CircleProcess"/>
    <dgm:cxn modelId="{747D3851-367F-49D9-877E-4471DE5968C9}" type="presParOf" srcId="{6DBE2B01-0293-4D7C-BB72-3AA26831A6EF}" destId="{8198CD7B-2C43-455F-9007-94A4D865FC01}" srcOrd="0" destOrd="0" presId="urn:microsoft.com/office/officeart/2011/layout/CircleProcess"/>
    <dgm:cxn modelId="{277BE20C-DE24-43DF-9717-1FEACF2B1533}" type="presParOf" srcId="{ECFFB1A6-52D1-43E0-A6AA-72C9FA90620A}" destId="{0608F07C-8BBA-4D9E-A09F-2D80FA0ACCA3}" srcOrd="23" destOrd="0" presId="urn:microsoft.com/office/officeart/2011/layout/CircleProcess"/>
    <dgm:cxn modelId="{8C62D694-5070-4926-923A-9520947D744B}" type="presParOf" srcId="{ECFFB1A6-52D1-43E0-A6AA-72C9FA90620A}" destId="{4C0DBDF6-C084-4875-97FE-6488CFDD7BCB}" srcOrd="24" destOrd="0" presId="urn:microsoft.com/office/officeart/2011/layout/CircleProcess"/>
    <dgm:cxn modelId="{58213676-3B44-4BF1-A790-916FFE77622E}" type="presParOf" srcId="{4C0DBDF6-C084-4875-97FE-6488CFDD7BCB}" destId="{41C162D5-C96D-4280-AEDD-87E44AE6394B}" srcOrd="0" destOrd="0" presId="urn:microsoft.com/office/officeart/2011/layout/CircleProcess"/>
    <dgm:cxn modelId="{55D246D4-AE01-43C9-BA2F-1F24ACBC6F95}" type="presParOf" srcId="{ECFFB1A6-52D1-43E0-A6AA-72C9FA90620A}" destId="{82CB3261-D48F-4A2A-9BCE-B61386F2A4D9}" srcOrd="25" destOrd="0" presId="urn:microsoft.com/office/officeart/2011/layout/CircleProcess"/>
    <dgm:cxn modelId="{A2D16040-43EA-445C-B926-6A3ACC6666A7}" type="presParOf" srcId="{82CB3261-D48F-4A2A-9BCE-B61386F2A4D9}" destId="{593EB843-51C1-4A75-95B6-CDA2BAFD9350}" srcOrd="0" destOrd="0" presId="urn:microsoft.com/office/officeart/2011/layout/CircleProcess"/>
    <dgm:cxn modelId="{16AEF785-5B18-4560-89D0-6A8D11B4BD5C}" type="presParOf" srcId="{ECFFB1A6-52D1-43E0-A6AA-72C9FA90620A}" destId="{5B68F6C6-EE6E-47A6-8668-BBB5B52029A0}" srcOrd="26"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FF235-ED33-4DFB-9ADE-B640AFF77DC0}">
      <dsp:nvSpPr>
        <dsp:cNvPr id="0" name=""/>
        <dsp:cNvSpPr/>
      </dsp:nvSpPr>
      <dsp:spPr>
        <a:xfrm>
          <a:off x="8839345" y="384890"/>
          <a:ext cx="1020023" cy="101975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AB264A-41D4-4315-94D3-8C9AA66B0D3D}">
      <dsp:nvSpPr>
        <dsp:cNvPr id="0" name=""/>
        <dsp:cNvSpPr/>
      </dsp:nvSpPr>
      <dsp:spPr>
        <a:xfrm>
          <a:off x="8874052"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Multivariate Analysis</a:t>
          </a:r>
        </a:p>
      </dsp:txBody>
      <dsp:txXfrm>
        <a:off x="9009991" y="554879"/>
        <a:ext cx="679694" cy="679776"/>
      </dsp:txXfrm>
    </dsp:sp>
    <dsp:sp modelId="{64DB0DEF-E289-4C9D-B132-29ECEB2C5EB5}">
      <dsp:nvSpPr>
        <dsp:cNvPr id="0" name=""/>
        <dsp:cNvSpPr/>
      </dsp:nvSpPr>
      <dsp:spPr>
        <a:xfrm rot="2700000">
          <a:off x="7785687"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729EF6-6735-4213-BD8E-5B0F9F914AC3}">
      <dsp:nvSpPr>
        <dsp:cNvPr id="0" name=""/>
        <dsp:cNvSpPr/>
      </dsp:nvSpPr>
      <dsp:spPr>
        <a:xfrm>
          <a:off x="7820285"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Bivariate Analysis</a:t>
          </a:r>
        </a:p>
      </dsp:txBody>
      <dsp:txXfrm>
        <a:off x="7956224" y="554879"/>
        <a:ext cx="679694" cy="679776"/>
      </dsp:txXfrm>
    </dsp:sp>
    <dsp:sp modelId="{DF998FB0-5608-4554-83F4-17E6B86B1B62}">
      <dsp:nvSpPr>
        <dsp:cNvPr id="0" name=""/>
        <dsp:cNvSpPr/>
      </dsp:nvSpPr>
      <dsp:spPr>
        <a:xfrm rot="2700000">
          <a:off x="6732883"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5A6FDC-0049-4340-BBF8-D56CD7EA0EC4}">
      <dsp:nvSpPr>
        <dsp:cNvPr id="0" name=""/>
        <dsp:cNvSpPr/>
      </dsp:nvSpPr>
      <dsp:spPr>
        <a:xfrm>
          <a:off x="6766518"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Univariate Analysis</a:t>
          </a:r>
        </a:p>
      </dsp:txBody>
      <dsp:txXfrm>
        <a:off x="6902457" y="554879"/>
        <a:ext cx="679694" cy="679776"/>
      </dsp:txXfrm>
    </dsp:sp>
    <dsp:sp modelId="{E1CD82AE-A0C9-408D-B439-F0B2709EC9E2}">
      <dsp:nvSpPr>
        <dsp:cNvPr id="0" name=""/>
        <dsp:cNvSpPr/>
      </dsp:nvSpPr>
      <dsp:spPr>
        <a:xfrm rot="2700000">
          <a:off x="5679116"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25F26-EEFB-457E-A15D-1694E934A288}">
      <dsp:nvSpPr>
        <dsp:cNvPr id="0" name=""/>
        <dsp:cNvSpPr/>
      </dsp:nvSpPr>
      <dsp:spPr>
        <a:xfrm>
          <a:off x="5712750"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Identify outliners in the numerical column </a:t>
          </a:r>
        </a:p>
      </dsp:txBody>
      <dsp:txXfrm>
        <a:off x="5848689" y="554879"/>
        <a:ext cx="679694" cy="679776"/>
      </dsp:txXfrm>
    </dsp:sp>
    <dsp:sp modelId="{6EF40591-0F5A-410E-BCBD-2D5C21270F3E}">
      <dsp:nvSpPr>
        <dsp:cNvPr id="0" name=""/>
        <dsp:cNvSpPr/>
      </dsp:nvSpPr>
      <dsp:spPr>
        <a:xfrm rot="2700000">
          <a:off x="4625349"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646E66-6ADA-4671-9EB9-D577C2A36C9C}">
      <dsp:nvSpPr>
        <dsp:cNvPr id="0" name=""/>
        <dsp:cNvSpPr/>
      </dsp:nvSpPr>
      <dsp:spPr>
        <a:xfrm>
          <a:off x="4658983"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Formatting the contents in the data set</a:t>
          </a:r>
        </a:p>
      </dsp:txBody>
      <dsp:txXfrm>
        <a:off x="4794922" y="554879"/>
        <a:ext cx="679694" cy="679776"/>
      </dsp:txXfrm>
    </dsp:sp>
    <dsp:sp modelId="{20FE96A2-7674-478D-8A55-B62E61F3F9D6}">
      <dsp:nvSpPr>
        <dsp:cNvPr id="0" name=""/>
        <dsp:cNvSpPr/>
      </dsp:nvSpPr>
      <dsp:spPr>
        <a:xfrm rot="2700000">
          <a:off x="3571581"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493A8-37F9-446A-80FA-518B6715CF9D}">
      <dsp:nvSpPr>
        <dsp:cNvPr id="0" name=""/>
        <dsp:cNvSpPr/>
      </dsp:nvSpPr>
      <dsp:spPr>
        <a:xfrm>
          <a:off x="3605216"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Remove the column which is not in need for analysis 	</a:t>
          </a:r>
        </a:p>
      </dsp:txBody>
      <dsp:txXfrm>
        <a:off x="3741154" y="554879"/>
        <a:ext cx="679694" cy="679776"/>
      </dsp:txXfrm>
    </dsp:sp>
    <dsp:sp modelId="{3F022515-535B-4568-9A54-536FA3129E4B}">
      <dsp:nvSpPr>
        <dsp:cNvPr id="0" name=""/>
        <dsp:cNvSpPr/>
      </dsp:nvSpPr>
      <dsp:spPr>
        <a:xfrm rot="2700000">
          <a:off x="2517814"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76F460-6280-41D6-A193-F78C231FC90D}">
      <dsp:nvSpPr>
        <dsp:cNvPr id="0" name=""/>
        <dsp:cNvSpPr/>
      </dsp:nvSpPr>
      <dsp:spPr>
        <a:xfrm>
          <a:off x="2476588"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Calculating the percentage of null values	</a:t>
          </a:r>
        </a:p>
      </dsp:txBody>
      <dsp:txXfrm>
        <a:off x="2612527" y="554879"/>
        <a:ext cx="679694" cy="679776"/>
      </dsp:txXfrm>
    </dsp:sp>
    <dsp:sp modelId="{2AA2690D-A0C7-48E5-9B0E-3FEF004FEF85}">
      <dsp:nvSpPr>
        <dsp:cNvPr id="0" name=""/>
        <dsp:cNvSpPr/>
      </dsp:nvSpPr>
      <dsp:spPr>
        <a:xfrm rot="2700000">
          <a:off x="1464047"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98CD7B-2C43-455F-9007-94A4D865FC01}">
      <dsp:nvSpPr>
        <dsp:cNvPr id="0" name=""/>
        <dsp:cNvSpPr/>
      </dsp:nvSpPr>
      <dsp:spPr>
        <a:xfrm>
          <a:off x="1497681"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Checking for completely null column	</a:t>
          </a:r>
        </a:p>
      </dsp:txBody>
      <dsp:txXfrm>
        <a:off x="1633620" y="554879"/>
        <a:ext cx="679694" cy="679776"/>
      </dsp:txXfrm>
    </dsp:sp>
    <dsp:sp modelId="{41C162D5-C96D-4280-AEDD-87E44AE6394B}">
      <dsp:nvSpPr>
        <dsp:cNvPr id="0" name=""/>
        <dsp:cNvSpPr/>
      </dsp:nvSpPr>
      <dsp:spPr>
        <a:xfrm rot="2700000">
          <a:off x="410279" y="384776"/>
          <a:ext cx="1019804" cy="1019804"/>
        </a:xfrm>
        <a:prstGeom prst="teardrop">
          <a:avLst>
            <a:gd name="adj" fmla="val 10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EB843-51C1-4A75-95B6-CDA2BAFD9350}">
      <dsp:nvSpPr>
        <dsp:cNvPr id="0" name=""/>
        <dsp:cNvSpPr/>
      </dsp:nvSpPr>
      <dsp:spPr>
        <a:xfrm>
          <a:off x="443913" y="418888"/>
          <a:ext cx="951572" cy="951758"/>
        </a:xfrm>
        <a:prstGeom prst="ellipse">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Loading data from csv	</a:t>
          </a:r>
        </a:p>
      </dsp:txBody>
      <dsp:txXfrm>
        <a:off x="579852" y="554879"/>
        <a:ext cx="679694" cy="67977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A1ED04-210B-4A51-A336-808893ECF17C}"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BBDD5-C020-4B03-B1E0-F2D57A59CFF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46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1ED04-210B-4A51-A336-808893ECF17C}"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337064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1ED04-210B-4A51-A336-808893ECF17C}"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31457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1ED04-210B-4A51-A336-808893ECF17C}"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98047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A1ED04-210B-4A51-A336-808893ECF17C}"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9BBDD5-C020-4B03-B1E0-F2D57A59CFF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49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A1ED04-210B-4A51-A336-808893ECF17C}"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135526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A1ED04-210B-4A51-A336-808893ECF17C}"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141037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1ED04-210B-4A51-A336-808893ECF17C}"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12879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A1ED04-210B-4A51-A336-808893ECF17C}" type="datetimeFigureOut">
              <a:rPr lang="en-IN" smtClean="0"/>
              <a:t>26-11-2024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1890353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A1ED04-210B-4A51-A336-808893ECF17C}" type="datetimeFigureOut">
              <a:rPr lang="en-IN" smtClean="0"/>
              <a:t>26-11-2024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19BBDD5-C020-4B03-B1E0-F2D57A59CFFE}" type="slidenum">
              <a:rPr lang="en-IN" smtClean="0"/>
              <a:t>‹#›</a:t>
            </a:fld>
            <a:endParaRPr lang="en-IN"/>
          </a:p>
        </p:txBody>
      </p:sp>
    </p:spTree>
    <p:extLst>
      <p:ext uri="{BB962C8B-B14F-4D97-AF65-F5344CB8AC3E}">
        <p14:creationId xmlns:p14="http://schemas.microsoft.com/office/powerpoint/2010/main" val="50442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A1ED04-210B-4A51-A336-808893ECF17C}"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9BBDD5-C020-4B03-B1E0-F2D57A59CFFE}" type="slidenum">
              <a:rPr lang="en-IN" smtClean="0"/>
              <a:t>‹#›</a:t>
            </a:fld>
            <a:endParaRPr lang="en-IN"/>
          </a:p>
        </p:txBody>
      </p:sp>
    </p:spTree>
    <p:extLst>
      <p:ext uri="{BB962C8B-B14F-4D97-AF65-F5344CB8AC3E}">
        <p14:creationId xmlns:p14="http://schemas.microsoft.com/office/powerpoint/2010/main" val="2936073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A1ED04-210B-4A51-A336-808893ECF17C}" type="datetimeFigureOut">
              <a:rPr lang="en-IN" smtClean="0"/>
              <a:t>26-11-2024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19BBDD5-C020-4B03-B1E0-F2D57A59CFF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15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9435-CA61-40AD-B04D-0FA99D3DF21E}"/>
              </a:ext>
            </a:extLst>
          </p:cNvPr>
          <p:cNvSpPr>
            <a:spLocks noGrp="1"/>
          </p:cNvSpPr>
          <p:nvPr>
            <p:ph type="ctrTitle"/>
          </p:nvPr>
        </p:nvSpPr>
        <p:spPr/>
        <p:txBody>
          <a:bodyPr/>
          <a:lstStyle/>
          <a:p>
            <a:r>
              <a:rPr lang="en-IN" dirty="0"/>
              <a:t>Lending club case study</a:t>
            </a:r>
          </a:p>
        </p:txBody>
      </p:sp>
      <p:sp>
        <p:nvSpPr>
          <p:cNvPr id="3" name="Subtitle 2">
            <a:extLst>
              <a:ext uri="{FF2B5EF4-FFF2-40B4-BE49-F238E27FC236}">
                <a16:creationId xmlns:a16="http://schemas.microsoft.com/office/drawing/2014/main" id="{A96C46FD-6421-4C2C-8292-A1E762040824}"/>
              </a:ext>
            </a:extLst>
          </p:cNvPr>
          <p:cNvSpPr>
            <a:spLocks noGrp="1"/>
          </p:cNvSpPr>
          <p:nvPr>
            <p:ph type="subTitle" idx="1"/>
          </p:nvPr>
        </p:nvSpPr>
        <p:spPr/>
        <p:txBody>
          <a:bodyPr/>
          <a:lstStyle/>
          <a:p>
            <a:r>
              <a:rPr lang="en-IN" dirty="0"/>
              <a:t>Lokeshkumar Rajendran</a:t>
            </a:r>
          </a:p>
        </p:txBody>
      </p:sp>
    </p:spTree>
    <p:extLst>
      <p:ext uri="{BB962C8B-B14F-4D97-AF65-F5344CB8AC3E}">
        <p14:creationId xmlns:p14="http://schemas.microsoft.com/office/powerpoint/2010/main" val="4199649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1EA9-429D-46BA-A513-AFAE26099D4A}"/>
              </a:ext>
            </a:extLst>
          </p:cNvPr>
          <p:cNvSpPr>
            <a:spLocks noGrp="1"/>
          </p:cNvSpPr>
          <p:nvPr>
            <p:ph type="title"/>
          </p:nvPr>
        </p:nvSpPr>
        <p:spPr/>
        <p:txBody>
          <a:bodyPr/>
          <a:lstStyle/>
          <a:p>
            <a:r>
              <a:rPr lang="en-IN" b="1" dirty="0"/>
              <a:t>Segmented Univariate Analysis-Employee length, interest rate</a:t>
            </a:r>
            <a:endParaRPr lang="en-IN" dirty="0"/>
          </a:p>
        </p:txBody>
      </p:sp>
      <p:pic>
        <p:nvPicPr>
          <p:cNvPr id="4" name="Content Placeholder 3">
            <a:extLst>
              <a:ext uri="{FF2B5EF4-FFF2-40B4-BE49-F238E27FC236}">
                <a16:creationId xmlns:a16="http://schemas.microsoft.com/office/drawing/2014/main" id="{C1D54F44-362A-41AC-99E1-472361BD0C58}"/>
              </a:ext>
            </a:extLst>
          </p:cNvPr>
          <p:cNvPicPr>
            <a:picLocks noGrp="1" noChangeAspect="1"/>
          </p:cNvPicPr>
          <p:nvPr>
            <p:ph idx="1"/>
          </p:nvPr>
        </p:nvPicPr>
        <p:blipFill>
          <a:blip r:embed="rId2"/>
          <a:stretch>
            <a:fillRect/>
          </a:stretch>
        </p:blipFill>
        <p:spPr>
          <a:xfrm>
            <a:off x="894624" y="1880210"/>
            <a:ext cx="5201376" cy="3515216"/>
          </a:xfrm>
          <a:prstGeom prst="rect">
            <a:avLst/>
          </a:prstGeom>
        </p:spPr>
      </p:pic>
      <p:sp>
        <p:nvSpPr>
          <p:cNvPr id="6" name="TextBox 5">
            <a:extLst>
              <a:ext uri="{FF2B5EF4-FFF2-40B4-BE49-F238E27FC236}">
                <a16:creationId xmlns:a16="http://schemas.microsoft.com/office/drawing/2014/main" id="{70480F80-83D5-4D05-8FCC-B7909F0BA7BA}"/>
              </a:ext>
            </a:extLst>
          </p:cNvPr>
          <p:cNvSpPr txBox="1"/>
          <p:nvPr/>
        </p:nvSpPr>
        <p:spPr>
          <a:xfrm>
            <a:off x="1160585" y="5609492"/>
            <a:ext cx="4844561"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The Employee who has 10 years or more than 10 years has defaulted more</a:t>
            </a:r>
          </a:p>
        </p:txBody>
      </p:sp>
      <p:pic>
        <p:nvPicPr>
          <p:cNvPr id="8" name="Picture 7">
            <a:extLst>
              <a:ext uri="{FF2B5EF4-FFF2-40B4-BE49-F238E27FC236}">
                <a16:creationId xmlns:a16="http://schemas.microsoft.com/office/drawing/2014/main" id="{741E62E8-2943-4224-A506-2BAF9B1B96BF}"/>
              </a:ext>
            </a:extLst>
          </p:cNvPr>
          <p:cNvPicPr>
            <a:picLocks noChangeAspect="1"/>
          </p:cNvPicPr>
          <p:nvPr/>
        </p:nvPicPr>
        <p:blipFill>
          <a:blip r:embed="rId3"/>
          <a:stretch>
            <a:fillRect/>
          </a:stretch>
        </p:blipFill>
        <p:spPr>
          <a:xfrm>
            <a:off x="6179053" y="1777842"/>
            <a:ext cx="5494787" cy="3617584"/>
          </a:xfrm>
          <a:prstGeom prst="rect">
            <a:avLst/>
          </a:prstGeom>
        </p:spPr>
      </p:pic>
      <p:sp>
        <p:nvSpPr>
          <p:cNvPr id="9" name="TextBox 8">
            <a:extLst>
              <a:ext uri="{FF2B5EF4-FFF2-40B4-BE49-F238E27FC236}">
                <a16:creationId xmlns:a16="http://schemas.microsoft.com/office/drawing/2014/main" id="{5EF259A7-A8AD-4D23-88F6-610F37BF5BB9}"/>
              </a:ext>
            </a:extLst>
          </p:cNvPr>
          <p:cNvSpPr txBox="1"/>
          <p:nvPr/>
        </p:nvSpPr>
        <p:spPr>
          <a:xfrm>
            <a:off x="6355080" y="5468480"/>
            <a:ext cx="5494787"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The loans that was provided with the interest rate of 15-17% has defaulted more</a:t>
            </a:r>
          </a:p>
        </p:txBody>
      </p:sp>
    </p:spTree>
    <p:extLst>
      <p:ext uri="{BB962C8B-B14F-4D97-AF65-F5344CB8AC3E}">
        <p14:creationId xmlns:p14="http://schemas.microsoft.com/office/powerpoint/2010/main" val="10471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A0346-BD1B-4B9C-8961-568FB0E80491}"/>
              </a:ext>
            </a:extLst>
          </p:cNvPr>
          <p:cNvSpPr>
            <a:spLocks noGrp="1"/>
          </p:cNvSpPr>
          <p:nvPr>
            <p:ph type="title"/>
          </p:nvPr>
        </p:nvSpPr>
        <p:spPr/>
        <p:txBody>
          <a:bodyPr/>
          <a:lstStyle/>
          <a:p>
            <a:r>
              <a:rPr lang="en-IN" b="1" dirty="0"/>
              <a:t>Segmented Univariate Analysis-Total account and term column</a:t>
            </a:r>
            <a:endParaRPr lang="en-IN" dirty="0"/>
          </a:p>
        </p:txBody>
      </p:sp>
      <p:pic>
        <p:nvPicPr>
          <p:cNvPr id="4" name="Content Placeholder 3">
            <a:extLst>
              <a:ext uri="{FF2B5EF4-FFF2-40B4-BE49-F238E27FC236}">
                <a16:creationId xmlns:a16="http://schemas.microsoft.com/office/drawing/2014/main" id="{7A175767-67B6-47A0-987F-50D26386003B}"/>
              </a:ext>
            </a:extLst>
          </p:cNvPr>
          <p:cNvPicPr>
            <a:picLocks noGrp="1" noChangeAspect="1"/>
          </p:cNvPicPr>
          <p:nvPr>
            <p:ph idx="1"/>
          </p:nvPr>
        </p:nvPicPr>
        <p:blipFill>
          <a:blip r:embed="rId2"/>
          <a:stretch>
            <a:fillRect/>
          </a:stretch>
        </p:blipFill>
        <p:spPr>
          <a:xfrm>
            <a:off x="957329" y="1907223"/>
            <a:ext cx="4833871" cy="3311339"/>
          </a:xfrm>
          <a:prstGeom prst="rect">
            <a:avLst/>
          </a:prstGeom>
        </p:spPr>
      </p:pic>
      <p:pic>
        <p:nvPicPr>
          <p:cNvPr id="5" name="Picture 4">
            <a:extLst>
              <a:ext uri="{FF2B5EF4-FFF2-40B4-BE49-F238E27FC236}">
                <a16:creationId xmlns:a16="http://schemas.microsoft.com/office/drawing/2014/main" id="{D67855CD-2B18-4462-9A4B-DAA860689335}"/>
              </a:ext>
            </a:extLst>
          </p:cNvPr>
          <p:cNvPicPr>
            <a:picLocks noChangeAspect="1"/>
          </p:cNvPicPr>
          <p:nvPr/>
        </p:nvPicPr>
        <p:blipFill>
          <a:blip r:embed="rId3"/>
          <a:stretch>
            <a:fillRect/>
          </a:stretch>
        </p:blipFill>
        <p:spPr>
          <a:xfrm>
            <a:off x="6126481" y="1849260"/>
            <a:ext cx="4833872" cy="3325430"/>
          </a:xfrm>
          <a:prstGeom prst="rect">
            <a:avLst/>
          </a:prstGeom>
        </p:spPr>
      </p:pic>
      <p:sp>
        <p:nvSpPr>
          <p:cNvPr id="6" name="TextBox 5">
            <a:extLst>
              <a:ext uri="{FF2B5EF4-FFF2-40B4-BE49-F238E27FC236}">
                <a16:creationId xmlns:a16="http://schemas.microsoft.com/office/drawing/2014/main" id="{E5F646CD-45C8-4C35-A322-AB7563DD6E96}"/>
              </a:ext>
            </a:extLst>
          </p:cNvPr>
          <p:cNvSpPr txBox="1"/>
          <p:nvPr/>
        </p:nvSpPr>
        <p:spPr>
          <a:xfrm>
            <a:off x="1257301" y="5286590"/>
            <a:ext cx="4389120"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The person who has total account between 2-19 has defaulted more</a:t>
            </a:r>
          </a:p>
        </p:txBody>
      </p:sp>
      <p:sp>
        <p:nvSpPr>
          <p:cNvPr id="7" name="TextBox 6">
            <a:extLst>
              <a:ext uri="{FF2B5EF4-FFF2-40B4-BE49-F238E27FC236}">
                <a16:creationId xmlns:a16="http://schemas.microsoft.com/office/drawing/2014/main" id="{A4A1586B-B529-4B1F-AB59-EF0296870F79}"/>
              </a:ext>
            </a:extLst>
          </p:cNvPr>
          <p:cNvSpPr txBox="1"/>
          <p:nvPr/>
        </p:nvSpPr>
        <p:spPr>
          <a:xfrm>
            <a:off x="6484618" y="5178772"/>
            <a:ext cx="4750053"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loan which has the 36 months term has defaulted more when compared to 60 months</a:t>
            </a:r>
          </a:p>
        </p:txBody>
      </p:sp>
    </p:spTree>
    <p:extLst>
      <p:ext uri="{BB962C8B-B14F-4D97-AF65-F5344CB8AC3E}">
        <p14:creationId xmlns:p14="http://schemas.microsoft.com/office/powerpoint/2010/main" val="3404469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D2AF-8920-4548-91E6-C74539169BD7}"/>
              </a:ext>
            </a:extLst>
          </p:cNvPr>
          <p:cNvSpPr>
            <a:spLocks noGrp="1"/>
          </p:cNvSpPr>
          <p:nvPr>
            <p:ph type="title"/>
          </p:nvPr>
        </p:nvSpPr>
        <p:spPr/>
        <p:txBody>
          <a:bodyPr/>
          <a:lstStyle/>
          <a:p>
            <a:r>
              <a:rPr lang="en-IN" b="1" dirty="0"/>
              <a:t>Segmented Univariate Analysis-Annual Income and open account</a:t>
            </a:r>
            <a:endParaRPr lang="en-IN" dirty="0"/>
          </a:p>
        </p:txBody>
      </p:sp>
      <p:pic>
        <p:nvPicPr>
          <p:cNvPr id="4" name="Content Placeholder 3">
            <a:extLst>
              <a:ext uri="{FF2B5EF4-FFF2-40B4-BE49-F238E27FC236}">
                <a16:creationId xmlns:a16="http://schemas.microsoft.com/office/drawing/2014/main" id="{890D0B27-4153-4066-A2FF-4F504C0A8453}"/>
              </a:ext>
            </a:extLst>
          </p:cNvPr>
          <p:cNvPicPr>
            <a:picLocks noGrp="1" noChangeAspect="1"/>
          </p:cNvPicPr>
          <p:nvPr>
            <p:ph idx="1"/>
          </p:nvPr>
        </p:nvPicPr>
        <p:blipFill>
          <a:blip r:embed="rId2"/>
          <a:stretch>
            <a:fillRect/>
          </a:stretch>
        </p:blipFill>
        <p:spPr>
          <a:xfrm>
            <a:off x="679961" y="2141539"/>
            <a:ext cx="5608557" cy="3211512"/>
          </a:xfrm>
          <a:prstGeom prst="rect">
            <a:avLst/>
          </a:prstGeom>
        </p:spPr>
      </p:pic>
      <p:pic>
        <p:nvPicPr>
          <p:cNvPr id="5" name="Picture 4">
            <a:extLst>
              <a:ext uri="{FF2B5EF4-FFF2-40B4-BE49-F238E27FC236}">
                <a16:creationId xmlns:a16="http://schemas.microsoft.com/office/drawing/2014/main" id="{8598C115-1BA4-48D1-A6F2-BB2D25B0893C}"/>
              </a:ext>
            </a:extLst>
          </p:cNvPr>
          <p:cNvPicPr>
            <a:picLocks noChangeAspect="1"/>
          </p:cNvPicPr>
          <p:nvPr/>
        </p:nvPicPr>
        <p:blipFill>
          <a:blip r:embed="rId3"/>
          <a:stretch>
            <a:fillRect/>
          </a:stretch>
        </p:blipFill>
        <p:spPr>
          <a:xfrm>
            <a:off x="6096000" y="1857105"/>
            <a:ext cx="5520155" cy="3574454"/>
          </a:xfrm>
          <a:prstGeom prst="rect">
            <a:avLst/>
          </a:prstGeom>
        </p:spPr>
      </p:pic>
      <p:sp>
        <p:nvSpPr>
          <p:cNvPr id="7" name="TextBox 6">
            <a:extLst>
              <a:ext uri="{FF2B5EF4-FFF2-40B4-BE49-F238E27FC236}">
                <a16:creationId xmlns:a16="http://schemas.microsoft.com/office/drawing/2014/main" id="{32EA67C1-619A-4D53-BE8B-E298C98FD374}"/>
              </a:ext>
            </a:extLst>
          </p:cNvPr>
          <p:cNvSpPr txBox="1"/>
          <p:nvPr/>
        </p:nvSpPr>
        <p:spPr>
          <a:xfrm>
            <a:off x="962025" y="5366638"/>
            <a:ext cx="5133975"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person with the income range of 30K to 57K has defaulted more, an extra caution has to be taken for the loans with salary of this range</a:t>
            </a:r>
          </a:p>
        </p:txBody>
      </p:sp>
      <p:sp>
        <p:nvSpPr>
          <p:cNvPr id="8" name="TextBox 7">
            <a:extLst>
              <a:ext uri="{FF2B5EF4-FFF2-40B4-BE49-F238E27FC236}">
                <a16:creationId xmlns:a16="http://schemas.microsoft.com/office/drawing/2014/main" id="{CDD10B9E-7DD8-4B79-B8B7-66FE8C981F61}"/>
              </a:ext>
            </a:extLst>
          </p:cNvPr>
          <p:cNvSpPr txBox="1"/>
          <p:nvPr/>
        </p:nvSpPr>
        <p:spPr>
          <a:xfrm>
            <a:off x="6791326" y="5581650"/>
            <a:ext cx="4705350" cy="646331"/>
          </a:xfrm>
          <a:prstGeom prst="rect">
            <a:avLst/>
          </a:prstGeom>
          <a:noFill/>
        </p:spPr>
        <p:txBody>
          <a:bodyPr wrap="square" rtlCol="0">
            <a:spAutoFit/>
          </a:bodyPr>
          <a:lstStyle/>
          <a:p>
            <a:pPr marL="285750" indent="-285750">
              <a:buFont typeface="Wingdings" panose="05000000000000000000" pitchFamily="2" charset="2"/>
              <a:buChar char="§"/>
            </a:pPr>
            <a:r>
              <a:rPr lang="en-IN" dirty="0"/>
              <a:t>People with the open account of 2-9 has charged off more when compared to others </a:t>
            </a:r>
          </a:p>
        </p:txBody>
      </p:sp>
    </p:spTree>
    <p:extLst>
      <p:ext uri="{BB962C8B-B14F-4D97-AF65-F5344CB8AC3E}">
        <p14:creationId xmlns:p14="http://schemas.microsoft.com/office/powerpoint/2010/main" val="71543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3087-AD9C-4D38-BE7F-4753FF4D5837}"/>
              </a:ext>
            </a:extLst>
          </p:cNvPr>
          <p:cNvSpPr>
            <a:spLocks noGrp="1"/>
          </p:cNvSpPr>
          <p:nvPr>
            <p:ph type="title"/>
          </p:nvPr>
        </p:nvSpPr>
        <p:spPr/>
        <p:txBody>
          <a:bodyPr/>
          <a:lstStyle/>
          <a:p>
            <a:r>
              <a:rPr lang="en-IN" b="1" dirty="0"/>
              <a:t>Segmented Univariate Analysis-State and loan amount</a:t>
            </a:r>
            <a:endParaRPr lang="en-IN" dirty="0"/>
          </a:p>
        </p:txBody>
      </p:sp>
      <p:pic>
        <p:nvPicPr>
          <p:cNvPr id="4" name="Content Placeholder 3">
            <a:extLst>
              <a:ext uri="{FF2B5EF4-FFF2-40B4-BE49-F238E27FC236}">
                <a16:creationId xmlns:a16="http://schemas.microsoft.com/office/drawing/2014/main" id="{9512A259-5F2A-49EE-9BD1-875D408DC0D4}"/>
              </a:ext>
            </a:extLst>
          </p:cNvPr>
          <p:cNvPicPr>
            <a:picLocks noGrp="1" noChangeAspect="1"/>
          </p:cNvPicPr>
          <p:nvPr>
            <p:ph idx="1"/>
          </p:nvPr>
        </p:nvPicPr>
        <p:blipFill>
          <a:blip r:embed="rId2"/>
          <a:stretch>
            <a:fillRect/>
          </a:stretch>
        </p:blipFill>
        <p:spPr>
          <a:xfrm>
            <a:off x="910830" y="2099984"/>
            <a:ext cx="5668166" cy="3176868"/>
          </a:xfrm>
          <a:prstGeom prst="rect">
            <a:avLst/>
          </a:prstGeom>
        </p:spPr>
      </p:pic>
      <p:pic>
        <p:nvPicPr>
          <p:cNvPr id="5" name="Picture 4">
            <a:extLst>
              <a:ext uri="{FF2B5EF4-FFF2-40B4-BE49-F238E27FC236}">
                <a16:creationId xmlns:a16="http://schemas.microsoft.com/office/drawing/2014/main" id="{7FDA6F09-9257-4348-8A95-8C54791201A5}"/>
              </a:ext>
            </a:extLst>
          </p:cNvPr>
          <p:cNvPicPr>
            <a:picLocks noChangeAspect="1"/>
          </p:cNvPicPr>
          <p:nvPr/>
        </p:nvPicPr>
        <p:blipFill>
          <a:blip r:embed="rId3"/>
          <a:stretch>
            <a:fillRect/>
          </a:stretch>
        </p:blipFill>
        <p:spPr>
          <a:xfrm>
            <a:off x="6324328" y="2099983"/>
            <a:ext cx="5578335" cy="3020658"/>
          </a:xfrm>
          <a:prstGeom prst="rect">
            <a:avLst/>
          </a:prstGeom>
        </p:spPr>
      </p:pic>
      <p:sp>
        <p:nvSpPr>
          <p:cNvPr id="6" name="TextBox 5">
            <a:extLst>
              <a:ext uri="{FF2B5EF4-FFF2-40B4-BE49-F238E27FC236}">
                <a16:creationId xmlns:a16="http://schemas.microsoft.com/office/drawing/2014/main" id="{461CC61A-C74A-415B-AEE9-F4591EBBCB42}"/>
              </a:ext>
            </a:extLst>
          </p:cNvPr>
          <p:cNvSpPr txBox="1"/>
          <p:nvPr/>
        </p:nvSpPr>
        <p:spPr>
          <a:xfrm>
            <a:off x="1097280" y="5276851"/>
            <a:ext cx="557022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People from the CA state has defaulted more when compared to others. Lending club should have extra due diligence on the CA state</a:t>
            </a:r>
          </a:p>
        </p:txBody>
      </p:sp>
      <p:sp>
        <p:nvSpPr>
          <p:cNvPr id="7" name="TextBox 6">
            <a:extLst>
              <a:ext uri="{FF2B5EF4-FFF2-40B4-BE49-F238E27FC236}">
                <a16:creationId xmlns:a16="http://schemas.microsoft.com/office/drawing/2014/main" id="{46A8B255-0244-40E4-8041-E7494A2E1B14}"/>
              </a:ext>
            </a:extLst>
          </p:cNvPr>
          <p:cNvSpPr txBox="1"/>
          <p:nvPr/>
        </p:nvSpPr>
        <p:spPr>
          <a:xfrm>
            <a:off x="6765445" y="5188209"/>
            <a:ext cx="4921729"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Loans provided between 8K to 13K has defaulted more, more the loan amount there is less changes of defaulting </a:t>
            </a:r>
          </a:p>
        </p:txBody>
      </p:sp>
    </p:spTree>
    <p:extLst>
      <p:ext uri="{BB962C8B-B14F-4D97-AF65-F5344CB8AC3E}">
        <p14:creationId xmlns:p14="http://schemas.microsoft.com/office/powerpoint/2010/main" val="358606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9861-DAEA-45CF-BEA7-9EED7482A62B}"/>
              </a:ext>
            </a:extLst>
          </p:cNvPr>
          <p:cNvSpPr>
            <a:spLocks noGrp="1"/>
          </p:cNvSpPr>
          <p:nvPr>
            <p:ph type="title"/>
          </p:nvPr>
        </p:nvSpPr>
        <p:spPr/>
        <p:txBody>
          <a:bodyPr>
            <a:normAutofit fontScale="90000"/>
          </a:bodyPr>
          <a:lstStyle/>
          <a:p>
            <a:r>
              <a:rPr lang="en-IN" b="1" dirty="0"/>
              <a:t>Bivariate Analysis-</a:t>
            </a:r>
            <a:r>
              <a:rPr lang="en-US" b="1" dirty="0"/>
              <a:t>Annual income vs home ownership and Annual income vs loan purpose</a:t>
            </a:r>
            <a:endParaRPr lang="en-IN" dirty="0"/>
          </a:p>
        </p:txBody>
      </p:sp>
      <p:pic>
        <p:nvPicPr>
          <p:cNvPr id="4" name="Content Placeholder 3">
            <a:extLst>
              <a:ext uri="{FF2B5EF4-FFF2-40B4-BE49-F238E27FC236}">
                <a16:creationId xmlns:a16="http://schemas.microsoft.com/office/drawing/2014/main" id="{E01E6684-E941-45DF-AC6B-E1F879E88D25}"/>
              </a:ext>
            </a:extLst>
          </p:cNvPr>
          <p:cNvPicPr>
            <a:picLocks noGrp="1" noChangeAspect="1"/>
          </p:cNvPicPr>
          <p:nvPr>
            <p:ph idx="1"/>
          </p:nvPr>
        </p:nvPicPr>
        <p:blipFill>
          <a:blip r:embed="rId2"/>
          <a:stretch>
            <a:fillRect/>
          </a:stretch>
        </p:blipFill>
        <p:spPr>
          <a:xfrm>
            <a:off x="148953" y="1836738"/>
            <a:ext cx="4905919" cy="3697287"/>
          </a:xfrm>
          <a:prstGeom prst="rect">
            <a:avLst/>
          </a:prstGeom>
        </p:spPr>
      </p:pic>
      <p:pic>
        <p:nvPicPr>
          <p:cNvPr id="5" name="Picture 4">
            <a:extLst>
              <a:ext uri="{FF2B5EF4-FFF2-40B4-BE49-F238E27FC236}">
                <a16:creationId xmlns:a16="http://schemas.microsoft.com/office/drawing/2014/main" id="{36C1AEB6-AC07-4E45-88EC-EB8F5D86CEDB}"/>
              </a:ext>
            </a:extLst>
          </p:cNvPr>
          <p:cNvPicPr>
            <a:picLocks noChangeAspect="1"/>
          </p:cNvPicPr>
          <p:nvPr/>
        </p:nvPicPr>
        <p:blipFill>
          <a:blip r:embed="rId3"/>
          <a:stretch>
            <a:fillRect/>
          </a:stretch>
        </p:blipFill>
        <p:spPr>
          <a:xfrm>
            <a:off x="5943054" y="1822182"/>
            <a:ext cx="5010695" cy="3634014"/>
          </a:xfrm>
          <a:prstGeom prst="rect">
            <a:avLst/>
          </a:prstGeom>
        </p:spPr>
      </p:pic>
      <p:sp>
        <p:nvSpPr>
          <p:cNvPr id="6" name="TextBox 5">
            <a:extLst>
              <a:ext uri="{FF2B5EF4-FFF2-40B4-BE49-F238E27FC236}">
                <a16:creationId xmlns:a16="http://schemas.microsoft.com/office/drawing/2014/main" id="{8158E609-8436-43B6-AB6B-4CCD47BE4199}"/>
              </a:ext>
            </a:extLst>
          </p:cNvPr>
          <p:cNvSpPr txBox="1"/>
          <p:nvPr/>
        </p:nvSpPr>
        <p:spPr>
          <a:xfrm>
            <a:off x="622163" y="5623878"/>
            <a:ext cx="4997587"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t>Persons with </a:t>
            </a:r>
            <a:r>
              <a:rPr lang="en-US" dirty="0" err="1"/>
              <a:t>mortage</a:t>
            </a:r>
            <a:r>
              <a:rPr lang="en-US" dirty="0"/>
              <a:t> having the annual income of 60k to 70k has more possibility of defaulting</a:t>
            </a:r>
          </a:p>
          <a:p>
            <a:endParaRPr lang="en-IN" dirty="0"/>
          </a:p>
        </p:txBody>
      </p:sp>
      <p:sp>
        <p:nvSpPr>
          <p:cNvPr id="7" name="Rectangle 6">
            <a:extLst>
              <a:ext uri="{FF2B5EF4-FFF2-40B4-BE49-F238E27FC236}">
                <a16:creationId xmlns:a16="http://schemas.microsoft.com/office/drawing/2014/main" id="{0C0FE49B-FD29-49FC-9F6C-D07F6987DBC3}"/>
              </a:ext>
            </a:extLst>
          </p:cNvPr>
          <p:cNvSpPr/>
          <p:nvPr/>
        </p:nvSpPr>
        <p:spPr>
          <a:xfrm>
            <a:off x="5943054" y="5541018"/>
            <a:ext cx="6096000" cy="646331"/>
          </a:xfrm>
          <a:prstGeom prst="rect">
            <a:avLst/>
          </a:prstGeom>
        </p:spPr>
        <p:txBody>
          <a:bodyPr>
            <a:spAutoFit/>
          </a:bodyPr>
          <a:lstStyle/>
          <a:p>
            <a:pPr marL="285750" indent="-285750">
              <a:buFont typeface="Wingdings" panose="05000000000000000000" pitchFamily="2" charset="2"/>
              <a:buChar char="§"/>
            </a:pPr>
            <a:r>
              <a:rPr lang="en-US" dirty="0">
                <a:latin typeface="system-ui"/>
              </a:rPr>
              <a:t>person who is taking loan for home improvement and if he has salary of 60k to 70k then he is likely to default</a:t>
            </a:r>
            <a:endParaRPr lang="en-US" b="0" i="0" dirty="0">
              <a:effectLst/>
              <a:latin typeface="system-ui"/>
            </a:endParaRPr>
          </a:p>
        </p:txBody>
      </p:sp>
    </p:spTree>
    <p:extLst>
      <p:ext uri="{BB962C8B-B14F-4D97-AF65-F5344CB8AC3E}">
        <p14:creationId xmlns:p14="http://schemas.microsoft.com/office/powerpoint/2010/main" val="40558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150D-5F02-4B14-BCE2-AD37BF434B50}"/>
              </a:ext>
            </a:extLst>
          </p:cNvPr>
          <p:cNvSpPr>
            <a:spLocks noGrp="1"/>
          </p:cNvSpPr>
          <p:nvPr>
            <p:ph type="title"/>
          </p:nvPr>
        </p:nvSpPr>
        <p:spPr/>
        <p:txBody>
          <a:bodyPr>
            <a:normAutofit fontScale="90000"/>
          </a:bodyPr>
          <a:lstStyle/>
          <a:p>
            <a:r>
              <a:rPr lang="en-IN" b="1" dirty="0"/>
              <a:t>Bivariate Analysis-</a:t>
            </a:r>
            <a:r>
              <a:rPr lang="en-US" b="1" dirty="0"/>
              <a:t>Annual income vs verification status and Loan amount vs employee length</a:t>
            </a:r>
            <a:endParaRPr lang="en-IN" dirty="0"/>
          </a:p>
        </p:txBody>
      </p:sp>
      <p:pic>
        <p:nvPicPr>
          <p:cNvPr id="4" name="Content Placeholder 3">
            <a:extLst>
              <a:ext uri="{FF2B5EF4-FFF2-40B4-BE49-F238E27FC236}">
                <a16:creationId xmlns:a16="http://schemas.microsoft.com/office/drawing/2014/main" id="{2730C814-E05C-4F24-BAC9-A8E4FA999BA9}"/>
              </a:ext>
            </a:extLst>
          </p:cNvPr>
          <p:cNvPicPr>
            <a:picLocks noGrp="1" noChangeAspect="1"/>
          </p:cNvPicPr>
          <p:nvPr>
            <p:ph idx="1"/>
          </p:nvPr>
        </p:nvPicPr>
        <p:blipFill>
          <a:blip r:embed="rId2"/>
          <a:stretch>
            <a:fillRect/>
          </a:stretch>
        </p:blipFill>
        <p:spPr>
          <a:xfrm>
            <a:off x="322064" y="1806099"/>
            <a:ext cx="4978798" cy="3561060"/>
          </a:xfrm>
          <a:prstGeom prst="rect">
            <a:avLst/>
          </a:prstGeom>
        </p:spPr>
      </p:pic>
      <p:pic>
        <p:nvPicPr>
          <p:cNvPr id="5" name="Picture 4">
            <a:extLst>
              <a:ext uri="{FF2B5EF4-FFF2-40B4-BE49-F238E27FC236}">
                <a16:creationId xmlns:a16="http://schemas.microsoft.com/office/drawing/2014/main" id="{7B8D9D91-6F8A-44AD-B233-3B802B23F357}"/>
              </a:ext>
            </a:extLst>
          </p:cNvPr>
          <p:cNvPicPr>
            <a:picLocks noChangeAspect="1"/>
          </p:cNvPicPr>
          <p:nvPr/>
        </p:nvPicPr>
        <p:blipFill>
          <a:blip r:embed="rId3"/>
          <a:stretch>
            <a:fillRect/>
          </a:stretch>
        </p:blipFill>
        <p:spPr>
          <a:xfrm>
            <a:off x="5941658" y="1737360"/>
            <a:ext cx="5012092" cy="3872865"/>
          </a:xfrm>
          <a:prstGeom prst="rect">
            <a:avLst/>
          </a:prstGeom>
        </p:spPr>
      </p:pic>
      <p:sp>
        <p:nvSpPr>
          <p:cNvPr id="6" name="Rectangle 5">
            <a:extLst>
              <a:ext uri="{FF2B5EF4-FFF2-40B4-BE49-F238E27FC236}">
                <a16:creationId xmlns:a16="http://schemas.microsoft.com/office/drawing/2014/main" id="{6A570155-C675-4605-9ECD-3B1D54688ACC}"/>
              </a:ext>
            </a:extLst>
          </p:cNvPr>
          <p:cNvSpPr/>
          <p:nvPr/>
        </p:nvSpPr>
        <p:spPr>
          <a:xfrm>
            <a:off x="6096000" y="5473998"/>
            <a:ext cx="6096000" cy="923330"/>
          </a:xfrm>
          <a:prstGeom prst="rect">
            <a:avLst/>
          </a:prstGeom>
        </p:spPr>
        <p:txBody>
          <a:bodyPr>
            <a:spAutoFit/>
          </a:bodyPr>
          <a:lstStyle/>
          <a:p>
            <a:pPr marL="285750" indent="-285750">
              <a:buFont typeface="Wingdings" panose="05000000000000000000" pitchFamily="2" charset="2"/>
              <a:buChar char="§"/>
            </a:pPr>
            <a:r>
              <a:rPr lang="en-US" dirty="0">
                <a:latin typeface="system-ui"/>
              </a:rPr>
              <a:t>Employee with equal to or more than 10 years of experience has high amount of loan approved and they have charged off more</a:t>
            </a:r>
            <a:endParaRPr lang="en-US" b="0" i="0" dirty="0">
              <a:effectLst/>
              <a:latin typeface="system-ui"/>
            </a:endParaRPr>
          </a:p>
        </p:txBody>
      </p:sp>
      <p:sp>
        <p:nvSpPr>
          <p:cNvPr id="7" name="Rectangle 6">
            <a:extLst>
              <a:ext uri="{FF2B5EF4-FFF2-40B4-BE49-F238E27FC236}">
                <a16:creationId xmlns:a16="http://schemas.microsoft.com/office/drawing/2014/main" id="{98907CF0-E5F3-47D6-BD54-F39C760C54E5}"/>
              </a:ext>
            </a:extLst>
          </p:cNvPr>
          <p:cNvSpPr/>
          <p:nvPr/>
        </p:nvSpPr>
        <p:spPr>
          <a:xfrm>
            <a:off x="780079" y="5473998"/>
            <a:ext cx="5086350" cy="646331"/>
          </a:xfrm>
          <a:prstGeom prst="rect">
            <a:avLst/>
          </a:prstGeom>
        </p:spPr>
        <p:txBody>
          <a:bodyPr wrap="square">
            <a:spAutoFit/>
          </a:bodyPr>
          <a:lstStyle/>
          <a:p>
            <a:pPr marL="285750" indent="-285750">
              <a:buFont typeface="Wingdings" panose="05000000000000000000" pitchFamily="2" charset="2"/>
              <a:buChar char="§"/>
            </a:pPr>
            <a:r>
              <a:rPr lang="en-US" dirty="0">
                <a:latin typeface="system-ui"/>
              </a:rPr>
              <a:t>person with verified status who is having the salary range from 65K to 70K is likely to default</a:t>
            </a:r>
            <a:endParaRPr lang="en-IN" dirty="0"/>
          </a:p>
        </p:txBody>
      </p:sp>
    </p:spTree>
    <p:extLst>
      <p:ext uri="{BB962C8B-B14F-4D97-AF65-F5344CB8AC3E}">
        <p14:creationId xmlns:p14="http://schemas.microsoft.com/office/powerpoint/2010/main" val="55835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B4F4-61CA-4D1A-9CB4-AB5C8845E5B7}"/>
              </a:ext>
            </a:extLst>
          </p:cNvPr>
          <p:cNvSpPr>
            <a:spLocks noGrp="1"/>
          </p:cNvSpPr>
          <p:nvPr>
            <p:ph type="title"/>
          </p:nvPr>
        </p:nvSpPr>
        <p:spPr/>
        <p:txBody>
          <a:bodyPr/>
          <a:lstStyle/>
          <a:p>
            <a:r>
              <a:rPr lang="en-IN" dirty="0"/>
              <a:t>Multivariate Analysis</a:t>
            </a:r>
          </a:p>
        </p:txBody>
      </p:sp>
      <p:pic>
        <p:nvPicPr>
          <p:cNvPr id="8" name="Content Placeholder 7">
            <a:extLst>
              <a:ext uri="{FF2B5EF4-FFF2-40B4-BE49-F238E27FC236}">
                <a16:creationId xmlns:a16="http://schemas.microsoft.com/office/drawing/2014/main" id="{AB7ADE72-9503-4550-A218-C643CB48991A}"/>
              </a:ext>
            </a:extLst>
          </p:cNvPr>
          <p:cNvPicPr>
            <a:picLocks noGrp="1" noChangeAspect="1"/>
          </p:cNvPicPr>
          <p:nvPr>
            <p:ph idx="1"/>
          </p:nvPr>
        </p:nvPicPr>
        <p:blipFill>
          <a:blip r:embed="rId2"/>
          <a:stretch>
            <a:fillRect/>
          </a:stretch>
        </p:blipFill>
        <p:spPr>
          <a:xfrm>
            <a:off x="1097280" y="1941513"/>
            <a:ext cx="5728360" cy="4022725"/>
          </a:xfrm>
          <a:prstGeom prst="rect">
            <a:avLst/>
          </a:prstGeom>
        </p:spPr>
      </p:pic>
      <p:sp>
        <p:nvSpPr>
          <p:cNvPr id="9" name="TextBox 8">
            <a:extLst>
              <a:ext uri="{FF2B5EF4-FFF2-40B4-BE49-F238E27FC236}">
                <a16:creationId xmlns:a16="http://schemas.microsoft.com/office/drawing/2014/main" id="{B5D1805D-B237-43CB-A39F-5C434FEE08C4}"/>
              </a:ext>
            </a:extLst>
          </p:cNvPr>
          <p:cNvSpPr txBox="1"/>
          <p:nvPr/>
        </p:nvSpPr>
        <p:spPr>
          <a:xfrm>
            <a:off x="6362700" y="1809729"/>
            <a:ext cx="3829050" cy="2585323"/>
          </a:xfrm>
          <a:prstGeom prst="rect">
            <a:avLst/>
          </a:prstGeom>
          <a:noFill/>
        </p:spPr>
        <p:txBody>
          <a:bodyPr wrap="square" rtlCol="0">
            <a:spAutoFit/>
          </a:bodyPr>
          <a:lstStyle/>
          <a:p>
            <a:r>
              <a:rPr lang="en-IN" dirty="0"/>
              <a:t>The multi variate analysis is carried on the below columns </a:t>
            </a:r>
          </a:p>
          <a:p>
            <a:endParaRPr lang="en-IN" dirty="0"/>
          </a:p>
          <a:p>
            <a:pPr marL="742950" lvl="1" indent="-285750">
              <a:buFont typeface="Wingdings" panose="05000000000000000000" pitchFamily="2" charset="2"/>
              <a:buChar char="§"/>
            </a:pPr>
            <a:r>
              <a:rPr lang="en-IN" dirty="0"/>
              <a:t>Loan amount</a:t>
            </a:r>
          </a:p>
          <a:p>
            <a:pPr marL="742950" lvl="1" indent="-285750">
              <a:buFont typeface="Wingdings" panose="05000000000000000000" pitchFamily="2" charset="2"/>
              <a:buChar char="§"/>
            </a:pPr>
            <a:r>
              <a:rPr lang="en-IN" dirty="0"/>
              <a:t>Funded amount </a:t>
            </a:r>
            <a:r>
              <a:rPr lang="en-IN" dirty="0" err="1"/>
              <a:t>inv</a:t>
            </a:r>
            <a:endParaRPr lang="en-IN" dirty="0"/>
          </a:p>
          <a:p>
            <a:pPr marL="742950" lvl="1" indent="-285750">
              <a:buFont typeface="Wingdings" panose="05000000000000000000" pitchFamily="2" charset="2"/>
              <a:buChar char="§"/>
            </a:pPr>
            <a:r>
              <a:rPr lang="en-IN" dirty="0"/>
              <a:t>Annual </a:t>
            </a:r>
            <a:r>
              <a:rPr lang="en-IN" dirty="0" err="1"/>
              <a:t>inc</a:t>
            </a:r>
            <a:endParaRPr lang="en-IN" dirty="0"/>
          </a:p>
          <a:p>
            <a:pPr marL="742950" lvl="1" indent="-285750">
              <a:buFont typeface="Wingdings" panose="05000000000000000000" pitchFamily="2" charset="2"/>
              <a:buChar char="§"/>
            </a:pPr>
            <a:r>
              <a:rPr lang="en-IN" dirty="0" err="1"/>
              <a:t>Installment</a:t>
            </a:r>
            <a:r>
              <a:rPr lang="en-IN" dirty="0"/>
              <a:t> </a:t>
            </a:r>
          </a:p>
          <a:p>
            <a:pPr marL="742950" lvl="1" indent="-285750">
              <a:buFont typeface="Wingdings" panose="05000000000000000000" pitchFamily="2" charset="2"/>
              <a:buChar char="§"/>
            </a:pPr>
            <a:r>
              <a:rPr lang="en-IN" dirty="0" err="1"/>
              <a:t>Emp_length</a:t>
            </a:r>
            <a:endParaRPr lang="en-IN" dirty="0"/>
          </a:p>
          <a:p>
            <a:pPr marL="742950" lvl="1" indent="-285750">
              <a:buFont typeface="Wingdings" panose="05000000000000000000" pitchFamily="2" charset="2"/>
              <a:buChar char="§"/>
            </a:pPr>
            <a:r>
              <a:rPr lang="en-IN" dirty="0" err="1"/>
              <a:t>Open_acc</a:t>
            </a:r>
            <a:endParaRPr lang="en-IN" dirty="0"/>
          </a:p>
        </p:txBody>
      </p:sp>
      <p:sp>
        <p:nvSpPr>
          <p:cNvPr id="10" name="TextBox 9">
            <a:extLst>
              <a:ext uri="{FF2B5EF4-FFF2-40B4-BE49-F238E27FC236}">
                <a16:creationId xmlns:a16="http://schemas.microsoft.com/office/drawing/2014/main" id="{1DC835F5-6EAD-4118-8F1F-96988F3A0EEF}"/>
              </a:ext>
            </a:extLst>
          </p:cNvPr>
          <p:cNvSpPr txBox="1"/>
          <p:nvPr/>
        </p:nvSpPr>
        <p:spPr>
          <a:xfrm>
            <a:off x="6362700" y="4348410"/>
            <a:ext cx="5466625" cy="646331"/>
          </a:xfrm>
          <a:prstGeom prst="rect">
            <a:avLst/>
          </a:prstGeom>
          <a:noFill/>
        </p:spPr>
        <p:txBody>
          <a:bodyPr wrap="none" rtlCol="0">
            <a:spAutoFit/>
          </a:bodyPr>
          <a:lstStyle/>
          <a:p>
            <a:r>
              <a:rPr lang="en-IN" dirty="0"/>
              <a:t>The dark green colour indicates the positive  correlation </a:t>
            </a:r>
          </a:p>
          <a:p>
            <a:r>
              <a:rPr lang="en-IN" dirty="0"/>
              <a:t>between the columns</a:t>
            </a:r>
          </a:p>
        </p:txBody>
      </p:sp>
      <p:sp>
        <p:nvSpPr>
          <p:cNvPr id="11" name="TextBox 10">
            <a:extLst>
              <a:ext uri="{FF2B5EF4-FFF2-40B4-BE49-F238E27FC236}">
                <a16:creationId xmlns:a16="http://schemas.microsoft.com/office/drawing/2014/main" id="{BEA94FFA-7862-4715-918F-3936B4D2CCCA}"/>
              </a:ext>
            </a:extLst>
          </p:cNvPr>
          <p:cNvSpPr txBox="1"/>
          <p:nvPr/>
        </p:nvSpPr>
        <p:spPr>
          <a:xfrm>
            <a:off x="6362700" y="4976648"/>
            <a:ext cx="5312966" cy="646331"/>
          </a:xfrm>
          <a:prstGeom prst="rect">
            <a:avLst/>
          </a:prstGeom>
          <a:noFill/>
        </p:spPr>
        <p:txBody>
          <a:bodyPr wrap="square" rtlCol="0">
            <a:spAutoFit/>
          </a:bodyPr>
          <a:lstStyle/>
          <a:p>
            <a:r>
              <a:rPr lang="en-US" dirty="0"/>
              <a:t>Positive </a:t>
            </a:r>
            <a:r>
              <a:rPr lang="en-US" dirty="0" err="1"/>
              <a:t>corelation</a:t>
            </a:r>
            <a:r>
              <a:rPr lang="en-US" dirty="0"/>
              <a:t> between the loan amount, funded amount and the installment is seen</a:t>
            </a:r>
            <a:endParaRPr lang="en-IN" dirty="0"/>
          </a:p>
        </p:txBody>
      </p:sp>
      <p:sp>
        <p:nvSpPr>
          <p:cNvPr id="12" name="TextBox 11">
            <a:extLst>
              <a:ext uri="{FF2B5EF4-FFF2-40B4-BE49-F238E27FC236}">
                <a16:creationId xmlns:a16="http://schemas.microsoft.com/office/drawing/2014/main" id="{557D36AE-D3E4-4800-9AD0-840D164CF8DF}"/>
              </a:ext>
            </a:extLst>
          </p:cNvPr>
          <p:cNvSpPr txBox="1"/>
          <p:nvPr/>
        </p:nvSpPr>
        <p:spPr>
          <a:xfrm>
            <a:off x="6362700" y="5604886"/>
            <a:ext cx="5485675" cy="646331"/>
          </a:xfrm>
          <a:prstGeom prst="rect">
            <a:avLst/>
          </a:prstGeom>
          <a:noFill/>
        </p:spPr>
        <p:txBody>
          <a:bodyPr wrap="square" rtlCol="0">
            <a:spAutoFit/>
          </a:bodyPr>
          <a:lstStyle/>
          <a:p>
            <a:r>
              <a:rPr lang="en-IN" dirty="0"/>
              <a:t>Weak correlation is found on open account and employee length </a:t>
            </a:r>
          </a:p>
        </p:txBody>
      </p:sp>
    </p:spTree>
    <p:extLst>
      <p:ext uri="{BB962C8B-B14F-4D97-AF65-F5344CB8AC3E}">
        <p14:creationId xmlns:p14="http://schemas.microsoft.com/office/powerpoint/2010/main" val="301198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384E-D77B-4C0E-947B-802F85939DA8}"/>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id="{7B8C57F3-8F57-4AF4-812F-35F712D60876}"/>
              </a:ext>
            </a:extLst>
          </p:cNvPr>
          <p:cNvSpPr>
            <a:spLocks noGrp="1"/>
          </p:cNvSpPr>
          <p:nvPr>
            <p:ph idx="1"/>
          </p:nvPr>
        </p:nvSpPr>
        <p:spPr/>
        <p:txBody>
          <a:bodyPr/>
          <a:lstStyle/>
          <a:p>
            <a:r>
              <a:rPr lang="en-IN" dirty="0"/>
              <a:t>The major driving factors which is used to predict the possibility of defaulting is below </a:t>
            </a:r>
          </a:p>
          <a:p>
            <a:pPr lvl="1"/>
            <a:r>
              <a:rPr lang="en-IN" dirty="0"/>
              <a:t>Grades </a:t>
            </a:r>
          </a:p>
          <a:p>
            <a:pPr lvl="1"/>
            <a:r>
              <a:rPr lang="en-IN" dirty="0"/>
              <a:t>Verification status </a:t>
            </a:r>
          </a:p>
          <a:p>
            <a:pPr lvl="1"/>
            <a:r>
              <a:rPr lang="en-IN" dirty="0"/>
              <a:t>Annual income </a:t>
            </a:r>
          </a:p>
          <a:p>
            <a:pPr lvl="1"/>
            <a:r>
              <a:rPr lang="en-IN" dirty="0"/>
              <a:t>Loan amount </a:t>
            </a:r>
          </a:p>
          <a:p>
            <a:pPr lvl="1"/>
            <a:r>
              <a:rPr lang="en-IN" dirty="0"/>
              <a:t>State </a:t>
            </a:r>
          </a:p>
          <a:p>
            <a:pPr lvl="1"/>
            <a:r>
              <a:rPr lang="en-IN" dirty="0"/>
              <a:t>Purpose of the loan </a:t>
            </a:r>
          </a:p>
          <a:p>
            <a:pPr lvl="1"/>
            <a:r>
              <a:rPr lang="en-IN" dirty="0"/>
              <a:t>Employee experience </a:t>
            </a:r>
          </a:p>
          <a:p>
            <a:pPr marL="201168" lvl="1" indent="0">
              <a:buNone/>
            </a:pPr>
            <a:endParaRPr lang="en-IN" dirty="0"/>
          </a:p>
          <a:p>
            <a:pPr>
              <a:buFont typeface="Wingdings" panose="05000000000000000000" pitchFamily="2" charset="2"/>
              <a:buChar char="ü"/>
            </a:pPr>
            <a:r>
              <a:rPr lang="en-IN" b="1" u="sng" dirty="0"/>
              <a:t> Implement Stricter check for Grade B,C,D employee : </a:t>
            </a:r>
            <a:r>
              <a:rPr lang="en-IN" dirty="0"/>
              <a:t> we should implement a stricter check or should implement an extra verification for applicants falling under B,C and D category to default minimal risk.</a:t>
            </a:r>
            <a:endParaRPr lang="en-IN" b="1" u="sng" dirty="0"/>
          </a:p>
          <a:p>
            <a:pPr lvl="1"/>
            <a:endParaRPr lang="en-IN" dirty="0"/>
          </a:p>
        </p:txBody>
      </p:sp>
    </p:spTree>
    <p:extLst>
      <p:ext uri="{BB962C8B-B14F-4D97-AF65-F5344CB8AC3E}">
        <p14:creationId xmlns:p14="http://schemas.microsoft.com/office/powerpoint/2010/main" val="2224220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5B04-7C25-4AE8-8762-B0B3490DB2DC}"/>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id="{3C72FF8C-1C55-4F5D-9E46-6F64260B684E}"/>
              </a:ext>
            </a:extLst>
          </p:cNvPr>
          <p:cNvSpPr>
            <a:spLocks noGrp="1"/>
          </p:cNvSpPr>
          <p:nvPr>
            <p:ph idx="1"/>
          </p:nvPr>
        </p:nvSpPr>
        <p:spPr/>
        <p:txBody>
          <a:bodyPr/>
          <a:lstStyle/>
          <a:p>
            <a:pPr>
              <a:buFont typeface="Wingdings" panose="05000000000000000000" pitchFamily="2" charset="2"/>
              <a:buChar char="ü"/>
            </a:pPr>
            <a:r>
              <a:rPr lang="en-IN" b="1" u="sng" dirty="0"/>
              <a:t>Focus more on subgrades B3,B4,B5,C1 and C2: </a:t>
            </a:r>
            <a:r>
              <a:rPr lang="en-IN" dirty="0"/>
              <a:t>Analysis shows the employee with this subgrade has more possibility of defaulting , lending club should consider additional risk mitigation measures </a:t>
            </a:r>
          </a:p>
          <a:p>
            <a:pPr>
              <a:buFont typeface="Wingdings" panose="05000000000000000000" pitchFamily="2" charset="2"/>
              <a:buChar char="ü"/>
            </a:pPr>
            <a:r>
              <a:rPr lang="en-IN" b="1" u="sng" dirty="0"/>
              <a:t>Interest Rate decrease for 60 months loan: </a:t>
            </a:r>
            <a:r>
              <a:rPr lang="en-IN" dirty="0"/>
              <a:t>lending club should consider decreasing the interest rate for the long term loans </a:t>
            </a:r>
            <a:endParaRPr lang="en-IN" b="1" u="sng" dirty="0"/>
          </a:p>
          <a:p>
            <a:pPr>
              <a:buFont typeface="Wingdings" panose="05000000000000000000" pitchFamily="2" charset="2"/>
              <a:buChar char="ü"/>
            </a:pPr>
            <a:r>
              <a:rPr lang="en-US" b="1" u="sng" dirty="0"/>
              <a:t>Careful Evaluation for Debt Consolidation Loans</a:t>
            </a:r>
            <a:r>
              <a:rPr lang="en-US" dirty="0"/>
              <a:t>: Carefully evaluate applicants seeking loan for the purpose of debt consolidation, considering potential interest rate adjustments or offering financial counseling services to manage the associated risks.</a:t>
            </a:r>
          </a:p>
          <a:p>
            <a:pPr>
              <a:buFont typeface="Wingdings" panose="05000000000000000000" pitchFamily="2" charset="2"/>
              <a:buChar char="ü"/>
            </a:pPr>
            <a:r>
              <a:rPr lang="en-IN" b="1" u="sng" dirty="0"/>
              <a:t>Consider home ownership:</a:t>
            </a:r>
            <a:r>
              <a:rPr lang="en-IN" dirty="0"/>
              <a:t> Home ownership should be considered as an potential factor for repaying the loan, the person who has own home has no need of rent, so the possibility of repayment of loan is high</a:t>
            </a:r>
            <a:endParaRPr lang="en-IN" b="1" u="sng" dirty="0"/>
          </a:p>
        </p:txBody>
      </p:sp>
    </p:spTree>
    <p:extLst>
      <p:ext uri="{BB962C8B-B14F-4D97-AF65-F5344CB8AC3E}">
        <p14:creationId xmlns:p14="http://schemas.microsoft.com/office/powerpoint/2010/main" val="76921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8C06-AA83-42A7-A7F0-73D07CBCDFDC}"/>
              </a:ext>
            </a:extLst>
          </p:cNvPr>
          <p:cNvSpPr>
            <a:spLocks noGrp="1"/>
          </p:cNvSpPr>
          <p:nvPr>
            <p:ph type="title"/>
          </p:nvPr>
        </p:nvSpPr>
        <p:spPr/>
        <p:txBody>
          <a:bodyPr/>
          <a:lstStyle/>
          <a:p>
            <a:r>
              <a:rPr lang="en-IN" dirty="0"/>
              <a:t>Suggestions</a:t>
            </a:r>
          </a:p>
        </p:txBody>
      </p:sp>
      <p:sp>
        <p:nvSpPr>
          <p:cNvPr id="3" name="Content Placeholder 2">
            <a:extLst>
              <a:ext uri="{FF2B5EF4-FFF2-40B4-BE49-F238E27FC236}">
                <a16:creationId xmlns:a16="http://schemas.microsoft.com/office/drawing/2014/main" id="{832622F8-3119-4E43-89B9-7E35EB798E9D}"/>
              </a:ext>
            </a:extLst>
          </p:cNvPr>
          <p:cNvSpPr>
            <a:spLocks noGrp="1"/>
          </p:cNvSpPr>
          <p:nvPr>
            <p:ph idx="1"/>
          </p:nvPr>
        </p:nvSpPr>
        <p:spPr/>
        <p:txBody>
          <a:bodyPr/>
          <a:lstStyle/>
          <a:p>
            <a:r>
              <a:rPr lang="en-IN" b="1" u="sng" dirty="0"/>
              <a:t>Strict verification on city: </a:t>
            </a:r>
            <a:r>
              <a:rPr lang="en-IN" dirty="0"/>
              <a:t>A strict verification has to be conducted on the loan from city’s like CA,NY and FL cities </a:t>
            </a:r>
          </a:p>
          <a:p>
            <a:r>
              <a:rPr lang="en-US" b="1" u="sng" dirty="0"/>
              <a:t>Thorough Assessment for High Loan Amounts: </a:t>
            </a:r>
            <a:r>
              <a:rPr lang="en-US" dirty="0"/>
              <a:t>Conduct more thorough assessments for loan amounts between 8K to 13K. Consider capping loan amounts for higher-risk applicants to mitigate potential defaults</a:t>
            </a:r>
            <a:endParaRPr lang="en-IN" b="1" u="sng" dirty="0"/>
          </a:p>
        </p:txBody>
      </p:sp>
      <p:sp>
        <p:nvSpPr>
          <p:cNvPr id="4" name="TextBox 3">
            <a:extLst>
              <a:ext uri="{FF2B5EF4-FFF2-40B4-BE49-F238E27FC236}">
                <a16:creationId xmlns:a16="http://schemas.microsoft.com/office/drawing/2014/main" id="{7CE4E591-2411-42EF-AB84-B5342BEBE425}"/>
              </a:ext>
            </a:extLst>
          </p:cNvPr>
          <p:cNvSpPr txBox="1"/>
          <p:nvPr/>
        </p:nvSpPr>
        <p:spPr>
          <a:xfrm>
            <a:off x="1097280" y="4114800"/>
            <a:ext cx="2398092" cy="369332"/>
          </a:xfrm>
          <a:prstGeom prst="rect">
            <a:avLst/>
          </a:prstGeom>
          <a:noFill/>
        </p:spPr>
        <p:txBody>
          <a:bodyPr wrap="none" rtlCol="0">
            <a:spAutoFit/>
          </a:bodyPr>
          <a:lstStyle/>
          <a:p>
            <a:r>
              <a:rPr lang="en-IN" dirty="0"/>
              <a:t>GitHub Repository Link:</a:t>
            </a:r>
          </a:p>
        </p:txBody>
      </p:sp>
    </p:spTree>
    <p:extLst>
      <p:ext uri="{BB962C8B-B14F-4D97-AF65-F5344CB8AC3E}">
        <p14:creationId xmlns:p14="http://schemas.microsoft.com/office/powerpoint/2010/main" val="237731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95D1-2B6D-486E-ACD6-05543AEF894B}"/>
              </a:ext>
            </a:extLst>
          </p:cNvPr>
          <p:cNvSpPr>
            <a:spLocks noGrp="1"/>
          </p:cNvSpPr>
          <p:nvPr>
            <p:ph type="title"/>
          </p:nvPr>
        </p:nvSpPr>
        <p:spPr/>
        <p:txBody>
          <a:bodyPr/>
          <a:lstStyle/>
          <a:p>
            <a:r>
              <a:rPr lang="en-US" dirty="0"/>
              <a:t>BUSINESS OBJECTIVE</a:t>
            </a:r>
            <a:endParaRPr lang="en-IN" dirty="0"/>
          </a:p>
        </p:txBody>
      </p:sp>
      <p:sp>
        <p:nvSpPr>
          <p:cNvPr id="3" name="Content Placeholder 2">
            <a:extLst>
              <a:ext uri="{FF2B5EF4-FFF2-40B4-BE49-F238E27FC236}">
                <a16:creationId xmlns:a16="http://schemas.microsoft.com/office/drawing/2014/main" id="{22CD3686-2DEB-4F3F-8A00-CEAEEA075E03}"/>
              </a:ext>
            </a:extLst>
          </p:cNvPr>
          <p:cNvSpPr>
            <a:spLocks noGrp="1"/>
          </p:cNvSpPr>
          <p:nvPr>
            <p:ph idx="1"/>
          </p:nvPr>
        </p:nvSpPr>
        <p:spPr/>
        <p:txBody>
          <a:bodyPr/>
          <a:lstStyle/>
          <a:p>
            <a:r>
              <a:rPr lang="en-IN" dirty="0"/>
              <a:t>The Objective of the case study is to implement EDA techniques for a real world problem and understand the insights to mitigate the credit loss to Lending club </a:t>
            </a:r>
          </a:p>
          <a:p>
            <a:pPr lvl="1"/>
            <a:r>
              <a:rPr lang="en-IN" dirty="0"/>
              <a:t>1.Identifing the potential candidates who can repay the loan is important, if we reject the person who is an potential barrower and who can repay the loan its an loss to the company </a:t>
            </a:r>
          </a:p>
          <a:p>
            <a:pPr lvl="1"/>
            <a:r>
              <a:rPr lang="en-IN" dirty="0"/>
              <a:t>2.If we approve a loan to the person who has very less changes of repaying it, then it’s a loss to the leaning club </a:t>
            </a:r>
          </a:p>
          <a:p>
            <a:pPr marL="201168" lvl="1" indent="0">
              <a:buNone/>
            </a:pPr>
            <a:endParaRPr lang="en-IN" dirty="0"/>
          </a:p>
          <a:p>
            <a:pPr marL="201168" lvl="1" indent="0">
              <a:buNone/>
            </a:pPr>
            <a:r>
              <a:rPr lang="en-IN" dirty="0"/>
              <a:t>With this case study we will be able to pin point the applications at risk of defaulting the loans, enabling a reduction in credit loss.</a:t>
            </a:r>
          </a:p>
          <a:p>
            <a:pPr marL="201168" lvl="1" indent="0">
              <a:buNone/>
            </a:pPr>
            <a:endParaRPr lang="en-IN" dirty="0"/>
          </a:p>
          <a:p>
            <a:pPr marL="201168" lvl="1" indent="0">
              <a:buNone/>
            </a:pPr>
            <a:r>
              <a:rPr lang="en-IN" dirty="0"/>
              <a:t>By using the EDA techniques we will be able to understand the driving factor behind the loan defaulters </a:t>
            </a:r>
            <a:r>
              <a:rPr lang="en-IN" dirty="0" err="1"/>
              <a:t>i.e</a:t>
            </a:r>
            <a:r>
              <a:rPr lang="en-IN" dirty="0"/>
              <a:t> the variables which are strong indicator of default.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5970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C4CF-D366-46AD-847C-9FF49DA192F8}"/>
              </a:ext>
            </a:extLst>
          </p:cNvPr>
          <p:cNvSpPr>
            <a:spLocks noGrp="1"/>
          </p:cNvSpPr>
          <p:nvPr>
            <p:ph type="title"/>
          </p:nvPr>
        </p:nvSpPr>
        <p:spPr/>
        <p:txBody>
          <a:bodyPr/>
          <a:lstStyle/>
          <a:p>
            <a:r>
              <a:rPr lang="en-IN" dirty="0"/>
              <a:t>Data cleaning &amp; pre-processing 	</a:t>
            </a:r>
          </a:p>
        </p:txBody>
      </p:sp>
      <p:graphicFrame>
        <p:nvGraphicFramePr>
          <p:cNvPr id="6" name="Content Placeholder 5" descr="asd">
            <a:extLst>
              <a:ext uri="{FF2B5EF4-FFF2-40B4-BE49-F238E27FC236}">
                <a16:creationId xmlns:a16="http://schemas.microsoft.com/office/drawing/2014/main" id="{83DE34D3-9CFD-4F8A-A09B-5E1D3CF5746F}"/>
              </a:ext>
            </a:extLst>
          </p:cNvPr>
          <p:cNvGraphicFramePr>
            <a:graphicFrameLocks noGrp="1"/>
          </p:cNvGraphicFramePr>
          <p:nvPr>
            <p:ph idx="1"/>
            <p:extLst>
              <p:ext uri="{D42A27DB-BD31-4B8C-83A1-F6EECF244321}">
                <p14:modId xmlns:p14="http://schemas.microsoft.com/office/powerpoint/2010/main" val="2364273732"/>
              </p:ext>
            </p:extLst>
          </p:nvPr>
        </p:nvGraphicFramePr>
        <p:xfrm>
          <a:off x="1096963" y="4079630"/>
          <a:ext cx="10058400" cy="1789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F05D465-0383-4517-92A1-DAF3644368BD}"/>
              </a:ext>
            </a:extLst>
          </p:cNvPr>
          <p:cNvSpPr txBox="1"/>
          <p:nvPr/>
        </p:nvSpPr>
        <p:spPr>
          <a:xfrm>
            <a:off x="1424354" y="2198077"/>
            <a:ext cx="9205546" cy="1754326"/>
          </a:xfrm>
          <a:prstGeom prst="rect">
            <a:avLst/>
          </a:prstGeom>
          <a:noFill/>
        </p:spPr>
        <p:txBody>
          <a:bodyPr wrap="square" rtlCol="0">
            <a:spAutoFit/>
          </a:bodyPr>
          <a:lstStyle/>
          <a:p>
            <a:r>
              <a:rPr lang="en-IN" b="1" u="sng" dirty="0"/>
              <a:t>Dataset details:</a:t>
            </a:r>
          </a:p>
          <a:p>
            <a:endParaRPr lang="en-IN" dirty="0"/>
          </a:p>
          <a:p>
            <a:r>
              <a:rPr lang="en-IN" dirty="0"/>
              <a:t>The data given contains information about the past loan applications, weather if they have defaulted or paid fully or the loan is in still progress </a:t>
            </a:r>
          </a:p>
          <a:p>
            <a:r>
              <a:rPr lang="en-IN" dirty="0"/>
              <a:t>The data set also has the lot of columns which is not needed for the analysis, and few columns which are completely blank</a:t>
            </a:r>
          </a:p>
        </p:txBody>
      </p:sp>
    </p:spTree>
    <p:extLst>
      <p:ext uri="{BB962C8B-B14F-4D97-AF65-F5344CB8AC3E}">
        <p14:creationId xmlns:p14="http://schemas.microsoft.com/office/powerpoint/2010/main" val="306860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AFC0-CEEF-423A-9FC6-36F2C6DE4215}"/>
              </a:ext>
            </a:extLst>
          </p:cNvPr>
          <p:cNvSpPr>
            <a:spLocks noGrp="1"/>
          </p:cNvSpPr>
          <p:nvPr>
            <p:ph type="title"/>
          </p:nvPr>
        </p:nvSpPr>
        <p:spPr/>
        <p:txBody>
          <a:bodyPr/>
          <a:lstStyle/>
          <a:p>
            <a:r>
              <a:rPr lang="en-IN" dirty="0"/>
              <a:t>Removing the columns</a:t>
            </a:r>
          </a:p>
        </p:txBody>
      </p:sp>
      <p:sp>
        <p:nvSpPr>
          <p:cNvPr id="3" name="Content Placeholder 2">
            <a:extLst>
              <a:ext uri="{FF2B5EF4-FFF2-40B4-BE49-F238E27FC236}">
                <a16:creationId xmlns:a16="http://schemas.microsoft.com/office/drawing/2014/main" id="{42949948-4B29-485C-B90D-F99F24C4B4E0}"/>
              </a:ext>
            </a:extLst>
          </p:cNvPr>
          <p:cNvSpPr>
            <a:spLocks noGrp="1"/>
          </p:cNvSpPr>
          <p:nvPr>
            <p:ph idx="1"/>
          </p:nvPr>
        </p:nvSpPr>
        <p:spPr/>
        <p:txBody>
          <a:bodyPr>
            <a:normAutofit lnSpcReduction="10000"/>
          </a:bodyPr>
          <a:lstStyle/>
          <a:p>
            <a:pPr>
              <a:buFont typeface="Wingdings" panose="05000000000000000000" pitchFamily="2" charset="2"/>
              <a:buChar char="Ø"/>
            </a:pPr>
            <a:r>
              <a:rPr lang="en-US" b="1" dirty="0"/>
              <a:t>Removing the columns which is not needed for the analysis </a:t>
            </a:r>
          </a:p>
          <a:p>
            <a:pPr lvl="1">
              <a:buFont typeface="Wingdings" panose="05000000000000000000" pitchFamily="2" charset="2"/>
              <a:buChar char="Ø"/>
            </a:pPr>
            <a:r>
              <a:rPr lang="en-US" dirty="0"/>
              <a:t>Zip code only first 3 characters are visible </a:t>
            </a:r>
          </a:p>
          <a:p>
            <a:pPr lvl="1">
              <a:buFont typeface="Wingdings" panose="05000000000000000000" pitchFamily="2" charset="2"/>
              <a:buChar char="Ø"/>
            </a:pPr>
            <a:r>
              <a:rPr lang="en-US" dirty="0" err="1"/>
              <a:t>pymnt_plan</a:t>
            </a:r>
            <a:r>
              <a:rPr lang="en-US" dirty="0"/>
              <a:t> column as it has </a:t>
            </a:r>
            <a:r>
              <a:rPr lang="en-US" dirty="0" err="1"/>
              <a:t>sinle</a:t>
            </a:r>
            <a:r>
              <a:rPr lang="en-US" dirty="0"/>
              <a:t> value n</a:t>
            </a:r>
          </a:p>
          <a:p>
            <a:pPr lvl="1">
              <a:buFont typeface="Wingdings" panose="05000000000000000000" pitchFamily="2" charset="2"/>
              <a:buChar char="Ø"/>
            </a:pPr>
            <a:r>
              <a:rPr lang="en-US" dirty="0" err="1"/>
              <a:t>application_type</a:t>
            </a:r>
            <a:r>
              <a:rPr lang="en-US" dirty="0"/>
              <a:t> this column has only one value as INDIVIDUAL</a:t>
            </a:r>
          </a:p>
          <a:p>
            <a:pPr lvl="1">
              <a:buFont typeface="Wingdings" panose="05000000000000000000" pitchFamily="2" charset="2"/>
              <a:buChar char="Ø"/>
            </a:pPr>
            <a:r>
              <a:rPr lang="en-US" dirty="0"/>
              <a:t> </a:t>
            </a:r>
            <a:r>
              <a:rPr lang="en-US" dirty="0" err="1"/>
              <a:t>policy_code</a:t>
            </a:r>
            <a:r>
              <a:rPr lang="en-US" dirty="0"/>
              <a:t> column has single constant value 1</a:t>
            </a:r>
          </a:p>
          <a:p>
            <a:pPr lvl="1">
              <a:buFont typeface="Wingdings" panose="05000000000000000000" pitchFamily="2" charset="2"/>
              <a:buChar char="Ø"/>
            </a:pPr>
            <a:r>
              <a:rPr lang="en-US" dirty="0" err="1"/>
              <a:t>delinq_amnt</a:t>
            </a:r>
            <a:r>
              <a:rPr lang="en-US" dirty="0"/>
              <a:t> column has single constant value 0</a:t>
            </a:r>
          </a:p>
          <a:p>
            <a:pPr lvl="1">
              <a:buFont typeface="Wingdings" panose="05000000000000000000" pitchFamily="2" charset="2"/>
              <a:buChar char="Ø"/>
            </a:pPr>
            <a:r>
              <a:rPr lang="en-US" dirty="0" err="1"/>
              <a:t>tax_liens</a:t>
            </a:r>
            <a:r>
              <a:rPr lang="en-US" dirty="0"/>
              <a:t> column has single constant value 0.0 and nan</a:t>
            </a:r>
          </a:p>
          <a:p>
            <a:pPr lvl="1">
              <a:buFont typeface="Wingdings" panose="05000000000000000000" pitchFamily="2" charset="2"/>
              <a:buChar char="Ø"/>
            </a:pPr>
            <a:r>
              <a:rPr lang="en-US" dirty="0" err="1"/>
              <a:t>initial_list_status</a:t>
            </a:r>
            <a:r>
              <a:rPr lang="en-US" dirty="0"/>
              <a:t> column has single constant value f</a:t>
            </a:r>
          </a:p>
          <a:p>
            <a:pPr lvl="1">
              <a:buFont typeface="Wingdings" panose="05000000000000000000" pitchFamily="2" charset="2"/>
              <a:buChar char="Ø"/>
            </a:pPr>
            <a:r>
              <a:rPr lang="en-US" dirty="0"/>
              <a:t>collections_12_mths_ex_med column has single constant value 0.0 and nan</a:t>
            </a:r>
          </a:p>
          <a:p>
            <a:pPr lvl="1">
              <a:buFont typeface="Wingdings" panose="05000000000000000000" pitchFamily="2" charset="2"/>
              <a:buChar char="Ø"/>
            </a:pPr>
            <a:r>
              <a:rPr lang="en-US" dirty="0" err="1"/>
              <a:t>acc_now_delinq</a:t>
            </a:r>
            <a:r>
              <a:rPr lang="en-US" dirty="0"/>
              <a:t>' column has single constant value 0</a:t>
            </a:r>
          </a:p>
          <a:p>
            <a:pPr lvl="1">
              <a:buFont typeface="Wingdings" panose="05000000000000000000" pitchFamily="2" charset="2"/>
              <a:buChar char="Ø"/>
            </a:pPr>
            <a:r>
              <a:rPr lang="en-US" dirty="0"/>
              <a:t>chargeoff_within_12_mths column has  a single constant value 0.0 and nan</a:t>
            </a:r>
          </a:p>
          <a:p>
            <a:pPr>
              <a:buFont typeface="Wingdings" panose="05000000000000000000" pitchFamily="2" charset="2"/>
              <a:buChar char="Ø"/>
            </a:pPr>
            <a:r>
              <a:rPr lang="en-US" dirty="0"/>
              <a:t>Identify the columns with the unique values, and remove it as it will not be of any use in analysis </a:t>
            </a:r>
          </a:p>
          <a:p>
            <a:pPr marL="0" indent="0">
              <a:buNone/>
            </a:pPr>
            <a:endParaRPr lang="en-IN" dirty="0"/>
          </a:p>
        </p:txBody>
      </p:sp>
    </p:spTree>
    <p:extLst>
      <p:ext uri="{BB962C8B-B14F-4D97-AF65-F5344CB8AC3E}">
        <p14:creationId xmlns:p14="http://schemas.microsoft.com/office/powerpoint/2010/main" val="190841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08F0-9898-4C88-8961-CD7547297F10}"/>
              </a:ext>
            </a:extLst>
          </p:cNvPr>
          <p:cNvSpPr>
            <a:spLocks noGrp="1"/>
          </p:cNvSpPr>
          <p:nvPr>
            <p:ph type="title"/>
          </p:nvPr>
        </p:nvSpPr>
        <p:spPr/>
        <p:txBody>
          <a:bodyPr/>
          <a:lstStyle/>
          <a:p>
            <a:r>
              <a:rPr lang="en-IN" dirty="0"/>
              <a:t>Identifying outliners-Annual Income	</a:t>
            </a:r>
          </a:p>
        </p:txBody>
      </p:sp>
      <p:pic>
        <p:nvPicPr>
          <p:cNvPr id="4" name="Content Placeholder 3">
            <a:extLst>
              <a:ext uri="{FF2B5EF4-FFF2-40B4-BE49-F238E27FC236}">
                <a16:creationId xmlns:a16="http://schemas.microsoft.com/office/drawing/2014/main" id="{9D5E0CB4-9DD5-45D0-8C0C-2B160D6E1AEE}"/>
              </a:ext>
            </a:extLst>
          </p:cNvPr>
          <p:cNvPicPr>
            <a:picLocks noGrp="1" noChangeAspect="1"/>
          </p:cNvPicPr>
          <p:nvPr>
            <p:ph idx="1"/>
          </p:nvPr>
        </p:nvPicPr>
        <p:blipFill>
          <a:blip r:embed="rId2"/>
          <a:stretch>
            <a:fillRect/>
          </a:stretch>
        </p:blipFill>
        <p:spPr>
          <a:xfrm>
            <a:off x="545123" y="2427705"/>
            <a:ext cx="5962834" cy="3901265"/>
          </a:xfrm>
          <a:prstGeom prst="rect">
            <a:avLst/>
          </a:prstGeom>
        </p:spPr>
      </p:pic>
      <p:sp>
        <p:nvSpPr>
          <p:cNvPr id="5" name="TextBox 4">
            <a:extLst>
              <a:ext uri="{FF2B5EF4-FFF2-40B4-BE49-F238E27FC236}">
                <a16:creationId xmlns:a16="http://schemas.microsoft.com/office/drawing/2014/main" id="{C97B946E-90ED-40C8-B487-000EF074C841}"/>
              </a:ext>
            </a:extLst>
          </p:cNvPr>
          <p:cNvSpPr txBox="1"/>
          <p:nvPr/>
        </p:nvSpPr>
        <p:spPr>
          <a:xfrm>
            <a:off x="1239715" y="2136530"/>
            <a:ext cx="4253600" cy="369332"/>
          </a:xfrm>
          <a:prstGeom prst="rect">
            <a:avLst/>
          </a:prstGeom>
          <a:noFill/>
        </p:spPr>
        <p:txBody>
          <a:bodyPr wrap="none" rtlCol="0">
            <a:spAutoFit/>
          </a:bodyPr>
          <a:lstStyle/>
          <a:p>
            <a:r>
              <a:rPr lang="en-IN" dirty="0"/>
              <a:t>Clearly the annual income has the outliners</a:t>
            </a:r>
          </a:p>
        </p:txBody>
      </p:sp>
      <p:pic>
        <p:nvPicPr>
          <p:cNvPr id="6" name="Picture 5">
            <a:extLst>
              <a:ext uri="{FF2B5EF4-FFF2-40B4-BE49-F238E27FC236}">
                <a16:creationId xmlns:a16="http://schemas.microsoft.com/office/drawing/2014/main" id="{835B90BD-289C-4706-B084-6D87DE9445CF}"/>
              </a:ext>
            </a:extLst>
          </p:cNvPr>
          <p:cNvPicPr>
            <a:picLocks noChangeAspect="1"/>
          </p:cNvPicPr>
          <p:nvPr/>
        </p:nvPicPr>
        <p:blipFill>
          <a:blip r:embed="rId3"/>
          <a:stretch>
            <a:fillRect/>
          </a:stretch>
        </p:blipFill>
        <p:spPr>
          <a:xfrm>
            <a:off x="5936558" y="2549564"/>
            <a:ext cx="6147596" cy="3657546"/>
          </a:xfrm>
          <a:prstGeom prst="rect">
            <a:avLst/>
          </a:prstGeom>
        </p:spPr>
      </p:pic>
      <p:sp>
        <p:nvSpPr>
          <p:cNvPr id="7" name="TextBox 6">
            <a:extLst>
              <a:ext uri="{FF2B5EF4-FFF2-40B4-BE49-F238E27FC236}">
                <a16:creationId xmlns:a16="http://schemas.microsoft.com/office/drawing/2014/main" id="{81709480-ED3A-4A5A-A4D6-1065CCB924F8}"/>
              </a:ext>
            </a:extLst>
          </p:cNvPr>
          <p:cNvSpPr txBox="1"/>
          <p:nvPr/>
        </p:nvSpPr>
        <p:spPr>
          <a:xfrm>
            <a:off x="7269924" y="1998030"/>
            <a:ext cx="4052263" cy="646331"/>
          </a:xfrm>
          <a:prstGeom prst="rect">
            <a:avLst/>
          </a:prstGeom>
          <a:noFill/>
        </p:spPr>
        <p:txBody>
          <a:bodyPr wrap="none" rtlCol="0">
            <a:spAutoFit/>
          </a:bodyPr>
          <a:lstStyle/>
          <a:p>
            <a:r>
              <a:rPr lang="en-IN" dirty="0"/>
              <a:t>The value after 95% seems disconnected,</a:t>
            </a:r>
          </a:p>
          <a:p>
            <a:r>
              <a:rPr lang="en-IN" dirty="0"/>
              <a:t> so removed values after 95%</a:t>
            </a:r>
          </a:p>
        </p:txBody>
      </p:sp>
    </p:spTree>
    <p:extLst>
      <p:ext uri="{BB962C8B-B14F-4D97-AF65-F5344CB8AC3E}">
        <p14:creationId xmlns:p14="http://schemas.microsoft.com/office/powerpoint/2010/main" val="317531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5EE4-D7EE-4E76-BE0D-BFF110A21228}"/>
              </a:ext>
            </a:extLst>
          </p:cNvPr>
          <p:cNvSpPr>
            <a:spLocks noGrp="1"/>
          </p:cNvSpPr>
          <p:nvPr>
            <p:ph type="title"/>
          </p:nvPr>
        </p:nvSpPr>
        <p:spPr/>
        <p:txBody>
          <a:bodyPr/>
          <a:lstStyle/>
          <a:p>
            <a:r>
              <a:rPr lang="en-IN" dirty="0"/>
              <a:t>Identifying outliners- </a:t>
            </a:r>
            <a:r>
              <a:rPr lang="en-IN" dirty="0" err="1"/>
              <a:t>Dti</a:t>
            </a:r>
            <a:r>
              <a:rPr lang="en-IN" dirty="0"/>
              <a:t>, loan amount</a:t>
            </a:r>
          </a:p>
        </p:txBody>
      </p:sp>
      <p:pic>
        <p:nvPicPr>
          <p:cNvPr id="4" name="Content Placeholder 3">
            <a:extLst>
              <a:ext uri="{FF2B5EF4-FFF2-40B4-BE49-F238E27FC236}">
                <a16:creationId xmlns:a16="http://schemas.microsoft.com/office/drawing/2014/main" id="{718A8808-D551-41D1-85DF-5E00CB4035C9}"/>
              </a:ext>
            </a:extLst>
          </p:cNvPr>
          <p:cNvPicPr>
            <a:picLocks noGrp="1" noChangeAspect="1"/>
          </p:cNvPicPr>
          <p:nvPr>
            <p:ph idx="1"/>
          </p:nvPr>
        </p:nvPicPr>
        <p:blipFill>
          <a:blip r:embed="rId2"/>
          <a:stretch>
            <a:fillRect/>
          </a:stretch>
        </p:blipFill>
        <p:spPr>
          <a:xfrm>
            <a:off x="531783" y="2410682"/>
            <a:ext cx="5792008" cy="3772426"/>
          </a:xfrm>
          <a:prstGeom prst="rect">
            <a:avLst/>
          </a:prstGeom>
        </p:spPr>
      </p:pic>
      <p:sp>
        <p:nvSpPr>
          <p:cNvPr id="5" name="TextBox 4">
            <a:extLst>
              <a:ext uri="{FF2B5EF4-FFF2-40B4-BE49-F238E27FC236}">
                <a16:creationId xmlns:a16="http://schemas.microsoft.com/office/drawing/2014/main" id="{5DA25A28-5533-4D8D-AB1F-BE289E110782}"/>
              </a:ext>
            </a:extLst>
          </p:cNvPr>
          <p:cNvSpPr txBox="1"/>
          <p:nvPr/>
        </p:nvSpPr>
        <p:spPr>
          <a:xfrm>
            <a:off x="1658471" y="2041350"/>
            <a:ext cx="2800318" cy="369332"/>
          </a:xfrm>
          <a:prstGeom prst="rect">
            <a:avLst/>
          </a:prstGeom>
          <a:noFill/>
        </p:spPr>
        <p:txBody>
          <a:bodyPr wrap="none" rtlCol="0">
            <a:spAutoFit/>
          </a:bodyPr>
          <a:lstStyle/>
          <a:p>
            <a:r>
              <a:rPr lang="en-IN" dirty="0"/>
              <a:t>DTI column has no outliners</a:t>
            </a:r>
          </a:p>
        </p:txBody>
      </p:sp>
      <p:pic>
        <p:nvPicPr>
          <p:cNvPr id="6" name="Picture 5">
            <a:extLst>
              <a:ext uri="{FF2B5EF4-FFF2-40B4-BE49-F238E27FC236}">
                <a16:creationId xmlns:a16="http://schemas.microsoft.com/office/drawing/2014/main" id="{8D032B3A-49A6-4119-A3A9-210709BBC9B8}"/>
              </a:ext>
            </a:extLst>
          </p:cNvPr>
          <p:cNvPicPr>
            <a:picLocks noChangeAspect="1"/>
          </p:cNvPicPr>
          <p:nvPr/>
        </p:nvPicPr>
        <p:blipFill>
          <a:blip r:embed="rId3"/>
          <a:stretch>
            <a:fillRect/>
          </a:stretch>
        </p:blipFill>
        <p:spPr>
          <a:xfrm>
            <a:off x="5915840" y="2353524"/>
            <a:ext cx="5744377" cy="3829584"/>
          </a:xfrm>
          <a:prstGeom prst="rect">
            <a:avLst/>
          </a:prstGeom>
        </p:spPr>
      </p:pic>
      <p:sp>
        <p:nvSpPr>
          <p:cNvPr id="7" name="TextBox 6">
            <a:extLst>
              <a:ext uri="{FF2B5EF4-FFF2-40B4-BE49-F238E27FC236}">
                <a16:creationId xmlns:a16="http://schemas.microsoft.com/office/drawing/2014/main" id="{28E02250-61FA-47FE-BB44-9AB9514AE0A1}"/>
              </a:ext>
            </a:extLst>
          </p:cNvPr>
          <p:cNvSpPr txBox="1"/>
          <p:nvPr/>
        </p:nvSpPr>
        <p:spPr>
          <a:xfrm>
            <a:off x="6803021" y="2041350"/>
            <a:ext cx="3730508" cy="369332"/>
          </a:xfrm>
          <a:prstGeom prst="rect">
            <a:avLst/>
          </a:prstGeom>
          <a:noFill/>
        </p:spPr>
        <p:txBody>
          <a:bodyPr wrap="none" rtlCol="0">
            <a:spAutoFit/>
          </a:bodyPr>
          <a:lstStyle/>
          <a:p>
            <a:r>
              <a:rPr lang="en-IN" dirty="0"/>
              <a:t>Loan amount column has no outliners</a:t>
            </a:r>
          </a:p>
        </p:txBody>
      </p:sp>
    </p:spTree>
    <p:extLst>
      <p:ext uri="{BB962C8B-B14F-4D97-AF65-F5344CB8AC3E}">
        <p14:creationId xmlns:p14="http://schemas.microsoft.com/office/powerpoint/2010/main" val="6261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653C0-BBAB-4A6F-B03A-9F6C4C6E78F1}"/>
              </a:ext>
            </a:extLst>
          </p:cNvPr>
          <p:cNvSpPr>
            <a:spLocks noGrp="1"/>
          </p:cNvSpPr>
          <p:nvPr>
            <p:ph type="title"/>
          </p:nvPr>
        </p:nvSpPr>
        <p:spPr/>
        <p:txBody>
          <a:bodyPr/>
          <a:lstStyle/>
          <a:p>
            <a:r>
              <a:rPr lang="en-IN" dirty="0"/>
              <a:t>Identifying outliners- Funded </a:t>
            </a:r>
            <a:r>
              <a:rPr lang="en-IN" dirty="0" err="1"/>
              <a:t>amnt</a:t>
            </a:r>
            <a:r>
              <a:rPr lang="en-IN" dirty="0"/>
              <a:t> </a:t>
            </a:r>
            <a:r>
              <a:rPr lang="en-IN" dirty="0" err="1"/>
              <a:t>inv</a:t>
            </a:r>
            <a:r>
              <a:rPr lang="en-IN" dirty="0"/>
              <a:t>	</a:t>
            </a:r>
          </a:p>
        </p:txBody>
      </p:sp>
      <p:sp>
        <p:nvSpPr>
          <p:cNvPr id="5" name="TextBox 4">
            <a:extLst>
              <a:ext uri="{FF2B5EF4-FFF2-40B4-BE49-F238E27FC236}">
                <a16:creationId xmlns:a16="http://schemas.microsoft.com/office/drawing/2014/main" id="{4FF43902-5135-4339-9C46-4F38A53641BE}"/>
              </a:ext>
            </a:extLst>
          </p:cNvPr>
          <p:cNvSpPr txBox="1"/>
          <p:nvPr/>
        </p:nvSpPr>
        <p:spPr>
          <a:xfrm>
            <a:off x="3304150" y="1975893"/>
            <a:ext cx="4696850" cy="369332"/>
          </a:xfrm>
          <a:prstGeom prst="rect">
            <a:avLst/>
          </a:prstGeom>
          <a:noFill/>
        </p:spPr>
        <p:txBody>
          <a:bodyPr wrap="square" rtlCol="0">
            <a:spAutoFit/>
          </a:bodyPr>
          <a:lstStyle/>
          <a:p>
            <a:r>
              <a:rPr lang="en-IN" dirty="0"/>
              <a:t>The column funded </a:t>
            </a:r>
            <a:r>
              <a:rPr lang="en-IN" dirty="0" err="1"/>
              <a:t>amnt</a:t>
            </a:r>
            <a:r>
              <a:rPr lang="en-IN" dirty="0"/>
              <a:t> </a:t>
            </a:r>
            <a:r>
              <a:rPr lang="en-IN" dirty="0" err="1"/>
              <a:t>inv</a:t>
            </a:r>
            <a:r>
              <a:rPr lang="en-IN" dirty="0"/>
              <a:t> has no outliners </a:t>
            </a:r>
          </a:p>
        </p:txBody>
      </p:sp>
      <p:pic>
        <p:nvPicPr>
          <p:cNvPr id="8" name="Content Placeholder 7">
            <a:extLst>
              <a:ext uri="{FF2B5EF4-FFF2-40B4-BE49-F238E27FC236}">
                <a16:creationId xmlns:a16="http://schemas.microsoft.com/office/drawing/2014/main" id="{BA466A25-3890-4BBF-A301-9A58FFEF8574}"/>
              </a:ext>
            </a:extLst>
          </p:cNvPr>
          <p:cNvPicPr>
            <a:picLocks noGrp="1" noChangeAspect="1"/>
          </p:cNvPicPr>
          <p:nvPr>
            <p:ph idx="1"/>
          </p:nvPr>
        </p:nvPicPr>
        <p:blipFill>
          <a:blip r:embed="rId2"/>
          <a:stretch>
            <a:fillRect/>
          </a:stretch>
        </p:blipFill>
        <p:spPr>
          <a:xfrm>
            <a:off x="2742927" y="2274887"/>
            <a:ext cx="5658640" cy="3743847"/>
          </a:xfrm>
          <a:prstGeom prst="rect">
            <a:avLst/>
          </a:prstGeom>
        </p:spPr>
      </p:pic>
    </p:spTree>
    <p:extLst>
      <p:ext uri="{BB962C8B-B14F-4D97-AF65-F5344CB8AC3E}">
        <p14:creationId xmlns:p14="http://schemas.microsoft.com/office/powerpoint/2010/main" val="250607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B246-1EA1-49DE-BD9B-F98F9B562FF3}"/>
              </a:ext>
            </a:extLst>
          </p:cNvPr>
          <p:cNvSpPr>
            <a:spLocks noGrp="1"/>
          </p:cNvSpPr>
          <p:nvPr>
            <p:ph type="title"/>
          </p:nvPr>
        </p:nvSpPr>
        <p:spPr/>
        <p:txBody>
          <a:bodyPr/>
          <a:lstStyle/>
          <a:p>
            <a:r>
              <a:rPr lang="en-IN" b="1" dirty="0"/>
              <a:t>Segmented Univariate Analysis-Grade column</a:t>
            </a:r>
            <a:endParaRPr lang="en-IN" dirty="0"/>
          </a:p>
        </p:txBody>
      </p:sp>
      <p:pic>
        <p:nvPicPr>
          <p:cNvPr id="4" name="Content Placeholder 3">
            <a:extLst>
              <a:ext uri="{FF2B5EF4-FFF2-40B4-BE49-F238E27FC236}">
                <a16:creationId xmlns:a16="http://schemas.microsoft.com/office/drawing/2014/main" id="{BA0238C2-B86E-4042-8EC8-4DC6064BD79A}"/>
              </a:ext>
            </a:extLst>
          </p:cNvPr>
          <p:cNvPicPr>
            <a:picLocks noGrp="1" noChangeAspect="1"/>
          </p:cNvPicPr>
          <p:nvPr>
            <p:ph idx="1"/>
          </p:nvPr>
        </p:nvPicPr>
        <p:blipFill>
          <a:blip r:embed="rId2"/>
          <a:stretch>
            <a:fillRect/>
          </a:stretch>
        </p:blipFill>
        <p:spPr>
          <a:xfrm>
            <a:off x="965574" y="1855116"/>
            <a:ext cx="5379346" cy="3147768"/>
          </a:xfrm>
          <a:prstGeom prst="rect">
            <a:avLst/>
          </a:prstGeom>
        </p:spPr>
      </p:pic>
      <p:sp>
        <p:nvSpPr>
          <p:cNvPr id="5" name="TextBox 4">
            <a:extLst>
              <a:ext uri="{FF2B5EF4-FFF2-40B4-BE49-F238E27FC236}">
                <a16:creationId xmlns:a16="http://schemas.microsoft.com/office/drawing/2014/main" id="{9CD849A2-5E5A-4927-884B-CBE763383B24}"/>
              </a:ext>
            </a:extLst>
          </p:cNvPr>
          <p:cNvSpPr txBox="1"/>
          <p:nvPr/>
        </p:nvSpPr>
        <p:spPr>
          <a:xfrm>
            <a:off x="1097280" y="5310555"/>
            <a:ext cx="5074920"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analysis done on grade column with subgrade as hue, Indicates that person with grade B5 has the high chance of default</a:t>
            </a:r>
          </a:p>
        </p:txBody>
      </p:sp>
      <p:pic>
        <p:nvPicPr>
          <p:cNvPr id="6" name="Picture 5">
            <a:extLst>
              <a:ext uri="{FF2B5EF4-FFF2-40B4-BE49-F238E27FC236}">
                <a16:creationId xmlns:a16="http://schemas.microsoft.com/office/drawing/2014/main" id="{DA694008-870C-4C00-B209-649519F479EF}"/>
              </a:ext>
            </a:extLst>
          </p:cNvPr>
          <p:cNvPicPr>
            <a:picLocks noChangeAspect="1"/>
          </p:cNvPicPr>
          <p:nvPr/>
        </p:nvPicPr>
        <p:blipFill>
          <a:blip r:embed="rId3"/>
          <a:stretch>
            <a:fillRect/>
          </a:stretch>
        </p:blipFill>
        <p:spPr>
          <a:xfrm>
            <a:off x="6545900" y="1830660"/>
            <a:ext cx="4867954" cy="3324689"/>
          </a:xfrm>
          <a:prstGeom prst="rect">
            <a:avLst/>
          </a:prstGeom>
        </p:spPr>
      </p:pic>
      <p:sp>
        <p:nvSpPr>
          <p:cNvPr id="8" name="TextBox 7">
            <a:extLst>
              <a:ext uri="{FF2B5EF4-FFF2-40B4-BE49-F238E27FC236}">
                <a16:creationId xmlns:a16="http://schemas.microsoft.com/office/drawing/2014/main" id="{59AF9ABC-8E02-49BA-8BFE-FB5A3E34FB16}"/>
              </a:ext>
            </a:extLst>
          </p:cNvPr>
          <p:cNvSpPr txBox="1"/>
          <p:nvPr/>
        </p:nvSpPr>
        <p:spPr>
          <a:xfrm>
            <a:off x="7077808" y="5449054"/>
            <a:ext cx="4167554" cy="646331"/>
          </a:xfrm>
          <a:prstGeom prst="rect">
            <a:avLst/>
          </a:prstGeom>
          <a:noFill/>
        </p:spPr>
        <p:txBody>
          <a:bodyPr wrap="square" rtlCol="0">
            <a:spAutoFit/>
          </a:bodyPr>
          <a:lstStyle/>
          <a:p>
            <a:r>
              <a:rPr lang="en-IN" dirty="0"/>
              <a:t>The analysis with grade column shows the B grade employees, have defaulted more</a:t>
            </a:r>
          </a:p>
        </p:txBody>
      </p:sp>
    </p:spTree>
    <p:extLst>
      <p:ext uri="{BB962C8B-B14F-4D97-AF65-F5344CB8AC3E}">
        <p14:creationId xmlns:p14="http://schemas.microsoft.com/office/powerpoint/2010/main" val="2157471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5D4D-BC50-4065-8A7C-514AF30B813A}"/>
              </a:ext>
            </a:extLst>
          </p:cNvPr>
          <p:cNvSpPr>
            <a:spLocks noGrp="1"/>
          </p:cNvSpPr>
          <p:nvPr>
            <p:ph type="title"/>
          </p:nvPr>
        </p:nvSpPr>
        <p:spPr/>
        <p:txBody>
          <a:bodyPr/>
          <a:lstStyle/>
          <a:p>
            <a:r>
              <a:rPr lang="en-IN" b="1" dirty="0"/>
              <a:t>Segmented Univariate Analysis-Home ownership and purpose column</a:t>
            </a:r>
            <a:endParaRPr lang="en-IN" dirty="0"/>
          </a:p>
        </p:txBody>
      </p:sp>
      <p:pic>
        <p:nvPicPr>
          <p:cNvPr id="4" name="Content Placeholder 3">
            <a:extLst>
              <a:ext uri="{FF2B5EF4-FFF2-40B4-BE49-F238E27FC236}">
                <a16:creationId xmlns:a16="http://schemas.microsoft.com/office/drawing/2014/main" id="{14A6860C-022C-416F-85AD-67EE16CA6CDE}"/>
              </a:ext>
            </a:extLst>
          </p:cNvPr>
          <p:cNvPicPr>
            <a:picLocks noGrp="1" noChangeAspect="1"/>
          </p:cNvPicPr>
          <p:nvPr>
            <p:ph idx="1"/>
          </p:nvPr>
        </p:nvPicPr>
        <p:blipFill>
          <a:blip r:embed="rId2"/>
          <a:stretch>
            <a:fillRect/>
          </a:stretch>
        </p:blipFill>
        <p:spPr>
          <a:xfrm>
            <a:off x="1204893" y="1844613"/>
            <a:ext cx="4167207" cy="3475173"/>
          </a:xfrm>
          <a:prstGeom prst="rect">
            <a:avLst/>
          </a:prstGeom>
        </p:spPr>
      </p:pic>
      <p:pic>
        <p:nvPicPr>
          <p:cNvPr id="5" name="Picture 4">
            <a:extLst>
              <a:ext uri="{FF2B5EF4-FFF2-40B4-BE49-F238E27FC236}">
                <a16:creationId xmlns:a16="http://schemas.microsoft.com/office/drawing/2014/main" id="{55AE41CC-9189-442F-914A-086D87F12718}"/>
              </a:ext>
            </a:extLst>
          </p:cNvPr>
          <p:cNvPicPr>
            <a:picLocks noChangeAspect="1"/>
          </p:cNvPicPr>
          <p:nvPr/>
        </p:nvPicPr>
        <p:blipFill>
          <a:blip r:embed="rId3"/>
          <a:stretch>
            <a:fillRect/>
          </a:stretch>
        </p:blipFill>
        <p:spPr>
          <a:xfrm>
            <a:off x="5262423" y="1844614"/>
            <a:ext cx="5893257" cy="3475174"/>
          </a:xfrm>
          <a:prstGeom prst="rect">
            <a:avLst/>
          </a:prstGeom>
        </p:spPr>
      </p:pic>
      <p:sp>
        <p:nvSpPr>
          <p:cNvPr id="6" name="TextBox 5">
            <a:extLst>
              <a:ext uri="{FF2B5EF4-FFF2-40B4-BE49-F238E27FC236}">
                <a16:creationId xmlns:a16="http://schemas.microsoft.com/office/drawing/2014/main" id="{9E7F649F-8B75-486E-8A96-091B5F5B555A}"/>
              </a:ext>
            </a:extLst>
          </p:cNvPr>
          <p:cNvSpPr txBox="1"/>
          <p:nvPr/>
        </p:nvSpPr>
        <p:spPr>
          <a:xfrm>
            <a:off x="1552069" y="5319787"/>
            <a:ext cx="4167207"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person who has the home ownership as Rent has defaulted more when compared to </a:t>
            </a:r>
            <a:r>
              <a:rPr lang="en-IN" dirty="0" err="1"/>
              <a:t>Mortage</a:t>
            </a:r>
            <a:r>
              <a:rPr lang="en-IN" dirty="0"/>
              <a:t> of home </a:t>
            </a:r>
          </a:p>
        </p:txBody>
      </p:sp>
      <p:sp>
        <p:nvSpPr>
          <p:cNvPr id="7" name="TextBox 6">
            <a:extLst>
              <a:ext uri="{FF2B5EF4-FFF2-40B4-BE49-F238E27FC236}">
                <a16:creationId xmlns:a16="http://schemas.microsoft.com/office/drawing/2014/main" id="{A1910F09-DFCC-4947-89D1-1B8A790A8D55}"/>
              </a:ext>
            </a:extLst>
          </p:cNvPr>
          <p:cNvSpPr txBox="1"/>
          <p:nvPr/>
        </p:nvSpPr>
        <p:spPr>
          <a:xfrm>
            <a:off x="6472726" y="5361005"/>
            <a:ext cx="5076091" cy="923330"/>
          </a:xfrm>
          <a:prstGeom prst="rect">
            <a:avLst/>
          </a:prstGeom>
          <a:noFill/>
        </p:spPr>
        <p:txBody>
          <a:bodyPr wrap="square" rtlCol="0">
            <a:spAutoFit/>
          </a:bodyPr>
          <a:lstStyle/>
          <a:p>
            <a:pPr marL="285750" indent="-285750">
              <a:buFont typeface="Wingdings" panose="05000000000000000000" pitchFamily="2" charset="2"/>
              <a:buChar char="§"/>
            </a:pPr>
            <a:r>
              <a:rPr lang="en-IN" dirty="0"/>
              <a:t>The person who bought the loan to pay other loan </a:t>
            </a:r>
            <a:r>
              <a:rPr lang="en-IN" dirty="0" err="1"/>
              <a:t>i.e</a:t>
            </a:r>
            <a:r>
              <a:rPr lang="en-IN" dirty="0"/>
              <a:t> debt consolidation has very high chances of defaulting when compared to other purposes </a:t>
            </a:r>
          </a:p>
        </p:txBody>
      </p:sp>
    </p:spTree>
    <p:extLst>
      <p:ext uri="{BB962C8B-B14F-4D97-AF65-F5344CB8AC3E}">
        <p14:creationId xmlns:p14="http://schemas.microsoft.com/office/powerpoint/2010/main" val="5348034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164</TotalTime>
  <Words>1151</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system-ui</vt:lpstr>
      <vt:lpstr>Wingdings</vt:lpstr>
      <vt:lpstr>Retrospect</vt:lpstr>
      <vt:lpstr>Lending club case study</vt:lpstr>
      <vt:lpstr>BUSINESS OBJECTIVE</vt:lpstr>
      <vt:lpstr>Data cleaning &amp; pre-processing  </vt:lpstr>
      <vt:lpstr>Removing the columns</vt:lpstr>
      <vt:lpstr>Identifying outliners-Annual Income </vt:lpstr>
      <vt:lpstr>Identifying outliners- Dti, loan amount</vt:lpstr>
      <vt:lpstr>Identifying outliners- Funded amnt inv </vt:lpstr>
      <vt:lpstr>Segmented Univariate Analysis-Grade column</vt:lpstr>
      <vt:lpstr>Segmented Univariate Analysis-Home ownership and purpose column</vt:lpstr>
      <vt:lpstr>Segmented Univariate Analysis-Employee length, interest rate</vt:lpstr>
      <vt:lpstr>Segmented Univariate Analysis-Total account and term column</vt:lpstr>
      <vt:lpstr>Segmented Univariate Analysis-Annual Income and open account</vt:lpstr>
      <vt:lpstr>Segmented Univariate Analysis-State and loan amount</vt:lpstr>
      <vt:lpstr>Bivariate Analysis-Annual income vs home ownership and Annual income vs loan purpose</vt:lpstr>
      <vt:lpstr>Bivariate Analysis-Annual income vs verification status and Loan amount vs employee length</vt:lpstr>
      <vt:lpstr>Multivariate Analysis</vt:lpstr>
      <vt:lpstr>Suggestions</vt:lpstr>
      <vt:lpstr>Suggestions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lokesh kumar</dc:creator>
  <cp:lastModifiedBy>lokesh kumar</cp:lastModifiedBy>
  <cp:revision>15</cp:revision>
  <dcterms:created xsi:type="dcterms:W3CDTF">2024-11-26T20:48:30Z</dcterms:created>
  <dcterms:modified xsi:type="dcterms:W3CDTF">2024-11-26T23:32:57Z</dcterms:modified>
</cp:coreProperties>
</file>