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1B0B5A-F961-479F-B1E0-89B57B442C3F}">
  <a:tblStyle styleId="{5A1B0B5A-F961-479F-B1E0-89B57B442C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06cc6eea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06cc6eea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06cc6eea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06cc6eea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06cc6eea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06cc6eea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06cc6eea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06cc6eea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06cc6eea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06cc6eea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06cc6eea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06cc6eea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06cc6ee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06cc6ee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06cc6eea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06cc6eea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6cc6ee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6cc6ee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06cc6eea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06cc6eea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06cc6eea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06cc6eea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06cc6eea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06cc6eea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06cc6eea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06cc6eea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06cc6eea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06cc6eea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06cc6eea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06cc6eea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06cc6eea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06cc6eea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288800" y="2769950"/>
            <a:ext cx="35640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 Mudigonda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22"/>
              <a:t>ML Engineer (SKY </a:t>
            </a:r>
            <a:r>
              <a:rPr lang="en" sz="1122"/>
              <a:t>Anti-Piracy</a:t>
            </a:r>
            <a:r>
              <a:rPr lang="en" sz="1122"/>
              <a:t>)</a:t>
            </a:r>
            <a:endParaRPr sz="1122"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217575" y="576100"/>
            <a:ext cx="8450100" cy="15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Vertex AI pipelines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67975" y="3360625"/>
            <a:ext cx="1935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151" y="2769950"/>
            <a:ext cx="1650801" cy="100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Types</a:t>
            </a:r>
            <a:endParaRPr/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5" name="Google Shape;165;p2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{5A1B0B5A-F961-479F-B1E0-89B57B442C3F}</a:tableStyleId>
              </a:tblPr>
              <a:tblGrid>
                <a:gridCol w="3619500"/>
                <a:gridCol w="3619500"/>
              </a:tblGrid>
              <a:tr h="352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 Based Component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Container based component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050"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210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most simple one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Just write a Python function and add a decorator.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2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2100"/>
                        </a:spcBef>
                        <a:spcAft>
                          <a:spcPts val="210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210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Anything that can be packed into a Docker Container can run as a component.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Flexibility to run a component in any programming language.</a:t>
                      </a:r>
                      <a:endParaRPr sz="120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" sz="12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Can be uploaded to Google Container / Artifact Registry.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471900" y="4172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Docker 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471900" y="1919075"/>
            <a:ext cx="27807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requirements.txt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75" y="2526800"/>
            <a:ext cx="2550042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050" y="1828800"/>
            <a:ext cx="46196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471900" y="3722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Kubeflow with Vertex AI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71900" y="1842675"/>
            <a:ext cx="8194200" cy="30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End-to-End Pipelines: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Supports the entire ML workflow from data preparation to deployment.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Scalability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: Runs on Kubernetes, making it inherently scalable.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Flexibility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: Supports multiple frameworks and languages.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Community Support: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Strong community and continuous updates.</a:t>
            </a:r>
            <a:endParaRPr b="1"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Enhanced Capabilities: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Combines the best of both worlds – managed services with flexible, open-source tools.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Simplified Management: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Vertex AI manages the infrastructure, letting you focus on building models.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Improved Tracking: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Kubeflow’s experiment tracking integrated with Vertex AI's managed services offers a robust tracking solution.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00" y="968275"/>
            <a:ext cx="3999073" cy="28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1458450" y="30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TFX vs Kubeflow pipelines</a:t>
            </a:r>
            <a:endParaRPr/>
          </a:p>
        </p:txBody>
      </p:sp>
      <p:graphicFrame>
        <p:nvGraphicFramePr>
          <p:cNvPr id="205" name="Google Shape;205;p28"/>
          <p:cNvGraphicFramePr/>
          <p:nvPr/>
        </p:nvGraphicFramePr>
        <p:xfrm>
          <a:off x="1231550" y="101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{5A1B0B5A-F961-479F-B1E0-89B57B442C3F}</a:tableStyleId>
              </a:tblPr>
              <a:tblGrid>
                <a:gridCol w="1620025"/>
                <a:gridCol w="1890075"/>
                <a:gridCol w="3593825"/>
              </a:tblGrid>
              <a:tr h="22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TFX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Kubeflow Pipelines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Framework Support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Primarily TensorFlow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Framework-agnostic (TensorFlow, PyTorch, etc.)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Orchestration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 Beam, Airflow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Kubernetes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 Components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Pre-built TensorFlow-centric components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 and pre-built components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Integration with GCP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Strong (e.g., Dataflow, AI Platform)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Strong (runs on GKE, integrates with GCP services)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Scalability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(using GCP services)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(leveraging Kubernetes)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Flexibility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 flexible (TensorFlow focus)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More flexible (supports multiple frameworks)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 Serving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TensorFlow Serving, TF Lite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KFServing, TensorFlow Serving, custom options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758650" y="932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Local Kubeflow Test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 make the kfp pipeline work locally we can install kfp in virtualenv and install.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Then just compile the kfp pipeline. If there is any syntax error that will be resulted here.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5193000" y="904650"/>
            <a:ext cx="30000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store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required as of now for storing features as ours is batch prediction.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use feature store if you require low latency.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Cost estimate of vertexai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6916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Challenges with the Basic ML Approach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Why Vertex AI?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Other Options for Experiment Tracking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Why Kubeflow?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Kubeflow with Vertex AI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What is Docker? Do We Really Need Docker? 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Sample Structure of a Kubeflow Pipeline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Demo: Running a Kubeflow Pipeline Using Vertex AI 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MLOps Best Practices 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Tracking Experiments, Metrics, Pipelines YAML, CI/CD 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60950" y="3787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Machine Learning Steps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59700" y="2713200"/>
            <a:ext cx="7284600" cy="21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Data Collection: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Gather data from various sources.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Data Preprocessing: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Clean and prepare data for analysis.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Model Training: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Train machine learning models on preprocessed data.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Model Evaluation: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Evaluate model performance on test data.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Model Deployment: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Deploy models into production environments.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Model Monitoring: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Monitor model performance and update as needed.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636041" y="21303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59700" y="2067700"/>
            <a:ext cx="11871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806512" y="2067700"/>
            <a:ext cx="11871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677162" y="2067700"/>
            <a:ext cx="13602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277030" y="2067700"/>
            <a:ext cx="11871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Model Training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247817" y="2067700"/>
            <a:ext cx="11871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Model Deployment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656800" y="2067700"/>
            <a:ext cx="12024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Model Monitoring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5"/>
          <p:cNvCxnSpPr>
            <a:stCxn id="86" idx="3"/>
            <a:endCxn id="88" idx="1"/>
          </p:cNvCxnSpPr>
          <p:nvPr/>
        </p:nvCxnSpPr>
        <p:spPr>
          <a:xfrm>
            <a:off x="1446800" y="2264500"/>
            <a:ext cx="2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>
            <a:off x="3046625" y="2264500"/>
            <a:ext cx="2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89" idx="3"/>
          </p:cNvCxnSpPr>
          <p:nvPr/>
        </p:nvCxnSpPr>
        <p:spPr>
          <a:xfrm>
            <a:off x="4464130" y="226450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/>
          <p:nvPr/>
        </p:nvCxnSpPr>
        <p:spPr>
          <a:xfrm>
            <a:off x="6017425" y="2264500"/>
            <a:ext cx="2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/>
          <p:nvPr/>
        </p:nvCxnSpPr>
        <p:spPr>
          <a:xfrm>
            <a:off x="7434925" y="2264500"/>
            <a:ext cx="2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97625" y="494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the Basic ML Approach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60950" y="21826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b="1" lang="en" sz="1400">
                <a:solidFill>
                  <a:srgbClr val="0D0D0D"/>
                </a:solidFill>
                <a:highlight>
                  <a:srgbClr val="FFFFFF"/>
                </a:highlight>
              </a:rPr>
              <a:t>Manual Processes: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 Many steps are manual, leading to inconsistencies and errors.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b="1" lang="en" sz="1400">
                <a:solidFill>
                  <a:srgbClr val="0D0D0D"/>
                </a:solidFill>
                <a:highlight>
                  <a:srgbClr val="FFFFFF"/>
                </a:highlight>
              </a:rPr>
              <a:t>Reproducibility: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 Hard to reproduce results without automated logging and tracking.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b="1" lang="en" sz="1400">
                <a:solidFill>
                  <a:srgbClr val="0D0D0D"/>
                </a:solidFill>
                <a:highlight>
                  <a:srgbClr val="FFFFFF"/>
                </a:highlight>
              </a:rPr>
              <a:t>Scaling: 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Scaling manually managed models is challenging and resource-intensive.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b="1" lang="en" sz="1400">
                <a:solidFill>
                  <a:srgbClr val="0D0D0D"/>
                </a:solidFill>
                <a:highlight>
                  <a:srgbClr val="FFFFFF"/>
                </a:highlight>
              </a:rPr>
              <a:t>Deployment &amp; Monitoring: 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Lack of standardized deployment pipelines and monitoring makes maintaining models in production difficult.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71900" y="4365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Vertex AI?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62625" y="1822100"/>
            <a:ext cx="82221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Integrated Platform: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Offers a comprehensive suite of tools for the entire ML lifecycle.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Managed Services: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Reduces the need to manage infrastructure.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Scalability: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Easily scales with your workload.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b="1" lang="en" sz="1200">
                <a:solidFill>
                  <a:srgbClr val="0D0D0D"/>
                </a:solidFill>
                <a:highlight>
                  <a:srgbClr val="FFFFFF"/>
                </a:highlight>
              </a:rPr>
              <a:t>Integration: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Works seamlessly with other Google Cloud products like BigQuery, Dataflow, etc.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26" y="473226"/>
            <a:ext cx="936150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2538925" y="3552900"/>
            <a:ext cx="1523100" cy="49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Vertex AI Training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2538900" y="4245350"/>
            <a:ext cx="1523100" cy="55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Vertex AI Model Monitoring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699175" y="3527175"/>
            <a:ext cx="1440300" cy="49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Vertex AI Prediction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699175" y="4245350"/>
            <a:ext cx="1468500" cy="55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Vertex AI Model Experiments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668100" y="3552900"/>
            <a:ext cx="1179000" cy="49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Vertex AI Workbench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68100" y="4245350"/>
            <a:ext cx="1179000" cy="55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Vertex AI Feature Store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6611363" y="4260350"/>
            <a:ext cx="14685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Vertex AI Model Registry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6567075" y="3527175"/>
            <a:ext cx="1468500" cy="49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Vertex AI Pipelines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464925" y="2909725"/>
            <a:ext cx="8017500" cy="217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506775" y="2909725"/>
            <a:ext cx="332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VERTEX AI</a:t>
            </a:r>
            <a:endParaRPr b="1" sz="2000" u="sng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Options for Experiment Tracking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8" name="Google Shape;128;p18"/>
          <p:cNvGraphicFramePr/>
          <p:nvPr/>
        </p:nvGraphicFramePr>
        <p:xfrm>
          <a:off x="39800" y="7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{5A1B0B5A-F961-479F-B1E0-89B57B442C3F}</a:tableStyleId>
              </a:tblPr>
              <a:tblGrid>
                <a:gridCol w="2665700"/>
                <a:gridCol w="1902325"/>
                <a:gridCol w="1769750"/>
                <a:gridCol w="2045650"/>
              </a:tblGrid>
              <a:tr h="429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MLflow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Vertex AI Pipelines (Kubeflow)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Setup and Maintenance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Requires setup and maintenance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Requires subscription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Managed by Google Cloud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Integration with GCP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Integrates via APIs and SDKs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Integrates via APIs and SDKs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Native integration with GCP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Experiment Tracking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 Registry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Interface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Basic dashboard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Rich, user-friendly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Integrated with Vertex AI UI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Scalability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Scalable with custom setup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Scalable with subscription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Highly scalable with GCP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Reproducibility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Good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Good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Excellent with managed services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Flexibility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within GCP ecosystem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Free with self-hosting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Subscription-based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Pay-as-you-go with GCP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420450" y="4044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AI Pipelines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27"/>
              <a:t>A serverless product to run kubeflow or TFX pipelines</a:t>
            </a:r>
            <a:endParaRPr sz="1327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2121025" y="1174000"/>
            <a:ext cx="4545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20450" y="2037150"/>
            <a:ext cx="5320200" cy="24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TensorFlow Extended and Kubeflow Pipelines are SDKs to build production ML pipelines.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Kubeflow is a open source machine learning toolkit.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Kubeflow runs on top of Kubernetes.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Vertex AI Pipeline is a product to run pipelines serverless.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Reduce the effort required to maintain and manage a Kubernetes cluster.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826" y="1879325"/>
            <a:ext cx="1315949" cy="131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000" y="3424300"/>
            <a:ext cx="1793951" cy="10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14025" y="3979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Kubeflow Pipeline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71900" y="1700475"/>
            <a:ext cx="2523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Required Modules                                               </a:t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25" y="2481800"/>
            <a:ext cx="2552175" cy="6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481950" y="1717925"/>
            <a:ext cx="4389900" cy="25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Component has 1 specific task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contains all code to perform the task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produces some kind of output</a:t>
            </a:r>
            <a:endParaRPr sz="14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400" y="3115675"/>
            <a:ext cx="31051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71900" y="3179975"/>
            <a:ext cx="41001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The pipeline connects the components and defines pipeline parameters</a:t>
            </a:r>
            <a:endParaRPr sz="120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125" y="4206751"/>
            <a:ext cx="3105150" cy="816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AI Metadata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471900" y="1746225"/>
            <a:ext cx="36228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Artifacts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Used to pass data between components or to visualize and store information. 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Artifacts are used for larger or complex data. 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Most artifacts are nothing more than a simple reference, a file path.</a:t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100"/>
              <a:buChar char="○"/>
            </a:pPr>
            <a:r>
              <a:rPr b="1" lang="en" sz="1100">
                <a:solidFill>
                  <a:srgbClr val="0D0D0D"/>
                </a:solidFill>
                <a:highlight>
                  <a:srgbClr val="FFFFFF"/>
                </a:highlight>
              </a:rPr>
              <a:t>Types</a:t>
            </a: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</a:rPr>
              <a:t>: Dataset, Model, Metrics and Visualization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681225" y="1812625"/>
            <a:ext cx="36228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</a:t>
            </a:r>
            <a:r>
              <a:rPr b="1" lang="en"/>
              <a:t> Lineage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○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Pipeline runs produce metadata and artifacts.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○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Necessary for the reproducibility of our pipeline.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○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Process is called model lineage or lineage tracking.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○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Stored in Vertex AI Metadata.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