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66" r:id="rId5"/>
    <p:sldId id="263" r:id="rId6"/>
    <p:sldId id="264" r:id="rId7"/>
    <p:sldId id="258" r:id="rId8"/>
    <p:sldId id="259" r:id="rId9"/>
    <p:sldId id="261" r:id="rId1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2"/>
      <p:bold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5ED60-6436-4739-801C-3D69DBE12D32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ABB768-1CCD-4CFE-B4BF-047806E64FAD}">
      <dgm:prSet custT="1"/>
      <dgm:spPr>
        <a:solidFill>
          <a:schemeClr val="bg1"/>
        </a:solidFill>
      </dgm:spPr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Machine Learning- Python (</a:t>
          </a:r>
          <a:r>
            <a:rPr lang="en-US" sz="1800" b="0" i="0" dirty="0" err="1">
              <a:solidFill>
                <a:schemeClr val="bg2"/>
              </a:solidFill>
              <a:latin typeface="Oswald" panose="00000500000000000000" pitchFamily="2" charset="0"/>
            </a:rPr>
            <a:t>XGBoost</a:t>
          </a:r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 model). </a:t>
          </a:r>
          <a:endParaRPr lang="en-US" sz="1800" dirty="0">
            <a:solidFill>
              <a:schemeClr val="bg2"/>
            </a:solidFill>
            <a:latin typeface="Oswald" panose="00000500000000000000" pitchFamily="2" charset="0"/>
          </a:endParaRPr>
        </a:p>
      </dgm:t>
    </dgm:pt>
    <dgm:pt modelId="{C157C75E-4A0D-4C8B-B2E2-12CA25551B03}" type="parTrans" cxnId="{2B4C926F-BE3C-471A-928E-0E995EA7C859}">
      <dgm:prSet/>
      <dgm:spPr/>
      <dgm:t>
        <a:bodyPr/>
        <a:lstStyle/>
        <a:p>
          <a:endParaRPr lang="en-US"/>
        </a:p>
      </dgm:t>
    </dgm:pt>
    <dgm:pt modelId="{74E4AFF3-7473-4877-AE48-A437B0116128}" type="sibTrans" cxnId="{2B4C926F-BE3C-471A-928E-0E995EA7C859}">
      <dgm:prSet/>
      <dgm:spPr/>
      <dgm:t>
        <a:bodyPr/>
        <a:lstStyle/>
        <a:p>
          <a:endParaRPr lang="en-US"/>
        </a:p>
      </dgm:t>
    </dgm:pt>
    <dgm:pt modelId="{BC40753C-B684-4495-8F19-39C0B7D42366}">
      <dgm:prSet custT="1"/>
      <dgm:spPr>
        <a:solidFill>
          <a:schemeClr val="bg1"/>
        </a:solidFill>
      </dgm:spPr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API: Flask API deployed on Render</a:t>
          </a:r>
          <a:r>
            <a:rPr lang="en-US" sz="2500" b="0" i="0" dirty="0"/>
            <a:t>.</a:t>
          </a:r>
          <a:endParaRPr lang="en-US" sz="2500" dirty="0"/>
        </a:p>
      </dgm:t>
    </dgm:pt>
    <dgm:pt modelId="{D351A46E-F86B-42BC-A785-FCDE1584E70B}" type="parTrans" cxnId="{449FA739-FF74-4253-882C-71BF5D897091}">
      <dgm:prSet/>
      <dgm:spPr/>
      <dgm:t>
        <a:bodyPr/>
        <a:lstStyle/>
        <a:p>
          <a:endParaRPr lang="en-US"/>
        </a:p>
      </dgm:t>
    </dgm:pt>
    <dgm:pt modelId="{A1267E04-E288-4483-885B-48AFBE7A3045}" type="sibTrans" cxnId="{449FA739-FF74-4253-882C-71BF5D897091}">
      <dgm:prSet/>
      <dgm:spPr/>
      <dgm:t>
        <a:bodyPr/>
        <a:lstStyle/>
        <a:p>
          <a:endParaRPr lang="en-US"/>
        </a:p>
      </dgm:t>
    </dgm:pt>
    <dgm:pt modelId="{E52248EA-3F2C-482E-8876-513B0CE61F6D}">
      <dgm:prSet custT="1"/>
      <dgm:spPr>
        <a:solidFill>
          <a:schemeClr val="bg1"/>
        </a:solidFill>
      </dgm:spPr>
      <dgm:t>
        <a:bodyPr/>
        <a:lstStyle/>
        <a:p>
          <a:pPr algn="ctr"/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Blockchain: Solidity, </a:t>
          </a:r>
          <a:r>
            <a:rPr lang="en-US" sz="1800" b="0" i="0" dirty="0" err="1">
              <a:solidFill>
                <a:schemeClr val="bg2"/>
              </a:solidFill>
              <a:latin typeface="Oswald" panose="00000500000000000000" pitchFamily="2" charset="0"/>
            </a:rPr>
            <a:t>Sepholia</a:t>
          </a:r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 – </a:t>
          </a:r>
          <a:r>
            <a:rPr lang="en-US" sz="1800" b="0" i="0" dirty="0" err="1">
              <a:solidFill>
                <a:schemeClr val="bg2"/>
              </a:solidFill>
              <a:latin typeface="Oswald" panose="00000500000000000000" pitchFamily="2" charset="0"/>
            </a:rPr>
            <a:t>Testnet</a:t>
          </a:r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 (ETH)</a:t>
          </a:r>
          <a:r>
            <a:rPr lang="en-US" sz="2500" b="0" i="0" dirty="0"/>
            <a:t>).</a:t>
          </a:r>
          <a:endParaRPr lang="en-US" sz="2500" dirty="0"/>
        </a:p>
      </dgm:t>
    </dgm:pt>
    <dgm:pt modelId="{505843F3-4F6F-4E60-BF41-C5061639A794}" type="parTrans" cxnId="{944A11F6-CC43-4CF7-BD6A-06B586B58786}">
      <dgm:prSet/>
      <dgm:spPr/>
      <dgm:t>
        <a:bodyPr/>
        <a:lstStyle/>
        <a:p>
          <a:endParaRPr lang="en-US"/>
        </a:p>
      </dgm:t>
    </dgm:pt>
    <dgm:pt modelId="{A7479589-8A68-413E-822A-4FE0B649CB5E}" type="sibTrans" cxnId="{944A11F6-CC43-4CF7-BD6A-06B586B58786}">
      <dgm:prSet/>
      <dgm:spPr/>
      <dgm:t>
        <a:bodyPr/>
        <a:lstStyle/>
        <a:p>
          <a:endParaRPr lang="en-US"/>
        </a:p>
      </dgm:t>
    </dgm:pt>
    <dgm:pt modelId="{8329395B-0E31-4FDB-A228-E595DF00C452}">
      <dgm:prSet custT="1"/>
      <dgm:spPr>
        <a:solidFill>
          <a:schemeClr val="bg1"/>
        </a:solidFill>
      </dgm:spPr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Chain Link Job: to fetch data from API to smart contract. </a:t>
          </a:r>
          <a:endParaRPr lang="en-US" sz="1800" dirty="0">
            <a:solidFill>
              <a:schemeClr val="bg2"/>
            </a:solidFill>
            <a:latin typeface="Oswald" panose="00000500000000000000" pitchFamily="2" charset="0"/>
          </a:endParaRPr>
        </a:p>
      </dgm:t>
    </dgm:pt>
    <dgm:pt modelId="{E05A9553-1A03-4FFB-B0A8-3475357A3FB4}" type="parTrans" cxnId="{265C58CF-0790-4D89-9E47-56F50AE574D2}">
      <dgm:prSet/>
      <dgm:spPr/>
      <dgm:t>
        <a:bodyPr/>
        <a:lstStyle/>
        <a:p>
          <a:endParaRPr lang="en-US"/>
        </a:p>
      </dgm:t>
    </dgm:pt>
    <dgm:pt modelId="{6E04C3CA-DA2D-4823-B116-0BE332DDE0C1}" type="sibTrans" cxnId="{265C58CF-0790-4D89-9E47-56F50AE574D2}">
      <dgm:prSet/>
      <dgm:spPr/>
      <dgm:t>
        <a:bodyPr/>
        <a:lstStyle/>
        <a:p>
          <a:endParaRPr lang="en-US"/>
        </a:p>
      </dgm:t>
    </dgm:pt>
    <dgm:pt modelId="{59B41F7E-CFCD-42E8-B277-FD0CE582E109}">
      <dgm:prSet custT="1"/>
      <dgm:spPr>
        <a:solidFill>
          <a:schemeClr val="bg1"/>
        </a:solidFill>
      </dgm:spPr>
      <dgm:t>
        <a:bodyPr/>
        <a:lstStyle/>
        <a:p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Frontend: Node JS, Web3 JS. Deployed on </a:t>
          </a:r>
          <a:r>
            <a:rPr lang="en-US" sz="1800" b="0" i="0" dirty="0" err="1">
              <a:solidFill>
                <a:schemeClr val="bg2"/>
              </a:solidFill>
              <a:latin typeface="Oswald" panose="00000500000000000000" pitchFamily="2" charset="0"/>
            </a:rPr>
            <a:t>Vercel</a:t>
          </a:r>
          <a:r>
            <a:rPr lang="en-US" sz="1800" b="0" i="0" dirty="0">
              <a:solidFill>
                <a:schemeClr val="bg2"/>
              </a:solidFill>
              <a:latin typeface="Oswald" panose="00000500000000000000" pitchFamily="2" charset="0"/>
            </a:rPr>
            <a:t> </a:t>
          </a:r>
          <a:endParaRPr lang="en-US" sz="1800" dirty="0">
            <a:solidFill>
              <a:schemeClr val="bg2"/>
            </a:solidFill>
            <a:latin typeface="Oswald" panose="00000500000000000000" pitchFamily="2" charset="0"/>
          </a:endParaRPr>
        </a:p>
      </dgm:t>
    </dgm:pt>
    <dgm:pt modelId="{BDB1720B-C68A-45C8-8E99-E2CAB182D33E}" type="parTrans" cxnId="{BE90FC62-59C2-4E85-9DE9-BCFFABF9C0CD}">
      <dgm:prSet/>
      <dgm:spPr/>
      <dgm:t>
        <a:bodyPr/>
        <a:lstStyle/>
        <a:p>
          <a:endParaRPr lang="en-US"/>
        </a:p>
      </dgm:t>
    </dgm:pt>
    <dgm:pt modelId="{AC937FF1-0B02-4D1D-BBBC-94E62D52D8D5}" type="sibTrans" cxnId="{BE90FC62-59C2-4E85-9DE9-BCFFABF9C0CD}">
      <dgm:prSet/>
      <dgm:spPr/>
      <dgm:t>
        <a:bodyPr/>
        <a:lstStyle/>
        <a:p>
          <a:endParaRPr lang="en-US"/>
        </a:p>
      </dgm:t>
    </dgm:pt>
    <dgm:pt modelId="{D3DF2D2C-E163-4292-918E-CBB5D784869C}" type="pres">
      <dgm:prSet presAssocID="{C015ED60-6436-4739-801C-3D69DBE12D32}" presName="diagram" presStyleCnt="0">
        <dgm:presLayoutVars>
          <dgm:dir/>
          <dgm:resizeHandles val="exact"/>
        </dgm:presLayoutVars>
      </dgm:prSet>
      <dgm:spPr/>
    </dgm:pt>
    <dgm:pt modelId="{ADC5A03A-2192-4CB5-8ADE-6C6BB7876204}" type="pres">
      <dgm:prSet presAssocID="{CFABB768-1CCD-4CFE-B4BF-047806E64FAD}" presName="node" presStyleLbl="node1" presStyleIdx="0" presStyleCnt="5">
        <dgm:presLayoutVars>
          <dgm:bulletEnabled val="1"/>
        </dgm:presLayoutVars>
      </dgm:prSet>
      <dgm:spPr/>
    </dgm:pt>
    <dgm:pt modelId="{7883ACD4-DB1E-44E2-85B9-BAB80D6321E6}" type="pres">
      <dgm:prSet presAssocID="{74E4AFF3-7473-4877-AE48-A437B0116128}" presName="sibTrans" presStyleCnt="0"/>
      <dgm:spPr/>
    </dgm:pt>
    <dgm:pt modelId="{C5A514DA-2826-4F33-82F1-03D4AE8210AC}" type="pres">
      <dgm:prSet presAssocID="{BC40753C-B684-4495-8F19-39C0B7D42366}" presName="node" presStyleLbl="node1" presStyleIdx="1" presStyleCnt="5">
        <dgm:presLayoutVars>
          <dgm:bulletEnabled val="1"/>
        </dgm:presLayoutVars>
      </dgm:prSet>
      <dgm:spPr/>
    </dgm:pt>
    <dgm:pt modelId="{816872B4-16D5-400C-9CF2-0FF30991D494}" type="pres">
      <dgm:prSet presAssocID="{A1267E04-E288-4483-885B-48AFBE7A3045}" presName="sibTrans" presStyleCnt="0"/>
      <dgm:spPr/>
    </dgm:pt>
    <dgm:pt modelId="{FAA8487F-58A6-4162-B6FC-EFF61CBB5FB9}" type="pres">
      <dgm:prSet presAssocID="{E52248EA-3F2C-482E-8876-513B0CE61F6D}" presName="node" presStyleLbl="node1" presStyleIdx="2" presStyleCnt="5">
        <dgm:presLayoutVars>
          <dgm:bulletEnabled val="1"/>
        </dgm:presLayoutVars>
      </dgm:prSet>
      <dgm:spPr/>
    </dgm:pt>
    <dgm:pt modelId="{6B9ABEB7-15C0-41D9-9203-8FA75BC977AF}" type="pres">
      <dgm:prSet presAssocID="{A7479589-8A68-413E-822A-4FE0B649CB5E}" presName="sibTrans" presStyleCnt="0"/>
      <dgm:spPr/>
    </dgm:pt>
    <dgm:pt modelId="{BD477D11-B910-4F0D-AE76-54108AC291D8}" type="pres">
      <dgm:prSet presAssocID="{8329395B-0E31-4FDB-A228-E595DF00C452}" presName="node" presStyleLbl="node1" presStyleIdx="3" presStyleCnt="5">
        <dgm:presLayoutVars>
          <dgm:bulletEnabled val="1"/>
        </dgm:presLayoutVars>
      </dgm:prSet>
      <dgm:spPr/>
    </dgm:pt>
    <dgm:pt modelId="{9AEAB63A-E753-4C80-9FF3-6C4052648761}" type="pres">
      <dgm:prSet presAssocID="{6E04C3CA-DA2D-4823-B116-0BE332DDE0C1}" presName="sibTrans" presStyleCnt="0"/>
      <dgm:spPr/>
    </dgm:pt>
    <dgm:pt modelId="{C45F88AF-3EAB-4872-A988-61A50A97654A}" type="pres">
      <dgm:prSet presAssocID="{59B41F7E-CFCD-42E8-B277-FD0CE582E109}" presName="node" presStyleLbl="node1" presStyleIdx="4" presStyleCnt="5">
        <dgm:presLayoutVars>
          <dgm:bulletEnabled val="1"/>
        </dgm:presLayoutVars>
      </dgm:prSet>
      <dgm:spPr/>
    </dgm:pt>
  </dgm:ptLst>
  <dgm:cxnLst>
    <dgm:cxn modelId="{4138E103-4F79-494C-8F21-DCCC61C3A442}" type="presOf" srcId="{E52248EA-3F2C-482E-8876-513B0CE61F6D}" destId="{FAA8487F-58A6-4162-B6FC-EFF61CBB5FB9}" srcOrd="0" destOrd="0" presId="urn:microsoft.com/office/officeart/2005/8/layout/default"/>
    <dgm:cxn modelId="{CA473433-7429-4AAE-994E-7363A903B55C}" type="presOf" srcId="{59B41F7E-CFCD-42E8-B277-FD0CE582E109}" destId="{C45F88AF-3EAB-4872-A988-61A50A97654A}" srcOrd="0" destOrd="0" presId="urn:microsoft.com/office/officeart/2005/8/layout/default"/>
    <dgm:cxn modelId="{449FA739-FF74-4253-882C-71BF5D897091}" srcId="{C015ED60-6436-4739-801C-3D69DBE12D32}" destId="{BC40753C-B684-4495-8F19-39C0B7D42366}" srcOrd="1" destOrd="0" parTransId="{D351A46E-F86B-42BC-A785-FCDE1584E70B}" sibTransId="{A1267E04-E288-4483-885B-48AFBE7A3045}"/>
    <dgm:cxn modelId="{BE90FC62-59C2-4E85-9DE9-BCFFABF9C0CD}" srcId="{C015ED60-6436-4739-801C-3D69DBE12D32}" destId="{59B41F7E-CFCD-42E8-B277-FD0CE582E109}" srcOrd="4" destOrd="0" parTransId="{BDB1720B-C68A-45C8-8E99-E2CAB182D33E}" sibTransId="{AC937FF1-0B02-4D1D-BBBC-94E62D52D8D5}"/>
    <dgm:cxn modelId="{2B4C926F-BE3C-471A-928E-0E995EA7C859}" srcId="{C015ED60-6436-4739-801C-3D69DBE12D32}" destId="{CFABB768-1CCD-4CFE-B4BF-047806E64FAD}" srcOrd="0" destOrd="0" parTransId="{C157C75E-4A0D-4C8B-B2E2-12CA25551B03}" sibTransId="{74E4AFF3-7473-4877-AE48-A437B0116128}"/>
    <dgm:cxn modelId="{AF418386-C07F-41C1-8CD1-0363A21BA8D9}" type="presOf" srcId="{C015ED60-6436-4739-801C-3D69DBE12D32}" destId="{D3DF2D2C-E163-4292-918E-CBB5D784869C}" srcOrd="0" destOrd="0" presId="urn:microsoft.com/office/officeart/2005/8/layout/default"/>
    <dgm:cxn modelId="{DC35FFBD-7750-45EF-ADDB-478AADD556B5}" type="presOf" srcId="{8329395B-0E31-4FDB-A228-E595DF00C452}" destId="{BD477D11-B910-4F0D-AE76-54108AC291D8}" srcOrd="0" destOrd="0" presId="urn:microsoft.com/office/officeart/2005/8/layout/default"/>
    <dgm:cxn modelId="{265C58CF-0790-4D89-9E47-56F50AE574D2}" srcId="{C015ED60-6436-4739-801C-3D69DBE12D32}" destId="{8329395B-0E31-4FDB-A228-E595DF00C452}" srcOrd="3" destOrd="0" parTransId="{E05A9553-1A03-4FFB-B0A8-3475357A3FB4}" sibTransId="{6E04C3CA-DA2D-4823-B116-0BE332DDE0C1}"/>
    <dgm:cxn modelId="{C9AB07F5-E735-4D56-9473-D4BFCA8EB5CB}" type="presOf" srcId="{BC40753C-B684-4495-8F19-39C0B7D42366}" destId="{C5A514DA-2826-4F33-82F1-03D4AE8210AC}" srcOrd="0" destOrd="0" presId="urn:microsoft.com/office/officeart/2005/8/layout/default"/>
    <dgm:cxn modelId="{944A11F6-CC43-4CF7-BD6A-06B586B58786}" srcId="{C015ED60-6436-4739-801C-3D69DBE12D32}" destId="{E52248EA-3F2C-482E-8876-513B0CE61F6D}" srcOrd="2" destOrd="0" parTransId="{505843F3-4F6F-4E60-BF41-C5061639A794}" sibTransId="{A7479589-8A68-413E-822A-4FE0B649CB5E}"/>
    <dgm:cxn modelId="{84301CF7-5368-45C2-91CC-7585AB028768}" type="presOf" srcId="{CFABB768-1CCD-4CFE-B4BF-047806E64FAD}" destId="{ADC5A03A-2192-4CB5-8ADE-6C6BB7876204}" srcOrd="0" destOrd="0" presId="urn:microsoft.com/office/officeart/2005/8/layout/default"/>
    <dgm:cxn modelId="{D18EEE12-3F4D-46B9-8AD0-C41B719CFA56}" type="presParOf" srcId="{D3DF2D2C-E163-4292-918E-CBB5D784869C}" destId="{ADC5A03A-2192-4CB5-8ADE-6C6BB7876204}" srcOrd="0" destOrd="0" presId="urn:microsoft.com/office/officeart/2005/8/layout/default"/>
    <dgm:cxn modelId="{8AB067A2-494D-47E4-A7BF-B97D5501E061}" type="presParOf" srcId="{D3DF2D2C-E163-4292-918E-CBB5D784869C}" destId="{7883ACD4-DB1E-44E2-85B9-BAB80D6321E6}" srcOrd="1" destOrd="0" presId="urn:microsoft.com/office/officeart/2005/8/layout/default"/>
    <dgm:cxn modelId="{B3B2191C-5E0B-4AB9-9C3C-A804EC994EEE}" type="presParOf" srcId="{D3DF2D2C-E163-4292-918E-CBB5D784869C}" destId="{C5A514DA-2826-4F33-82F1-03D4AE8210AC}" srcOrd="2" destOrd="0" presId="urn:microsoft.com/office/officeart/2005/8/layout/default"/>
    <dgm:cxn modelId="{71A7DB55-F179-4EC3-8A51-D644346240BC}" type="presParOf" srcId="{D3DF2D2C-E163-4292-918E-CBB5D784869C}" destId="{816872B4-16D5-400C-9CF2-0FF30991D494}" srcOrd="3" destOrd="0" presId="urn:microsoft.com/office/officeart/2005/8/layout/default"/>
    <dgm:cxn modelId="{7C29DC1F-AC57-4353-B7B8-DD18DDB99FF8}" type="presParOf" srcId="{D3DF2D2C-E163-4292-918E-CBB5D784869C}" destId="{FAA8487F-58A6-4162-B6FC-EFF61CBB5FB9}" srcOrd="4" destOrd="0" presId="urn:microsoft.com/office/officeart/2005/8/layout/default"/>
    <dgm:cxn modelId="{41B6707E-7A01-4993-92AF-6DF69D96E3E9}" type="presParOf" srcId="{D3DF2D2C-E163-4292-918E-CBB5D784869C}" destId="{6B9ABEB7-15C0-41D9-9203-8FA75BC977AF}" srcOrd="5" destOrd="0" presId="urn:microsoft.com/office/officeart/2005/8/layout/default"/>
    <dgm:cxn modelId="{08EFE04C-72A0-416E-AE4B-6D967AFB6FAB}" type="presParOf" srcId="{D3DF2D2C-E163-4292-918E-CBB5D784869C}" destId="{BD477D11-B910-4F0D-AE76-54108AC291D8}" srcOrd="6" destOrd="0" presId="urn:microsoft.com/office/officeart/2005/8/layout/default"/>
    <dgm:cxn modelId="{2288C39B-6627-4B3D-AD66-96804A653CAB}" type="presParOf" srcId="{D3DF2D2C-E163-4292-918E-CBB5D784869C}" destId="{9AEAB63A-E753-4C80-9FF3-6C4052648761}" srcOrd="7" destOrd="0" presId="urn:microsoft.com/office/officeart/2005/8/layout/default"/>
    <dgm:cxn modelId="{801C182D-A4B4-4877-B52C-4DF63767BC1F}" type="presParOf" srcId="{D3DF2D2C-E163-4292-918E-CBB5D784869C}" destId="{C45F88AF-3EAB-4872-A988-61A50A9765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5A03A-2192-4CB5-8ADE-6C6BB7876204}">
      <dsp:nvSpPr>
        <dsp:cNvPr id="0" name=""/>
        <dsp:cNvSpPr/>
      </dsp:nvSpPr>
      <dsp:spPr>
        <a:xfrm>
          <a:off x="246298" y="1515"/>
          <a:ext cx="2508750" cy="150525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Machine Learning- Python (</a:t>
          </a:r>
          <a:r>
            <a:rPr lang="en-US" sz="1800" b="0" i="0" kern="1200" dirty="0" err="1">
              <a:solidFill>
                <a:schemeClr val="bg2"/>
              </a:solidFill>
              <a:latin typeface="Oswald" panose="00000500000000000000" pitchFamily="2" charset="0"/>
            </a:rPr>
            <a:t>XGBoost</a:t>
          </a: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 model). </a:t>
          </a:r>
          <a:endParaRPr lang="en-US" sz="1800" kern="1200" dirty="0">
            <a:solidFill>
              <a:schemeClr val="bg2"/>
            </a:solidFill>
            <a:latin typeface="Oswald" panose="00000500000000000000" pitchFamily="2" charset="0"/>
          </a:endParaRPr>
        </a:p>
      </dsp:txBody>
      <dsp:txXfrm>
        <a:off x="246298" y="1515"/>
        <a:ext cx="2508750" cy="1505250"/>
      </dsp:txXfrm>
    </dsp:sp>
    <dsp:sp modelId="{C5A514DA-2826-4F33-82F1-03D4AE8210AC}">
      <dsp:nvSpPr>
        <dsp:cNvPr id="0" name=""/>
        <dsp:cNvSpPr/>
      </dsp:nvSpPr>
      <dsp:spPr>
        <a:xfrm>
          <a:off x="3005924" y="1515"/>
          <a:ext cx="2508750" cy="150525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API: Flask API deployed on Render</a:t>
          </a:r>
          <a:r>
            <a:rPr lang="en-US" sz="2500" b="0" i="0" kern="1200" dirty="0"/>
            <a:t>.</a:t>
          </a:r>
          <a:endParaRPr lang="en-US" sz="2500" kern="1200" dirty="0"/>
        </a:p>
      </dsp:txBody>
      <dsp:txXfrm>
        <a:off x="3005924" y="1515"/>
        <a:ext cx="2508750" cy="1505250"/>
      </dsp:txXfrm>
    </dsp:sp>
    <dsp:sp modelId="{FAA8487F-58A6-4162-B6FC-EFF61CBB5FB9}">
      <dsp:nvSpPr>
        <dsp:cNvPr id="0" name=""/>
        <dsp:cNvSpPr/>
      </dsp:nvSpPr>
      <dsp:spPr>
        <a:xfrm>
          <a:off x="5765550" y="1515"/>
          <a:ext cx="2508750" cy="150525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Blockchain: Solidity, </a:t>
          </a:r>
          <a:r>
            <a:rPr lang="en-US" sz="1800" b="0" i="0" kern="1200" dirty="0" err="1">
              <a:solidFill>
                <a:schemeClr val="bg2"/>
              </a:solidFill>
              <a:latin typeface="Oswald" panose="00000500000000000000" pitchFamily="2" charset="0"/>
            </a:rPr>
            <a:t>Sepholia</a:t>
          </a: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 – </a:t>
          </a:r>
          <a:r>
            <a:rPr lang="en-US" sz="1800" b="0" i="0" kern="1200" dirty="0" err="1">
              <a:solidFill>
                <a:schemeClr val="bg2"/>
              </a:solidFill>
              <a:latin typeface="Oswald" panose="00000500000000000000" pitchFamily="2" charset="0"/>
            </a:rPr>
            <a:t>Testnet</a:t>
          </a: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 (ETH)</a:t>
          </a:r>
          <a:r>
            <a:rPr lang="en-US" sz="2500" b="0" i="0" kern="1200" dirty="0"/>
            <a:t>).</a:t>
          </a:r>
          <a:endParaRPr lang="en-US" sz="2500" kern="1200" dirty="0"/>
        </a:p>
      </dsp:txBody>
      <dsp:txXfrm>
        <a:off x="5765550" y="1515"/>
        <a:ext cx="2508750" cy="1505250"/>
      </dsp:txXfrm>
    </dsp:sp>
    <dsp:sp modelId="{BD477D11-B910-4F0D-AE76-54108AC291D8}">
      <dsp:nvSpPr>
        <dsp:cNvPr id="0" name=""/>
        <dsp:cNvSpPr/>
      </dsp:nvSpPr>
      <dsp:spPr>
        <a:xfrm>
          <a:off x="1626111" y="1757641"/>
          <a:ext cx="2508750" cy="150525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Chain Link Job: to fetch data from API to smart contract. </a:t>
          </a:r>
          <a:endParaRPr lang="en-US" sz="1800" kern="1200" dirty="0">
            <a:solidFill>
              <a:schemeClr val="bg2"/>
            </a:solidFill>
            <a:latin typeface="Oswald" panose="00000500000000000000" pitchFamily="2" charset="0"/>
          </a:endParaRPr>
        </a:p>
      </dsp:txBody>
      <dsp:txXfrm>
        <a:off x="1626111" y="1757641"/>
        <a:ext cx="2508750" cy="1505250"/>
      </dsp:txXfrm>
    </dsp:sp>
    <dsp:sp modelId="{C45F88AF-3EAB-4872-A988-61A50A97654A}">
      <dsp:nvSpPr>
        <dsp:cNvPr id="0" name=""/>
        <dsp:cNvSpPr/>
      </dsp:nvSpPr>
      <dsp:spPr>
        <a:xfrm>
          <a:off x="4385737" y="1757641"/>
          <a:ext cx="2508750" cy="1505250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Frontend: Node JS, Web3 JS. Deployed on </a:t>
          </a:r>
          <a:r>
            <a:rPr lang="en-US" sz="1800" b="0" i="0" kern="1200" dirty="0" err="1">
              <a:solidFill>
                <a:schemeClr val="bg2"/>
              </a:solidFill>
              <a:latin typeface="Oswald" panose="00000500000000000000" pitchFamily="2" charset="0"/>
            </a:rPr>
            <a:t>Vercel</a:t>
          </a:r>
          <a:r>
            <a:rPr lang="en-US" sz="1800" b="0" i="0" kern="1200" dirty="0">
              <a:solidFill>
                <a:schemeClr val="bg2"/>
              </a:solidFill>
              <a:latin typeface="Oswald" panose="00000500000000000000" pitchFamily="2" charset="0"/>
            </a:rPr>
            <a:t> </a:t>
          </a:r>
          <a:endParaRPr lang="en-US" sz="1800" kern="1200" dirty="0">
            <a:solidFill>
              <a:schemeClr val="bg2"/>
            </a:solidFill>
            <a:latin typeface="Oswald" panose="00000500000000000000" pitchFamily="2" charset="0"/>
          </a:endParaRPr>
        </a:p>
      </dsp:txBody>
      <dsp:txXfrm>
        <a:off x="4385737" y="1757641"/>
        <a:ext cx="2508750" cy="150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6d4d365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6d4d365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d4d3655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d4d3655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15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d4d3655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d4d3655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6d4d3655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6d4d3655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lawsc.com/how-poor-car-maintenance-can-cause-car-accidents/#:~:text=In%20fact%2C%20research%20by%20the,maintenance%20or%20lack%20of%20mainten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digit.com/motor-insurance/car-insurance/difference-between-comprehensive-and-third-party-insurance" TargetMode="External"/><Relationship Id="rId4" Type="http://schemas.openxmlformats.org/officeDocument/2006/relationships/hyperlink" Target="https://www.bankbazaar.com/insurance/motor-insurance-guide/car-inspection-why-and-when-it-is-necessary.html#:~:text=If%20you%20are%20renewing%20your,inspection%20will%20be%20carried%20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Autocare Assurance for Insurance Companies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1180" y="-752582"/>
            <a:ext cx="4257840" cy="17892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Current Insurance Landscape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71600" y="968038"/>
            <a:ext cx="3837000" cy="3695100"/>
          </a:xfr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34290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Oswald" panose="00000500000000000000" pitchFamily="2" charset="0"/>
              </a:rPr>
              <a:t>Premiums largely based on risk assessment</a:t>
            </a:r>
          </a:p>
          <a:p>
            <a:pPr marL="34290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Oswald" panose="00000500000000000000" pitchFamily="2" charset="0"/>
              </a:rPr>
              <a:t>Higher risk = higher premiums</a:t>
            </a:r>
          </a:p>
          <a:p>
            <a:pPr marL="34290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Oswald" panose="00000500000000000000" pitchFamily="2" charset="0"/>
              </a:rPr>
              <a:t>No-claim bonuses reward claim-free driving</a:t>
            </a:r>
          </a:p>
          <a:p>
            <a:pPr marL="34290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Oswald" panose="00000500000000000000" pitchFamily="2" charset="0"/>
              </a:rPr>
              <a:t>Fleet Insurances: can include Mechanical Breakdown Insurance(MBI) and Roadside Assistance</a:t>
            </a:r>
          </a:p>
          <a:p>
            <a:pPr marL="34290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  <a:latin typeface="Oswald" panose="00000500000000000000" pitchFamily="2" charset="0"/>
              </a:rPr>
              <a:t>Ignores the impact of vehicle maintenance on risk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6E9AD53-E56A-D5BD-2FDA-0E969E06BDE9}"/>
              </a:ext>
            </a:extLst>
          </p:cNvPr>
          <p:cNvCxnSpPr>
            <a:cxnSpLocks/>
          </p:cNvCxnSpPr>
          <p:nvPr/>
        </p:nvCxnSpPr>
        <p:spPr>
          <a:xfrm flipV="1">
            <a:off x="3162300" y="2571750"/>
            <a:ext cx="2331720" cy="1687830"/>
          </a:xfrm>
          <a:prstGeom prst="bentConnector3">
            <a:avLst>
              <a:gd name="adj1" fmla="val 6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65DF5F-B44B-6E85-126D-6309BD6469B2}"/>
              </a:ext>
            </a:extLst>
          </p:cNvPr>
          <p:cNvSpPr txBox="1"/>
          <p:nvPr/>
        </p:nvSpPr>
        <p:spPr>
          <a:xfrm>
            <a:off x="5583997" y="1833086"/>
            <a:ext cx="328780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Oswald" panose="00000500000000000000" pitchFamily="2" charset="0"/>
              </a:rPr>
              <a:t>A staggering 20% of all accidents are caused by poor vehicle maintenance, according to the U.S. National Highway Traffic Safety Administration (NHTSA).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F755-48AB-B598-4EAA-09E3E2FB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solidFill>
            <a:schemeClr val="tx1"/>
          </a:solidFill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Maintenance-Based Insurance Premiums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31ABC-2512-2BAA-CD26-FDE5583D251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6950" y="1506592"/>
            <a:ext cx="4165050" cy="3264408"/>
          </a:xfrm>
        </p:spPr>
        <p:txBody>
          <a:bodyPr anchor="t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600" b="1" i="0" u="none" strike="noStrike" cap="none" dirty="0">
                <a:latin typeface="Oswald" panose="00000500000000000000" pitchFamily="2" charset="0"/>
              </a:rPr>
              <a:t>Shift to Maintenance-Centric Premiums:</a:t>
            </a:r>
            <a:r>
              <a:rPr lang="en-US" sz="1600" b="0" i="0" u="none" strike="noStrike" cap="none" dirty="0">
                <a:latin typeface="Oswald" panose="00000500000000000000" pitchFamily="2" charset="0"/>
              </a:rPr>
              <a:t> Reward vehicle owners for proper maintenance.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600" b="1" i="0" u="none" strike="noStrike" cap="none" dirty="0">
                <a:latin typeface="Oswald" panose="00000500000000000000" pitchFamily="2" charset="0"/>
              </a:rPr>
              <a:t>Lower Insurance Costs: </a:t>
            </a:r>
            <a:r>
              <a:rPr lang="en-US" sz="1600" b="0" i="0" u="none" strike="noStrike" cap="none" dirty="0">
                <a:latin typeface="Oswald" panose="00000500000000000000" pitchFamily="2" charset="0"/>
              </a:rPr>
              <a:t>Reduce claims and expenses for insurers.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600" b="1" i="0" u="none" strike="noStrike" cap="none" dirty="0">
                <a:latin typeface="Oswald" panose="00000500000000000000" pitchFamily="2" charset="0"/>
              </a:rPr>
              <a:t>Incentivize Vehicle Care: </a:t>
            </a:r>
            <a:r>
              <a:rPr lang="en-US" sz="1600" b="0" i="0" u="none" strike="noStrike" cap="none" dirty="0">
                <a:latin typeface="Oswald" panose="00000500000000000000" pitchFamily="2" charset="0"/>
              </a:rPr>
              <a:t>Improved road </a:t>
            </a:r>
            <a:r>
              <a:rPr lang="en-US" sz="1600" dirty="0">
                <a:latin typeface="Oswald" panose="00000500000000000000" pitchFamily="2" charset="0"/>
              </a:rPr>
              <a:t>s</a:t>
            </a:r>
            <a:r>
              <a:rPr lang="en-US" sz="1600" b="0" i="0" u="none" strike="noStrike" cap="none" dirty="0">
                <a:latin typeface="Oswald" panose="00000500000000000000" pitchFamily="2" charset="0"/>
              </a:rPr>
              <a:t>afety and longer vehicle lifespan.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600" b="1" i="0" u="none" strike="noStrike" cap="none" dirty="0">
                <a:latin typeface="Oswald" panose="00000500000000000000" pitchFamily="2" charset="0"/>
              </a:rPr>
              <a:t>Benefits for All: </a:t>
            </a:r>
            <a:r>
              <a:rPr lang="en-US" sz="1600" b="0" i="0" u="none" strike="noStrike" cap="none" dirty="0">
                <a:latin typeface="Oswald" panose="00000500000000000000" pitchFamily="2" charset="0"/>
              </a:rPr>
              <a:t>Win-Win for insurance companies, vehicle owners, and society.</a:t>
            </a:r>
          </a:p>
        </p:txBody>
      </p:sp>
      <p:pic>
        <p:nvPicPr>
          <p:cNvPr id="7" name="Picture 6" descr="A cartoon car with a green tick on the hood&#10;&#10;Description automatically generated">
            <a:extLst>
              <a:ext uri="{FF2B5EF4-FFF2-40B4-BE49-F238E27FC236}">
                <a16:creationId xmlns:a16="http://schemas.microsoft.com/office/drawing/2014/main" id="{02EE0750-5EC1-D826-63A6-A43F14F4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r="4" b="13463"/>
          <a:stretch/>
        </p:blipFill>
        <p:spPr>
          <a:xfrm>
            <a:off x="4850130" y="1372700"/>
            <a:ext cx="3547250" cy="278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63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Workflow of the Proposed Solution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6A1A-B968-49ED-0DE7-54B92E84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4" y="1861609"/>
            <a:ext cx="8368376" cy="2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3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D000-0583-AAE5-236B-69A2C4EB5A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Ensuring Data Integrity and 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81CCB-BF76-4738-7A87-21B595AEC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Verification</a:t>
            </a:r>
            <a:r>
              <a:rPr lang="en-US" dirty="0"/>
              <a:t>: Physical inspections validate OBD data authenticity.</a:t>
            </a:r>
          </a:p>
          <a:p>
            <a:r>
              <a:rPr lang="en-US" b="1" dirty="0"/>
              <a:t>Tamper Proofing: </a:t>
            </a:r>
            <a:r>
              <a:rPr lang="en-US" dirty="0"/>
              <a:t>Restricted access to predictive models prevents data manipulation.</a:t>
            </a:r>
          </a:p>
          <a:p>
            <a:r>
              <a:rPr lang="en-US" b="1" dirty="0"/>
              <a:t>Blockchain Security: </a:t>
            </a:r>
            <a:r>
              <a:rPr lang="en-US" dirty="0"/>
              <a:t>Immutable record of vehicle health, ID, and timestamp.</a:t>
            </a:r>
          </a:p>
          <a:p>
            <a:r>
              <a:rPr lang="en-US" b="1" dirty="0"/>
              <a:t>Benefits: </a:t>
            </a:r>
            <a:r>
              <a:rPr lang="en-US" dirty="0"/>
              <a:t>Accurate maintenance tracking, fair premiums, and increased trust.</a:t>
            </a:r>
          </a:p>
        </p:txBody>
      </p:sp>
    </p:spTree>
    <p:extLst>
      <p:ext uri="{BB962C8B-B14F-4D97-AF65-F5344CB8AC3E}">
        <p14:creationId xmlns:p14="http://schemas.microsoft.com/office/powerpoint/2010/main" val="23423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D000-0583-AAE5-236B-69A2C4EB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Technologies Used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B9D39D1-F5D4-E20D-5674-14A0AF115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230024"/>
              </p:ext>
            </p:extLst>
          </p:nvPr>
        </p:nvGraphicFramePr>
        <p:xfrm>
          <a:off x="311700" y="1296500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27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Future Scope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932FEE-1531-2A7F-1388-DC18CBB8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</p:spPr>
        <p:txBody>
          <a:bodyPr/>
          <a:lstStyle/>
          <a:p>
            <a:r>
              <a:rPr lang="en-US" b="1" dirty="0">
                <a:latin typeface="Oswald" panose="00000500000000000000" pitchFamily="2" charset="0"/>
              </a:rPr>
              <a:t>Direct Data to Blockchain: </a:t>
            </a:r>
            <a:r>
              <a:rPr lang="en-US" dirty="0">
                <a:latin typeface="Oswald" panose="00000500000000000000" pitchFamily="2" charset="0"/>
              </a:rPr>
              <a:t>Eliminate physical inspections by directly uploading data to IPFS and then to the blockchain.</a:t>
            </a:r>
          </a:p>
          <a:p>
            <a:r>
              <a:rPr lang="en-US" b="1" dirty="0">
                <a:latin typeface="Oswald" panose="00000500000000000000" pitchFamily="2" charset="0"/>
              </a:rPr>
              <a:t>Comprehensive Vehicle Health Assessment:</a:t>
            </a:r>
            <a:r>
              <a:rPr lang="en-US" dirty="0">
                <a:latin typeface="Oswald" panose="00000500000000000000" pitchFamily="2" charset="0"/>
              </a:rPr>
              <a:t> Expand data collection beyond engine health to include brakes, tires, electrical systems, and other critical components.</a:t>
            </a:r>
          </a:p>
          <a:p>
            <a:r>
              <a:rPr lang="en-US" b="1" dirty="0">
                <a:latin typeface="Oswald" panose="00000500000000000000" pitchFamily="2" charset="0"/>
              </a:rPr>
              <a:t>Data Sharing Ecosystems: </a:t>
            </a:r>
            <a:r>
              <a:rPr lang="en-US" dirty="0">
                <a:latin typeface="Oswald" panose="00000500000000000000" pitchFamily="2" charset="0"/>
              </a:rPr>
              <a:t>Collaborate with other stakeholders (part suppliers, repair shops) to create a comprehensive asset health ecosystem.</a:t>
            </a:r>
          </a:p>
          <a:p>
            <a:r>
              <a:rPr lang="en-US" b="1" dirty="0">
                <a:latin typeface="Oswald" panose="00000500000000000000" pitchFamily="2" charset="0"/>
              </a:rPr>
              <a:t>Expansion to Other Asset Classes:</a:t>
            </a:r>
            <a:r>
              <a:rPr lang="en-US" dirty="0">
                <a:latin typeface="Oswald" panose="00000500000000000000" pitchFamily="2" charset="0"/>
              </a:rPr>
              <a:t> Extend this concept to encompass airplanes, heavy machinery, and other valuable assets.</a:t>
            </a:r>
          </a:p>
          <a:p>
            <a:endParaRPr lang="en-US" dirty="0">
              <a:latin typeface="Oswald" panose="00000500000000000000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41250" y="4312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References:</a:t>
            </a:r>
            <a:endParaRPr sz="330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https://www.ctlawsc.com/how-poor-car-maintenance-can-cause-car-accidents/#:~:text=In%20fact%2C%20research%20by%20the,maintenance%20or%20lack%20of%20maintenance</a:t>
            </a: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https://www.bankbazaar.com/insurance/motor-insurance-guide/car-inspection-why-and-when-it-is-necessary.html#:~:text=If%20you%20are%20renewing%20your,inspection%20will%20be%20carried%20out</a:t>
            </a: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https://www.godigit.com/motor-insurance/car-insurance/difference-between-comprehensive-and-third-party-insurance</a:t>
            </a: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https://www.romeroinsurance.co.uk/wp-content/uploads/2020/02/0099-Fleet-Whitepaper.pdf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4C3C-DD64-B397-8535-A54DE6F7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20" y="1531620"/>
            <a:ext cx="3292560" cy="150224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254227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On-screen Show (16:9)</PresentationFormat>
  <Paragraphs>36</Paragraphs>
  <Slides>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Oswald</vt:lpstr>
      <vt:lpstr>Source Code Pro</vt:lpstr>
      <vt:lpstr>Modern Writer</vt:lpstr>
      <vt:lpstr>Autocare Assurance for Insurance Companies</vt:lpstr>
      <vt:lpstr>Current Insurance Landscape</vt:lpstr>
      <vt:lpstr>Solution: Maintenance-Based Insurance Premiums</vt:lpstr>
      <vt:lpstr>Workflow of the Proposed Solution</vt:lpstr>
      <vt:lpstr>Ensuring Data Integrity and Trust</vt:lpstr>
      <vt:lpstr>Technologies Used</vt:lpstr>
      <vt:lpstr>Future Scope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Autocare Assurance for Insurance Companies</dc:title>
  <dc:creator>Pethkar, Piyush (ext)</dc:creator>
  <cp:lastModifiedBy>Pethkar, Piyush (ext)</cp:lastModifiedBy>
  <cp:revision>7</cp:revision>
  <dcterms:modified xsi:type="dcterms:W3CDTF">2024-08-01T06:17:31Z</dcterms:modified>
</cp:coreProperties>
</file>