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550" r:id="rId2"/>
    <p:sldId id="551" r:id="rId3"/>
    <p:sldId id="552" r:id="rId4"/>
    <p:sldId id="553" r:id="rId5"/>
    <p:sldId id="554" r:id="rId6"/>
    <p:sldId id="555" r:id="rId7"/>
    <p:sldId id="556" r:id="rId8"/>
    <p:sldId id="589" r:id="rId9"/>
    <p:sldId id="558" r:id="rId10"/>
    <p:sldId id="559" r:id="rId11"/>
    <p:sldId id="560" r:id="rId12"/>
    <p:sldId id="561" r:id="rId13"/>
    <p:sldId id="562" r:id="rId14"/>
    <p:sldId id="563" r:id="rId15"/>
    <p:sldId id="564" r:id="rId16"/>
    <p:sldId id="565" r:id="rId17"/>
    <p:sldId id="566" r:id="rId18"/>
    <p:sldId id="567" r:id="rId19"/>
    <p:sldId id="590" r:id="rId20"/>
    <p:sldId id="591" r:id="rId21"/>
    <p:sldId id="571" r:id="rId22"/>
    <p:sldId id="572"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95" r:id="rId38"/>
    <p:sldId id="598" r:id="rId39"/>
    <p:sldId id="592" r:id="rId40"/>
    <p:sldId id="593" r:id="rId41"/>
    <p:sldId id="594" r:id="rId42"/>
    <p:sldId id="588" r:id="rId43"/>
    <p:sldId id="542" r:id="rId44"/>
  </p:sldIdLst>
  <p:sldSz cx="9144000" cy="6858000" type="screen4x3"/>
  <p:notesSz cx="6934200" cy="9220200"/>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6"/>
    <a:srgbClr val="49A942"/>
    <a:srgbClr val="73C167"/>
    <a:srgbClr val="4E917A"/>
    <a:srgbClr val="76AE99"/>
    <a:srgbClr val="005C42"/>
    <a:srgbClr val="5F5F5F"/>
    <a:srgbClr val="266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92934" autoAdjust="0"/>
  </p:normalViewPr>
  <p:slideViewPr>
    <p:cSldViewPr snapToGrid="0">
      <p:cViewPr varScale="1">
        <p:scale>
          <a:sx n="60" d="100"/>
          <a:sy n="60" d="100"/>
        </p:scale>
        <p:origin x="-1205" y="-77"/>
      </p:cViewPr>
      <p:guideLst>
        <p:guide orient="horz" pos="3757"/>
        <p:guide orient="horz" pos="128"/>
        <p:guide pos="2880"/>
        <p:guide pos="5529"/>
        <p:guide pos="231"/>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p:scale>
          <a:sx n="150" d="100"/>
          <a:sy n="150" d="100"/>
        </p:scale>
        <p:origin x="-912" y="-78"/>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DF376-5CE9-49AC-A669-1FDF3D44360F}" type="doc">
      <dgm:prSet loTypeId="urn:microsoft.com/office/officeart/2005/8/layout/chevron1" loCatId="process" qsTypeId="urn:microsoft.com/office/officeart/2005/8/quickstyle/3D2" qsCatId="3D" csTypeId="urn:microsoft.com/office/officeart/2005/8/colors/accent1_3" csCatId="accent1" phldr="1"/>
      <dgm:spPr/>
    </dgm:pt>
    <dgm:pt modelId="{3F67D40C-CD30-4E07-8766-0E8FEC20E38F}">
      <dgm:prSet phldrT="[Text]"/>
      <dgm:spPr/>
      <dgm:t>
        <a:bodyPr/>
        <a:lstStyle/>
        <a:p>
          <a:r>
            <a:rPr lang="en-US" b="1" dirty="0" smtClean="0">
              <a:effectLst>
                <a:outerShdw blurRad="38100" dist="38100" dir="2700000" algn="tl">
                  <a:srgbClr val="000000">
                    <a:alpha val="43137"/>
                  </a:srgbClr>
                </a:outerShdw>
              </a:effectLst>
            </a:rPr>
            <a:t>Phase 4  Production</a:t>
          </a:r>
          <a:endParaRPr lang="en-US" b="1" dirty="0">
            <a:effectLst>
              <a:outerShdw blurRad="38100" dist="38100" dir="2700000" algn="tl">
                <a:srgbClr val="000000">
                  <a:alpha val="43137"/>
                </a:srgbClr>
              </a:outerShdw>
            </a:effectLst>
          </a:endParaRPr>
        </a:p>
      </dgm:t>
    </dgm:pt>
    <dgm:pt modelId="{78A62CBD-A464-4882-8A74-768833890C8F}" type="parTrans" cxnId="{C653A947-0CBC-4A02-9AD9-C60983D19B18}">
      <dgm:prSet/>
      <dgm:spPr/>
      <dgm:t>
        <a:bodyPr/>
        <a:lstStyle/>
        <a:p>
          <a:endParaRPr lang="en-US"/>
        </a:p>
      </dgm:t>
    </dgm:pt>
    <dgm:pt modelId="{BE0B2341-9BC0-4EE4-8950-45D2800DADFD}" type="sibTrans" cxnId="{C653A947-0CBC-4A02-9AD9-C60983D19B18}">
      <dgm:prSet/>
      <dgm:spPr/>
      <dgm:t>
        <a:bodyPr/>
        <a:lstStyle/>
        <a:p>
          <a:endParaRPr lang="en-US"/>
        </a:p>
      </dgm:t>
    </dgm:pt>
    <dgm:pt modelId="{028C0102-B20B-4E37-9F9C-6E2E536FBA02}">
      <dgm:prSet phldrT="[Text]"/>
      <dgm:spPr/>
      <dgm:t>
        <a:bodyPr/>
        <a:lstStyle/>
        <a:p>
          <a:r>
            <a:rPr lang="en-US" b="1" dirty="0" smtClean="0">
              <a:effectLst>
                <a:outerShdw blurRad="38100" dist="38100" dir="2700000" algn="tl">
                  <a:srgbClr val="000000">
                    <a:alpha val="43137"/>
                  </a:srgbClr>
                </a:outerShdw>
              </a:effectLst>
            </a:rPr>
            <a:t>Phase 3  Acceptance</a:t>
          </a:r>
          <a:endParaRPr lang="en-US" b="1" dirty="0">
            <a:effectLst>
              <a:outerShdw blurRad="38100" dist="38100" dir="2700000" algn="tl">
                <a:srgbClr val="000000">
                  <a:alpha val="43137"/>
                </a:srgbClr>
              </a:outerShdw>
            </a:effectLst>
          </a:endParaRPr>
        </a:p>
      </dgm:t>
    </dgm:pt>
    <dgm:pt modelId="{C8FFA228-265E-4E33-BA4A-27A83B4A7B24}" type="parTrans" cxnId="{3C55CDB5-5935-473A-8962-B94BC578806D}">
      <dgm:prSet/>
      <dgm:spPr/>
      <dgm:t>
        <a:bodyPr/>
        <a:lstStyle/>
        <a:p>
          <a:endParaRPr lang="en-US"/>
        </a:p>
      </dgm:t>
    </dgm:pt>
    <dgm:pt modelId="{1DECACA2-A0B1-477D-98E0-EF938BEA2914}" type="sibTrans" cxnId="{3C55CDB5-5935-473A-8962-B94BC578806D}">
      <dgm:prSet/>
      <dgm:spPr/>
      <dgm:t>
        <a:bodyPr/>
        <a:lstStyle/>
        <a:p>
          <a:endParaRPr lang="en-US"/>
        </a:p>
      </dgm:t>
    </dgm:pt>
    <dgm:pt modelId="{0212EF4C-4CDB-4822-92D8-EF72656C9A2D}">
      <dgm:prSet phldrT="[Text]"/>
      <dgm:spPr/>
      <dgm:t>
        <a:bodyPr/>
        <a:lstStyle/>
        <a:p>
          <a:r>
            <a:rPr lang="en-US" b="1" dirty="0" smtClean="0">
              <a:effectLst>
                <a:outerShdw blurRad="38100" dist="38100" dir="2700000" algn="tl">
                  <a:srgbClr val="000000">
                    <a:alpha val="43137"/>
                  </a:srgbClr>
                </a:outerShdw>
              </a:effectLst>
            </a:rPr>
            <a:t>Phase 2 Integration</a:t>
          </a:r>
          <a:endParaRPr lang="en-US" b="1" dirty="0">
            <a:effectLst>
              <a:outerShdw blurRad="38100" dist="38100" dir="2700000" algn="tl">
                <a:srgbClr val="000000">
                  <a:alpha val="43137"/>
                </a:srgbClr>
              </a:outerShdw>
            </a:effectLst>
          </a:endParaRPr>
        </a:p>
      </dgm:t>
    </dgm:pt>
    <dgm:pt modelId="{DD3C89D1-320D-41B3-A74F-EF61BCFF8DD8}" type="parTrans" cxnId="{8B20296A-0704-4672-82C2-2507A9BE6D4C}">
      <dgm:prSet/>
      <dgm:spPr/>
      <dgm:t>
        <a:bodyPr/>
        <a:lstStyle/>
        <a:p>
          <a:endParaRPr lang="en-US"/>
        </a:p>
      </dgm:t>
    </dgm:pt>
    <dgm:pt modelId="{1E5F8A64-DFF1-42FB-9157-670873468ACF}" type="sibTrans" cxnId="{8B20296A-0704-4672-82C2-2507A9BE6D4C}">
      <dgm:prSet/>
      <dgm:spPr/>
      <dgm:t>
        <a:bodyPr/>
        <a:lstStyle/>
        <a:p>
          <a:endParaRPr lang="en-US"/>
        </a:p>
      </dgm:t>
    </dgm:pt>
    <dgm:pt modelId="{C658BDB3-3D35-4B6B-8A26-58A1919B1DE2}">
      <dgm:prSet phldrT="[Text]"/>
      <dgm:spPr/>
      <dgm:t>
        <a:bodyPr/>
        <a:lstStyle/>
        <a:p>
          <a:r>
            <a:rPr lang="en-US" b="1" dirty="0" smtClean="0">
              <a:effectLst>
                <a:outerShdw blurRad="38100" dist="38100" dir="2700000" algn="tl">
                  <a:srgbClr val="000000">
                    <a:alpha val="43137"/>
                  </a:srgbClr>
                </a:outerShdw>
              </a:effectLst>
            </a:rPr>
            <a:t>Phase 1  Development</a:t>
          </a:r>
          <a:endParaRPr lang="en-US" b="1" dirty="0">
            <a:effectLst>
              <a:outerShdw blurRad="38100" dist="38100" dir="2700000" algn="tl">
                <a:srgbClr val="000000">
                  <a:alpha val="43137"/>
                </a:srgbClr>
              </a:outerShdw>
            </a:effectLst>
          </a:endParaRPr>
        </a:p>
      </dgm:t>
    </dgm:pt>
    <dgm:pt modelId="{C172CFBF-CBA1-4AC1-AA09-AD01A97CFCA3}" type="sibTrans" cxnId="{A5385BBD-1002-4AA6-B3C0-2FEF2D56F934}">
      <dgm:prSet/>
      <dgm:spPr/>
      <dgm:t>
        <a:bodyPr/>
        <a:lstStyle/>
        <a:p>
          <a:endParaRPr lang="en-US"/>
        </a:p>
      </dgm:t>
    </dgm:pt>
    <dgm:pt modelId="{4558531A-5F13-4280-AAD4-69E04ABB8D2C}" type="parTrans" cxnId="{A5385BBD-1002-4AA6-B3C0-2FEF2D56F934}">
      <dgm:prSet/>
      <dgm:spPr/>
      <dgm:t>
        <a:bodyPr/>
        <a:lstStyle/>
        <a:p>
          <a:endParaRPr lang="en-US"/>
        </a:p>
      </dgm:t>
    </dgm:pt>
    <dgm:pt modelId="{7C2F625F-25DC-4110-826E-EC1E04951451}" type="pres">
      <dgm:prSet presAssocID="{8B4DF376-5CE9-49AC-A669-1FDF3D44360F}" presName="Name0" presStyleCnt="0">
        <dgm:presLayoutVars>
          <dgm:dir/>
          <dgm:animLvl val="lvl"/>
          <dgm:resizeHandles val="exact"/>
        </dgm:presLayoutVars>
      </dgm:prSet>
      <dgm:spPr/>
    </dgm:pt>
    <dgm:pt modelId="{A072B478-25F2-447E-B78C-F5429803F828}" type="pres">
      <dgm:prSet presAssocID="{3F67D40C-CD30-4E07-8766-0E8FEC20E38F}" presName="parTxOnly" presStyleLbl="node1" presStyleIdx="0" presStyleCnt="4" custLinFactX="239496" custLinFactNeighborX="300000" custLinFactNeighborY="-21911">
        <dgm:presLayoutVars>
          <dgm:chMax val="0"/>
          <dgm:chPref val="0"/>
          <dgm:bulletEnabled val="1"/>
        </dgm:presLayoutVars>
      </dgm:prSet>
      <dgm:spPr/>
      <dgm:t>
        <a:bodyPr/>
        <a:lstStyle/>
        <a:p>
          <a:endParaRPr lang="en-US"/>
        </a:p>
      </dgm:t>
    </dgm:pt>
    <dgm:pt modelId="{D9076365-2DD9-485A-86A5-BAAB99EE8865}" type="pres">
      <dgm:prSet presAssocID="{BE0B2341-9BC0-4EE4-8950-45D2800DADFD}" presName="parTxOnlySpace" presStyleCnt="0"/>
      <dgm:spPr/>
    </dgm:pt>
    <dgm:pt modelId="{D29095A4-3336-4BA9-8AA9-7305813919F6}" type="pres">
      <dgm:prSet presAssocID="{028C0102-B20B-4E37-9F9C-6E2E536FBA02}" presName="parTxOnly" presStyleLbl="node1" presStyleIdx="1" presStyleCnt="4" custLinFactX="88596" custLinFactNeighborX="100000" custLinFactNeighborY="-21911">
        <dgm:presLayoutVars>
          <dgm:chMax val="0"/>
          <dgm:chPref val="0"/>
          <dgm:bulletEnabled val="1"/>
        </dgm:presLayoutVars>
      </dgm:prSet>
      <dgm:spPr/>
      <dgm:t>
        <a:bodyPr/>
        <a:lstStyle/>
        <a:p>
          <a:endParaRPr lang="en-US"/>
        </a:p>
      </dgm:t>
    </dgm:pt>
    <dgm:pt modelId="{51B645BB-8541-4F12-A17A-AA049EB7F3D2}" type="pres">
      <dgm:prSet presAssocID="{1DECACA2-A0B1-477D-98E0-EF938BEA2914}" presName="parTxOnlySpace" presStyleCnt="0"/>
      <dgm:spPr/>
    </dgm:pt>
    <dgm:pt modelId="{6BFCB9BC-7849-4093-92FE-7AD6ED66BC9E}" type="pres">
      <dgm:prSet presAssocID="{0212EF4C-4CDB-4822-92D8-EF72656C9A2D}" presName="parTxOnly" presStyleLbl="node1" presStyleIdx="2" presStyleCnt="4" custLinFactX="-62305" custLinFactNeighborX="-100000" custLinFactNeighborY="-21911">
        <dgm:presLayoutVars>
          <dgm:chMax val="0"/>
          <dgm:chPref val="0"/>
          <dgm:bulletEnabled val="1"/>
        </dgm:presLayoutVars>
      </dgm:prSet>
      <dgm:spPr/>
      <dgm:t>
        <a:bodyPr/>
        <a:lstStyle/>
        <a:p>
          <a:endParaRPr lang="en-US"/>
        </a:p>
      </dgm:t>
    </dgm:pt>
    <dgm:pt modelId="{A113029D-D2A0-453D-8AD0-E817B3077EE6}" type="pres">
      <dgm:prSet presAssocID="{1E5F8A64-DFF1-42FB-9157-670873468ACF}" presName="parTxOnlySpace" presStyleCnt="0"/>
      <dgm:spPr/>
    </dgm:pt>
    <dgm:pt modelId="{8B596912-6936-4404-A0B3-8A02B2A55E50}" type="pres">
      <dgm:prSet presAssocID="{C658BDB3-3D35-4B6B-8A26-58A1919B1DE2}" presName="parTxOnly" presStyleLbl="node1" presStyleIdx="3" presStyleCnt="4" custLinFactX="-213205" custLinFactNeighborX="-300000" custLinFactNeighborY="-21911">
        <dgm:presLayoutVars>
          <dgm:chMax val="0"/>
          <dgm:chPref val="0"/>
          <dgm:bulletEnabled val="1"/>
        </dgm:presLayoutVars>
      </dgm:prSet>
      <dgm:spPr/>
      <dgm:t>
        <a:bodyPr/>
        <a:lstStyle/>
        <a:p>
          <a:endParaRPr lang="en-US"/>
        </a:p>
      </dgm:t>
    </dgm:pt>
  </dgm:ptLst>
  <dgm:cxnLst>
    <dgm:cxn modelId="{7B795F06-BFAE-4DBE-A8A7-5418E5F8CADC}" type="presOf" srcId="{3F67D40C-CD30-4E07-8766-0E8FEC20E38F}" destId="{A072B478-25F2-447E-B78C-F5429803F828}" srcOrd="0" destOrd="0" presId="urn:microsoft.com/office/officeart/2005/8/layout/chevron1"/>
    <dgm:cxn modelId="{A4973BEE-61CF-4D16-AE29-4C2CB19AE4BB}" type="presOf" srcId="{8B4DF376-5CE9-49AC-A669-1FDF3D44360F}" destId="{7C2F625F-25DC-4110-826E-EC1E04951451}" srcOrd="0" destOrd="0" presId="urn:microsoft.com/office/officeart/2005/8/layout/chevron1"/>
    <dgm:cxn modelId="{2E553AA2-E6E3-44CC-9520-614A24C8396B}" type="presOf" srcId="{028C0102-B20B-4E37-9F9C-6E2E536FBA02}" destId="{D29095A4-3336-4BA9-8AA9-7305813919F6}" srcOrd="0" destOrd="0" presId="urn:microsoft.com/office/officeart/2005/8/layout/chevron1"/>
    <dgm:cxn modelId="{3C55CDB5-5935-473A-8962-B94BC578806D}" srcId="{8B4DF376-5CE9-49AC-A669-1FDF3D44360F}" destId="{028C0102-B20B-4E37-9F9C-6E2E536FBA02}" srcOrd="1" destOrd="0" parTransId="{C8FFA228-265E-4E33-BA4A-27A83B4A7B24}" sibTransId="{1DECACA2-A0B1-477D-98E0-EF938BEA2914}"/>
    <dgm:cxn modelId="{256A5970-21A4-4995-B068-863BC8C36936}" type="presOf" srcId="{C658BDB3-3D35-4B6B-8A26-58A1919B1DE2}" destId="{8B596912-6936-4404-A0B3-8A02B2A55E50}" srcOrd="0" destOrd="0" presId="urn:microsoft.com/office/officeart/2005/8/layout/chevron1"/>
    <dgm:cxn modelId="{48DD059B-841F-408D-8F11-CFF3886E95B3}" type="presOf" srcId="{0212EF4C-4CDB-4822-92D8-EF72656C9A2D}" destId="{6BFCB9BC-7849-4093-92FE-7AD6ED66BC9E}" srcOrd="0" destOrd="0" presId="urn:microsoft.com/office/officeart/2005/8/layout/chevron1"/>
    <dgm:cxn modelId="{8B20296A-0704-4672-82C2-2507A9BE6D4C}" srcId="{8B4DF376-5CE9-49AC-A669-1FDF3D44360F}" destId="{0212EF4C-4CDB-4822-92D8-EF72656C9A2D}" srcOrd="2" destOrd="0" parTransId="{DD3C89D1-320D-41B3-A74F-EF61BCFF8DD8}" sibTransId="{1E5F8A64-DFF1-42FB-9157-670873468ACF}"/>
    <dgm:cxn modelId="{A5385BBD-1002-4AA6-B3C0-2FEF2D56F934}" srcId="{8B4DF376-5CE9-49AC-A669-1FDF3D44360F}" destId="{C658BDB3-3D35-4B6B-8A26-58A1919B1DE2}" srcOrd="3" destOrd="0" parTransId="{4558531A-5F13-4280-AAD4-69E04ABB8D2C}" sibTransId="{C172CFBF-CBA1-4AC1-AA09-AD01A97CFCA3}"/>
    <dgm:cxn modelId="{C653A947-0CBC-4A02-9AD9-C60983D19B18}" srcId="{8B4DF376-5CE9-49AC-A669-1FDF3D44360F}" destId="{3F67D40C-CD30-4E07-8766-0E8FEC20E38F}" srcOrd="0" destOrd="0" parTransId="{78A62CBD-A464-4882-8A74-768833890C8F}" sibTransId="{BE0B2341-9BC0-4EE4-8950-45D2800DADFD}"/>
    <dgm:cxn modelId="{00720E2C-B1A7-4B43-9F9F-CAB64B8867F6}" type="presParOf" srcId="{7C2F625F-25DC-4110-826E-EC1E04951451}" destId="{A072B478-25F2-447E-B78C-F5429803F828}" srcOrd="0" destOrd="0" presId="urn:microsoft.com/office/officeart/2005/8/layout/chevron1"/>
    <dgm:cxn modelId="{3AD74DCF-FDF4-4092-899B-419FFBEB00B5}" type="presParOf" srcId="{7C2F625F-25DC-4110-826E-EC1E04951451}" destId="{D9076365-2DD9-485A-86A5-BAAB99EE8865}" srcOrd="1" destOrd="0" presId="urn:microsoft.com/office/officeart/2005/8/layout/chevron1"/>
    <dgm:cxn modelId="{4601C414-D567-4886-8D55-B08957953245}" type="presParOf" srcId="{7C2F625F-25DC-4110-826E-EC1E04951451}" destId="{D29095A4-3336-4BA9-8AA9-7305813919F6}" srcOrd="2" destOrd="0" presId="urn:microsoft.com/office/officeart/2005/8/layout/chevron1"/>
    <dgm:cxn modelId="{5C4F6766-C11C-4DEB-A1F6-A2E1E6DBFDB6}" type="presParOf" srcId="{7C2F625F-25DC-4110-826E-EC1E04951451}" destId="{51B645BB-8541-4F12-A17A-AA049EB7F3D2}" srcOrd="3" destOrd="0" presId="urn:microsoft.com/office/officeart/2005/8/layout/chevron1"/>
    <dgm:cxn modelId="{156C784D-4E51-4AD3-9B25-8B49FCA8BE7E}" type="presParOf" srcId="{7C2F625F-25DC-4110-826E-EC1E04951451}" destId="{6BFCB9BC-7849-4093-92FE-7AD6ED66BC9E}" srcOrd="4" destOrd="0" presId="urn:microsoft.com/office/officeart/2005/8/layout/chevron1"/>
    <dgm:cxn modelId="{74CBEAC2-7899-445A-8857-D1E831BF70AB}" type="presParOf" srcId="{7C2F625F-25DC-4110-826E-EC1E04951451}" destId="{A113029D-D2A0-453D-8AD0-E817B3077EE6}" srcOrd="5" destOrd="0" presId="urn:microsoft.com/office/officeart/2005/8/layout/chevron1"/>
    <dgm:cxn modelId="{68442CF7-C7E1-4D74-8E23-C34E176EBCEB}" type="presParOf" srcId="{7C2F625F-25DC-4110-826E-EC1E04951451}" destId="{8B596912-6936-4404-A0B3-8A02B2A55E5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2B478-25F2-447E-B78C-F5429803F828}">
      <dsp:nvSpPr>
        <dsp:cNvPr id="0" name=""/>
        <dsp:cNvSpPr/>
      </dsp:nvSpPr>
      <dsp:spPr>
        <a:xfrm>
          <a:off x="5715002" y="1714503"/>
          <a:ext cx="2119275" cy="847710"/>
        </a:xfrm>
        <a:prstGeom prst="chevron">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Phase 4  Production</a:t>
          </a:r>
          <a:endParaRPr lang="en-US" sz="1600" b="1" kern="1200" dirty="0">
            <a:effectLst>
              <a:outerShdw blurRad="38100" dist="38100" dir="2700000" algn="tl">
                <a:srgbClr val="000000">
                  <a:alpha val="43137"/>
                </a:srgbClr>
              </a:outerShdw>
            </a:effectLst>
          </a:endParaRPr>
        </a:p>
      </dsp:txBody>
      <dsp:txXfrm>
        <a:off x="6138857" y="1714503"/>
        <a:ext cx="1271565" cy="847710"/>
      </dsp:txXfrm>
    </dsp:sp>
    <dsp:sp modelId="{D29095A4-3336-4BA9-8AA9-7305813919F6}">
      <dsp:nvSpPr>
        <dsp:cNvPr id="0" name=""/>
        <dsp:cNvSpPr/>
      </dsp:nvSpPr>
      <dsp:spPr>
        <a:xfrm>
          <a:off x="4000509" y="1714503"/>
          <a:ext cx="2119275" cy="847710"/>
        </a:xfrm>
        <a:prstGeom prst="chevron">
          <a:avLst/>
        </a:prstGeom>
        <a:gradFill rotWithShape="0">
          <a:gsLst>
            <a:gs pos="0">
              <a:schemeClr val="accent1">
                <a:shade val="80000"/>
                <a:hueOff val="158868"/>
                <a:satOff val="-1455"/>
                <a:lumOff val="9524"/>
                <a:alphaOff val="0"/>
                <a:shade val="51000"/>
                <a:satMod val="130000"/>
              </a:schemeClr>
            </a:gs>
            <a:gs pos="80000">
              <a:schemeClr val="accent1">
                <a:shade val="80000"/>
                <a:hueOff val="158868"/>
                <a:satOff val="-1455"/>
                <a:lumOff val="9524"/>
                <a:alphaOff val="0"/>
                <a:shade val="93000"/>
                <a:satMod val="130000"/>
              </a:schemeClr>
            </a:gs>
            <a:gs pos="100000">
              <a:schemeClr val="accent1">
                <a:shade val="80000"/>
                <a:hueOff val="158868"/>
                <a:satOff val="-1455"/>
                <a:lumOff val="952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Phase 3  Acceptance</a:t>
          </a:r>
          <a:endParaRPr lang="en-US" sz="1600" b="1" kern="1200" dirty="0">
            <a:effectLst>
              <a:outerShdw blurRad="38100" dist="38100" dir="2700000" algn="tl">
                <a:srgbClr val="000000">
                  <a:alpha val="43137"/>
                </a:srgbClr>
              </a:outerShdw>
            </a:effectLst>
          </a:endParaRPr>
        </a:p>
      </dsp:txBody>
      <dsp:txXfrm>
        <a:off x="4424364" y="1714503"/>
        <a:ext cx="1271565" cy="847710"/>
      </dsp:txXfrm>
    </dsp:sp>
    <dsp:sp modelId="{6BFCB9BC-7849-4093-92FE-7AD6ED66BC9E}">
      <dsp:nvSpPr>
        <dsp:cNvPr id="0" name=""/>
        <dsp:cNvSpPr/>
      </dsp:nvSpPr>
      <dsp:spPr>
        <a:xfrm>
          <a:off x="2285994" y="1714503"/>
          <a:ext cx="2119275" cy="847710"/>
        </a:xfrm>
        <a:prstGeom prst="chevron">
          <a:avLst/>
        </a:prstGeom>
        <a:gradFill rotWithShape="0">
          <a:gsLst>
            <a:gs pos="0">
              <a:schemeClr val="accent1">
                <a:shade val="80000"/>
                <a:hueOff val="317736"/>
                <a:satOff val="-2909"/>
                <a:lumOff val="19048"/>
                <a:alphaOff val="0"/>
                <a:shade val="51000"/>
                <a:satMod val="130000"/>
              </a:schemeClr>
            </a:gs>
            <a:gs pos="80000">
              <a:schemeClr val="accent1">
                <a:shade val="80000"/>
                <a:hueOff val="317736"/>
                <a:satOff val="-2909"/>
                <a:lumOff val="19048"/>
                <a:alphaOff val="0"/>
                <a:shade val="93000"/>
                <a:satMod val="130000"/>
              </a:schemeClr>
            </a:gs>
            <a:gs pos="100000">
              <a:schemeClr val="accent1">
                <a:shade val="80000"/>
                <a:hueOff val="317736"/>
                <a:satOff val="-2909"/>
                <a:lumOff val="1904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Phase 2 Integration</a:t>
          </a:r>
          <a:endParaRPr lang="en-US" sz="1600" b="1" kern="1200" dirty="0">
            <a:effectLst>
              <a:outerShdw blurRad="38100" dist="38100" dir="2700000" algn="tl">
                <a:srgbClr val="000000">
                  <a:alpha val="43137"/>
                </a:srgbClr>
              </a:outerShdw>
            </a:effectLst>
          </a:endParaRPr>
        </a:p>
      </dsp:txBody>
      <dsp:txXfrm>
        <a:off x="2709849" y="1714503"/>
        <a:ext cx="1271565" cy="847710"/>
      </dsp:txXfrm>
    </dsp:sp>
    <dsp:sp modelId="{8B596912-6936-4404-A0B3-8A02B2A55E50}">
      <dsp:nvSpPr>
        <dsp:cNvPr id="0" name=""/>
        <dsp:cNvSpPr/>
      </dsp:nvSpPr>
      <dsp:spPr>
        <a:xfrm>
          <a:off x="571500" y="1714503"/>
          <a:ext cx="2119275" cy="847710"/>
        </a:xfrm>
        <a:prstGeom prst="chevron">
          <a:avLst/>
        </a:prstGeom>
        <a:gradFill rotWithShape="0">
          <a:gsLst>
            <a:gs pos="0">
              <a:schemeClr val="accent1">
                <a:shade val="80000"/>
                <a:hueOff val="476604"/>
                <a:satOff val="-4364"/>
                <a:lumOff val="28572"/>
                <a:alphaOff val="0"/>
                <a:shade val="51000"/>
                <a:satMod val="130000"/>
              </a:schemeClr>
            </a:gs>
            <a:gs pos="80000">
              <a:schemeClr val="accent1">
                <a:shade val="80000"/>
                <a:hueOff val="476604"/>
                <a:satOff val="-4364"/>
                <a:lumOff val="28572"/>
                <a:alphaOff val="0"/>
                <a:shade val="93000"/>
                <a:satMod val="130000"/>
              </a:schemeClr>
            </a:gs>
            <a:gs pos="100000">
              <a:schemeClr val="accent1">
                <a:shade val="80000"/>
                <a:hueOff val="476604"/>
                <a:satOff val="-4364"/>
                <a:lumOff val="2857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Phase 1  Development</a:t>
          </a:r>
          <a:endParaRPr lang="en-US" sz="1600" b="1" kern="1200" dirty="0">
            <a:effectLst>
              <a:outerShdw blurRad="38100" dist="38100" dir="2700000" algn="tl">
                <a:srgbClr val="000000">
                  <a:alpha val="43137"/>
                </a:srgbClr>
              </a:outerShdw>
            </a:effectLst>
          </a:endParaRPr>
        </a:p>
      </dsp:txBody>
      <dsp:txXfrm>
        <a:off x="995355" y="1714503"/>
        <a:ext cx="1271565" cy="8477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113" y="8953500"/>
            <a:ext cx="307975" cy="215900"/>
          </a:xfrm>
          <a:prstGeom prst="rect">
            <a:avLst/>
          </a:prstGeom>
          <a:noFill/>
        </p:spPr>
        <p:txBody>
          <a:bodyPr wrap="none">
            <a:spAutoFit/>
          </a:bodyPr>
          <a:lstStyle/>
          <a:p>
            <a:pPr fontAlgn="auto">
              <a:spcBef>
                <a:spcPts val="0"/>
              </a:spcBef>
              <a:spcAft>
                <a:spcPts val="0"/>
              </a:spcAft>
              <a:defRPr/>
            </a:pPr>
            <a:fld id="{96A912B5-2024-4DA4-AAB2-9C70FD5E0014}" type="slidenum">
              <a:rPr lang="en-US" sz="800">
                <a:latin typeface="MetaNormalLF-Roman" pitchFamily="34" charset="0"/>
                <a:cs typeface="Arial" pitchFamily="34" charset="0"/>
              </a:rPr>
              <a:pPr fontAlgn="auto">
                <a:spcBef>
                  <a:spcPts val="0"/>
                </a:spcBef>
                <a:spcAft>
                  <a:spcPts val="0"/>
                </a:spcAft>
                <a:defRPr/>
              </a:pPr>
              <a:t>‹#›</a:t>
            </a:fld>
            <a:endParaRPr lang="en-US" sz="800" dirty="0">
              <a:latin typeface="MetaNormalLF-Roman" pitchFamily="34" charset="0"/>
              <a:cs typeface="Arial" pitchFamily="34" charset="0"/>
            </a:endParaRPr>
          </a:p>
        </p:txBody>
      </p:sp>
      <p:sp>
        <p:nvSpPr>
          <p:cNvPr id="6" name="TextBox 5"/>
          <p:cNvSpPr txBox="1"/>
          <p:nvPr/>
        </p:nvSpPr>
        <p:spPr>
          <a:xfrm>
            <a:off x="298450" y="174625"/>
            <a:ext cx="6337300" cy="369888"/>
          </a:xfrm>
          <a:prstGeom prst="rect">
            <a:avLst/>
          </a:prstGeom>
          <a:noFill/>
        </p:spPr>
        <p:txBody>
          <a:bodyPr lIns="0" tIns="0" rIns="0" bIns="0">
            <a:spAutoFit/>
          </a:bodyPr>
          <a:lstStyle/>
          <a:p>
            <a:pPr algn="ctr" fontAlgn="auto">
              <a:spcBef>
                <a:spcPts val="0"/>
              </a:spcBef>
              <a:spcAft>
                <a:spcPts val="0"/>
              </a:spcAft>
              <a:defRPr/>
            </a:pPr>
            <a:r>
              <a:rPr lang="en-US" sz="1400" dirty="0">
                <a:latin typeface="MetaNormalLF-Roman" pitchFamily="34" charset="0"/>
                <a:cs typeface="Arial" pitchFamily="34" charset="0"/>
              </a:rPr>
              <a:t>Title</a:t>
            </a:r>
          </a:p>
          <a:p>
            <a:pPr algn="ctr" fontAlgn="auto">
              <a:spcBef>
                <a:spcPts val="0"/>
              </a:spcBef>
              <a:spcAft>
                <a:spcPts val="0"/>
              </a:spcAft>
              <a:defRPr/>
            </a:pPr>
            <a:r>
              <a:rPr lang="en-US" sz="1000" dirty="0">
                <a:latin typeface="MetaNormalLF-Roman" pitchFamily="34" charset="0"/>
                <a:cs typeface="Arial" pitchFamily="34" charset="0"/>
              </a:rPr>
              <a:t>Month Year</a:t>
            </a:r>
          </a:p>
        </p:txBody>
      </p:sp>
    </p:spTree>
    <p:extLst>
      <p:ext uri="{BB962C8B-B14F-4D97-AF65-F5344CB8AC3E}">
        <p14:creationId xmlns:p14="http://schemas.microsoft.com/office/powerpoint/2010/main" val="291215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95500" y="692150"/>
            <a:ext cx="2800350" cy="21002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TextBox 5"/>
          <p:cNvSpPr txBox="1"/>
          <p:nvPr/>
        </p:nvSpPr>
        <p:spPr>
          <a:xfrm>
            <a:off x="3313113" y="8953500"/>
            <a:ext cx="307975" cy="215900"/>
          </a:xfrm>
          <a:prstGeom prst="rect">
            <a:avLst/>
          </a:prstGeom>
          <a:noFill/>
        </p:spPr>
        <p:txBody>
          <a:bodyPr wrap="none">
            <a:spAutoFit/>
          </a:bodyPr>
          <a:lstStyle/>
          <a:p>
            <a:pPr fontAlgn="auto">
              <a:spcBef>
                <a:spcPts val="0"/>
              </a:spcBef>
              <a:spcAft>
                <a:spcPts val="0"/>
              </a:spcAft>
              <a:defRPr/>
            </a:pPr>
            <a:fld id="{F155F034-41DA-43D9-8B61-7EFB64FE45F1}" type="slidenum">
              <a:rPr lang="en-US" sz="800">
                <a:latin typeface="MetaNormalLF-Roman" pitchFamily="34" charset="0"/>
                <a:cs typeface="Arial" pitchFamily="34" charset="0"/>
              </a:rPr>
              <a:pPr fontAlgn="auto">
                <a:spcBef>
                  <a:spcPts val="0"/>
                </a:spcBef>
                <a:spcAft>
                  <a:spcPts val="0"/>
                </a:spcAft>
                <a:defRPr/>
              </a:pPr>
              <a:t>‹#›</a:t>
            </a:fld>
            <a:endParaRPr lang="en-US" sz="800" dirty="0">
              <a:latin typeface="MetaNormalLF-Roman" pitchFamily="34" charset="0"/>
              <a:cs typeface="Arial" pitchFamily="34" charset="0"/>
            </a:endParaRPr>
          </a:p>
        </p:txBody>
      </p:sp>
      <p:sp>
        <p:nvSpPr>
          <p:cNvPr id="7" name="TextBox 6"/>
          <p:cNvSpPr txBox="1"/>
          <p:nvPr/>
        </p:nvSpPr>
        <p:spPr>
          <a:xfrm>
            <a:off x="298450" y="174625"/>
            <a:ext cx="6337300" cy="369888"/>
          </a:xfrm>
          <a:prstGeom prst="rect">
            <a:avLst/>
          </a:prstGeom>
          <a:noFill/>
        </p:spPr>
        <p:txBody>
          <a:bodyPr lIns="0" tIns="0" rIns="0" bIns="0">
            <a:spAutoFit/>
          </a:bodyPr>
          <a:lstStyle/>
          <a:p>
            <a:pPr algn="ctr" fontAlgn="auto">
              <a:spcBef>
                <a:spcPts val="0"/>
              </a:spcBef>
              <a:spcAft>
                <a:spcPts val="0"/>
              </a:spcAft>
              <a:defRPr/>
            </a:pPr>
            <a:r>
              <a:rPr lang="en-US" sz="1400" dirty="0">
                <a:latin typeface="MetaNormalLF-Roman" pitchFamily="34" charset="0"/>
                <a:cs typeface="Arial" pitchFamily="34" charset="0"/>
              </a:rPr>
              <a:t>Title</a:t>
            </a:r>
          </a:p>
          <a:p>
            <a:pPr algn="ctr" fontAlgn="auto">
              <a:spcBef>
                <a:spcPts val="0"/>
              </a:spcBef>
              <a:spcAft>
                <a:spcPts val="0"/>
              </a:spcAft>
              <a:defRPr/>
            </a:pPr>
            <a:r>
              <a:rPr lang="en-US" sz="1000" dirty="0">
                <a:latin typeface="MetaNormalLF-Roman" pitchFamily="34" charset="0"/>
                <a:cs typeface="Arial" pitchFamily="34" charset="0"/>
              </a:rPr>
              <a:t>Month Year</a:t>
            </a:r>
          </a:p>
        </p:txBody>
      </p:sp>
    </p:spTree>
    <p:extLst>
      <p:ext uri="{BB962C8B-B14F-4D97-AF65-F5344CB8AC3E}">
        <p14:creationId xmlns:p14="http://schemas.microsoft.com/office/powerpoint/2010/main" val="3126114952"/>
      </p:ext>
    </p:extLst>
  </p:cSld>
  <p:clrMap bg1="lt1" tx1="dk1" bg2="lt2" tx2="dk2" accent1="accent1" accent2="accent2" accent3="accent3" accent4="accent4" accent5="accent5" accent6="accent6" hlink="hlink" folHlink="folHlink"/>
  <p:notesStyle>
    <a:lvl1pPr algn="l" rtl="0" eaLnBrk="0" fontAlgn="base" hangingPunct="0">
      <a:spcBef>
        <a:spcPts val="1200"/>
      </a:spcBef>
      <a:spcAft>
        <a:spcPct val="0"/>
      </a:spcAft>
      <a:buFont typeface="Arial" charset="0"/>
      <a:defRPr sz="1100" kern="1200">
        <a:solidFill>
          <a:schemeClr val="tx1"/>
        </a:solidFill>
        <a:latin typeface="MetaNormalLF-Roman" pitchFamily="34" charset="0"/>
        <a:ea typeface="+mn-ea"/>
        <a:cs typeface="Arial" pitchFamily="34" charset="0"/>
      </a:defRPr>
    </a:lvl1pPr>
    <a:lvl2pPr marL="338138" indent="-112713" algn="l" rtl="0" eaLnBrk="0" fontAlgn="base" hangingPunct="0">
      <a:spcBef>
        <a:spcPts val="600"/>
      </a:spcBef>
      <a:spcAft>
        <a:spcPct val="0"/>
      </a:spcAft>
      <a:buFont typeface="Arial" charset="0"/>
      <a:buChar char="•"/>
      <a:defRPr sz="1100" kern="1200">
        <a:solidFill>
          <a:schemeClr val="tx1"/>
        </a:solidFill>
        <a:latin typeface="MetaNormalLF-Roman" pitchFamily="34" charset="0"/>
        <a:ea typeface="+mn-ea"/>
        <a:cs typeface="Arial" pitchFamily="34" charset="0"/>
      </a:defRPr>
    </a:lvl2pPr>
    <a:lvl3pPr marL="627063" indent="-163513" algn="l" rtl="0" eaLnBrk="0" fontAlgn="base" hangingPunct="0">
      <a:spcBef>
        <a:spcPts val="600"/>
      </a:spcBef>
      <a:spcAft>
        <a:spcPct val="0"/>
      </a:spcAft>
      <a:buFont typeface="Arial" charset="0"/>
      <a:buChar char="–"/>
      <a:defRPr sz="1100" kern="1200">
        <a:solidFill>
          <a:schemeClr val="tx1"/>
        </a:solidFill>
        <a:latin typeface="MetaNormalLF-Roman" pitchFamily="34" charset="0"/>
        <a:ea typeface="+mn-ea"/>
        <a:cs typeface="Arial" pitchFamily="34" charset="0"/>
      </a:defRPr>
    </a:lvl3pPr>
    <a:lvl4pPr marL="801688" indent="-112713" algn="l" rtl="0" eaLnBrk="0" fontAlgn="base" hangingPunct="0">
      <a:spcBef>
        <a:spcPts val="600"/>
      </a:spcBef>
      <a:spcAft>
        <a:spcPct val="0"/>
      </a:spcAft>
      <a:buFont typeface="Wingdings" pitchFamily="2" charset="2"/>
      <a:buChar char="§"/>
      <a:defRPr sz="1100" kern="1200">
        <a:solidFill>
          <a:schemeClr val="tx1"/>
        </a:solidFill>
        <a:latin typeface="MetaNormalLF-Roman" pitchFamily="34" charset="0"/>
        <a:ea typeface="+mn-ea"/>
        <a:cs typeface="Arial" pitchFamily="34" charset="0"/>
      </a:defRPr>
    </a:lvl4pPr>
    <a:lvl5pPr marL="1089025" indent="-174625" algn="l" rtl="0" eaLnBrk="0" fontAlgn="base" hangingPunct="0">
      <a:spcBef>
        <a:spcPts val="600"/>
      </a:spcBef>
      <a:spcAft>
        <a:spcPct val="0"/>
      </a:spcAft>
      <a:buFont typeface="Arial" charset="0"/>
      <a:buChar char="—"/>
      <a:defRPr sz="1100" kern="1200">
        <a:solidFill>
          <a:schemeClr val="tx1"/>
        </a:solidFill>
        <a:latin typeface="MetaNormalLF-Roman"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385764" y="153989"/>
            <a:ext cx="6162675" cy="454025"/>
          </a:xfrm>
          <a:prstGeom prst="rect">
            <a:avLst/>
          </a:prstGeom>
        </p:spPr>
        <p:txBody>
          <a:bodyPr lIns="92309" tIns="46154" rIns="92309" bIns="46154"/>
          <a:lstStyle/>
          <a:p>
            <a:pPr>
              <a:defRPr/>
            </a:pPr>
            <a:r>
              <a:rPr lang="en-US" dirty="0" smtClean="0"/>
              <a:t>Title</a:t>
            </a:r>
          </a:p>
          <a:p>
            <a:pPr>
              <a:defRPr/>
            </a:pPr>
            <a:r>
              <a:rPr lang="en-US" dirty="0" smtClean="0"/>
              <a:t>Month Year</a:t>
            </a:r>
            <a:endParaRPr lang="en-US" sz="900" dirty="0"/>
          </a:p>
        </p:txBody>
      </p:sp>
      <p:sp>
        <p:nvSpPr>
          <p:cNvPr id="5" name="Slide Number Placeholder 4"/>
          <p:cNvSpPr>
            <a:spLocks noGrp="1"/>
          </p:cNvSpPr>
          <p:nvPr>
            <p:ph type="sldNum" sz="quarter" idx="11"/>
          </p:nvPr>
        </p:nvSpPr>
        <p:spPr>
          <a:xfrm>
            <a:off x="3927775" y="8757590"/>
            <a:ext cx="3004820" cy="461010"/>
          </a:xfrm>
          <a:prstGeom prst="rect">
            <a:avLst/>
          </a:prstGeom>
        </p:spPr>
        <p:txBody>
          <a:bodyPr lIns="92309" tIns="46154" rIns="92309" bIns="46154"/>
          <a:lstStyle/>
          <a:p>
            <a:pPr>
              <a:defRPr/>
            </a:pPr>
            <a:fld id="{5E1949DF-1656-455F-A8D7-BCC2C34551AD}" type="slidenum">
              <a:rPr lang="en-US" smtClean="0"/>
              <a:pPr>
                <a:defRPr/>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Let’s talk for a moment about how the solution is actually delivered. As we mentioned, InfoArchive is a Consulting Solution, so IIG Consulting will play a pivotal role. Let’s assume that the IIG project is based on Time and Materials (rather than fixed fee). Then the engagement will be structured as you see.</a:t>
            </a:r>
          </a:p>
          <a:p>
            <a:endParaRPr lang="en-US" b="1" dirty="0" smtClean="0"/>
          </a:p>
          <a:p>
            <a:r>
              <a:rPr lang="en-US" b="1" dirty="0" smtClean="0"/>
              <a:t>PARTNERING</a:t>
            </a:r>
          </a:p>
          <a:p>
            <a:endParaRPr lang="en-US" dirty="0" smtClean="0"/>
          </a:p>
          <a:p>
            <a:r>
              <a:rPr lang="en-US" dirty="0" smtClean="0"/>
              <a:t>IIG Consulting</a:t>
            </a:r>
            <a:r>
              <a:rPr lang="en-US" baseline="0" dirty="0" smtClean="0"/>
              <a:t> can deliver the complete InfoArchive solution. But more often we work with a partner – either EMCC or an SI chosen by the client. A typical engagement is about 6 months long.</a:t>
            </a:r>
          </a:p>
          <a:p>
            <a:endParaRPr lang="en-US" baseline="0" dirty="0" smtClean="0"/>
          </a:p>
          <a:p>
            <a:r>
              <a:rPr lang="en-US" b="1" baseline="0" dirty="0" smtClean="0"/>
              <a:t>DEVELOPMENT PHASE: BUIDING A PROTOTYPE</a:t>
            </a:r>
          </a:p>
          <a:p>
            <a:endParaRPr lang="en-US" baseline="0" dirty="0" smtClean="0"/>
          </a:p>
          <a:p>
            <a:r>
              <a:rPr lang="en-US" baseline="0" dirty="0" smtClean="0"/>
              <a:t>IIG Consulting will work with the client to archive a single application. This usually involves a number of design workshops with the client to flesh out the requirements. To save time and reduce complexity, the prototype is created as a VMWare image.  </a:t>
            </a:r>
          </a:p>
          <a:p>
            <a:endParaRPr lang="en-US" baseline="0" dirty="0" smtClean="0"/>
          </a:p>
          <a:p>
            <a:r>
              <a:rPr lang="en-US" b="1" baseline="0" dirty="0" smtClean="0"/>
              <a:t>LATER PHASES</a:t>
            </a:r>
          </a:p>
          <a:p>
            <a:endParaRPr lang="en-US" baseline="0" dirty="0" smtClean="0"/>
          </a:p>
          <a:p>
            <a:r>
              <a:rPr lang="en-US" baseline="0" dirty="0" smtClean="0"/>
              <a:t>In the later phases of the project, the partner takes the lead and IIG Consulting provides assistance. In these phases we extend the prototype to include other applications, perform any necessary customization, test the application, and deploy the solution into the production environment.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Take a moment to complete this assessment which covers the key objectives of this training course.  You will receive credit for this sales course in your transcript.</a:t>
            </a:r>
          </a:p>
          <a:p>
            <a:pPr eaLnBrk="1" hangingPunct="1"/>
            <a:endParaRPr lang="en-US" dirty="0" smtClean="0"/>
          </a:p>
          <a:p>
            <a:pPr eaLnBrk="1" hangingPunct="1"/>
            <a:r>
              <a:rPr lang="en-US" b="1" u="sng" dirty="0" smtClean="0"/>
              <a:t>PLEASE NOTE:</a:t>
            </a:r>
            <a:r>
              <a:rPr lang="en-US" dirty="0" smtClean="0"/>
              <a:t>   </a:t>
            </a:r>
          </a:p>
          <a:p>
            <a:pPr eaLnBrk="1" hangingPunct="1"/>
            <a:r>
              <a:rPr lang="en-US" dirty="0" smtClean="0"/>
              <a:t>It may take up to 24 hours for your transcript to be updated and reflect that you have successfully completed this course.</a:t>
            </a:r>
          </a:p>
          <a:p>
            <a:pPr eaLnBrk="1" hangingPunct="1"/>
            <a:r>
              <a:rPr lang="en-US" dirty="0" smtClean="0"/>
              <a:t>If after 24 hours your transcript is not updated, please send an email to EdServices@emc.com describing your issue.</a:t>
            </a:r>
          </a:p>
          <a:p>
            <a:endParaRPr lang="en-US" dirty="0"/>
          </a:p>
        </p:txBody>
      </p:sp>
      <p:sp>
        <p:nvSpPr>
          <p:cNvPr id="4" name="Header Placeholder 3"/>
          <p:cNvSpPr>
            <a:spLocks noGrp="1"/>
          </p:cNvSpPr>
          <p:nvPr>
            <p:ph type="hdr" sz="quarter" idx="10"/>
          </p:nvPr>
        </p:nvSpPr>
        <p:spPr>
          <a:xfrm>
            <a:off x="0" y="0"/>
            <a:ext cx="3005138" cy="461328"/>
          </a:xfrm>
          <a:prstGeom prst="rect">
            <a:avLst/>
          </a:prstGeom>
        </p:spPr>
        <p:txBody>
          <a:bodyPr/>
          <a:lstStyle/>
          <a:p>
            <a:pPr>
              <a:defRPr/>
            </a:pPr>
            <a:r>
              <a:rPr lang="en-US" smtClean="0"/>
              <a:t>Title</a:t>
            </a:r>
          </a:p>
          <a:p>
            <a:pPr>
              <a:defRPr/>
            </a:pPr>
            <a:r>
              <a:rPr lang="en-US" smtClean="0"/>
              <a:t>Month Year</a:t>
            </a:r>
            <a:endParaRPr lang="en-US" sz="900"/>
          </a:p>
        </p:txBody>
      </p:sp>
      <p:sp>
        <p:nvSpPr>
          <p:cNvPr id="5" name="Slide Number Placeholder 4"/>
          <p:cNvSpPr>
            <a:spLocks noGrp="1"/>
          </p:cNvSpPr>
          <p:nvPr>
            <p:ph type="sldNum" sz="quarter" idx="11"/>
          </p:nvPr>
        </p:nvSpPr>
        <p:spPr>
          <a:xfrm>
            <a:off x="3927475" y="8757288"/>
            <a:ext cx="3005138" cy="461328"/>
          </a:xfrm>
          <a:prstGeom prst="rect">
            <a:avLst/>
          </a:prstGeom>
        </p:spPr>
        <p:txBody>
          <a:bodyPr/>
          <a:lstStyle/>
          <a:p>
            <a:pPr>
              <a:defRPr/>
            </a:pPr>
            <a:fld id="{40ACEE1B-CD75-446A-9624-12067971F573}" type="slidenum">
              <a:rPr lang="en-US" smtClean="0"/>
              <a:pPr>
                <a:defRPr/>
              </a:pPr>
              <a:t>40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8"/>
          <p:cNvSpPr>
            <a:spLocks noGrp="1" noChangeArrowheads="1"/>
          </p:cNvSpPr>
          <p:nvPr>
            <p:ph type="hdr" sz="quarter"/>
          </p:nvPr>
        </p:nvSpPr>
        <p:spPr>
          <a:xfrm>
            <a:off x="0" y="0"/>
            <a:ext cx="3005138" cy="461328"/>
          </a:xfrm>
          <a:prstGeom prst="rect">
            <a:avLst/>
          </a:prstGeom>
          <a:noFill/>
        </p:spPr>
        <p:txBody>
          <a:bodyPr/>
          <a:lstStyle/>
          <a:p>
            <a:pPr defTabSz="909638"/>
            <a:r>
              <a:rPr lang="en-US" i="0" smtClean="0">
                <a:cs typeface="Arial" charset="0"/>
              </a:rPr>
              <a:t>Title</a:t>
            </a:r>
            <a:endParaRPr lang="en-US" smtClean="0">
              <a:cs typeface="Arial" charset="0"/>
            </a:endParaRPr>
          </a:p>
          <a:p>
            <a:pPr defTabSz="909638"/>
            <a:r>
              <a:rPr lang="en-US" sz="1000" b="0" smtClean="0">
                <a:cs typeface="Arial" charset="0"/>
              </a:rPr>
              <a:t>Month Year</a:t>
            </a:r>
            <a:endParaRPr lang="en-US" sz="900" b="0" smtClean="0">
              <a:cs typeface="Arial" charset="0"/>
            </a:endParaRPr>
          </a:p>
        </p:txBody>
      </p:sp>
      <p:sp>
        <p:nvSpPr>
          <p:cNvPr id="21506" name="Rectangle 9"/>
          <p:cNvSpPr>
            <a:spLocks noGrp="1" noChangeArrowheads="1"/>
          </p:cNvSpPr>
          <p:nvPr>
            <p:ph type="sldNum" sz="quarter" idx="5"/>
          </p:nvPr>
        </p:nvSpPr>
        <p:spPr>
          <a:xfrm>
            <a:off x="3927475" y="8757288"/>
            <a:ext cx="3005138" cy="461328"/>
          </a:xfrm>
          <a:prstGeom prst="rect">
            <a:avLst/>
          </a:prstGeom>
          <a:noFill/>
        </p:spPr>
        <p:txBody>
          <a:bodyPr/>
          <a:lstStyle/>
          <a:p>
            <a:pPr defTabSz="909638"/>
            <a:fld id="{6246D4D8-711E-4922-BCBD-E7B4ED680A10}" type="slidenum">
              <a:rPr lang="en-US" smtClean="0">
                <a:cs typeface="Arial" charset="0"/>
              </a:rPr>
              <a:pPr defTabSz="909638"/>
              <a:t>41</a:t>
            </a:fld>
            <a:endParaRPr lang="en-US" smtClean="0">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w="9525"/>
        </p:spPr>
        <p:txBody>
          <a:bodyPr/>
          <a:lstStyle/>
          <a:p>
            <a:pPr eaLnBrk="1" hangingPunct="1"/>
            <a:r>
              <a:rPr lang="en-US" dirty="0" smtClean="0"/>
              <a:t>Congratulations on successfully completing this sales training course.  Please take this opportunity to provide us with your feedback on how we can continue to improve EMC’s Sales Education program.  Thank you.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385764" y="153989"/>
            <a:ext cx="6162675" cy="454025"/>
          </a:xfrm>
          <a:prstGeom prst="rect">
            <a:avLst/>
          </a:prstGeom>
        </p:spPr>
        <p:txBody>
          <a:bodyPr lIns="92309" tIns="46154" rIns="92309" bIns="46154"/>
          <a:lstStyle/>
          <a:p>
            <a:pPr>
              <a:defRPr/>
            </a:pPr>
            <a:r>
              <a:rPr lang="en-US" dirty="0" smtClean="0"/>
              <a:t>Title</a:t>
            </a:r>
          </a:p>
          <a:p>
            <a:pPr>
              <a:defRPr/>
            </a:pPr>
            <a:r>
              <a:rPr lang="en-US" dirty="0" smtClean="0"/>
              <a:t>Month Year</a:t>
            </a:r>
            <a:endParaRPr lang="en-US" sz="900" dirty="0"/>
          </a:p>
        </p:txBody>
      </p:sp>
      <p:sp>
        <p:nvSpPr>
          <p:cNvPr id="5" name="Slide Number Placeholder 4"/>
          <p:cNvSpPr>
            <a:spLocks noGrp="1"/>
          </p:cNvSpPr>
          <p:nvPr>
            <p:ph type="sldNum" sz="quarter" idx="11"/>
          </p:nvPr>
        </p:nvSpPr>
        <p:spPr>
          <a:xfrm>
            <a:off x="3927775" y="8757590"/>
            <a:ext cx="3004820" cy="461010"/>
          </a:xfrm>
          <a:prstGeom prst="rect">
            <a:avLst/>
          </a:prstGeom>
        </p:spPr>
        <p:txBody>
          <a:bodyPr lIns="92309" tIns="46154" rIns="92309" bIns="46154"/>
          <a:lstStyle/>
          <a:p>
            <a:pPr>
              <a:defRPr/>
            </a:pPr>
            <a:fld id="{5E1949DF-1656-455F-A8D7-BCC2C34551AD}"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385764" y="153989"/>
            <a:ext cx="6162675" cy="454025"/>
          </a:xfrm>
          <a:prstGeom prst="rect">
            <a:avLst/>
          </a:prstGeom>
        </p:spPr>
        <p:txBody>
          <a:bodyPr lIns="92309" tIns="46154" rIns="92309" bIns="46154"/>
          <a:lstStyle/>
          <a:p>
            <a:pPr>
              <a:defRPr/>
            </a:pPr>
            <a:r>
              <a:rPr lang="en-US" dirty="0" smtClean="0"/>
              <a:t>Title</a:t>
            </a:r>
          </a:p>
          <a:p>
            <a:pPr>
              <a:defRPr/>
            </a:pPr>
            <a:r>
              <a:rPr lang="en-US" dirty="0" smtClean="0"/>
              <a:t>Month Year</a:t>
            </a:r>
            <a:endParaRPr lang="en-US" sz="900" dirty="0"/>
          </a:p>
        </p:txBody>
      </p:sp>
      <p:sp>
        <p:nvSpPr>
          <p:cNvPr id="5" name="Slide Number Placeholder 4"/>
          <p:cNvSpPr>
            <a:spLocks noGrp="1"/>
          </p:cNvSpPr>
          <p:nvPr>
            <p:ph type="sldNum" sz="quarter" idx="11"/>
          </p:nvPr>
        </p:nvSpPr>
        <p:spPr>
          <a:xfrm>
            <a:off x="3927775" y="8757590"/>
            <a:ext cx="3004820" cy="461010"/>
          </a:xfrm>
          <a:prstGeom prst="rect">
            <a:avLst/>
          </a:prstGeom>
        </p:spPr>
        <p:txBody>
          <a:bodyPr lIns="92309" tIns="46154" rIns="92309" bIns="46154"/>
          <a:lstStyle/>
          <a:p>
            <a:pPr>
              <a:defRPr/>
            </a:pPr>
            <a:fld id="{5E1949DF-1656-455F-A8D7-BCC2C34551AD}"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200"/>
              </a:spcBef>
              <a:spcAft>
                <a:spcPct val="0"/>
              </a:spcAft>
              <a:buClrTx/>
              <a:buSzTx/>
              <a:buFont typeface="Arial" charset="0"/>
              <a:buNone/>
              <a:tabLst/>
              <a:defRPr/>
            </a:pPr>
            <a:r>
              <a:rPr lang="en-US" sz="1100" dirty="0" smtClean="0"/>
              <a:t>InfoArchive archives multiple types of information from many applications. This is unstructured content and structured data.</a:t>
            </a:r>
          </a:p>
          <a:p>
            <a:endParaRPr lang="en-US" dirty="0"/>
          </a:p>
        </p:txBody>
      </p:sp>
    </p:spTree>
    <p:extLst>
      <p:ext uri="{BB962C8B-B14F-4D97-AF65-F5344CB8AC3E}">
        <p14:creationId xmlns:p14="http://schemas.microsoft.com/office/powerpoint/2010/main" val="34353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497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385764" y="153989"/>
            <a:ext cx="6162675" cy="454025"/>
          </a:xfrm>
          <a:prstGeom prst="rect">
            <a:avLst/>
          </a:prstGeom>
        </p:spPr>
        <p:txBody>
          <a:bodyPr lIns="92309" tIns="46154" rIns="92309" bIns="46154"/>
          <a:lstStyle/>
          <a:p>
            <a:pPr>
              <a:defRPr/>
            </a:pPr>
            <a:r>
              <a:rPr lang="en-US" dirty="0" smtClean="0"/>
              <a:t>Title</a:t>
            </a:r>
          </a:p>
          <a:p>
            <a:pPr>
              <a:defRPr/>
            </a:pPr>
            <a:r>
              <a:rPr lang="en-US" dirty="0" smtClean="0"/>
              <a:t>Month Year</a:t>
            </a:r>
            <a:endParaRPr lang="en-US" sz="900" dirty="0"/>
          </a:p>
        </p:txBody>
      </p:sp>
      <p:sp>
        <p:nvSpPr>
          <p:cNvPr id="5" name="Slide Number Placeholder 4"/>
          <p:cNvSpPr>
            <a:spLocks noGrp="1"/>
          </p:cNvSpPr>
          <p:nvPr>
            <p:ph type="sldNum" sz="quarter" idx="11"/>
          </p:nvPr>
        </p:nvSpPr>
        <p:spPr>
          <a:xfrm>
            <a:off x="3927775" y="8757590"/>
            <a:ext cx="3004820" cy="461010"/>
          </a:xfrm>
          <a:prstGeom prst="rect">
            <a:avLst/>
          </a:prstGeom>
        </p:spPr>
        <p:txBody>
          <a:bodyPr lIns="92309" tIns="46154" rIns="92309" bIns="46154"/>
          <a:lstStyle/>
          <a:p>
            <a:pPr>
              <a:defRPr/>
            </a:pPr>
            <a:fld id="{5E1949DF-1656-455F-A8D7-BCC2C34551AD}"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powerlink.emc.com/km/live1/en_US/Web_Assets/Images/Logos/A-EMC-no-tag_black_CMYK.eps"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49"/>
            <a:ext cx="6048376" cy="1485901"/>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2728913" y="3025775"/>
            <a:ext cx="6048375" cy="83820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3" y="1355725"/>
            <a:ext cx="2073275" cy="1323975"/>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cSld>
  <p:clrMapOvr>
    <a:masterClrMapping/>
  </p:clrMapOvr>
  <p:transition>
    <p:fade/>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Content Placeholder 2"/>
          <p:cNvSpPr>
            <a:spLocks noGrp="1"/>
          </p:cNvSpPr>
          <p:nvPr>
            <p:ph sz="half" idx="1"/>
          </p:nvPr>
        </p:nvSpPr>
        <p:spPr bwMode="gray">
          <a:xfrm>
            <a:off x="366713"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buFont typeface="Arial" pitchFamily="34" charset="0"/>
              <a:buChar cha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bwMode="gray">
          <a:xfrm>
            <a:off x="4738688" y="1355724"/>
            <a:ext cx="4038600" cy="460851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355725"/>
            <a:ext cx="4040188"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3" y="1758950"/>
            <a:ext cx="4040188"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bwMode="gray">
          <a:xfrm>
            <a:off x="4735513" y="1355725"/>
            <a:ext cx="4041775" cy="358775"/>
          </a:xfrm>
          <a:prstGeom prst="rect">
            <a:avLst/>
          </a:prstGeom>
          <a:noFill/>
        </p:spPr>
        <p:txBody>
          <a:bodyPr lIns="0" tIns="0" rIns="0" bIns="0" anchor="t" anchorCtr="0"/>
          <a:lstStyle>
            <a:lvl1pPr marL="0" indent="0">
              <a:lnSpc>
                <a:spcPts val="2400"/>
              </a:lnSpc>
              <a:spcBef>
                <a:spcPts val="0"/>
              </a:spcBef>
              <a:buNone/>
              <a:defRPr sz="2400" b="0">
                <a:solidFill>
                  <a:schemeClr val="tx2"/>
                </a:solidFill>
                <a:latin typeface="MetaMedium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bwMode="gray">
          <a:xfrm>
            <a:off x="4735513" y="1758950"/>
            <a:ext cx="4041775" cy="4205288"/>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smtClean="0">
                <a:solidFill>
                  <a:schemeClr val="tx2"/>
                </a:solidFill>
                <a:latin typeface="MetaNormalLF-Roman" pitchFamily="34" charset="0"/>
                <a:ea typeface="+mj-ea"/>
                <a:cs typeface="+mj-cs"/>
              </a:defRPr>
            </a:lvl1pPr>
          </a:lstStyle>
          <a:p>
            <a:r>
              <a:rPr lang="en-US" smtClean="0"/>
              <a:t>Click to edit Master title style</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lstStyle>
            <a:lvl1pPr marL="0" indent="0">
              <a:spcBef>
                <a:spcPts val="1200"/>
              </a:spcBef>
              <a:buClr>
                <a:schemeClr val="tx2"/>
              </a:buClr>
              <a:buFont typeface="+mj-lt"/>
              <a:buNone/>
              <a:defRPr sz="4000">
                <a:solidFill>
                  <a:schemeClr val="tx2"/>
                </a:solidFill>
              </a:defRPr>
            </a:lvl1pPr>
            <a:lvl2pPr marL="457200" indent="0" algn="r">
              <a:spcBef>
                <a:spcPts val="600"/>
              </a:spcBef>
              <a:buClr>
                <a:schemeClr val="tx2"/>
              </a:buClr>
              <a:buNone/>
              <a:defRPr>
                <a:solidFill>
                  <a:schemeClr val="bg2"/>
                </a:solidFill>
              </a:defRPr>
            </a:lvl2pPr>
            <a:lvl3pPr>
              <a:spcBef>
                <a:spcPts val="600"/>
              </a:spcBef>
              <a:buClr>
                <a:schemeClr val="tx2"/>
              </a:buClr>
              <a:defRPr>
                <a:solidFill>
                  <a:schemeClr val="bg2"/>
                </a:solidFill>
              </a:defRPr>
            </a:lvl3pPr>
            <a:lvl4pPr>
              <a:spcBef>
                <a:spcPts val="600"/>
              </a:spcBef>
              <a:buClr>
                <a:schemeClr val="tx2"/>
              </a:buClr>
              <a:buFont typeface="Wingdings" pitchFamily="2" charset="2"/>
              <a:buChar char="§"/>
              <a:defRPr>
                <a:solidFill>
                  <a:schemeClr val="bg2"/>
                </a:solidFill>
              </a:defRPr>
            </a:lvl4pPr>
            <a:lvl5pPr>
              <a:spcBef>
                <a:spcPts val="600"/>
              </a:spcBef>
              <a:buClr>
                <a:schemeClr val="tx2"/>
              </a:buClr>
              <a:defRPr sz="1600">
                <a:solidFill>
                  <a:schemeClr val="bg2"/>
                </a:solidFill>
              </a:defRPr>
            </a:lvl5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792288" y="5143500"/>
            <a:ext cx="5486400" cy="566738"/>
          </a:xfrm>
          <a:prstGeom prst="rect">
            <a:avLst/>
          </a:prstGeom>
          <a:noFill/>
        </p:spPr>
        <p:txBody>
          <a:bodyPr anchor="t" anchorCtr="0"/>
          <a:lstStyle>
            <a:lvl1pPr algn="ctr">
              <a:defRPr sz="2800" b="0">
                <a:solidFill>
                  <a:schemeClr val="bg2"/>
                </a:solidFill>
              </a:defRPr>
            </a:lvl1pPr>
          </a:lstStyle>
          <a:p>
            <a:r>
              <a:rPr lang="en-US" smtClean="0"/>
              <a:t>Click to edit Master title style</a:t>
            </a:r>
            <a:endParaRPr lang="en-US" dirty="0"/>
          </a:p>
        </p:txBody>
      </p:sp>
      <p:sp>
        <p:nvSpPr>
          <p:cNvPr id="3" name="Picture Placeholder 2"/>
          <p:cNvSpPr>
            <a:spLocks noGrp="1"/>
          </p:cNvSpPr>
          <p:nvPr>
            <p:ph type="pic" idx="1"/>
          </p:nvPr>
        </p:nvSpPr>
        <p:spPr bwMode="gray">
          <a:xfrm>
            <a:off x="1792288" y="612774"/>
            <a:ext cx="5486400" cy="4359275"/>
          </a:xfrm>
          <a:prstGeom prst="rect">
            <a:avLst/>
          </a:prstGeo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oter bar only">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3" name="TextBox 2"/>
          <p:cNvSpPr txBox="1"/>
          <p:nvPr userDrawn="1"/>
        </p:nvSpPr>
        <p:spPr bwMode="gray">
          <a:xfrm>
            <a:off x="2628038" y="2460793"/>
            <a:ext cx="3887924" cy="1015663"/>
          </a:xfrm>
          <a:prstGeom prst="rect">
            <a:avLst/>
          </a:prstGeom>
          <a:noFill/>
        </p:spPr>
        <p:txBody>
          <a:bodyPr wrap="none" rtlCol="0">
            <a:spAutoFit/>
          </a:bodyPr>
          <a:lstStyle/>
          <a:p>
            <a:pPr algn="ctr"/>
            <a:r>
              <a:rPr lang="en-US" sz="6000" dirty="0" smtClean="0">
                <a:solidFill>
                  <a:schemeClr val="tx2"/>
                </a:solidFill>
              </a:rPr>
              <a:t>THANK YOU</a:t>
            </a:r>
            <a:endParaRPr lang="en-US" sz="6000" dirty="0">
              <a:solidFill>
                <a:schemeClr val="tx2"/>
              </a:solidFill>
            </a:endParaRP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ectangle 98"/>
          <p:cNvSpPr>
            <a:spLocks noChangeArrowheads="1"/>
          </p:cNvSpPr>
          <p:nvPr/>
        </p:nvSpPr>
        <p:spPr bwMode="auto">
          <a:xfrm>
            <a:off x="0" y="1598613"/>
            <a:ext cx="9144000" cy="2101850"/>
          </a:xfrm>
          <a:prstGeom prst="rect">
            <a:avLst/>
          </a:prstGeom>
          <a:solidFill>
            <a:schemeClr val="accent1"/>
          </a:solidFill>
          <a:ln w="25400" algn="ctr">
            <a:noFill/>
            <a:miter lim="800000"/>
            <a:headEnd/>
            <a:tailEnd/>
          </a:ln>
          <a:effectLst/>
        </p:spPr>
        <p:txBody>
          <a:bodyPr anchor="ctr"/>
          <a:lstStyle/>
          <a:p>
            <a:pPr>
              <a:lnSpc>
                <a:spcPct val="90000"/>
              </a:lnSpc>
              <a:spcBef>
                <a:spcPct val="35000"/>
              </a:spcBef>
              <a:buClr>
                <a:srgbClr val="A1C9E6"/>
              </a:buClr>
              <a:buSzPct val="75000"/>
              <a:buFont typeface="Wingdings" pitchFamily="2" charset="2"/>
              <a:buChar char="n"/>
              <a:defRPr/>
            </a:pPr>
            <a:endParaRPr lang="en-US">
              <a:cs typeface="+mn-cs"/>
            </a:endParaRPr>
          </a:p>
        </p:txBody>
      </p:sp>
      <p:sp>
        <p:nvSpPr>
          <p:cNvPr id="5" name="Rectangle 97"/>
          <p:cNvSpPr>
            <a:spLocks noChangeArrowheads="1"/>
          </p:cNvSpPr>
          <p:nvPr/>
        </p:nvSpPr>
        <p:spPr bwMode="auto">
          <a:xfrm>
            <a:off x="0" y="3729038"/>
            <a:ext cx="9144000" cy="365125"/>
          </a:xfrm>
          <a:prstGeom prst="rect">
            <a:avLst/>
          </a:prstGeom>
          <a:solidFill>
            <a:srgbClr val="007DC3"/>
          </a:solidFill>
          <a:ln w="9525" algn="ctr">
            <a:noFill/>
            <a:miter lim="800000"/>
            <a:headEnd/>
            <a:tailEnd/>
          </a:ln>
          <a:effectLst/>
        </p:spPr>
        <p:txBody>
          <a:bodyPr wrap="none" lIns="0" tIns="0" rIns="0" bIns="0" anchor="ctr"/>
          <a:lstStyle/>
          <a:p>
            <a:pPr>
              <a:lnSpc>
                <a:spcPct val="90000"/>
              </a:lnSpc>
              <a:spcBef>
                <a:spcPct val="35000"/>
              </a:spcBef>
              <a:buClr>
                <a:srgbClr val="A1C9E6"/>
              </a:buClr>
              <a:buSzPct val="75000"/>
              <a:buFont typeface="Wingdings" pitchFamily="2" charset="2"/>
              <a:buChar char="n"/>
              <a:defRPr/>
            </a:pPr>
            <a:endParaRPr lang="en-US">
              <a:cs typeface="+mn-cs"/>
            </a:endParaRPr>
          </a:p>
        </p:txBody>
      </p:sp>
      <p:sp>
        <p:nvSpPr>
          <p:cNvPr id="6" name="Text Box 118"/>
          <p:cNvSpPr txBox="1">
            <a:spLocks noChangeArrowheads="1"/>
          </p:cNvSpPr>
          <p:nvPr/>
        </p:nvSpPr>
        <p:spPr bwMode="auto">
          <a:xfrm>
            <a:off x="684213" y="1203325"/>
            <a:ext cx="2051050" cy="274638"/>
          </a:xfrm>
          <a:prstGeom prst="rect">
            <a:avLst/>
          </a:prstGeom>
          <a:noFill/>
          <a:ln w="9525" algn="ctr">
            <a:noFill/>
            <a:miter lim="800000"/>
            <a:headEnd/>
            <a:tailEnd/>
          </a:ln>
          <a:effectLst/>
        </p:spPr>
        <p:txBody>
          <a:bodyPr wrap="none" lIns="0" tIns="0" rIns="0" bIns="0">
            <a:spAutoFit/>
          </a:bodyPr>
          <a:lstStyle/>
          <a:p>
            <a:pPr>
              <a:defRPr/>
            </a:pPr>
            <a:r>
              <a:rPr lang="en-US" sz="1800">
                <a:solidFill>
                  <a:schemeClr val="tx2"/>
                </a:solidFill>
                <a:latin typeface="MetaMediumLF-Roman" pitchFamily="34" charset="0"/>
                <a:cs typeface="+mn-cs"/>
              </a:rPr>
              <a:t>S a l e s   T r a i n i n g</a:t>
            </a:r>
          </a:p>
        </p:txBody>
      </p:sp>
      <p:sp>
        <p:nvSpPr>
          <p:cNvPr id="7" name="Rectangle 84"/>
          <p:cNvSpPr>
            <a:spLocks noChangeArrowheads="1"/>
          </p:cNvSpPr>
          <p:nvPr/>
        </p:nvSpPr>
        <p:spPr bwMode="gray">
          <a:xfrm>
            <a:off x="8683625" y="6708775"/>
            <a:ext cx="288925" cy="122238"/>
          </a:xfrm>
          <a:prstGeom prst="rect">
            <a:avLst/>
          </a:prstGeom>
          <a:noFill/>
          <a:ln w="12700">
            <a:noFill/>
            <a:miter lim="800000"/>
            <a:headEnd/>
            <a:tailEnd/>
          </a:ln>
          <a:effectLst/>
        </p:spPr>
        <p:txBody>
          <a:bodyPr lIns="0" tIns="0" rIns="0" bIns="0">
            <a:spAutoFit/>
          </a:bodyPr>
          <a:lstStyle/>
          <a:p>
            <a:pPr algn="r" eaLnBrk="0" hangingPunct="0">
              <a:defRPr/>
            </a:pPr>
            <a:fld id="{655C3920-3EF3-4579-8F57-53B22AFBB539}" type="slidenum">
              <a:rPr lang="en-US" sz="800">
                <a:solidFill>
                  <a:schemeClr val="tx1"/>
                </a:solidFill>
                <a:latin typeface="Arial" charset="0"/>
                <a:cs typeface="+mn-cs"/>
              </a:rPr>
              <a:pPr algn="r" eaLnBrk="0" hangingPunct="0">
                <a:defRPr/>
              </a:pPr>
              <a:t>‹#›</a:t>
            </a:fld>
            <a:endParaRPr lang="en-US" sz="800">
              <a:solidFill>
                <a:schemeClr val="tx1"/>
              </a:solidFill>
              <a:latin typeface="Arial" charset="0"/>
              <a:cs typeface="+mn-cs"/>
            </a:endParaRPr>
          </a:p>
        </p:txBody>
      </p:sp>
      <p:sp>
        <p:nvSpPr>
          <p:cNvPr id="8" name="Text Box 122"/>
          <p:cNvSpPr txBox="1">
            <a:spLocks noChangeArrowheads="1"/>
          </p:cNvSpPr>
          <p:nvPr/>
        </p:nvSpPr>
        <p:spPr bwMode="gray">
          <a:xfrm>
            <a:off x="246063" y="6708775"/>
            <a:ext cx="2751137" cy="122238"/>
          </a:xfrm>
          <a:prstGeom prst="rect">
            <a:avLst/>
          </a:prstGeom>
          <a:noFill/>
          <a:ln w="9525">
            <a:noFill/>
            <a:miter lim="800000"/>
            <a:headEnd/>
            <a:tailEnd/>
          </a:ln>
          <a:effectLst/>
        </p:spPr>
        <p:txBody>
          <a:bodyPr wrap="none" lIns="0" tIns="0" rIns="0" bIns="0" anchor="ctr"/>
          <a:lstStyle/>
          <a:p>
            <a:pPr>
              <a:tabLst>
                <a:tab pos="9090025" algn="r"/>
              </a:tabLst>
              <a:defRPr/>
            </a:pPr>
            <a:r>
              <a:rPr lang="en-US" sz="800" dirty="0">
                <a:solidFill>
                  <a:schemeClr val="tx1"/>
                </a:solidFill>
                <a:latin typeface="Arial" charset="0"/>
                <a:cs typeface="+mn-cs"/>
              </a:rPr>
              <a:t>EMC CONFIDENTIAL  —  FOR TRAINING PURPOSES ONLY</a:t>
            </a:r>
          </a:p>
        </p:txBody>
      </p:sp>
      <p:pic>
        <p:nvPicPr>
          <p:cNvPr id="9" name="Picture 139" descr="edServicesWhite"/>
          <p:cNvPicPr>
            <a:picLocks noChangeAspect="1" noChangeArrowheads="1"/>
          </p:cNvPicPr>
          <p:nvPr/>
        </p:nvPicPr>
        <p:blipFill>
          <a:blip r:embed="rId2" cstate="print"/>
          <a:srcRect/>
          <a:stretch>
            <a:fillRect/>
          </a:stretch>
        </p:blipFill>
        <p:spPr bwMode="auto">
          <a:xfrm>
            <a:off x="6734175" y="3824288"/>
            <a:ext cx="1719263" cy="173037"/>
          </a:xfrm>
          <a:prstGeom prst="rect">
            <a:avLst/>
          </a:prstGeom>
          <a:noFill/>
          <a:ln w="9525">
            <a:noFill/>
            <a:miter lim="800000"/>
            <a:headEnd/>
            <a:tailEnd/>
          </a:ln>
        </p:spPr>
      </p:pic>
      <p:sp>
        <p:nvSpPr>
          <p:cNvPr id="11" name="TextBox 10"/>
          <p:cNvSpPr txBox="1"/>
          <p:nvPr userDrawn="1"/>
        </p:nvSpPr>
        <p:spPr>
          <a:xfrm>
            <a:off x="6735763" y="6611938"/>
            <a:ext cx="1560512" cy="203200"/>
          </a:xfrm>
          <a:prstGeom prst="rect">
            <a:avLst/>
          </a:prstGeom>
          <a:noFill/>
        </p:spPr>
        <p:txBody>
          <a:bodyPr>
            <a:spAutoFit/>
          </a:bodyPr>
          <a:lstStyle/>
          <a:p>
            <a:pPr algn="r">
              <a:lnSpc>
                <a:spcPct val="90000"/>
              </a:lnSpc>
              <a:spcBef>
                <a:spcPct val="35000"/>
              </a:spcBef>
              <a:buClr>
                <a:srgbClr val="A1C9E6"/>
              </a:buClr>
              <a:buSzPct val="75000"/>
              <a:buFont typeface="Wingdings" pitchFamily="2" charset="2"/>
              <a:buNone/>
              <a:defRPr/>
            </a:pPr>
            <a:r>
              <a:rPr lang="en-US" sz="800" dirty="0">
                <a:latin typeface="Arial" pitchFamily="34" charset="0"/>
                <a:cs typeface="Arial" pitchFamily="34" charset="0"/>
              </a:rPr>
              <a:t>Ver. 010111</a:t>
            </a:r>
          </a:p>
        </p:txBody>
      </p:sp>
      <p:sp>
        <p:nvSpPr>
          <p:cNvPr id="4099" name="Rectangle 3"/>
          <p:cNvSpPr>
            <a:spLocks noGrp="1" noChangeArrowheads="1"/>
          </p:cNvSpPr>
          <p:nvPr>
            <p:ph type="subTitle" idx="1"/>
          </p:nvPr>
        </p:nvSpPr>
        <p:spPr>
          <a:xfrm>
            <a:off x="684213" y="2970213"/>
            <a:ext cx="7770812" cy="714375"/>
          </a:xfrm>
          <a:prstGeom prst="rect">
            <a:avLst/>
          </a:prstGeom>
          <a:ln/>
        </p:spPr>
        <p:txBody>
          <a:bodyPr>
            <a:spAutoFit/>
          </a:bodyPr>
          <a:lstStyle>
            <a:lvl1pPr marL="0" indent="0">
              <a:spcBef>
                <a:spcPct val="0"/>
              </a:spcBef>
              <a:buFont typeface="Arial" charset="0"/>
              <a:buNone/>
              <a:defRPr sz="2600">
                <a:solidFill>
                  <a:srgbClr val="BEDCF0"/>
                </a:solidFill>
              </a:defRPr>
            </a:lvl1pPr>
          </a:lstStyle>
          <a:p>
            <a:r>
              <a:rPr lang="en-US"/>
              <a:t>Subtitle – 22pt / Arial / R190,G220,B240 </a:t>
            </a:r>
            <a:br>
              <a:rPr lang="en-US"/>
            </a:br>
            <a:r>
              <a:rPr lang="en-US"/>
              <a:t>Here is a Second Line</a:t>
            </a:r>
          </a:p>
        </p:txBody>
      </p:sp>
      <p:sp>
        <p:nvSpPr>
          <p:cNvPr id="4098" name="Rectangle 2"/>
          <p:cNvSpPr>
            <a:spLocks noGrp="1" noChangeArrowheads="1"/>
          </p:cNvSpPr>
          <p:nvPr>
            <p:ph type="ctrTitle"/>
          </p:nvPr>
        </p:nvSpPr>
        <p:spPr>
          <a:xfrm>
            <a:off x="684213" y="1736725"/>
            <a:ext cx="7769225" cy="1098550"/>
          </a:xfrm>
          <a:prstGeom prst="rect">
            <a:avLst/>
          </a:prstGeom>
        </p:spPr>
        <p:txBody>
          <a:bodyPr anchor="b"/>
          <a:lstStyle>
            <a:lvl1pPr>
              <a:defRPr sz="4000" b="1">
                <a:solidFill>
                  <a:schemeClr val="bg1"/>
                </a:solidFill>
              </a:defRPr>
            </a:lvl1pPr>
          </a:lstStyle>
          <a:p>
            <a:r>
              <a:rPr lang="en-US"/>
              <a:t>TITLE AREA: TO MAINTAIN CONSITENCY, USE ALL CAPS</a:t>
            </a:r>
          </a:p>
        </p:txBody>
      </p:sp>
      <p:pic>
        <p:nvPicPr>
          <p:cNvPr id="61442" name="Picture 2" descr="http://powerlink.emc.com/km/live1/en_US/Web_Assets/Images/Thumbnails/thumbnail_A_and_B.jpg">
            <a:hlinkClick r:id="rId3"/>
          </p:cNvPr>
          <p:cNvPicPr>
            <a:picLocks noChangeAspect="1" noChangeArrowheads="1"/>
          </p:cNvPicPr>
          <p:nvPr userDrawn="1"/>
        </p:nvPicPr>
        <p:blipFill>
          <a:blip r:embed="rId4" cstate="print"/>
          <a:srcRect/>
          <a:stretch>
            <a:fillRect/>
          </a:stretch>
        </p:blipFill>
        <p:spPr bwMode="auto">
          <a:xfrm>
            <a:off x="7318375" y="5715000"/>
            <a:ext cx="952500" cy="476250"/>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309563"/>
            <a:ext cx="8683625" cy="3873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827213" y="1379538"/>
            <a:ext cx="7050087" cy="45513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Picture Placeholder 2"/>
          <p:cNvSpPr>
            <a:spLocks noGrp="1"/>
          </p:cNvSpPr>
          <p:nvPr>
            <p:ph type="pic" idx="1"/>
          </p:nvPr>
        </p:nvSpPr>
        <p:spPr bwMode="gray">
          <a:xfrm>
            <a:off x="366713" y="1355725"/>
            <a:ext cx="2073275" cy="13239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Content">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728913" y="1200150"/>
            <a:ext cx="6048376" cy="1485900"/>
          </a:xfrm>
          <a:prstGeom prst="rect">
            <a:avLst/>
          </a:prstGeom>
          <a:noFill/>
        </p:spPr>
        <p:txBody>
          <a:bodyPr lIns="0" tIns="0" rIns="0" bIns="0" anchor="b" anchorCtr="0">
            <a:noAutofit/>
          </a:bodyPr>
          <a:lstStyle>
            <a:lvl1pPr algn="l" defTabSz="914400" rtl="0" eaLnBrk="1" latinLnBrk="0" hangingPunct="1">
              <a:spcBef>
                <a:spcPct val="0"/>
              </a:spcBef>
              <a:buNone/>
              <a:defRPr lang="en-US" sz="4400" kern="1200" dirty="0">
                <a:solidFill>
                  <a:schemeClr val="tx2"/>
                </a:solidFill>
                <a:latin typeface="MetaNormalLF-Roman" pitchFamily="34" charset="0"/>
                <a:ea typeface="+mj-ea"/>
                <a:cs typeface="+mj-cs"/>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2728913" y="3025775"/>
            <a:ext cx="6048375" cy="2803525"/>
          </a:xfrm>
          <a:prstGeom prst="rect">
            <a:avLst/>
          </a:prstGeom>
          <a:noFill/>
        </p:spPr>
        <p:txBody>
          <a:bodyPr lIns="0" tIns="0" rIns="0" bIns="0">
            <a:noAutofit/>
          </a:bodyPr>
          <a:lstStyle>
            <a:lvl1pPr>
              <a:buClr>
                <a:schemeClr val="tx2"/>
              </a:buClr>
              <a:defRPr>
                <a:solidFill>
                  <a:schemeClr val="bg2"/>
                </a:solidFill>
              </a:defRPr>
            </a:lvl1pPr>
            <a:lvl2pPr>
              <a:buClr>
                <a:schemeClr val="tx2"/>
              </a:buClr>
              <a:defRPr sz="1800">
                <a:solidFill>
                  <a:schemeClr val="bg2"/>
                </a:solidFill>
              </a:defRPr>
            </a:lvl2pPr>
          </a:lstStyle>
          <a:p>
            <a:pPr lvl="0"/>
            <a:r>
              <a:rPr lang="en-US" smtClean="0"/>
              <a:t>Click to edit Master text styles</a:t>
            </a:r>
          </a:p>
          <a:p>
            <a:pPr lvl="1"/>
            <a:r>
              <a:rPr lang="en-US" smtClean="0"/>
              <a:t>Second level</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nSpc>
                <a:spcPts val="3600"/>
              </a:lnSpc>
              <a:defRPr sz="3600">
                <a:solidFill>
                  <a:schemeClr val="tx2"/>
                </a:solidFill>
                <a:latin typeface="MetaNormalLF-Roman"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366713" y="1355725"/>
            <a:ext cx="84105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1"/>
            <a:ext cx="8410575" cy="403224"/>
          </a:xfrm>
          <a:prstGeom prst="rect">
            <a:avLst/>
          </a:prstGeom>
          <a:noFill/>
        </p:spPr>
        <p:txBody>
          <a:bodyPr lIns="0" tIns="0" rIns="0" bIns="0" anchor="t" anchorCtr="0"/>
          <a:lstStyle>
            <a:lvl1pPr marL="0" indent="0">
              <a:buNone/>
              <a:tabLst>
                <a:tab pos="800100" algn="l"/>
              </a:tabLst>
              <a:defRPr sz="2400" b="0">
                <a:solidFill>
                  <a:schemeClr val="bg2"/>
                </a:solidFill>
                <a:latin typeface="MetaNormalLF-Roman"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366712" y="1758950"/>
            <a:ext cx="8410575" cy="4183063"/>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2"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4" name="Content Placeholder 3"/>
          <p:cNvSpPr>
            <a:spLocks noGrp="1"/>
          </p:cNvSpPr>
          <p:nvPr>
            <p:ph sz="quarter" idx="10"/>
          </p:nvPr>
        </p:nvSpPr>
        <p:spPr bwMode="gray">
          <a:xfrm>
            <a:off x="2728913" y="1355725"/>
            <a:ext cx="6048375" cy="4587875"/>
          </a:xfrm>
          <a:prstGeom prst="rect">
            <a:avLst/>
          </a:prstGeom>
          <a:noFill/>
        </p:spPr>
        <p:txBody>
          <a:bodyPr lIns="0" tIns="0" rIns="0" bIns="0">
            <a:normAutofit/>
          </a:bodyPr>
          <a:lstStyle>
            <a:lvl1pPr>
              <a:spcBef>
                <a:spcPts val="1200"/>
              </a:spcBef>
              <a:buClr>
                <a:schemeClr val="tx2"/>
              </a:buClr>
              <a:defRPr>
                <a:solidFill>
                  <a:schemeClr val="bg2"/>
                </a:solidFill>
              </a:defRPr>
            </a:lvl1pPr>
            <a:lvl2pPr>
              <a:spcBef>
                <a:spcPts val="300"/>
              </a:spcBef>
              <a:buClr>
                <a:schemeClr val="tx2"/>
              </a:buClr>
              <a:defRPr>
                <a:solidFill>
                  <a:schemeClr val="bg2"/>
                </a:solidFill>
              </a:defRPr>
            </a:lvl2pPr>
            <a:lvl3pPr>
              <a:spcBef>
                <a:spcPts val="300"/>
              </a:spcBef>
              <a:buClr>
                <a:schemeClr val="tx2"/>
              </a:buClr>
              <a:defRPr>
                <a:solidFill>
                  <a:schemeClr val="bg2"/>
                </a:solidFill>
              </a:defRPr>
            </a:lvl3pPr>
            <a:lvl4pPr>
              <a:spcBef>
                <a:spcPts val="300"/>
              </a:spcBef>
              <a:buClr>
                <a:schemeClr val="tx2"/>
              </a:buClr>
              <a:buFont typeface="Wingdings" pitchFamily="2" charset="2"/>
              <a:buChar char="§"/>
              <a:defRPr>
                <a:solidFill>
                  <a:schemeClr val="bg2"/>
                </a:solidFill>
              </a:defRPr>
            </a:lvl4pPr>
            <a:lvl5pPr>
              <a:spcBef>
                <a:spcPts val="300"/>
              </a:spcBef>
              <a:buClr>
                <a:schemeClr val="tx2"/>
              </a:buClr>
              <a:defRPr sz="16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
          </p:nvPr>
        </p:nvSpPr>
        <p:spPr bwMode="gray">
          <a:xfrm>
            <a:off x="366713" y="1355725"/>
            <a:ext cx="2073275" cy="4587875"/>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203200"/>
            <a:ext cx="8410575" cy="920750"/>
          </a:xfrm>
          <a:prstGeom prst="rect">
            <a:avLst/>
          </a:prstGeom>
          <a:noFill/>
        </p:spPr>
        <p:txBody>
          <a:bodyPr lIns="0" tIns="0" rIns="0" bIns="0" anchor="b" anchorCtr="0"/>
          <a:lstStyle>
            <a:lvl1pPr algn="l" defTabSz="914400" rtl="0" eaLnBrk="1" latinLnBrk="0" hangingPunct="1">
              <a:lnSpc>
                <a:spcPts val="3600"/>
              </a:lnSpc>
              <a:spcBef>
                <a:spcPct val="0"/>
              </a:spcBef>
              <a:buNone/>
              <a:defRPr lang="en-US" sz="3600" kern="1200" dirty="0">
                <a:solidFill>
                  <a:schemeClr val="tx2"/>
                </a:solidFill>
                <a:latin typeface="MetaNormalLF-Roman" pitchFamily="34" charset="0"/>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gray">
          <a:xfrm>
            <a:off x="366713" y="1123950"/>
            <a:ext cx="8410575" cy="403225"/>
          </a:xfrm>
          <a:prstGeom prst="rect">
            <a:avLst/>
          </a:prstGeom>
          <a:noFill/>
        </p:spPr>
        <p:txBody>
          <a:bodyPr lIns="0" tIns="0" rIns="0" bIns="0" anchor="t" anchorCtr="0"/>
          <a:lstStyle>
            <a:lvl1pPr marL="0" indent="0">
              <a:buNone/>
              <a:tabLst>
                <a:tab pos="800100" algn="l"/>
              </a:tabLst>
              <a:defRPr lang="en-US" sz="2400" b="0" kern="1200" smtClean="0">
                <a:solidFill>
                  <a:schemeClr val="bg2"/>
                </a:solidFill>
                <a:latin typeface="MetaNormalLF-Roman"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bwMode="gray">
          <a:xfrm>
            <a:off x="2728913" y="1758950"/>
            <a:ext cx="6048374" cy="4194175"/>
          </a:xfrm>
          <a:prstGeom prst="rect">
            <a:avLst/>
          </a:prstGeom>
          <a:noFill/>
        </p:spPr>
        <p:txBody>
          <a:bodyPr lIns="0" tIns="0" rIns="0" bIns="0">
            <a:normAutofit/>
          </a:bodyPr>
          <a:lstStyle>
            <a:lvl1pPr marL="230188" indent="-230188">
              <a:spcBef>
                <a:spcPts val="1200"/>
              </a:spcBef>
              <a:buClr>
                <a:schemeClr val="tx2"/>
              </a:buClr>
              <a:defRPr sz="2400">
                <a:solidFill>
                  <a:schemeClr val="bg2"/>
                </a:solidFill>
              </a:defRPr>
            </a:lvl1pPr>
            <a:lvl2pPr>
              <a:spcBef>
                <a:spcPts val="300"/>
              </a:spcBef>
              <a:buClr>
                <a:schemeClr val="tx2"/>
              </a:buClr>
              <a:defRPr sz="2000">
                <a:solidFill>
                  <a:schemeClr val="bg2"/>
                </a:solidFill>
              </a:defRPr>
            </a:lvl2pPr>
            <a:lvl3pPr>
              <a:spcBef>
                <a:spcPts val="300"/>
              </a:spcBef>
              <a:buClr>
                <a:schemeClr val="tx2"/>
              </a:buClr>
              <a:defRPr sz="1800">
                <a:solidFill>
                  <a:schemeClr val="bg2"/>
                </a:solidFill>
              </a:defRPr>
            </a:lvl3pPr>
            <a:lvl4pPr>
              <a:spcBef>
                <a:spcPts val="300"/>
              </a:spcBef>
              <a:buClr>
                <a:schemeClr val="tx2"/>
              </a:buClr>
              <a:buFont typeface="Wingdings" pitchFamily="2" charset="2"/>
              <a:buChar char="§"/>
              <a:defRPr sz="1600">
                <a:solidFill>
                  <a:schemeClr val="bg2"/>
                </a:solidFill>
              </a:defRPr>
            </a:lvl4pPr>
            <a:lvl5pPr>
              <a:spcBef>
                <a:spcPts val="300"/>
              </a:spcBef>
              <a:buClr>
                <a:schemeClr val="tx2"/>
              </a:buClr>
              <a:defRPr sz="1600">
                <a:solidFill>
                  <a:schemeClr val="bg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2"/>
          <p:cNvSpPr>
            <a:spLocks noGrp="1"/>
          </p:cNvSpPr>
          <p:nvPr>
            <p:ph type="pic" idx="10"/>
          </p:nvPr>
        </p:nvSpPr>
        <p:spPr bwMode="gray">
          <a:xfrm>
            <a:off x="366713" y="1771650"/>
            <a:ext cx="2073275" cy="4171950"/>
          </a:xfrm>
          <a:prstGeom prst="rect">
            <a:avLst/>
          </a:prstGeom>
          <a:noFill/>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6172200"/>
            <a:ext cx="91440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2" name="TextBox 11"/>
          <p:cNvSpPr txBox="1"/>
          <p:nvPr/>
        </p:nvSpPr>
        <p:spPr bwMode="gray">
          <a:xfrm flipH="1">
            <a:off x="8553450" y="6710363"/>
            <a:ext cx="533400" cy="123825"/>
          </a:xfrm>
          <a:prstGeom prst="rect">
            <a:avLst/>
          </a:prstGeom>
          <a:noFill/>
        </p:spPr>
        <p:txBody>
          <a:bodyPr lIns="0" tIns="0" rIns="0" bIns="0">
            <a:spAutoFit/>
          </a:bodyPr>
          <a:lstStyle/>
          <a:p>
            <a:pPr algn="r" fontAlgn="auto">
              <a:spcBef>
                <a:spcPts val="0"/>
              </a:spcBef>
              <a:spcAft>
                <a:spcPts val="0"/>
              </a:spcAft>
              <a:defRPr/>
            </a:pPr>
            <a:fld id="{10A98A4C-E837-43FE-82DC-8588BF2ABABC}" type="slidenum">
              <a:rPr lang="en-US" sz="800">
                <a:solidFill>
                  <a:schemeClr val="bg2"/>
                </a:solidFill>
                <a:latin typeface="MetaNormalLF-Roman" pitchFamily="34" charset="0"/>
                <a:cs typeface="+mn-cs"/>
              </a:rPr>
              <a:pPr algn="r" fontAlgn="auto">
                <a:spcBef>
                  <a:spcPts val="0"/>
                </a:spcBef>
                <a:spcAft>
                  <a:spcPts val="0"/>
                </a:spcAft>
                <a:defRPr/>
              </a:pPr>
              <a:t>‹#›</a:t>
            </a:fld>
            <a:endParaRPr lang="en-US" sz="800" dirty="0">
              <a:solidFill>
                <a:schemeClr val="bg2"/>
              </a:solidFill>
              <a:latin typeface="MetaNormalLF-Roman" pitchFamily="34" charset="0"/>
              <a:cs typeface="+mn-cs"/>
            </a:endParaRPr>
          </a:p>
        </p:txBody>
      </p:sp>
      <p:pic>
        <p:nvPicPr>
          <p:cNvPr id="1028" name="Picture 5" descr="EMC logo white-lg.png"/>
          <p:cNvPicPr>
            <a:picLocks noChangeAspect="1"/>
          </p:cNvPicPr>
          <p:nvPr/>
        </p:nvPicPr>
        <p:blipFill>
          <a:blip r:embed="rId21" cstate="print"/>
          <a:srcRect l="10651" r="6284" b="30550"/>
          <a:stretch>
            <a:fillRect/>
          </a:stretch>
        </p:blipFill>
        <p:spPr bwMode="auto">
          <a:xfrm>
            <a:off x="7848600" y="6280150"/>
            <a:ext cx="928688" cy="292100"/>
          </a:xfrm>
          <a:prstGeom prst="rect">
            <a:avLst/>
          </a:prstGeom>
          <a:noFill/>
          <a:ln w="9525">
            <a:noFill/>
            <a:miter lim="800000"/>
            <a:headEnd/>
            <a:tailEnd/>
          </a:ln>
        </p:spPr>
      </p:pic>
      <p:sp>
        <p:nvSpPr>
          <p:cNvPr id="1134" name="Text Box 110"/>
          <p:cNvSpPr txBox="1">
            <a:spLocks noChangeArrowheads="1"/>
          </p:cNvSpPr>
          <p:nvPr userDrawn="1"/>
        </p:nvSpPr>
        <p:spPr bwMode="gray">
          <a:xfrm>
            <a:off x="198438" y="6708775"/>
            <a:ext cx="2751137" cy="122238"/>
          </a:xfrm>
          <a:prstGeom prst="rect">
            <a:avLst/>
          </a:prstGeom>
          <a:noFill/>
          <a:ln w="9525">
            <a:noFill/>
            <a:miter lim="800000"/>
            <a:headEnd/>
            <a:tailEnd/>
          </a:ln>
          <a:effectLst/>
        </p:spPr>
        <p:txBody>
          <a:bodyPr wrap="none" lIns="0" tIns="0" rIns="0" bIns="0" anchor="ctr"/>
          <a:lstStyle/>
          <a:p>
            <a:pPr>
              <a:tabLst>
                <a:tab pos="9090025" algn="r"/>
              </a:tabLst>
              <a:defRPr/>
            </a:pPr>
            <a:r>
              <a:rPr lang="en-US" sz="1000">
                <a:latin typeface="MetaNormalLF-Roman" pitchFamily="34" charset="0"/>
              </a:rPr>
              <a:t>EMC CONFIDENTIAL  —  FOR TRAINING PURPOSES ONLY</a:t>
            </a:r>
          </a:p>
        </p:txBody>
      </p:sp>
      <p:sp>
        <p:nvSpPr>
          <p:cNvPr id="1153" name="Text Box 129"/>
          <p:cNvSpPr txBox="1">
            <a:spLocks noChangeArrowheads="1"/>
          </p:cNvSpPr>
          <p:nvPr userDrawn="1"/>
        </p:nvSpPr>
        <p:spPr bwMode="auto">
          <a:xfrm>
            <a:off x="546100" y="6278563"/>
            <a:ext cx="2051050" cy="274637"/>
          </a:xfrm>
          <a:prstGeom prst="rect">
            <a:avLst/>
          </a:prstGeom>
          <a:noFill/>
          <a:ln w="9525" algn="ctr">
            <a:noFill/>
            <a:miter lim="800000"/>
            <a:headEnd/>
            <a:tailEnd/>
          </a:ln>
          <a:effectLst/>
        </p:spPr>
        <p:txBody>
          <a:bodyPr wrap="none" lIns="0" tIns="0" rIns="0" bIns="0">
            <a:spAutoFit/>
          </a:bodyPr>
          <a:lstStyle/>
          <a:p>
            <a:pPr>
              <a:defRPr/>
            </a:pPr>
            <a:r>
              <a:rPr lang="en-US">
                <a:solidFill>
                  <a:schemeClr val="bg1"/>
                </a:solidFill>
                <a:latin typeface="MetaMediumLF-Roman" pitchFamily="34" charset="0"/>
                <a:cs typeface="+mn-cs"/>
              </a:rPr>
              <a:t>S a l e s   T r a i n i n g</a:t>
            </a:r>
          </a:p>
        </p:txBody>
      </p:sp>
    </p:spTree>
  </p:cSld>
  <p:clrMap bg1="lt1" tx1="dk1" bg2="lt2" tx2="dk2" accent1="accent1" accent2="accent2" accent3="accent3" accent4="accent4" accent5="accent5" accent6="accent6" hlink="hlink" folHlink="folHlink"/>
  <p:sldLayoutIdLst>
    <p:sldLayoutId id="2147483669" r:id="rId1"/>
    <p:sldLayoutId id="2147483668" r:id="rId2"/>
    <p:sldLayoutId id="2147483667"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 id="2147483655" r:id="rId15"/>
    <p:sldLayoutId id="2147483672" r:id="rId16"/>
    <p:sldLayoutId id="2147483673" r:id="rId17"/>
    <p:sldLayoutId id="2147483674" r:id="rId18"/>
    <p:sldLayoutId id="2147483675" r:id="rId19"/>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kern="1200">
          <a:solidFill>
            <a:srgbClr val="2C95DD"/>
          </a:solidFill>
          <a:latin typeface="MetaNormalLF-Roman" pitchFamily="34" charset="0"/>
          <a:ea typeface="+mj-ea"/>
          <a:cs typeface="+mj-cs"/>
        </a:defRPr>
      </a:lvl1pPr>
      <a:lvl2pPr algn="l" rtl="0" eaLnBrk="0" fontAlgn="base" hangingPunct="0">
        <a:spcBef>
          <a:spcPct val="0"/>
        </a:spcBef>
        <a:spcAft>
          <a:spcPct val="0"/>
        </a:spcAft>
        <a:defRPr sz="3200">
          <a:solidFill>
            <a:srgbClr val="2C95DD"/>
          </a:solidFill>
          <a:latin typeface="MetaNormalLF-Roman" pitchFamily="34" charset="0"/>
        </a:defRPr>
      </a:lvl2pPr>
      <a:lvl3pPr algn="l" rtl="0" eaLnBrk="0" fontAlgn="base" hangingPunct="0">
        <a:spcBef>
          <a:spcPct val="0"/>
        </a:spcBef>
        <a:spcAft>
          <a:spcPct val="0"/>
        </a:spcAft>
        <a:defRPr sz="3200">
          <a:solidFill>
            <a:srgbClr val="2C95DD"/>
          </a:solidFill>
          <a:latin typeface="MetaNormalLF-Roman" pitchFamily="34" charset="0"/>
        </a:defRPr>
      </a:lvl3pPr>
      <a:lvl4pPr algn="l" rtl="0" eaLnBrk="0" fontAlgn="base" hangingPunct="0">
        <a:spcBef>
          <a:spcPct val="0"/>
        </a:spcBef>
        <a:spcAft>
          <a:spcPct val="0"/>
        </a:spcAft>
        <a:defRPr sz="3200">
          <a:solidFill>
            <a:srgbClr val="2C95DD"/>
          </a:solidFill>
          <a:latin typeface="MetaNormalLF-Roman" pitchFamily="34" charset="0"/>
        </a:defRPr>
      </a:lvl4pPr>
      <a:lvl5pPr algn="l" rtl="0" eaLnBrk="0" fontAlgn="base" hangingPunct="0">
        <a:spcBef>
          <a:spcPct val="0"/>
        </a:spcBef>
        <a:spcAft>
          <a:spcPct val="0"/>
        </a:spcAft>
        <a:defRPr sz="3200">
          <a:solidFill>
            <a:srgbClr val="2C95DD"/>
          </a:solidFill>
          <a:latin typeface="MetaNormalLF-Roman" pitchFamily="34" charset="0"/>
        </a:defRPr>
      </a:lvl5pPr>
      <a:lvl6pPr marL="457200" algn="l" rtl="0" fontAlgn="base">
        <a:spcBef>
          <a:spcPct val="0"/>
        </a:spcBef>
        <a:spcAft>
          <a:spcPct val="0"/>
        </a:spcAft>
        <a:defRPr sz="3200">
          <a:solidFill>
            <a:srgbClr val="2C95DD"/>
          </a:solidFill>
          <a:latin typeface="MetaNormalLF-Roman" pitchFamily="34" charset="0"/>
        </a:defRPr>
      </a:lvl6pPr>
      <a:lvl7pPr marL="914400" algn="l" rtl="0" fontAlgn="base">
        <a:spcBef>
          <a:spcPct val="0"/>
        </a:spcBef>
        <a:spcAft>
          <a:spcPct val="0"/>
        </a:spcAft>
        <a:defRPr sz="3200">
          <a:solidFill>
            <a:srgbClr val="2C95DD"/>
          </a:solidFill>
          <a:latin typeface="MetaNormalLF-Roman" pitchFamily="34" charset="0"/>
        </a:defRPr>
      </a:lvl7pPr>
      <a:lvl8pPr marL="1371600" algn="l" rtl="0" fontAlgn="base">
        <a:spcBef>
          <a:spcPct val="0"/>
        </a:spcBef>
        <a:spcAft>
          <a:spcPct val="0"/>
        </a:spcAft>
        <a:defRPr sz="3200">
          <a:solidFill>
            <a:srgbClr val="2C95DD"/>
          </a:solidFill>
          <a:latin typeface="MetaNormalLF-Roman" pitchFamily="34" charset="0"/>
        </a:defRPr>
      </a:lvl8pPr>
      <a:lvl9pPr marL="1828800" algn="l" rtl="0" fontAlgn="base">
        <a:spcBef>
          <a:spcPct val="0"/>
        </a:spcBef>
        <a:spcAft>
          <a:spcPct val="0"/>
        </a:spcAft>
        <a:defRPr sz="3200">
          <a:solidFill>
            <a:srgbClr val="2C95DD"/>
          </a:solidFill>
          <a:latin typeface="MetaNormalLF-Roman" pitchFamily="34" charset="0"/>
        </a:defRPr>
      </a:lvl9pPr>
    </p:titleStyle>
    <p:bodyStyle>
      <a:lvl1pPr marL="228600" indent="-228600" algn="l" rtl="0" eaLnBrk="0" fontAlgn="base" hangingPunct="0">
        <a:spcBef>
          <a:spcPct val="20000"/>
        </a:spcBef>
        <a:spcAft>
          <a:spcPct val="0"/>
        </a:spcAft>
        <a:buClr>
          <a:srgbClr val="2C95DD"/>
        </a:buClr>
        <a:buFont typeface="Arial" charset="0"/>
        <a:buChar char="•"/>
        <a:defRPr sz="2800" kern="1200">
          <a:solidFill>
            <a:schemeClr val="tx1"/>
          </a:solidFill>
          <a:latin typeface="MetaNormalLF-Roman" pitchFamily="34" charset="0"/>
          <a:ea typeface="+mn-ea"/>
          <a:cs typeface="+mn-cs"/>
        </a:defRPr>
      </a:lvl1pPr>
      <a:lvl2pPr marL="742950" indent="-285750" algn="l" rtl="0" eaLnBrk="0" fontAlgn="base" hangingPunct="0">
        <a:spcBef>
          <a:spcPct val="20000"/>
        </a:spcBef>
        <a:spcAft>
          <a:spcPct val="0"/>
        </a:spcAft>
        <a:buClr>
          <a:srgbClr val="2C95DD"/>
        </a:buClr>
        <a:buFont typeface="Arial" charset="0"/>
        <a:buChar char="–"/>
        <a:defRPr sz="2400" kern="1200">
          <a:solidFill>
            <a:schemeClr val="tx1"/>
          </a:solidFill>
          <a:latin typeface="MetaNormalLF-Roman" pitchFamily="34" charset="0"/>
          <a:ea typeface="+mn-ea"/>
          <a:cs typeface="+mn-cs"/>
        </a:defRPr>
      </a:lvl2pPr>
      <a:lvl3pPr marL="11430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mn-ea"/>
          <a:cs typeface="+mn-cs"/>
        </a:defRPr>
      </a:lvl3pPr>
      <a:lvl4pPr marL="16002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mn-ea"/>
          <a:cs typeface="+mn-cs"/>
        </a:defRPr>
      </a:lvl4pPr>
      <a:lvl5pPr marL="20574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5.png"/><Relationship Id="rId3" Type="http://schemas.openxmlformats.org/officeDocument/2006/relationships/image" Target="../media/image6.png"/><Relationship Id="rId21" Type="http://schemas.openxmlformats.org/officeDocument/2006/relationships/image" Target="../media/image2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20" Type="http://schemas.microsoft.com/office/2007/relationships/hdphoto" Target="../media/hdphoto1.wdp"/><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22.png"/><Relationship Id="rId10" Type="http://schemas.openxmlformats.org/officeDocument/2006/relationships/image" Target="../media/image13.png"/><Relationship Id="rId19"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0.jpe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thecontentcocktail.com/wp-content/uploads/2012/02/selling.jpg" TargetMode="Externa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1.emf"/><Relationship Id="rId5" Type="http://schemas.openxmlformats.org/officeDocument/2006/relationships/package" Target="../embeddings/Microsoft_Excel_Worksheet1.xlsx"/><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microsoft.com/office/2007/relationships/hdphoto" Target="../media/hdphoto1.wdp"/><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hyperlink" Target="mailto:EdServices@emc.com?subject=eLearning%20Related%20Issue%20(ADD%20MODULE%20TITLE%20HERE)" TargetMode="External"/><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53.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2.xml"/><Relationship Id="rId4" Type="http://schemas.openxmlformats.org/officeDocument/2006/relationships/image" Target="../media/image5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microsoft.com/office/2007/relationships/hdphoto" Target="../media/hdphoto1.wdp"/><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9"/>
          <p:cNvSpPr>
            <a:spLocks noGrp="1" noChangeArrowheads="1"/>
          </p:cNvSpPr>
          <p:nvPr>
            <p:ph type="ctrTitle"/>
          </p:nvPr>
        </p:nvSpPr>
        <p:spPr>
          <a:xfrm>
            <a:off x="684214" y="1736725"/>
            <a:ext cx="6951662" cy="1098550"/>
          </a:xfrm>
        </p:spPr>
        <p:txBody>
          <a:bodyPr/>
          <a:lstStyle/>
          <a:p>
            <a:pPr eaLnBrk="1" hangingPunct="1"/>
            <a:r>
              <a:rPr lang="en-US" b="0" dirty="0" smtClean="0"/>
              <a:t>EMC InfoArchive 101</a:t>
            </a:r>
            <a:endParaRPr lang="en-US" sz="2800" b="0" i="1" dirty="0" smtClean="0"/>
          </a:p>
        </p:txBody>
      </p:sp>
      <p:sp>
        <p:nvSpPr>
          <p:cNvPr id="16386" name="Rectangle 20"/>
          <p:cNvSpPr>
            <a:spLocks noGrp="1" noChangeArrowheads="1"/>
          </p:cNvSpPr>
          <p:nvPr>
            <p:ph type="subTitle" idx="1"/>
          </p:nvPr>
        </p:nvSpPr>
        <p:spPr>
          <a:xfrm>
            <a:off x="684213" y="2970213"/>
            <a:ext cx="7770812" cy="492443"/>
          </a:xfrm>
        </p:spPr>
        <p:txBody>
          <a:bodyPr/>
          <a:lstStyle/>
          <a:p>
            <a:pPr eaLnBrk="1" hangingPunct="1"/>
            <a:r>
              <a:rPr lang="en-US" dirty="0" smtClean="0"/>
              <a:t>Getting Control of Exploding Information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Challenge 3: Application Decommissioning</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03" name="TextBox 102"/>
          <p:cNvSpPr txBox="1"/>
          <p:nvPr/>
        </p:nvSpPr>
        <p:spPr>
          <a:xfrm>
            <a:off x="2030689" y="1389419"/>
            <a:ext cx="6507670" cy="3693319"/>
          </a:xfrm>
          <a:prstGeom prst="rect">
            <a:avLst/>
          </a:prstGeom>
          <a:noFill/>
        </p:spPr>
        <p:txBody>
          <a:bodyPr wrap="square" rtlCol="0">
            <a:spAutoFit/>
          </a:bodyPr>
          <a:lstStyle/>
          <a:p>
            <a:r>
              <a:rPr lang="en-US" dirty="0" smtClean="0"/>
              <a:t>Many businesses are maintaining old, obsolete systems</a:t>
            </a:r>
          </a:p>
          <a:p>
            <a:endParaRPr lang="en-US" dirty="0" smtClean="0"/>
          </a:p>
          <a:p>
            <a:r>
              <a:rPr lang="en-US" dirty="0" smtClean="0"/>
              <a:t>They do this is strictly for their data, for business reasons or for compliance</a:t>
            </a:r>
          </a:p>
          <a:p>
            <a:endParaRPr lang="en-US" dirty="0" smtClean="0"/>
          </a:p>
          <a:p>
            <a:r>
              <a:rPr lang="en-US" dirty="0" smtClean="0"/>
              <a:t>It comes at great cost, which IT desperately wants to cut</a:t>
            </a:r>
          </a:p>
          <a:p>
            <a:endParaRPr lang="en-US" dirty="0" smtClean="0"/>
          </a:p>
          <a:p>
            <a:r>
              <a:rPr lang="en-US" dirty="0" smtClean="0"/>
              <a:t>And with risks, as there may be few IT people with the required expertise</a:t>
            </a:r>
          </a:p>
          <a:p>
            <a:endParaRPr lang="en-US" dirty="0" smtClean="0"/>
          </a:p>
          <a:p>
            <a:endParaRPr lang="en-US" dirty="0" smtClean="0"/>
          </a:p>
          <a:p>
            <a:endParaRPr lang="en-US" dirty="0" smtClean="0"/>
          </a:p>
          <a:p>
            <a:endParaRPr lang="en-US" dirty="0"/>
          </a:p>
        </p:txBody>
      </p:sp>
      <p:grpSp>
        <p:nvGrpSpPr>
          <p:cNvPr id="2" name="Group 19"/>
          <p:cNvGrpSpPr/>
          <p:nvPr/>
        </p:nvGrpSpPr>
        <p:grpSpPr>
          <a:xfrm>
            <a:off x="0" y="1304925"/>
            <a:ext cx="1531938" cy="4791075"/>
            <a:chOff x="0" y="1304925"/>
            <a:chExt cx="1531938" cy="4791075"/>
          </a:xfrm>
        </p:grpSpPr>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3"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4"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6"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7" name="TextBox 26"/>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8"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47"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8"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32"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3"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ChangeArrowheads="1"/>
          </p:cNvSpPr>
          <p:nvPr/>
        </p:nvSpPr>
        <p:spPr bwMode="gray">
          <a:xfrm>
            <a:off x="1141413" y="3746500"/>
            <a:ext cx="7885112" cy="1354217"/>
          </a:xfrm>
          <a:prstGeom prst="rect">
            <a:avLst/>
          </a:prstGeom>
          <a:noFill/>
          <a:ln w="9525">
            <a:noFill/>
            <a:miter lim="800000"/>
            <a:headEnd/>
            <a:tailEnd/>
          </a:ln>
        </p:spPr>
        <p:txBody>
          <a:bodyPr lIns="0" tIns="0" rIns="0" bIns="0">
            <a:spAutoFit/>
          </a:bodyPr>
          <a:lstStyle/>
          <a:p>
            <a:pPr marL="403225" indent="-403225">
              <a:spcBef>
                <a:spcPct val="50000"/>
              </a:spcBef>
              <a:buClr>
                <a:schemeClr val="tx2"/>
              </a:buClr>
              <a:buSzTx/>
              <a:buFont typeface="Wingdings" pitchFamily="2" charset="2"/>
              <a:buAutoNum type="arabicPeriod"/>
            </a:pPr>
            <a:r>
              <a:rPr lang="en-US" sz="2200" dirty="0" smtClean="0">
                <a:solidFill>
                  <a:schemeClr val="tx2"/>
                </a:solidFill>
              </a:rPr>
              <a:t>Product Description</a:t>
            </a:r>
            <a:endParaRPr lang="en-US" sz="2200" dirty="0">
              <a:solidFill>
                <a:schemeClr val="tx2"/>
              </a:solidFill>
            </a:endParaRPr>
          </a:p>
          <a:p>
            <a:pPr marL="403225" indent="-403225">
              <a:spcBef>
                <a:spcPct val="50000"/>
              </a:spcBef>
              <a:buClr>
                <a:schemeClr val="tx2"/>
              </a:buClr>
              <a:buSzTx/>
              <a:buFont typeface="Wingdings" pitchFamily="2" charset="2"/>
              <a:buAutoNum type="arabicPeriod"/>
            </a:pPr>
            <a:r>
              <a:rPr lang="en-US" sz="2200" dirty="0">
                <a:solidFill>
                  <a:schemeClr val="tx2"/>
                </a:solidFill>
              </a:rPr>
              <a:t>Customer Challenges</a:t>
            </a:r>
          </a:p>
          <a:p>
            <a:pPr marL="403225" indent="-403225">
              <a:spcBef>
                <a:spcPct val="50000"/>
              </a:spcBef>
              <a:buClr>
                <a:schemeClr val="tx2"/>
              </a:buClr>
              <a:buSzTx/>
              <a:buFont typeface="Wingdings" pitchFamily="2" charset="2"/>
              <a:buAutoNum type="arabicPeriod"/>
            </a:pPr>
            <a:r>
              <a:rPr lang="en-US" sz="2200" dirty="0">
                <a:solidFill>
                  <a:schemeClr val="tx2"/>
                </a:solidFill>
              </a:rPr>
              <a:t>How </a:t>
            </a:r>
            <a:r>
              <a:rPr lang="en-US" sz="2200" dirty="0" smtClean="0">
                <a:solidFill>
                  <a:schemeClr val="tx2"/>
                </a:solidFill>
              </a:rPr>
              <a:t>EMC Addresses </a:t>
            </a:r>
            <a:r>
              <a:rPr lang="en-US" sz="2200" dirty="0">
                <a:solidFill>
                  <a:schemeClr val="tx2"/>
                </a:solidFill>
              </a:rPr>
              <a:t>the </a:t>
            </a:r>
            <a:r>
              <a:rPr lang="en-US" sz="2200" dirty="0" smtClean="0">
                <a:solidFill>
                  <a:schemeClr val="tx2"/>
                </a:solidFill>
              </a:rPr>
              <a:t>Challenges</a:t>
            </a:r>
            <a:endParaRPr lang="en-US" sz="2200" dirty="0">
              <a:solidFill>
                <a:schemeClr val="tx2"/>
              </a:solidFill>
            </a:endParaRPr>
          </a:p>
        </p:txBody>
      </p:sp>
      <p:grpSp>
        <p:nvGrpSpPr>
          <p:cNvPr id="2" name="Group 105"/>
          <p:cNvGrpSpPr>
            <a:grpSpLocks/>
          </p:cNvGrpSpPr>
          <p:nvPr/>
        </p:nvGrpSpPr>
        <p:grpSpPr bwMode="auto">
          <a:xfrm>
            <a:off x="0" y="912813"/>
            <a:ext cx="9144000" cy="5778500"/>
            <a:chOff x="0" y="575"/>
            <a:chExt cx="5760" cy="3640"/>
          </a:xfrm>
        </p:grpSpPr>
        <p:sp>
          <p:nvSpPr>
            <p:cNvPr id="6148" name="Rectangle 87"/>
            <p:cNvSpPr>
              <a:spLocks noChangeArrowheads="1"/>
            </p:cNvSpPr>
            <p:nvPr/>
          </p:nvSpPr>
          <p:spPr bwMode="gray">
            <a:xfrm>
              <a:off x="0" y="3868"/>
              <a:ext cx="5760" cy="347"/>
            </a:xfrm>
            <a:prstGeom prst="rect">
              <a:avLst/>
            </a:prstGeom>
            <a:solidFill>
              <a:schemeClr val="bg1"/>
            </a:solidFill>
            <a:ln w="12700" algn="ctr">
              <a:noFill/>
              <a:miter lim="800000"/>
              <a:headEnd/>
              <a:tailEnd/>
            </a:ln>
          </p:spPr>
          <p:txBody>
            <a:bodyPr wrap="none" lIns="0" tIns="0" rIns="0" bIns="0" anchor="ctr"/>
            <a:lstStyle/>
            <a:p>
              <a:endParaRPr lang="en-GB"/>
            </a:p>
          </p:txBody>
        </p:sp>
        <p:grpSp>
          <p:nvGrpSpPr>
            <p:cNvPr id="3" name="Group 104"/>
            <p:cNvGrpSpPr>
              <a:grpSpLocks/>
            </p:cNvGrpSpPr>
            <p:nvPr/>
          </p:nvGrpSpPr>
          <p:grpSpPr bwMode="auto">
            <a:xfrm>
              <a:off x="0" y="575"/>
              <a:ext cx="5760" cy="1533"/>
              <a:chOff x="0" y="758"/>
              <a:chExt cx="5760" cy="1533"/>
            </a:xfrm>
          </p:grpSpPr>
          <p:sp>
            <p:nvSpPr>
              <p:cNvPr id="6150" name="Rectangle 88"/>
              <p:cNvSpPr>
                <a:spLocks noChangeArrowheads="1"/>
              </p:cNvSpPr>
              <p:nvPr/>
            </p:nvSpPr>
            <p:spPr bwMode="auto">
              <a:xfrm>
                <a:off x="0" y="1007"/>
                <a:ext cx="5760" cy="1036"/>
              </a:xfrm>
              <a:prstGeom prst="rect">
                <a:avLst/>
              </a:prstGeom>
              <a:solidFill>
                <a:schemeClr val="accent1"/>
              </a:solidFill>
              <a:ln w="25400" algn="ctr">
                <a:noFill/>
                <a:miter lim="800000"/>
                <a:headEnd/>
                <a:tailEnd/>
              </a:ln>
            </p:spPr>
            <p:txBody>
              <a:bodyPr anchor="ctr"/>
              <a:lstStyle/>
              <a:p>
                <a:endParaRPr lang="en-GB"/>
              </a:p>
            </p:txBody>
          </p:sp>
          <p:sp>
            <p:nvSpPr>
              <p:cNvPr id="6151" name="Rectangle 89"/>
              <p:cNvSpPr>
                <a:spLocks noChangeArrowheads="1"/>
              </p:cNvSpPr>
              <p:nvPr/>
            </p:nvSpPr>
            <p:spPr bwMode="auto">
              <a:xfrm>
                <a:off x="0" y="2061"/>
                <a:ext cx="5760" cy="230"/>
              </a:xfrm>
              <a:prstGeom prst="rect">
                <a:avLst/>
              </a:prstGeom>
              <a:solidFill>
                <a:srgbClr val="007DC3"/>
              </a:solidFill>
              <a:ln w="9525" algn="ctr">
                <a:noFill/>
                <a:miter lim="800000"/>
                <a:headEnd/>
                <a:tailEnd/>
              </a:ln>
            </p:spPr>
            <p:txBody>
              <a:bodyPr wrap="none" lIns="0" tIns="0" rIns="0" bIns="0" anchor="ctr"/>
              <a:lstStyle/>
              <a:p>
                <a:endParaRPr lang="en-GB"/>
              </a:p>
            </p:txBody>
          </p:sp>
          <p:sp>
            <p:nvSpPr>
              <p:cNvPr id="6152" name="Text Box 90"/>
              <p:cNvSpPr txBox="1">
                <a:spLocks noChangeArrowheads="1"/>
              </p:cNvSpPr>
              <p:nvPr/>
            </p:nvSpPr>
            <p:spPr bwMode="auto">
              <a:xfrm>
                <a:off x="431" y="758"/>
                <a:ext cx="1290" cy="173"/>
              </a:xfrm>
              <a:prstGeom prst="rect">
                <a:avLst/>
              </a:prstGeom>
              <a:noFill/>
              <a:ln w="9525" algn="ctr">
                <a:noFill/>
                <a:miter lim="800000"/>
                <a:headEnd/>
                <a:tailEnd/>
              </a:ln>
            </p:spPr>
            <p:txBody>
              <a:bodyPr wrap="none" lIns="0" tIns="0" rIns="0" bIns="0">
                <a:spAutoFit/>
              </a:bodyPr>
              <a:lstStyle/>
              <a:p>
                <a:pPr>
                  <a:lnSpc>
                    <a:spcPct val="100000"/>
                  </a:lnSpc>
                  <a:spcBef>
                    <a:spcPct val="0"/>
                  </a:spcBef>
                  <a:buClrTx/>
                  <a:buSzTx/>
                  <a:buFontTx/>
                  <a:buNone/>
                </a:pPr>
                <a:r>
                  <a:rPr lang="en-US" sz="1800" b="1">
                    <a:solidFill>
                      <a:schemeClr val="tx2"/>
                    </a:solidFill>
                  </a:rPr>
                  <a:t>S a l e s   T r a i n i n g</a:t>
                </a:r>
              </a:p>
            </p:txBody>
          </p:sp>
          <p:sp>
            <p:nvSpPr>
              <p:cNvPr id="6153" name="Text Box 102"/>
              <p:cNvSpPr txBox="1">
                <a:spLocks noChangeArrowheads="1"/>
              </p:cNvSpPr>
              <p:nvPr/>
            </p:nvSpPr>
            <p:spPr bwMode="gray">
              <a:xfrm>
                <a:off x="431" y="2073"/>
                <a:ext cx="1899" cy="207"/>
              </a:xfrm>
              <a:prstGeom prst="rect">
                <a:avLst/>
              </a:prstGeom>
              <a:noFill/>
              <a:ln w="9525" algn="ctr">
                <a:noFill/>
                <a:miter lim="800000"/>
                <a:headEnd/>
                <a:tailEnd/>
              </a:ln>
            </p:spPr>
            <p:txBody>
              <a:bodyPr wrap="none" lIns="0" tIns="0" rIns="0" bIns="0">
                <a:spAutoFit/>
              </a:bodyPr>
              <a:lstStyle/>
              <a:p>
                <a:pPr>
                  <a:spcBef>
                    <a:spcPct val="0"/>
                  </a:spcBef>
                  <a:buClr>
                    <a:schemeClr val="tx2"/>
                  </a:buClr>
                  <a:buSzTx/>
                  <a:buFont typeface="Arial" charset="0"/>
                  <a:buNone/>
                </a:pPr>
                <a:r>
                  <a:rPr lang="en-US" sz="2400">
                    <a:solidFill>
                      <a:schemeClr val="bg1"/>
                    </a:solidFill>
                  </a:rPr>
                  <a:t>This Section Will Cover:</a:t>
                </a:r>
              </a:p>
            </p:txBody>
          </p:sp>
          <p:sp>
            <p:nvSpPr>
              <p:cNvPr id="6154" name="Text Box 103"/>
              <p:cNvSpPr txBox="1">
                <a:spLocks noChangeArrowheads="1"/>
              </p:cNvSpPr>
              <p:nvPr/>
            </p:nvSpPr>
            <p:spPr bwMode="gray">
              <a:xfrm>
                <a:off x="431" y="1179"/>
                <a:ext cx="4894" cy="691"/>
              </a:xfrm>
              <a:prstGeom prst="rect">
                <a:avLst/>
              </a:prstGeom>
              <a:noFill/>
              <a:ln w="9525" algn="ctr">
                <a:noFill/>
                <a:miter lim="800000"/>
                <a:headEnd/>
                <a:tailEnd/>
              </a:ln>
            </p:spPr>
            <p:txBody>
              <a:bodyPr lIns="0" tIns="0" rIns="0" bIns="0" anchor="ctr"/>
              <a:lstStyle/>
              <a:p>
                <a:pPr>
                  <a:spcBef>
                    <a:spcPct val="0"/>
                  </a:spcBef>
                  <a:buClrTx/>
                  <a:buSzTx/>
                  <a:buFontTx/>
                  <a:buNone/>
                </a:pPr>
                <a:r>
                  <a:rPr lang="en-US" sz="4000">
                    <a:solidFill>
                      <a:schemeClr val="bg1"/>
                    </a:solidFill>
                  </a:rPr>
                  <a:t>PRODUCT DESCRIPTION</a:t>
                </a:r>
              </a:p>
            </p:txBody>
          </p:sp>
        </p:grpSp>
      </p:grpSp>
    </p:spTree>
    <p:extLst>
      <p:ext uri="{BB962C8B-B14F-4D97-AF65-F5344CB8AC3E}">
        <p14:creationId xmlns:p14="http://schemas.microsoft.com/office/powerpoint/2010/main" val="3447073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EMC InfoArchive</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9" name="Round Same Side Corner Rectangle 1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7"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2" name="Group 49"/>
          <p:cNvGrpSpPr>
            <a:grpSpLocks/>
          </p:cNvGrpSpPr>
          <p:nvPr/>
        </p:nvGrpSpPr>
        <p:grpSpPr bwMode="auto">
          <a:xfrm>
            <a:off x="136525" y="1474788"/>
            <a:ext cx="1214438" cy="461962"/>
            <a:chOff x="350838" y="2459038"/>
            <a:chExt cx="1214438" cy="462292"/>
          </a:xfrm>
        </p:grpSpPr>
        <p:sp>
          <p:nvSpPr>
            <p:cNvPr id="42"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3"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44"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5"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6"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3" name="Group 3"/>
          <p:cNvGrpSpPr/>
          <p:nvPr/>
        </p:nvGrpSpPr>
        <p:grpSpPr>
          <a:xfrm>
            <a:off x="1476375" y="1706768"/>
            <a:ext cx="7367583" cy="4158662"/>
            <a:chOff x="395505" y="1706768"/>
            <a:chExt cx="8448453" cy="4158662"/>
          </a:xfrm>
        </p:grpSpPr>
        <p:sp>
          <p:nvSpPr>
            <p:cNvPr id="56" name="Content Placeholder 2"/>
            <p:cNvSpPr txBox="1">
              <a:spLocks/>
            </p:cNvSpPr>
            <p:nvPr/>
          </p:nvSpPr>
          <p:spPr>
            <a:xfrm>
              <a:off x="395505" y="1706768"/>
              <a:ext cx="8448453" cy="1046600"/>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2000" dirty="0" smtClean="0"/>
                <a:t>A holistic, flexible approach that enables organizations to archive applications data with </a:t>
              </a:r>
              <a:r>
                <a:rPr lang="en-GB" sz="2000" b="1" dirty="0"/>
                <a:t>l</a:t>
              </a:r>
              <a:r>
                <a:rPr lang="en-GB" sz="2000" b="1" dirty="0" smtClean="0"/>
                <a:t>ow cost and low </a:t>
              </a:r>
              <a:r>
                <a:rPr lang="en-GB" sz="2000" b="1" dirty="0"/>
                <a:t>r</a:t>
              </a:r>
              <a:r>
                <a:rPr lang="en-GB" sz="2000" b="1" dirty="0" smtClean="0"/>
                <a:t>isk</a:t>
              </a:r>
            </a:p>
          </p:txBody>
        </p:sp>
        <p:grpSp>
          <p:nvGrpSpPr>
            <p:cNvPr id="4" name="Group 15"/>
            <p:cNvGrpSpPr/>
            <p:nvPr/>
          </p:nvGrpSpPr>
          <p:grpSpPr>
            <a:xfrm>
              <a:off x="1041106" y="3195102"/>
              <a:ext cx="7448357" cy="1830506"/>
              <a:chOff x="1041106" y="3137892"/>
              <a:chExt cx="7448357" cy="1830506"/>
            </a:xfrm>
          </p:grpSpPr>
          <p:sp>
            <p:nvSpPr>
              <p:cNvPr id="58" name="Rectangle 57"/>
              <p:cNvSpPr/>
              <p:nvPr/>
            </p:nvSpPr>
            <p:spPr>
              <a:xfrm rot="5400000">
                <a:off x="6007848" y="2486783"/>
                <a:ext cx="1826947" cy="3136283"/>
              </a:xfrm>
              <a:prstGeom prst="rect">
                <a:avLst/>
              </a:prstGeom>
              <a:gradFill flip="none" rotWithShape="1">
                <a:gsLst>
                  <a:gs pos="100000">
                    <a:schemeClr val="tx2"/>
                  </a:gs>
                  <a:gs pos="50000">
                    <a:schemeClr val="bg1">
                      <a:lumMod val="95000"/>
                      <a:alpha val="60000"/>
                    </a:schemeClr>
                  </a:gs>
                  <a:gs pos="0">
                    <a:schemeClr val="bg1">
                      <a:alpha val="0"/>
                    </a:schemeClr>
                  </a:gs>
                </a:gsLst>
                <a:lin ang="5400000" scaled="1"/>
                <a:tileRect/>
              </a:gra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68653" tIns="34327" rIns="68653" bIns="34327" anchor="ctr"/>
              <a:lstStyle/>
              <a:p>
                <a:pPr algn="ctr"/>
                <a:endParaRPr lang="en-US" dirty="0">
                  <a:solidFill>
                    <a:srgbClr val="FFFFFF"/>
                  </a:solidFill>
                  <a:latin typeface="Arial" pitchFamily="34" charset="0"/>
                  <a:cs typeface="Arial" pitchFamily="34" charset="0"/>
                </a:endParaRPr>
              </a:p>
            </p:txBody>
          </p:sp>
          <p:sp>
            <p:nvSpPr>
              <p:cNvPr id="59" name="Rectangle 58"/>
              <p:cNvSpPr/>
              <p:nvPr/>
            </p:nvSpPr>
            <p:spPr>
              <a:xfrm rot="16200000" flipH="1">
                <a:off x="1482555" y="2696443"/>
                <a:ext cx="1826947" cy="2709846"/>
              </a:xfrm>
              <a:prstGeom prst="rect">
                <a:avLst/>
              </a:prstGeom>
              <a:gradFill flip="none" rotWithShape="1">
                <a:gsLst>
                  <a:gs pos="100000">
                    <a:schemeClr val="tx2"/>
                  </a:gs>
                  <a:gs pos="50000">
                    <a:schemeClr val="bg1">
                      <a:alpha val="60000"/>
                    </a:schemeClr>
                  </a:gs>
                  <a:gs pos="0">
                    <a:schemeClr val="bg1">
                      <a:alpha val="0"/>
                    </a:schemeClr>
                  </a:gs>
                </a:gsLst>
                <a:lin ang="5400000" scaled="1"/>
                <a:tileRect/>
              </a:gradFill>
              <a:ln w="9525" cmpd="sng">
                <a:noFill/>
              </a:ln>
            </p:spPr>
            <p:style>
              <a:lnRef idx="2">
                <a:schemeClr val="accent1">
                  <a:shade val="50000"/>
                </a:schemeClr>
              </a:lnRef>
              <a:fillRef idx="1">
                <a:schemeClr val="accent1"/>
              </a:fillRef>
              <a:effectRef idx="0">
                <a:schemeClr val="accent1"/>
              </a:effectRef>
              <a:fontRef idx="minor">
                <a:schemeClr val="lt1"/>
              </a:fontRef>
            </p:style>
            <p:txBody>
              <a:bodyPr lIns="68653" tIns="34327" rIns="68653" bIns="34327" anchor="ctr"/>
              <a:lstStyle/>
              <a:p>
                <a:pPr algn="ctr"/>
                <a:endParaRPr lang="en-US" dirty="0">
                  <a:solidFill>
                    <a:srgbClr val="FFFFFF"/>
                  </a:solidFill>
                  <a:latin typeface="Arial" pitchFamily="34" charset="0"/>
                  <a:cs typeface="Arial" pitchFamily="34" charset="0"/>
                </a:endParaRPr>
              </a:p>
            </p:txBody>
          </p:sp>
          <p:grpSp>
            <p:nvGrpSpPr>
              <p:cNvPr id="5" name="Group 9"/>
              <p:cNvGrpSpPr/>
              <p:nvPr/>
            </p:nvGrpSpPr>
            <p:grpSpPr>
              <a:xfrm>
                <a:off x="2155111" y="3469065"/>
                <a:ext cx="4789410" cy="1151671"/>
                <a:chOff x="-4629239" y="2107477"/>
                <a:chExt cx="4789410" cy="1151671"/>
              </a:xfrm>
            </p:grpSpPr>
            <p:pic>
              <p:nvPicPr>
                <p:cNvPr id="61" name="Picture 60"/>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195" y="2205187"/>
                  <a:ext cx="520869" cy="520869"/>
                </a:xfrm>
                <a:prstGeom prst="rect">
                  <a:avLst/>
                </a:prstGeom>
                <a:effectLst>
                  <a:outerShdw blurRad="76200" dir="18900000" sy="23000" kx="-1200000" algn="bl" rotWithShape="0">
                    <a:prstClr val="black">
                      <a:alpha val="20000"/>
                    </a:prstClr>
                  </a:outerShdw>
                </a:effectLst>
              </p:spPr>
            </p:pic>
            <p:pic>
              <p:nvPicPr>
                <p:cNvPr id="62" name="Picture 6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655828" y="2107477"/>
                  <a:ext cx="551295" cy="596902"/>
                </a:xfrm>
                <a:prstGeom prst="rect">
                  <a:avLst/>
                </a:prstGeom>
                <a:effectLst>
                  <a:outerShdw blurRad="76200" dir="18900000" sy="23000" kx="-1200000" algn="bl" rotWithShape="0">
                    <a:prstClr val="black">
                      <a:alpha val="20000"/>
                    </a:prstClr>
                  </a:outerShdw>
                </a:effectLst>
              </p:spPr>
            </p:pic>
            <p:pic>
              <p:nvPicPr>
                <p:cNvPr id="63" name="Picture 6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2468941" y="2198315"/>
                  <a:ext cx="557287" cy="528150"/>
                </a:xfrm>
                <a:prstGeom prst="rect">
                  <a:avLst/>
                </a:prstGeom>
                <a:noFill/>
                <a:effectLst>
                  <a:outerShdw blurRad="76200" dir="18900000" sy="23000" kx="-1200000" algn="bl" rotWithShape="0">
                    <a:prstClr val="black">
                      <a:alpha val="20000"/>
                    </a:prstClr>
                  </a:outerShdw>
                </a:effectLst>
              </p:spPr>
            </p:pic>
            <p:pic>
              <p:nvPicPr>
                <p:cNvPr id="64" name="Picture 63"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199855" y="2134400"/>
                  <a:ext cx="599816" cy="569786"/>
                </a:xfrm>
                <a:prstGeom prst="rect">
                  <a:avLst/>
                </a:prstGeom>
                <a:effectLst>
                  <a:outerShdw blurRad="76200" dir="18900000" sy="23000" kx="-1200000" algn="bl" rotWithShape="0">
                    <a:prstClr val="black">
                      <a:alpha val="20000"/>
                    </a:prstClr>
                  </a:outerShdw>
                </a:effectLst>
              </p:spPr>
            </p:pic>
            <p:pic>
              <p:nvPicPr>
                <p:cNvPr id="65" name="Picture 64"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3623771" y="2166831"/>
                  <a:ext cx="512001" cy="572237"/>
                </a:xfrm>
                <a:prstGeom prst="rect">
                  <a:avLst/>
                </a:prstGeom>
                <a:effectLst>
                  <a:outerShdw blurRad="76200" dir="18900000" sy="23000" kx="-1200000" algn="bl" rotWithShape="0">
                    <a:prstClr val="black">
                      <a:alpha val="20000"/>
                    </a:prstClr>
                  </a:outerShdw>
                </a:effectLst>
              </p:spPr>
            </p:pic>
            <p:pic>
              <p:nvPicPr>
                <p:cNvPr id="66" name="Picture 65"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1748104" y="2195790"/>
                  <a:ext cx="512001" cy="572237"/>
                </a:xfrm>
                <a:prstGeom prst="rect">
                  <a:avLst/>
                </a:prstGeom>
                <a:effectLst>
                  <a:outerShdw blurRad="76200" dir="18900000" sy="23000" kx="-1200000" algn="bl" rotWithShape="0">
                    <a:prstClr val="black">
                      <a:alpha val="20000"/>
                    </a:prstClr>
                  </a:outerShdw>
                </a:effectLst>
              </p:spPr>
            </p:pic>
            <p:pic>
              <p:nvPicPr>
                <p:cNvPr id="67" name="Picture 66"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2951972" y="2286082"/>
                  <a:ext cx="563175" cy="418820"/>
                </a:xfrm>
                <a:prstGeom prst="rect">
                  <a:avLst/>
                </a:prstGeom>
                <a:effectLst>
                  <a:outerShdw blurRad="76200" dir="18900000" sy="23000" kx="-1200000" algn="bl" rotWithShape="0">
                    <a:prstClr val="black">
                      <a:alpha val="20000"/>
                    </a:prstClr>
                  </a:outerShdw>
                </a:effectLst>
              </p:spPr>
            </p:pic>
            <p:pic>
              <p:nvPicPr>
                <p:cNvPr id="68"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1494848" y="2303767"/>
                  <a:ext cx="539435" cy="539435"/>
                </a:xfrm>
                <a:prstGeom prst="rect">
                  <a:avLst/>
                </a:prstGeom>
                <a:noFill/>
                <a:effectLst>
                  <a:outerShdw blurRad="76200" dir="18900000" sy="23000" kx="-1200000" algn="bl" rotWithShape="0">
                    <a:prstClr val="black">
                      <a:alpha val="20000"/>
                    </a:prstClr>
                  </a:outerShdw>
                </a:effectLst>
              </p:spPr>
            </p:pic>
            <p:pic>
              <p:nvPicPr>
                <p:cNvPr id="69" name="Picture 68"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223466" y="2374031"/>
                  <a:ext cx="517691" cy="384994"/>
                </a:xfrm>
                <a:prstGeom prst="rect">
                  <a:avLst/>
                </a:prstGeom>
                <a:effectLst>
                  <a:outerShdw blurRad="76200" dir="18900000" sy="23000" kx="-1200000" algn="bl" rotWithShape="0">
                    <a:prstClr val="black">
                      <a:alpha val="20000"/>
                    </a:prstClr>
                  </a:outerShdw>
                </a:effectLst>
              </p:spPr>
            </p:pic>
            <p:pic>
              <p:nvPicPr>
                <p:cNvPr id="70" name="Picture 69" descr="webpage.png"/>
                <p:cNvPicPr>
                  <a:picLocks noChangeAspect="1"/>
                </p:cNvPicPr>
                <p:nvPr/>
              </p:nvPicPr>
              <p:blipFill>
                <a:blip r:embed="rId10" cstate="print">
                  <a:duotone>
                    <a:schemeClr val="accent1">
                      <a:shade val="45000"/>
                      <a:satMod val="135000"/>
                    </a:schemeClr>
                    <a:prstClr val="white"/>
                  </a:duotone>
                </a:blip>
                <a:stretch>
                  <a:fillRect/>
                </a:stretch>
              </p:blipFill>
              <p:spPr>
                <a:xfrm>
                  <a:off x="-1966315" y="2496329"/>
                  <a:ext cx="649682" cy="474354"/>
                </a:xfrm>
                <a:prstGeom prst="rect">
                  <a:avLst/>
                </a:prstGeom>
                <a:effectLst>
                  <a:outerShdw blurRad="76200" dir="18900000" sy="23000" kx="-1200000" algn="bl" rotWithShape="0">
                    <a:prstClr val="black">
                      <a:alpha val="20000"/>
                    </a:prstClr>
                  </a:outerShdw>
                </a:effectLst>
              </p:spPr>
            </p:pic>
            <p:pic>
              <p:nvPicPr>
                <p:cNvPr id="71" name="Picture 70" descr="collaboration.png"/>
                <p:cNvPicPr>
                  <a:picLocks noChangeAspect="1"/>
                </p:cNvPicPr>
                <p:nvPr/>
              </p:nvPicPr>
              <p:blipFill rotWithShape="1">
                <a:blip r:embed="rId11" cstate="print">
                  <a:duotone>
                    <a:schemeClr val="accent1">
                      <a:shade val="45000"/>
                      <a:satMod val="135000"/>
                    </a:schemeClr>
                    <a:prstClr val="white"/>
                  </a:duotone>
                </a:blip>
                <a:srcRect l="12583" t="14783" b="15332"/>
                <a:stretch/>
              </p:blipFill>
              <p:spPr>
                <a:xfrm>
                  <a:off x="-532394" y="2313143"/>
                  <a:ext cx="575455" cy="595345"/>
                </a:xfrm>
                <a:prstGeom prst="rect">
                  <a:avLst/>
                </a:prstGeom>
                <a:effectLst>
                  <a:outerShdw blurRad="76200" dir="18900000" sy="23000" kx="-1200000" algn="bl" rotWithShape="0">
                    <a:prstClr val="black">
                      <a:alpha val="20000"/>
                    </a:prstClr>
                  </a:outerShdw>
                </a:effectLst>
              </p:spPr>
            </p:pic>
            <p:pic>
              <p:nvPicPr>
                <p:cNvPr id="72" name="Picture 7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3856043" y="2404515"/>
                  <a:ext cx="551295" cy="596902"/>
                </a:xfrm>
                <a:prstGeom prst="rect">
                  <a:avLst/>
                </a:prstGeom>
                <a:effectLst>
                  <a:outerShdw blurRad="76200" dir="18900000" sy="23000" kx="-1200000" algn="bl" rotWithShape="0">
                    <a:prstClr val="black">
                      <a:alpha val="20000"/>
                    </a:prstClr>
                  </a:outerShdw>
                </a:effectLst>
              </p:spPr>
            </p:pic>
            <p:pic>
              <p:nvPicPr>
                <p:cNvPr id="73" name="Picture 72"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2740604" y="2420943"/>
                  <a:ext cx="512001" cy="572237"/>
                </a:xfrm>
                <a:prstGeom prst="rect">
                  <a:avLst/>
                </a:prstGeom>
                <a:effectLst>
                  <a:outerShdw blurRad="76200" dir="18900000" sy="23000" kx="-1200000" algn="bl" rotWithShape="0">
                    <a:prstClr val="black">
                      <a:alpha val="20000"/>
                    </a:prstClr>
                  </a:outerShdw>
                </a:effectLst>
              </p:spPr>
            </p:pic>
            <p:pic>
              <p:nvPicPr>
                <p:cNvPr id="74" name="Picture 7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3386536" y="2368103"/>
                  <a:ext cx="510925" cy="570086"/>
                </a:xfrm>
                <a:prstGeom prst="rect">
                  <a:avLst/>
                </a:prstGeom>
                <a:effectLst>
                  <a:outerShdw blurRad="76200" dir="18900000" sy="23000" kx="-1200000" algn="bl" rotWithShape="0">
                    <a:prstClr val="black">
                      <a:alpha val="20000"/>
                    </a:prstClr>
                  </a:outerShdw>
                </a:effectLst>
              </p:spPr>
            </p:pic>
            <p:pic>
              <p:nvPicPr>
                <p:cNvPr id="75"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3224682" y="2508624"/>
                  <a:ext cx="539435" cy="539435"/>
                </a:xfrm>
                <a:prstGeom prst="rect">
                  <a:avLst/>
                </a:prstGeom>
                <a:noFill/>
                <a:effectLst>
                  <a:outerShdw blurRad="76200" dir="18900000" sy="23000" kx="-1200000" algn="bl" rotWithShape="0">
                    <a:prstClr val="black">
                      <a:alpha val="20000"/>
                    </a:prstClr>
                  </a:outerShdw>
                </a:effectLst>
              </p:spPr>
            </p:pic>
            <p:pic>
              <p:nvPicPr>
                <p:cNvPr id="76"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1094784" y="2448380"/>
                  <a:ext cx="581981" cy="548725"/>
                </a:xfrm>
                <a:prstGeom prst="rect">
                  <a:avLst/>
                </a:prstGeom>
                <a:noFill/>
                <a:effectLst>
                  <a:outerShdw blurRad="76200" dir="18900000" sy="23000" kx="-1200000" algn="bl" rotWithShape="0">
                    <a:prstClr val="black">
                      <a:alpha val="20000"/>
                    </a:prstClr>
                  </a:outerShdw>
                </a:effectLst>
              </p:spPr>
            </p:pic>
            <p:pic>
              <p:nvPicPr>
                <p:cNvPr id="77" name="Picture 76"/>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75224" y="2642907"/>
                  <a:ext cx="520869" cy="520869"/>
                </a:xfrm>
                <a:prstGeom prst="rect">
                  <a:avLst/>
                </a:prstGeom>
                <a:effectLst>
                  <a:outerShdw blurRad="76200" dir="18900000" sy="23000" kx="-1200000" algn="bl" rotWithShape="0">
                    <a:prstClr val="black">
                      <a:alpha val="20000"/>
                    </a:prstClr>
                  </a:outerShdw>
                </a:effectLst>
              </p:spPr>
            </p:pic>
            <p:pic>
              <p:nvPicPr>
                <p:cNvPr id="78" name="Picture 4" descr="C:\Windows\system32\config\systemprofile\Desktop\EMC\Logos\2000px-Microsoft_Word_2010_Icon.svg.png"/>
                <p:cNvPicPr>
                  <a:picLocks noChangeAspect="1" noChangeArrowheads="1"/>
                </p:cNvPicPr>
                <p:nvPr/>
              </p:nvPicPr>
              <p:blipFill>
                <a:blip r:embed="rId14" cstate="print">
                  <a:duotone>
                    <a:schemeClr val="accent1">
                      <a:shade val="45000"/>
                      <a:satMod val="135000"/>
                    </a:schemeClr>
                    <a:prstClr val="white"/>
                  </a:duotone>
                </a:blip>
                <a:stretch>
                  <a:fillRect/>
                </a:stretch>
              </p:blipFill>
              <p:spPr bwMode="auto">
                <a:xfrm>
                  <a:off x="-3609749" y="2615497"/>
                  <a:ext cx="578229" cy="578229"/>
                </a:xfrm>
                <a:prstGeom prst="rect">
                  <a:avLst/>
                </a:prstGeom>
                <a:noFill/>
                <a:effectLst>
                  <a:outerShdw blurRad="76200" dir="18900000" sy="23000" kx="-1200000" algn="bl" rotWithShape="0">
                    <a:prstClr val="black">
                      <a:alpha val="20000"/>
                    </a:prstClr>
                  </a:outerShdw>
                </a:effectLst>
              </p:spPr>
            </p:pic>
            <p:pic>
              <p:nvPicPr>
                <p:cNvPr id="79" name="Picture 78"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630897" y="2608445"/>
                  <a:ext cx="658287" cy="625331"/>
                </a:xfrm>
                <a:prstGeom prst="rect">
                  <a:avLst/>
                </a:prstGeom>
                <a:effectLst>
                  <a:outerShdw blurRad="76200" dir="18900000" sy="23000" kx="-1200000" algn="bl" rotWithShape="0">
                    <a:prstClr val="black">
                      <a:alpha val="20000"/>
                    </a:prstClr>
                  </a:outerShdw>
                </a:effectLst>
              </p:spPr>
            </p:pic>
            <p:pic>
              <p:nvPicPr>
                <p:cNvPr id="80" name="Picture 79"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4498143" y="2115747"/>
                  <a:ext cx="599816" cy="569786"/>
                </a:xfrm>
                <a:prstGeom prst="rect">
                  <a:avLst/>
                </a:prstGeom>
                <a:effectLst>
                  <a:outerShdw blurRad="76200" dir="18900000" sy="23000" kx="-1200000" algn="bl" rotWithShape="0">
                    <a:prstClr val="black">
                      <a:alpha val="20000"/>
                    </a:prstClr>
                  </a:outerShdw>
                </a:effectLst>
              </p:spPr>
            </p:pic>
            <p:pic>
              <p:nvPicPr>
                <p:cNvPr id="81"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4629239" y="2273972"/>
                  <a:ext cx="581981" cy="548725"/>
                </a:xfrm>
                <a:prstGeom prst="rect">
                  <a:avLst/>
                </a:prstGeom>
                <a:noFill/>
                <a:effectLst>
                  <a:outerShdw blurRad="76200" dir="18900000" sy="23000" kx="-1200000" algn="bl" rotWithShape="0">
                    <a:prstClr val="black">
                      <a:alpha val="20000"/>
                    </a:prstClr>
                  </a:outerShdw>
                </a:effectLst>
              </p:spPr>
            </p:pic>
            <p:pic>
              <p:nvPicPr>
                <p:cNvPr id="82" name="Picture 8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7269" y="2637282"/>
                  <a:ext cx="507440" cy="507440"/>
                </a:xfrm>
                <a:prstGeom prst="rect">
                  <a:avLst/>
                </a:prstGeom>
                <a:effectLst>
                  <a:outerShdw blurRad="76200" dir="18900000" sy="23000" kx="-1200000" algn="bl" rotWithShape="0">
                    <a:prstClr val="black">
                      <a:alpha val="20000"/>
                    </a:prstClr>
                  </a:outerShdw>
                </a:effectLst>
              </p:spPr>
            </p:pic>
            <p:pic>
              <p:nvPicPr>
                <p:cNvPr id="83" name="Picture 8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735329" y="2606131"/>
                  <a:ext cx="557287" cy="528150"/>
                </a:xfrm>
                <a:prstGeom prst="rect">
                  <a:avLst/>
                </a:prstGeom>
                <a:noFill/>
                <a:effectLst>
                  <a:outerShdw blurRad="76200" dir="18900000" sy="23000" kx="-1200000" algn="bl" rotWithShape="0">
                    <a:prstClr val="black">
                      <a:alpha val="20000"/>
                    </a:prstClr>
                  </a:outerShdw>
                </a:effectLst>
              </p:spPr>
            </p:pic>
            <p:pic>
              <p:nvPicPr>
                <p:cNvPr id="84" name="Picture 8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2537945" y="2689062"/>
                  <a:ext cx="510925" cy="570086"/>
                </a:xfrm>
                <a:prstGeom prst="rect">
                  <a:avLst/>
                </a:prstGeom>
                <a:effectLst>
                  <a:outerShdw blurRad="76200" dir="18900000" sy="23000" kx="-1200000" algn="bl" rotWithShape="0">
                    <a:prstClr val="black">
                      <a:alpha val="20000"/>
                    </a:prstClr>
                  </a:outerShdw>
                </a:effectLst>
              </p:spPr>
            </p:pic>
            <p:pic>
              <p:nvPicPr>
                <p:cNvPr id="85" name="Picture 84"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967750" y="2795478"/>
                  <a:ext cx="517691" cy="384994"/>
                </a:xfrm>
                <a:prstGeom prst="rect">
                  <a:avLst/>
                </a:prstGeom>
                <a:effectLst>
                  <a:outerShdw blurRad="76200" dir="18900000" sy="23000" kx="-1200000" algn="bl" rotWithShape="0">
                    <a:prstClr val="black">
                      <a:alpha val="20000"/>
                    </a:prstClr>
                  </a:outerShdw>
                </a:effectLst>
              </p:spPr>
            </p:pic>
            <p:pic>
              <p:nvPicPr>
                <p:cNvPr id="86" name="Picture 85"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4248988" y="2632164"/>
                  <a:ext cx="563175" cy="418820"/>
                </a:xfrm>
                <a:prstGeom prst="rect">
                  <a:avLst/>
                </a:prstGeom>
                <a:effectLst>
                  <a:outerShdw blurRad="76200" dir="18900000" sy="23000" kx="-1200000" algn="bl" rotWithShape="0">
                    <a:prstClr val="black">
                      <a:alpha val="20000"/>
                    </a:prstClr>
                  </a:outerShdw>
                </a:effectLst>
              </p:spPr>
            </p:pic>
            <p:pic>
              <p:nvPicPr>
                <p:cNvPr id="87" name="Picture 86"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4489855" y="2571074"/>
                  <a:ext cx="512001" cy="572237"/>
                </a:xfrm>
                <a:prstGeom prst="rect">
                  <a:avLst/>
                </a:prstGeom>
                <a:effectLst>
                  <a:outerShdw blurRad="76200" dir="18900000" sy="23000" kx="-1200000" algn="bl" rotWithShape="0">
                    <a:prstClr val="black">
                      <a:alpha val="20000"/>
                    </a:prstClr>
                  </a:outerShdw>
                </a:effectLst>
              </p:spPr>
            </p:pic>
          </p:grpSp>
        </p:grpSp>
        <p:grpSp>
          <p:nvGrpSpPr>
            <p:cNvPr id="6" name="Group 13"/>
            <p:cNvGrpSpPr/>
            <p:nvPr/>
          </p:nvGrpSpPr>
          <p:grpSpPr>
            <a:xfrm>
              <a:off x="6526895" y="2770748"/>
              <a:ext cx="2081924" cy="3094682"/>
              <a:chOff x="6526895" y="2713538"/>
              <a:chExt cx="2081924" cy="3094682"/>
            </a:xfrm>
          </p:grpSpPr>
          <p:sp>
            <p:nvSpPr>
              <p:cNvPr id="89" name="TextBox 88"/>
              <p:cNvSpPr txBox="1"/>
              <p:nvPr/>
            </p:nvSpPr>
            <p:spPr>
              <a:xfrm>
                <a:off x="7167120" y="2713538"/>
                <a:ext cx="828457" cy="369332"/>
              </a:xfrm>
              <a:prstGeom prst="rect">
                <a:avLst/>
              </a:prstGeom>
              <a:noFill/>
            </p:spPr>
            <p:txBody>
              <a:bodyPr wrap="none" rtlCol="0">
                <a:spAutoFit/>
              </a:bodyPr>
              <a:lstStyle/>
              <a:p>
                <a:pPr algn="ctr"/>
                <a:r>
                  <a:rPr lang="en-US" dirty="0" smtClean="0">
                    <a:solidFill>
                      <a:schemeClr val="bg1"/>
                    </a:solidFill>
                    <a:latin typeface="MetaNormalLF-Roman"/>
                    <a:cs typeface="MetaNormalLF-Roman"/>
                  </a:rPr>
                  <a:t>USERS</a:t>
                </a:r>
              </a:p>
            </p:txBody>
          </p:sp>
          <p:pic>
            <p:nvPicPr>
              <p:cNvPr id="90" name="Picture 3" descr="C:\Documents and Settings\martid14\My Documents\Templates\Images 2010\avatar_male2.png"/>
              <p:cNvPicPr>
                <a:picLocks noChangeAspect="1" noChangeArrowheads="1"/>
              </p:cNvPicPr>
              <p:nvPr/>
            </p:nvPicPr>
            <p:blipFill>
              <a:blip r:embed="rId15" cstate="print"/>
              <a:srcRect l="15934" t="24000" r="17333" b="9334"/>
              <a:stretch>
                <a:fillRect/>
              </a:stretch>
            </p:blipFill>
            <p:spPr bwMode="auto">
              <a:xfrm>
                <a:off x="7561655" y="3192294"/>
                <a:ext cx="1047164" cy="1052657"/>
              </a:xfrm>
              <a:prstGeom prst="rect">
                <a:avLst/>
              </a:prstGeom>
              <a:noFill/>
            </p:spPr>
          </p:pic>
          <p:pic>
            <p:nvPicPr>
              <p:cNvPr id="91" name="Picture 2" descr="C:\Documents and Settings\martid14\My Documents\Templates\Images 2010\avatars_exec.png"/>
              <p:cNvPicPr>
                <a:picLocks noChangeAspect="1" noChangeArrowheads="1"/>
              </p:cNvPicPr>
              <p:nvPr/>
            </p:nvPicPr>
            <p:blipFill>
              <a:blip r:embed="rId16" cstate="print"/>
              <a:srcRect l="15633" t="22612" r="15385" b="6917"/>
              <a:stretch>
                <a:fillRect/>
              </a:stretch>
            </p:blipFill>
            <p:spPr bwMode="auto">
              <a:xfrm>
                <a:off x="6526895" y="3162564"/>
                <a:ext cx="1104095" cy="1122968"/>
              </a:xfrm>
              <a:prstGeom prst="rect">
                <a:avLst/>
              </a:prstGeom>
              <a:noFill/>
            </p:spPr>
          </p:pic>
          <p:pic>
            <p:nvPicPr>
              <p:cNvPr id="92" name="Picture 1" descr="C:\Documents and Settings\martid14\My Documents\Templates\Images 2010\avatars_female2.png"/>
              <p:cNvPicPr>
                <a:picLocks noChangeAspect="1" noChangeArrowheads="1"/>
              </p:cNvPicPr>
              <p:nvPr/>
            </p:nvPicPr>
            <p:blipFill>
              <a:blip r:embed="rId17" cstate="print"/>
              <a:srcRect l="16897" t="23943" r="16896" b="10402"/>
              <a:stretch>
                <a:fillRect/>
              </a:stretch>
            </p:blipFill>
            <p:spPr bwMode="auto">
              <a:xfrm>
                <a:off x="6961401" y="3718624"/>
                <a:ext cx="1203387" cy="1220221"/>
              </a:xfrm>
              <a:prstGeom prst="rect">
                <a:avLst/>
              </a:prstGeom>
              <a:noFill/>
            </p:spPr>
          </p:pic>
          <p:sp>
            <p:nvSpPr>
              <p:cNvPr id="93" name="TextBox 92"/>
              <p:cNvSpPr txBox="1"/>
              <p:nvPr/>
            </p:nvSpPr>
            <p:spPr>
              <a:xfrm>
                <a:off x="6910224" y="4977223"/>
                <a:ext cx="1384328" cy="830997"/>
              </a:xfrm>
              <a:prstGeom prst="rect">
                <a:avLst/>
              </a:prstGeom>
              <a:noFill/>
            </p:spPr>
            <p:txBody>
              <a:bodyPr wrap="square" rtlCol="0">
                <a:spAutoFit/>
              </a:bodyPr>
              <a:lstStyle/>
              <a:p>
                <a:pPr algn="ctr"/>
                <a:r>
                  <a:rPr lang="en-US" sz="800" dirty="0" smtClean="0">
                    <a:solidFill>
                      <a:schemeClr val="bg2"/>
                    </a:solidFill>
                  </a:rPr>
                  <a:t>LINE OF BUSINESS</a:t>
                </a:r>
              </a:p>
              <a:p>
                <a:pPr algn="ctr"/>
                <a:r>
                  <a:rPr lang="en-US" sz="800" dirty="0" smtClean="0">
                    <a:solidFill>
                      <a:schemeClr val="bg2"/>
                    </a:solidFill>
                  </a:rPr>
                  <a:t>CUSTOMERS</a:t>
                </a:r>
              </a:p>
              <a:p>
                <a:pPr algn="ctr"/>
                <a:r>
                  <a:rPr lang="en-US" sz="800" dirty="0" smtClean="0">
                    <a:solidFill>
                      <a:schemeClr val="bg2"/>
                    </a:solidFill>
                  </a:rPr>
                  <a:t>COMPLIANCE</a:t>
                </a:r>
              </a:p>
              <a:p>
                <a:pPr algn="ctr"/>
                <a:r>
                  <a:rPr lang="en-US" sz="800" dirty="0" smtClean="0">
                    <a:solidFill>
                      <a:schemeClr val="bg2"/>
                    </a:solidFill>
                  </a:rPr>
                  <a:t>AUDITOR</a:t>
                </a:r>
              </a:p>
              <a:p>
                <a:pPr algn="ctr"/>
                <a:r>
                  <a:rPr lang="en-US" sz="800" dirty="0" smtClean="0">
                    <a:solidFill>
                      <a:schemeClr val="bg2"/>
                    </a:solidFill>
                  </a:rPr>
                  <a:t>CSR</a:t>
                </a:r>
                <a:endParaRPr lang="en-US" sz="800" dirty="0">
                  <a:solidFill>
                    <a:schemeClr val="bg2"/>
                  </a:solidFill>
                </a:endParaRPr>
              </a:p>
              <a:p>
                <a:pPr algn="ctr"/>
                <a:endParaRPr lang="en-US" sz="800" dirty="0" smtClean="0">
                  <a:solidFill>
                    <a:schemeClr val="bg2"/>
                  </a:solidFill>
                </a:endParaRPr>
              </a:p>
            </p:txBody>
          </p:sp>
        </p:grpSp>
        <p:grpSp>
          <p:nvGrpSpPr>
            <p:cNvPr id="7" name="Group 10"/>
            <p:cNvGrpSpPr/>
            <p:nvPr/>
          </p:nvGrpSpPr>
          <p:grpSpPr>
            <a:xfrm>
              <a:off x="885473" y="2770748"/>
              <a:ext cx="1677219" cy="2971571"/>
              <a:chOff x="885473" y="2713538"/>
              <a:chExt cx="1677219" cy="2971571"/>
            </a:xfrm>
          </p:grpSpPr>
          <p:sp>
            <p:nvSpPr>
              <p:cNvPr id="95" name="TextBox 94"/>
              <p:cNvSpPr txBox="1"/>
              <p:nvPr/>
            </p:nvSpPr>
            <p:spPr>
              <a:xfrm>
                <a:off x="975343" y="2713538"/>
                <a:ext cx="1571506" cy="369332"/>
              </a:xfrm>
              <a:prstGeom prst="rect">
                <a:avLst/>
              </a:prstGeom>
              <a:noFill/>
            </p:spPr>
            <p:txBody>
              <a:bodyPr wrap="none" rtlCol="0">
                <a:spAutoFit/>
              </a:bodyPr>
              <a:lstStyle/>
              <a:p>
                <a:pPr algn="ctr"/>
                <a:r>
                  <a:rPr lang="en-US" dirty="0" smtClean="0">
                    <a:solidFill>
                      <a:srgbClr val="FFFFFF"/>
                    </a:solidFill>
                    <a:latin typeface="MetaNormalLF-Roman"/>
                    <a:cs typeface="MetaNormalLF-Roman"/>
                  </a:rPr>
                  <a:t>APPLICATIONS</a:t>
                </a:r>
              </a:p>
            </p:txBody>
          </p:sp>
          <p:pic>
            <p:nvPicPr>
              <p:cNvPr id="96" name="Picture 95" descr="server.png"/>
              <p:cNvPicPr>
                <a:picLocks noChangeAspect="1"/>
              </p:cNvPicPr>
              <p:nvPr/>
            </p:nvPicPr>
            <p:blipFill>
              <a:blip r:embed="rId18" cstate="print"/>
              <a:stretch>
                <a:fillRect/>
              </a:stretch>
            </p:blipFill>
            <p:spPr>
              <a:xfrm>
                <a:off x="885473" y="3386806"/>
                <a:ext cx="732119" cy="1229154"/>
              </a:xfrm>
              <a:prstGeom prst="rect">
                <a:avLst/>
              </a:prstGeom>
              <a:effectLst>
                <a:outerShdw blurRad="50800" dist="38100" dir="2700000" algn="tl" rotWithShape="0">
                  <a:prstClr val="black">
                    <a:alpha val="40000"/>
                  </a:prstClr>
                </a:outerShdw>
              </a:effectLst>
            </p:spPr>
          </p:pic>
          <p:sp>
            <p:nvSpPr>
              <p:cNvPr id="97" name="TextBox 96"/>
              <p:cNvSpPr txBox="1"/>
              <p:nvPr/>
            </p:nvSpPr>
            <p:spPr>
              <a:xfrm>
                <a:off x="1097282" y="4977223"/>
                <a:ext cx="1184940" cy="707886"/>
              </a:xfrm>
              <a:prstGeom prst="rect">
                <a:avLst/>
              </a:prstGeom>
              <a:noFill/>
            </p:spPr>
            <p:txBody>
              <a:bodyPr wrap="none" rtlCol="0">
                <a:spAutoFit/>
              </a:bodyPr>
              <a:lstStyle/>
              <a:p>
                <a:pPr algn="ctr"/>
                <a:r>
                  <a:rPr lang="en-US" sz="800" dirty="0" smtClean="0">
                    <a:solidFill>
                      <a:schemeClr val="bg2"/>
                    </a:solidFill>
                  </a:rPr>
                  <a:t>TRANSACTIONAL</a:t>
                </a:r>
              </a:p>
              <a:p>
                <a:pPr algn="ctr"/>
                <a:r>
                  <a:rPr lang="en-US" sz="800" dirty="0" smtClean="0">
                    <a:solidFill>
                      <a:schemeClr val="bg2"/>
                    </a:solidFill>
                  </a:rPr>
                  <a:t>STATEMENTS</a:t>
                </a:r>
              </a:p>
              <a:p>
                <a:pPr algn="ctr"/>
                <a:r>
                  <a:rPr lang="en-US" sz="800" dirty="0" smtClean="0">
                    <a:solidFill>
                      <a:schemeClr val="bg2"/>
                    </a:solidFill>
                  </a:rPr>
                  <a:t>CONTRACTS</a:t>
                </a:r>
              </a:p>
              <a:p>
                <a:pPr algn="ctr"/>
                <a:r>
                  <a:rPr lang="en-US" sz="800" dirty="0" smtClean="0">
                    <a:solidFill>
                      <a:schemeClr val="bg2"/>
                    </a:solidFill>
                  </a:rPr>
                  <a:t>DECOMMISSIONED</a:t>
                </a:r>
              </a:p>
              <a:p>
                <a:pPr algn="ctr"/>
                <a:r>
                  <a:rPr lang="en-US" sz="800" dirty="0" smtClean="0">
                    <a:solidFill>
                      <a:schemeClr val="bg2"/>
                    </a:solidFill>
                  </a:rPr>
                  <a:t>LEGACY</a:t>
                </a:r>
              </a:p>
            </p:txBody>
          </p:sp>
          <p:pic>
            <p:nvPicPr>
              <p:cNvPr id="98" name="Picture 97" descr="server.png"/>
              <p:cNvPicPr>
                <a:picLocks noChangeAspect="1"/>
              </p:cNvPicPr>
              <p:nvPr/>
            </p:nvPicPr>
            <p:blipFill>
              <a:blip r:embed="rId19" cstate="print">
                <a:duotone>
                  <a:schemeClr val="bg2">
                    <a:shade val="45000"/>
                    <a:satMod val="135000"/>
                  </a:schemeClr>
                  <a:prstClr val="white"/>
                </a:duotone>
                <a:extLst>
                  <a:ext uri="{BEBA8EAE-BF5A-486C-A8C5-ECC9F3942E4B}">
                    <a14:imgProps xmlns:a14="http://schemas.microsoft.com/office/drawing/2010/main">
                      <a14:imgLayer r:embed="rId20">
                        <a14:imgEffect>
                          <a14:brightnessContrast bright="40000" contrast="-40000"/>
                        </a14:imgEffect>
                      </a14:imgLayer>
                    </a14:imgProps>
                  </a:ext>
                </a:extLst>
              </a:blip>
              <a:stretch>
                <a:fillRect/>
              </a:stretch>
            </p:blipFill>
            <p:spPr>
              <a:xfrm>
                <a:off x="1841926" y="3425257"/>
                <a:ext cx="720766" cy="1210093"/>
              </a:xfrm>
              <a:prstGeom prst="rect">
                <a:avLst/>
              </a:prstGeom>
              <a:effectLst>
                <a:outerShdw blurRad="50800" dist="38100" dir="2700000" algn="tl" rotWithShape="0">
                  <a:prstClr val="black">
                    <a:alpha val="40000"/>
                  </a:prstClr>
                </a:outerShdw>
              </a:effectLst>
            </p:spPr>
          </p:pic>
          <p:pic>
            <p:nvPicPr>
              <p:cNvPr id="99" name="Picture 98" descr="server.png"/>
              <p:cNvPicPr>
                <a:picLocks noChangeAspect="1"/>
              </p:cNvPicPr>
              <p:nvPr/>
            </p:nvPicPr>
            <p:blipFill>
              <a:blip r:embed="rId18" cstate="print"/>
              <a:stretch>
                <a:fillRect/>
              </a:stretch>
            </p:blipFill>
            <p:spPr>
              <a:xfrm>
                <a:off x="1243806" y="3282581"/>
                <a:ext cx="966754" cy="1623083"/>
              </a:xfrm>
              <a:prstGeom prst="rect">
                <a:avLst/>
              </a:prstGeom>
              <a:effectLst>
                <a:outerShdw blurRad="50800" dist="38100" dir="2700000" algn="tl" rotWithShape="0">
                  <a:prstClr val="black">
                    <a:alpha val="40000"/>
                  </a:prstClr>
                </a:outerShdw>
              </a:effectLst>
            </p:spPr>
          </p:pic>
        </p:grpSp>
        <p:grpSp>
          <p:nvGrpSpPr>
            <p:cNvPr id="8" name="Group 3"/>
            <p:cNvGrpSpPr/>
            <p:nvPr/>
          </p:nvGrpSpPr>
          <p:grpSpPr>
            <a:xfrm>
              <a:off x="3207917" y="2767630"/>
              <a:ext cx="2718374" cy="3033422"/>
              <a:chOff x="3402414" y="2847724"/>
              <a:chExt cx="2641932" cy="2925984"/>
            </a:xfrm>
            <a:effectLst>
              <a:outerShdw blurRad="50800" dist="38100" dir="2700000" algn="tl" rotWithShape="0">
                <a:prstClr val="black">
                  <a:alpha val="40000"/>
                </a:prstClr>
              </a:outerShdw>
            </a:effectLst>
          </p:grpSpPr>
          <p:pic>
            <p:nvPicPr>
              <p:cNvPr id="101" name="Picture 100" descr="documentuum.png"/>
              <p:cNvPicPr>
                <a:picLocks noChangeAspect="1"/>
              </p:cNvPicPr>
              <p:nvPr/>
            </p:nvPicPr>
            <p:blipFill rotWithShape="1">
              <a:blip r:embed="rId21" cstate="print"/>
              <a:srcRect l="17816" t="21915" r="12263" b="19643"/>
              <a:stretch/>
            </p:blipFill>
            <p:spPr>
              <a:xfrm>
                <a:off x="3402414" y="2847724"/>
                <a:ext cx="2505207" cy="2709746"/>
              </a:xfrm>
              <a:prstGeom prst="rect">
                <a:avLst/>
              </a:prstGeom>
              <a:ln>
                <a:noFill/>
              </a:ln>
              <a:effectLst>
                <a:outerShdw blurRad="292100" dist="139700" dir="2700000" algn="tl" rotWithShape="0">
                  <a:srgbClr val="333333">
                    <a:alpha val="65000"/>
                  </a:srgbClr>
                </a:outerShdw>
              </a:effectLst>
            </p:spPr>
          </p:pic>
          <p:pic>
            <p:nvPicPr>
              <p:cNvPr id="102" name="Picture 101" descr="filecabinet.png"/>
              <p:cNvPicPr>
                <a:picLocks noChangeAspect="1"/>
              </p:cNvPicPr>
              <p:nvPr/>
            </p:nvPicPr>
            <p:blipFill>
              <a:blip r:embed="rId22" cstate="print"/>
              <a:stretch>
                <a:fillRect/>
              </a:stretch>
            </p:blipFill>
            <p:spPr>
              <a:xfrm>
                <a:off x="4754061" y="4077222"/>
                <a:ext cx="1290285" cy="1696486"/>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The Unified Archive</a:t>
            </a:r>
            <a:endParaRPr lang="en-US" sz="2800" dirty="0">
              <a:cs typeface="Arial" pitchFamily="34" charset="0"/>
            </a:endParaRPr>
          </a:p>
        </p:txBody>
      </p:sp>
      <p:sp>
        <p:nvSpPr>
          <p:cNvPr id="19" name="Round Same Side Corner Rectangle 1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7"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4"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5"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6"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20" name="Content Placeholder 2"/>
          <p:cNvSpPr>
            <a:spLocks noGrp="1"/>
          </p:cNvSpPr>
          <p:nvPr>
            <p:ph sz="quarter" idx="4294967295"/>
          </p:nvPr>
        </p:nvSpPr>
        <p:spPr>
          <a:xfrm>
            <a:off x="1858966" y="1432984"/>
            <a:ext cx="3522659" cy="4510616"/>
          </a:xfrm>
          <a:prstGeom prst="rect">
            <a:avLst/>
          </a:prstGeom>
        </p:spPr>
        <p:txBody>
          <a:bodyPr>
            <a:normAutofit/>
          </a:bodyPr>
          <a:lstStyle/>
          <a:p>
            <a:r>
              <a:rPr lang="en-US" sz="2000" dirty="0" smtClean="0"/>
              <a:t>InfoArchive archives multiple types of information from many applications</a:t>
            </a:r>
          </a:p>
          <a:p>
            <a:endParaRPr lang="en-US" sz="2000" dirty="0" smtClean="0"/>
          </a:p>
          <a:p>
            <a:r>
              <a:rPr lang="en-US" sz="2000" dirty="0" smtClean="0"/>
              <a:t>All these forms of information are ingested in the same way</a:t>
            </a:r>
          </a:p>
          <a:p>
            <a:endParaRPr lang="en-US" sz="2000" dirty="0" smtClean="0"/>
          </a:p>
          <a:p>
            <a:r>
              <a:rPr lang="en-US" sz="2000" dirty="0" smtClean="0"/>
              <a:t>Because of </a:t>
            </a:r>
            <a:r>
              <a:rPr lang="en-US" sz="2000" dirty="0" err="1" smtClean="0"/>
              <a:t>InfoArchive’s</a:t>
            </a:r>
            <a:r>
              <a:rPr lang="en-US" sz="2000" dirty="0" smtClean="0"/>
              <a:t> unique architecture, large volumes of information can be ingested at very high speeds</a:t>
            </a:r>
          </a:p>
        </p:txBody>
      </p:sp>
      <p:sp>
        <p:nvSpPr>
          <p:cNvPr id="21" name="Rectangle 20"/>
          <p:cNvSpPr/>
          <p:nvPr/>
        </p:nvSpPr>
        <p:spPr>
          <a:xfrm>
            <a:off x="5670550" y="4749799"/>
            <a:ext cx="1066800" cy="1143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3" descr="C:\Users\vernel\AppData\Local\Microsoft\Windows\Temporary Internet Files\Content.IE5\MVZYVJYO\MP900314130[1].jpg"/>
          <p:cNvPicPr>
            <a:picLocks noChangeAspect="1" noChangeArrowheads="1"/>
          </p:cNvPicPr>
          <p:nvPr/>
        </p:nvPicPr>
        <p:blipFill>
          <a:blip r:embed="rId3" cstate="print"/>
          <a:srcRect/>
          <a:stretch>
            <a:fillRect/>
          </a:stretch>
        </p:blipFill>
        <p:spPr bwMode="auto">
          <a:xfrm>
            <a:off x="5519443" y="1573143"/>
            <a:ext cx="1285666" cy="685800"/>
          </a:xfrm>
          <a:prstGeom prst="rect">
            <a:avLst/>
          </a:prstGeom>
          <a:noFill/>
        </p:spPr>
      </p:pic>
      <p:sp>
        <p:nvSpPr>
          <p:cNvPr id="23" name="TextBox 22"/>
          <p:cNvSpPr txBox="1"/>
          <p:nvPr/>
        </p:nvSpPr>
        <p:spPr>
          <a:xfrm>
            <a:off x="6889750" y="1562099"/>
            <a:ext cx="2209800" cy="1015663"/>
          </a:xfrm>
          <a:prstGeom prst="rect">
            <a:avLst/>
          </a:prstGeom>
          <a:noFill/>
        </p:spPr>
        <p:txBody>
          <a:bodyPr wrap="square" rtlCol="0">
            <a:spAutoFit/>
          </a:bodyPr>
          <a:lstStyle/>
          <a:p>
            <a:r>
              <a:rPr lang="en-US" sz="2000" dirty="0" smtClean="0"/>
              <a:t>Documents -Unstructured Content</a:t>
            </a:r>
            <a:endParaRPr lang="en-US" sz="2000" dirty="0"/>
          </a:p>
        </p:txBody>
      </p:sp>
      <p:sp>
        <p:nvSpPr>
          <p:cNvPr id="24" name="TextBox 23"/>
          <p:cNvSpPr txBox="1"/>
          <p:nvPr/>
        </p:nvSpPr>
        <p:spPr>
          <a:xfrm>
            <a:off x="6889750" y="5066268"/>
            <a:ext cx="2209800" cy="400110"/>
          </a:xfrm>
          <a:prstGeom prst="rect">
            <a:avLst/>
          </a:prstGeom>
          <a:noFill/>
        </p:spPr>
        <p:txBody>
          <a:bodyPr wrap="square" rtlCol="0">
            <a:spAutoFit/>
          </a:bodyPr>
          <a:lstStyle/>
          <a:p>
            <a:r>
              <a:rPr lang="en-US" sz="2000" dirty="0" smtClean="0"/>
              <a:t>Print Streams</a:t>
            </a:r>
            <a:endParaRPr lang="en-US" sz="2000" dirty="0"/>
          </a:p>
        </p:txBody>
      </p:sp>
      <p:sp>
        <p:nvSpPr>
          <p:cNvPr id="25" name="Can 24"/>
          <p:cNvSpPr/>
          <p:nvPr/>
        </p:nvSpPr>
        <p:spPr>
          <a:xfrm>
            <a:off x="5819376" y="2567371"/>
            <a:ext cx="6858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889750" y="2763704"/>
            <a:ext cx="2209800" cy="707886"/>
          </a:xfrm>
          <a:prstGeom prst="rect">
            <a:avLst/>
          </a:prstGeom>
          <a:noFill/>
        </p:spPr>
        <p:txBody>
          <a:bodyPr wrap="square" rtlCol="0">
            <a:spAutoFit/>
          </a:bodyPr>
          <a:lstStyle/>
          <a:p>
            <a:r>
              <a:rPr lang="en-US" sz="2000" dirty="0" smtClean="0"/>
              <a:t>Structured Data</a:t>
            </a:r>
            <a:endParaRPr lang="en-US" sz="2000" dirty="0"/>
          </a:p>
        </p:txBody>
      </p:sp>
      <p:grpSp>
        <p:nvGrpSpPr>
          <p:cNvPr id="2" name="Content Placeholder 8"/>
          <p:cNvGrpSpPr>
            <a:grpSpLocks noGrp="1"/>
          </p:cNvGrpSpPr>
          <p:nvPr/>
        </p:nvGrpSpPr>
        <p:grpSpPr>
          <a:xfrm>
            <a:off x="5632450" y="3661540"/>
            <a:ext cx="1059652" cy="756088"/>
            <a:chOff x="2786183" y="2276861"/>
            <a:chExt cx="3629241" cy="2189066"/>
          </a:xfrm>
        </p:grpSpPr>
        <p:sp>
          <p:nvSpPr>
            <p:cNvPr id="28" name="Rectangle 27"/>
            <p:cNvSpPr/>
            <p:nvPr/>
          </p:nvSpPr>
          <p:spPr>
            <a:xfrm>
              <a:off x="2786183" y="2276861"/>
              <a:ext cx="3629241" cy="218906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36" descr="chunk"/>
            <p:cNvPicPr>
              <a:picLocks noChangeAspect="1" noChangeArrowheads="1"/>
            </p:cNvPicPr>
            <p:nvPr/>
          </p:nvPicPr>
          <p:blipFill>
            <a:blip r:embed="rId4" cstate="print"/>
            <a:srcRect/>
            <a:stretch>
              <a:fillRect/>
            </a:stretch>
          </p:blipFill>
          <p:spPr bwMode="gray">
            <a:xfrm>
              <a:off x="3446691" y="2507001"/>
              <a:ext cx="2308225" cy="1728787"/>
            </a:xfrm>
            <a:prstGeom prst="rect">
              <a:avLst/>
            </a:prstGeom>
            <a:noFill/>
            <a:ln w="9525">
              <a:noFill/>
              <a:miter lim="800000"/>
              <a:headEnd/>
              <a:tailEnd/>
            </a:ln>
          </p:spPr>
        </p:pic>
      </p:grpSp>
      <p:sp>
        <p:nvSpPr>
          <p:cNvPr id="31" name="TextBox 30"/>
          <p:cNvSpPr txBox="1"/>
          <p:nvPr/>
        </p:nvSpPr>
        <p:spPr>
          <a:xfrm>
            <a:off x="6889750" y="3854917"/>
            <a:ext cx="2209800" cy="707886"/>
          </a:xfrm>
          <a:prstGeom prst="rect">
            <a:avLst/>
          </a:prstGeom>
          <a:noFill/>
        </p:spPr>
        <p:txBody>
          <a:bodyPr wrap="square" rtlCol="0">
            <a:spAutoFit/>
          </a:bodyPr>
          <a:lstStyle/>
          <a:p>
            <a:r>
              <a:rPr lang="en-US" sz="2000" dirty="0" smtClean="0"/>
              <a:t>XML Documents</a:t>
            </a:r>
            <a:endParaRPr lang="en-US" sz="2000" dirty="0"/>
          </a:p>
        </p:txBody>
      </p:sp>
      <p:pic>
        <p:nvPicPr>
          <p:cNvPr id="32" name="Picture 5" descr="http://t1.gstatic.com/images?q=tbn:ANd9GcT-kLApyFYtiRF2i4QVf2AWl3HLJv-AUE5dqGvUi9ZzBhLO6f1e8w"/>
          <p:cNvPicPr>
            <a:picLocks noChangeAspect="1" noChangeArrowheads="1"/>
          </p:cNvPicPr>
          <p:nvPr/>
        </p:nvPicPr>
        <p:blipFill>
          <a:blip r:embed="rId5" cstate="print"/>
          <a:srcRect/>
          <a:stretch>
            <a:fillRect/>
          </a:stretch>
        </p:blipFill>
        <p:spPr bwMode="auto">
          <a:xfrm>
            <a:off x="5720556" y="4791842"/>
            <a:ext cx="966788" cy="1058917"/>
          </a:xfrm>
          <a:prstGeom prst="rect">
            <a:avLst/>
          </a:prstGeom>
          <a:noFill/>
        </p:spPr>
      </p:pic>
      <p:grpSp>
        <p:nvGrpSpPr>
          <p:cNvPr id="3" name="Group 49"/>
          <p:cNvGrpSpPr>
            <a:grpSpLocks/>
          </p:cNvGrpSpPr>
          <p:nvPr/>
        </p:nvGrpSpPr>
        <p:grpSpPr bwMode="auto">
          <a:xfrm>
            <a:off x="136525" y="1474788"/>
            <a:ext cx="1214438" cy="461962"/>
            <a:chOff x="350838" y="2459038"/>
            <a:chExt cx="1214438" cy="462292"/>
          </a:xfrm>
        </p:grpSpPr>
        <p:sp>
          <p:nvSpPr>
            <p:cNvPr id="4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7"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24353843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Technology Components</a:t>
            </a:r>
            <a:endParaRPr lang="en-US" sz="2800" dirty="0">
              <a:cs typeface="Arial" pitchFamily="34" charset="0"/>
            </a:endParaRPr>
          </a:p>
        </p:txBody>
      </p:sp>
      <p:sp>
        <p:nvSpPr>
          <p:cNvPr id="19" name="Round Same Side Corner Rectangle 1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7"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4"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5"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6"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33" name="Content Placeholder 2"/>
          <p:cNvSpPr>
            <a:spLocks noGrp="1"/>
          </p:cNvSpPr>
          <p:nvPr>
            <p:ph idx="1"/>
          </p:nvPr>
        </p:nvSpPr>
        <p:spPr>
          <a:xfrm>
            <a:off x="1778000" y="1479551"/>
            <a:ext cx="6972300" cy="4525963"/>
          </a:xfrm>
        </p:spPr>
        <p:txBody>
          <a:bodyPr/>
          <a:lstStyle/>
          <a:p>
            <a:r>
              <a:rPr lang="en-US" sz="2400" dirty="0" smtClean="0"/>
              <a:t>The solution is built upon proven EMC technology, consisting of the following components</a:t>
            </a:r>
          </a:p>
          <a:p>
            <a:pPr lvl="1"/>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r>
              <a:rPr lang="en-US" sz="2400" dirty="0" smtClean="0"/>
              <a:t/>
            </a:r>
            <a:br>
              <a:rPr lang="en-US" sz="2400" dirty="0" smtClean="0"/>
            </a:br>
            <a:r>
              <a:rPr lang="en-US" sz="2400" dirty="0" smtClean="0"/>
              <a:t> </a:t>
            </a:r>
            <a:br>
              <a:rPr lang="en-US" sz="2400" dirty="0" smtClean="0"/>
            </a:br>
            <a:r>
              <a:rPr lang="en-US" sz="2400" dirty="0" smtClean="0"/>
              <a:t>The solution can be delivered on premises or virtualized in a Private Cloud </a:t>
            </a:r>
            <a:endParaRPr lang="en-US" sz="2400" dirty="0"/>
          </a:p>
        </p:txBody>
      </p:sp>
      <p:grpSp>
        <p:nvGrpSpPr>
          <p:cNvPr id="2" name="Group 49"/>
          <p:cNvGrpSpPr>
            <a:grpSpLocks/>
          </p:cNvGrpSpPr>
          <p:nvPr/>
        </p:nvGrpSpPr>
        <p:grpSpPr bwMode="auto">
          <a:xfrm>
            <a:off x="136525" y="1474788"/>
            <a:ext cx="1214438" cy="461962"/>
            <a:chOff x="350838" y="2459038"/>
            <a:chExt cx="1214438" cy="462292"/>
          </a:xfrm>
        </p:grpSpPr>
        <p:sp>
          <p:nvSpPr>
            <p:cNvPr id="2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2"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pic>
        <p:nvPicPr>
          <p:cNvPr id="47105" name="Picture 1"/>
          <p:cNvPicPr>
            <a:picLocks noChangeAspect="1" noChangeArrowheads="1"/>
          </p:cNvPicPr>
          <p:nvPr/>
        </p:nvPicPr>
        <p:blipFill>
          <a:blip r:embed="rId3" cstate="print"/>
          <a:srcRect/>
          <a:stretch>
            <a:fillRect/>
          </a:stretch>
        </p:blipFill>
        <p:spPr bwMode="auto">
          <a:xfrm>
            <a:off x="2447260" y="2467054"/>
            <a:ext cx="3470942" cy="2612946"/>
          </a:xfrm>
          <a:prstGeom prst="rect">
            <a:avLst/>
          </a:prstGeom>
          <a:noFill/>
          <a:ln w="9525">
            <a:noFill/>
            <a:miter lim="800000"/>
            <a:headEnd/>
            <a:tailEnd/>
          </a:ln>
          <a:effectLst/>
        </p:spPr>
      </p:pic>
    </p:spTree>
    <p:extLst>
      <p:ext uri="{BB962C8B-B14F-4D97-AF65-F5344CB8AC3E}">
        <p14:creationId xmlns:p14="http://schemas.microsoft.com/office/powerpoint/2010/main" val="9468142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Caution</a:t>
            </a:r>
            <a:endParaRPr lang="en-US" sz="2800" dirty="0">
              <a:cs typeface="Arial" pitchFamily="34" charset="0"/>
            </a:endParaRPr>
          </a:p>
        </p:txBody>
      </p:sp>
      <p:sp>
        <p:nvSpPr>
          <p:cNvPr id="19" name="Round Same Side Corner Rectangle 1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7"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4"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5"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6"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33" name="Content Placeholder 2"/>
          <p:cNvSpPr>
            <a:spLocks noGrp="1"/>
          </p:cNvSpPr>
          <p:nvPr>
            <p:ph idx="1"/>
          </p:nvPr>
        </p:nvSpPr>
        <p:spPr>
          <a:xfrm>
            <a:off x="1778000" y="1466851"/>
            <a:ext cx="6972300" cy="4525963"/>
          </a:xfrm>
        </p:spPr>
        <p:txBody>
          <a:bodyPr/>
          <a:lstStyle/>
          <a:p>
            <a:r>
              <a:rPr lang="en-US" sz="2400" dirty="0" smtClean="0">
                <a:solidFill>
                  <a:srgbClr val="FF0000"/>
                </a:solidFill>
              </a:rPr>
              <a:t>InfoArchive is not Documentum!!!</a:t>
            </a:r>
            <a:br>
              <a:rPr lang="en-US" sz="2400" dirty="0" smtClean="0">
                <a:solidFill>
                  <a:srgbClr val="FF0000"/>
                </a:solidFill>
              </a:rPr>
            </a:br>
            <a:endParaRPr lang="en-US" sz="2000" dirty="0" smtClean="0"/>
          </a:p>
          <a:p>
            <a:r>
              <a:rPr lang="en-US" sz="2000" dirty="0" smtClean="0"/>
              <a:t>Documentum is a system for creating, reviewing and publishing content – not for archiving </a:t>
            </a:r>
          </a:p>
          <a:p>
            <a:endParaRPr lang="en-US" sz="2000" dirty="0" smtClean="0"/>
          </a:p>
          <a:p>
            <a:r>
              <a:rPr lang="en-US" sz="2000" dirty="0" smtClean="0"/>
              <a:t>InfoArchive does use services of the Content Server, but </a:t>
            </a:r>
            <a:r>
              <a:rPr lang="en-US" sz="2000" i="1" dirty="0" smtClean="0"/>
              <a:t>not</a:t>
            </a:r>
            <a:r>
              <a:rPr lang="en-US" sz="2000" dirty="0" smtClean="0"/>
              <a:t> to archive content </a:t>
            </a:r>
            <a:br>
              <a:rPr lang="en-US" sz="2000" dirty="0" smtClean="0"/>
            </a:br>
            <a:r>
              <a:rPr lang="en-US" sz="2000" dirty="0" smtClean="0"/>
              <a:t/>
            </a:r>
            <a:br>
              <a:rPr lang="en-US" sz="2000" dirty="0" smtClean="0"/>
            </a:br>
            <a:r>
              <a:rPr lang="en-US" sz="2000" dirty="0" smtClean="0"/>
              <a:t>With InfoArchive documents are managed by InfoArchive, which uses </a:t>
            </a:r>
            <a:r>
              <a:rPr lang="en-US" sz="2000" dirty="0" err="1" smtClean="0"/>
              <a:t>xDB</a:t>
            </a:r>
            <a:r>
              <a:rPr lang="en-US" sz="2000" dirty="0" smtClean="0"/>
              <a:t> for the metadata</a:t>
            </a:r>
          </a:p>
          <a:p>
            <a:endParaRPr lang="en-US" sz="2000" dirty="0" smtClean="0"/>
          </a:p>
          <a:p>
            <a:r>
              <a:rPr lang="en-US" sz="2000" dirty="0" smtClean="0"/>
              <a:t>In fact, InfoArchive is a great way to archive Documentum!</a:t>
            </a:r>
            <a:endParaRPr lang="en-US" sz="2000" dirty="0"/>
          </a:p>
        </p:txBody>
      </p:sp>
      <p:grpSp>
        <p:nvGrpSpPr>
          <p:cNvPr id="2" name="Group 49"/>
          <p:cNvGrpSpPr>
            <a:grpSpLocks/>
          </p:cNvGrpSpPr>
          <p:nvPr/>
        </p:nvGrpSpPr>
        <p:grpSpPr bwMode="auto">
          <a:xfrm>
            <a:off x="136525" y="1474788"/>
            <a:ext cx="1214438" cy="461962"/>
            <a:chOff x="350838" y="2459038"/>
            <a:chExt cx="1214438" cy="462292"/>
          </a:xfrm>
        </p:grpSpPr>
        <p:sp>
          <p:nvSpPr>
            <p:cNvPr id="2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2"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pic>
        <p:nvPicPr>
          <p:cNvPr id="90114" name="Picture 2" descr="http://t0.gstatic.com/images?q=tbn:ANd9GcRLjrK_RCYnnGEZgMa0uhu5uvXdAlCzo1Ea7vA-mjnaYfozccDNcA"/>
          <p:cNvPicPr>
            <a:picLocks noChangeAspect="1" noChangeArrowheads="1"/>
          </p:cNvPicPr>
          <p:nvPr/>
        </p:nvPicPr>
        <p:blipFill>
          <a:blip r:embed="rId2" cstate="print"/>
          <a:srcRect/>
          <a:stretch>
            <a:fillRect/>
          </a:stretch>
        </p:blipFill>
        <p:spPr bwMode="auto">
          <a:xfrm>
            <a:off x="6337299" y="964009"/>
            <a:ext cx="1235075" cy="1080691"/>
          </a:xfrm>
          <a:prstGeom prst="rect">
            <a:avLst/>
          </a:prstGeom>
          <a:noFill/>
        </p:spPr>
      </p:pic>
    </p:spTree>
    <p:extLst>
      <p:ext uri="{BB962C8B-B14F-4D97-AF65-F5344CB8AC3E}">
        <p14:creationId xmlns:p14="http://schemas.microsoft.com/office/powerpoint/2010/main" val="9468142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How does it work?</a:t>
            </a:r>
            <a:endParaRPr lang="en-US" sz="2800" dirty="0">
              <a:cs typeface="Arial" pitchFamily="34" charset="0"/>
            </a:endParaRPr>
          </a:p>
        </p:txBody>
      </p:sp>
      <p:sp>
        <p:nvSpPr>
          <p:cNvPr id="19" name="Round Same Side Corner Rectangle 1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7"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4"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5"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6"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56" name="Rectangle 55"/>
          <p:cNvSpPr/>
          <p:nvPr/>
        </p:nvSpPr>
        <p:spPr>
          <a:xfrm>
            <a:off x="2225555" y="1258295"/>
            <a:ext cx="1899295" cy="4683654"/>
          </a:xfrm>
          <a:prstGeom prst="rect">
            <a:avLst/>
          </a:prstGeom>
          <a:gradFill flip="none" rotWithShape="1">
            <a:gsLst>
              <a:gs pos="100000">
                <a:schemeClr val="bg1">
                  <a:lumMod val="85000"/>
                </a:schemeClr>
              </a:gs>
              <a:gs pos="50000">
                <a:schemeClr val="bg1">
                  <a:lumMod val="95000"/>
                </a:schemeClr>
              </a:gs>
              <a:gs pos="0">
                <a:schemeClr val="bg1">
                  <a:alpha val="0"/>
                </a:schemeClr>
              </a:gs>
            </a:gsLst>
            <a:lin ang="5400000" scaled="1"/>
            <a:tileRect/>
          </a:gradFill>
          <a:ln w="9525" cmpd="sng">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653" tIns="34327" rIns="68653" bIns="34327" anchor="ctr"/>
          <a:lstStyle/>
          <a:p>
            <a:pPr algn="ctr"/>
            <a:endParaRPr lang="en-US">
              <a:solidFill>
                <a:srgbClr val="FFFFFF"/>
              </a:solidFill>
              <a:latin typeface="Arial" pitchFamily="34" charset="0"/>
              <a:cs typeface="Arial" pitchFamily="34" charset="0"/>
            </a:endParaRPr>
          </a:p>
        </p:txBody>
      </p:sp>
      <p:sp>
        <p:nvSpPr>
          <p:cNvPr id="57" name="Rectangle 56"/>
          <p:cNvSpPr/>
          <p:nvPr/>
        </p:nvSpPr>
        <p:spPr>
          <a:xfrm>
            <a:off x="2482375" y="1411154"/>
            <a:ext cx="1418166" cy="761993"/>
          </a:xfrm>
          <a:prstGeom prst="rect">
            <a:avLst/>
          </a:prstGeom>
          <a:gradFill flip="none" rotWithShape="1">
            <a:gsLst>
              <a:gs pos="0">
                <a:schemeClr val="accent2">
                  <a:lumMod val="75000"/>
                </a:schemeClr>
              </a:gs>
              <a:gs pos="100000">
                <a:schemeClr val="accent2"/>
              </a:gs>
            </a:gsLst>
            <a:lin ang="16200000" scaled="0"/>
            <a:tileRect/>
          </a:gradFill>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4759336" y="5111324"/>
            <a:ext cx="3778265" cy="707886"/>
          </a:xfrm>
          <a:prstGeom prst="rect">
            <a:avLst/>
          </a:prstGeom>
        </p:spPr>
        <p:txBody>
          <a:bodyPr wrap="square">
            <a:spAutoFit/>
          </a:bodyPr>
          <a:lstStyle/>
          <a:p>
            <a:pPr marL="1588" lvl="1" algn="ctr"/>
            <a:r>
              <a:rPr lang="en-US" sz="2000" dirty="0"/>
              <a:t>Frequency of archiving based on business rules</a:t>
            </a:r>
          </a:p>
        </p:txBody>
      </p:sp>
      <p:sp>
        <p:nvSpPr>
          <p:cNvPr id="59" name="TextBox 58"/>
          <p:cNvSpPr txBox="1"/>
          <p:nvPr/>
        </p:nvSpPr>
        <p:spPr>
          <a:xfrm rot="16200000">
            <a:off x="60377" y="3371334"/>
            <a:ext cx="3524249" cy="369332"/>
          </a:xfrm>
          <a:prstGeom prst="rect">
            <a:avLst/>
          </a:prstGeom>
          <a:noFill/>
        </p:spPr>
        <p:txBody>
          <a:bodyPr wrap="square" rtlCol="0">
            <a:spAutoFit/>
          </a:bodyPr>
          <a:lstStyle/>
          <a:p>
            <a:pPr algn="ctr"/>
            <a:r>
              <a:rPr lang="en-US" dirty="0" smtClean="0">
                <a:latin typeface="MetaNormalLF-Roman"/>
                <a:cs typeface="MetaNormalLF-Roman"/>
              </a:rPr>
              <a:t>OPERATIONAL SYSTEM</a:t>
            </a:r>
            <a:endParaRPr lang="en-US" dirty="0">
              <a:latin typeface="MetaNormalLF-Roman"/>
              <a:cs typeface="MetaNormalLF-Roman"/>
            </a:endParaRPr>
          </a:p>
        </p:txBody>
      </p:sp>
      <p:cxnSp>
        <p:nvCxnSpPr>
          <p:cNvPr id="60" name="Straight Connector 59"/>
          <p:cNvCxnSpPr/>
          <p:nvPr/>
        </p:nvCxnSpPr>
        <p:spPr>
          <a:xfrm flipH="1">
            <a:off x="2202250" y="1258295"/>
            <a:ext cx="11653" cy="4683654"/>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2" name="Group 60"/>
          <p:cNvGrpSpPr/>
          <p:nvPr/>
        </p:nvGrpSpPr>
        <p:grpSpPr>
          <a:xfrm>
            <a:off x="2437296" y="2178715"/>
            <a:ext cx="1536081" cy="2414451"/>
            <a:chOff x="2437296" y="2178715"/>
            <a:chExt cx="1536081" cy="2414451"/>
          </a:xfrm>
        </p:grpSpPr>
        <p:sp>
          <p:nvSpPr>
            <p:cNvPr id="62" name="Rectangle 61"/>
            <p:cNvSpPr/>
            <p:nvPr/>
          </p:nvSpPr>
          <p:spPr>
            <a:xfrm>
              <a:off x="2482375" y="2178715"/>
              <a:ext cx="1418166" cy="2414451"/>
            </a:xfrm>
            <a:prstGeom prst="rect">
              <a:avLst/>
            </a:prstGeom>
            <a:gradFill flip="none" rotWithShape="1">
              <a:gsLst>
                <a:gs pos="0">
                  <a:schemeClr val="tx1">
                    <a:lumMod val="75000"/>
                    <a:lumOff val="25000"/>
                  </a:schemeClr>
                </a:gs>
                <a:gs pos="100000">
                  <a:schemeClr val="bg1">
                    <a:lumMod val="65000"/>
                  </a:schemeClr>
                </a:gs>
              </a:gsLst>
              <a:lin ang="16200000" scaled="0"/>
              <a:tileRect/>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ext Box 4"/>
            <p:cNvSpPr txBox="1">
              <a:spLocks noChangeArrowheads="1"/>
            </p:cNvSpPr>
            <p:nvPr/>
          </p:nvSpPr>
          <p:spPr bwMode="auto">
            <a:xfrm>
              <a:off x="2437296" y="3007426"/>
              <a:ext cx="1536081" cy="707886"/>
            </a:xfrm>
            <a:prstGeom prst="rect">
              <a:avLst/>
            </a:prstGeom>
            <a:noFill/>
            <a:ln w="25400">
              <a:noFill/>
              <a:miter lim="800000"/>
              <a:headEnd/>
              <a:tailEnd/>
            </a:ln>
          </p:spPr>
          <p:txBody>
            <a:bodyPr wrap="square">
              <a:spAutoFit/>
            </a:bodyPr>
            <a:lstStyle/>
            <a:p>
              <a:pPr algn="ctr">
                <a:spcBef>
                  <a:spcPct val="20000"/>
                </a:spcBef>
                <a:buSzPct val="80000"/>
                <a:buFont typeface="Wingdings" pitchFamily="2" charset="2"/>
                <a:buNone/>
              </a:pP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rPr>
                <a:t>INACTIVE DATA</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endParaRPr>
            </a:p>
          </p:txBody>
        </p:sp>
      </p:grpSp>
      <p:cxnSp>
        <p:nvCxnSpPr>
          <p:cNvPr id="64" name="Straight Connector 63"/>
          <p:cNvCxnSpPr/>
          <p:nvPr/>
        </p:nvCxnSpPr>
        <p:spPr>
          <a:xfrm flipH="1">
            <a:off x="2008535" y="3421809"/>
            <a:ext cx="201083"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65" name="Text Box 4"/>
          <p:cNvSpPr txBox="1">
            <a:spLocks noChangeArrowheads="1"/>
          </p:cNvSpPr>
          <p:nvPr/>
        </p:nvSpPr>
        <p:spPr bwMode="auto">
          <a:xfrm>
            <a:off x="2473175" y="1447149"/>
            <a:ext cx="1441943" cy="707886"/>
          </a:xfrm>
          <a:prstGeom prst="rect">
            <a:avLst/>
          </a:prstGeom>
          <a:noFill/>
          <a:ln w="25400">
            <a:noFill/>
            <a:miter lim="800000"/>
            <a:headEnd/>
            <a:tailEnd/>
          </a:ln>
        </p:spPr>
        <p:txBody>
          <a:bodyPr wrap="square">
            <a:spAutoFit/>
          </a:bodyPr>
          <a:lstStyle/>
          <a:p>
            <a:pPr algn="ctr">
              <a:spcBef>
                <a:spcPct val="20000"/>
              </a:spcBef>
              <a:buSzPct val="80000"/>
              <a:buFont typeface="Wingdings" pitchFamily="2" charset="2"/>
              <a:buNone/>
            </a:pP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rPr>
              <a:t>ACTIVE DATA</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endParaRPr>
          </a:p>
        </p:txBody>
      </p:sp>
      <p:grpSp>
        <p:nvGrpSpPr>
          <p:cNvPr id="3" name="Group 65"/>
          <p:cNvGrpSpPr/>
          <p:nvPr/>
        </p:nvGrpSpPr>
        <p:grpSpPr>
          <a:xfrm>
            <a:off x="2415838" y="4581128"/>
            <a:ext cx="1569193" cy="1127804"/>
            <a:chOff x="2415838" y="4581128"/>
            <a:chExt cx="1569193" cy="1127804"/>
          </a:xfrm>
        </p:grpSpPr>
        <p:sp>
          <p:nvSpPr>
            <p:cNvPr id="67" name="Rectangle 66"/>
            <p:cNvSpPr/>
            <p:nvPr/>
          </p:nvSpPr>
          <p:spPr>
            <a:xfrm>
              <a:off x="2483298" y="4581128"/>
              <a:ext cx="1418166" cy="1127804"/>
            </a:xfrm>
            <a:prstGeom prst="rect">
              <a:avLst/>
            </a:prstGeom>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Text Box 4"/>
            <p:cNvSpPr txBox="1">
              <a:spLocks noChangeArrowheads="1"/>
            </p:cNvSpPr>
            <p:nvPr/>
          </p:nvSpPr>
          <p:spPr bwMode="auto">
            <a:xfrm>
              <a:off x="2415838" y="4838492"/>
              <a:ext cx="1569193" cy="523220"/>
            </a:xfrm>
            <a:prstGeom prst="rect">
              <a:avLst/>
            </a:prstGeom>
            <a:noFill/>
            <a:ln w="25400">
              <a:noFill/>
              <a:miter lim="800000"/>
              <a:headEnd/>
              <a:tailEnd/>
            </a:ln>
          </p:spPr>
          <p:txBody>
            <a:bodyPr wrap="square">
              <a:spAutoFit/>
            </a:bodyPr>
            <a:lstStyle/>
            <a:p>
              <a:pPr algn="ctr">
                <a:spcBef>
                  <a:spcPct val="20000"/>
                </a:spcBef>
                <a:buSzPct val="80000"/>
                <a:buFont typeface="Wingdings" pitchFamily="2" charset="2"/>
                <a:buNone/>
              </a:pPr>
              <a:r>
                <a:rPr lang="en-US"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rPr>
                <a:t>UNSTRUCTURED CONTENT</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endParaRPr>
            </a:p>
          </p:txBody>
        </p:sp>
      </p:grpSp>
      <p:grpSp>
        <p:nvGrpSpPr>
          <p:cNvPr id="4" name="Group 68"/>
          <p:cNvGrpSpPr/>
          <p:nvPr/>
        </p:nvGrpSpPr>
        <p:grpSpPr>
          <a:xfrm>
            <a:off x="5240982" y="1882788"/>
            <a:ext cx="2857283" cy="3164489"/>
            <a:chOff x="3402414" y="2847724"/>
            <a:chExt cx="2641932" cy="2925984"/>
          </a:xfrm>
        </p:grpSpPr>
        <p:pic>
          <p:nvPicPr>
            <p:cNvPr id="70" name="Picture 69" descr="documentuum.png"/>
            <p:cNvPicPr>
              <a:picLocks noChangeAspect="1"/>
            </p:cNvPicPr>
            <p:nvPr/>
          </p:nvPicPr>
          <p:blipFill rotWithShape="1">
            <a:blip r:embed="rId2" cstate="print"/>
            <a:srcRect l="17816" t="21915" r="12263" b="19643"/>
            <a:stretch/>
          </p:blipFill>
          <p:spPr>
            <a:xfrm>
              <a:off x="3402414" y="2847724"/>
              <a:ext cx="2505207" cy="2709746"/>
            </a:xfrm>
            <a:prstGeom prst="rect">
              <a:avLst/>
            </a:prstGeom>
          </p:spPr>
        </p:pic>
        <p:pic>
          <p:nvPicPr>
            <p:cNvPr id="71" name="Picture 70" descr="filecabinet.png"/>
            <p:cNvPicPr>
              <a:picLocks noChangeAspect="1"/>
            </p:cNvPicPr>
            <p:nvPr/>
          </p:nvPicPr>
          <p:blipFill>
            <a:blip r:embed="rId3" cstate="print"/>
            <a:stretch>
              <a:fillRect/>
            </a:stretch>
          </p:blipFill>
          <p:spPr>
            <a:xfrm>
              <a:off x="4754061" y="4077222"/>
              <a:ext cx="1290285" cy="1696486"/>
            </a:xfrm>
            <a:prstGeom prst="rect">
              <a:avLst/>
            </a:prstGeom>
            <a:effectLst>
              <a:outerShdw blurRad="50800" dist="38100" dir="2700000" algn="tl" rotWithShape="0">
                <a:prstClr val="black">
                  <a:alpha val="40000"/>
                </a:prstClr>
              </a:outerShdw>
            </a:effectLst>
          </p:spPr>
        </p:pic>
      </p:grpSp>
      <p:grpSp>
        <p:nvGrpSpPr>
          <p:cNvPr id="5" name="Group 49"/>
          <p:cNvGrpSpPr>
            <a:grpSpLocks/>
          </p:cNvGrpSpPr>
          <p:nvPr/>
        </p:nvGrpSpPr>
        <p:grpSpPr bwMode="auto">
          <a:xfrm>
            <a:off x="136525" y="1474788"/>
            <a:ext cx="1214438" cy="461962"/>
            <a:chOff x="350838" y="2459038"/>
            <a:chExt cx="1214438" cy="462292"/>
          </a:xfrm>
        </p:grpSpPr>
        <p:sp>
          <p:nvSpPr>
            <p:cNvPr id="47"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8"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383497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044E-7 3.96484E-6 L 0.37452 -0.00093 " pathEditMode="relative" rAng="0" ptsTypes="AA">
                                      <p:cBhvr>
                                        <p:cTn id="6" dur="2000" fill="hold"/>
                                        <p:tgtEl>
                                          <p:spTgt spid="2"/>
                                        </p:tgtEl>
                                        <p:attrNameLst>
                                          <p:attrName>ppt_x</p:attrName>
                                          <p:attrName>ppt_y</p:attrName>
                                        </p:attrNameLst>
                                      </p:cBhvr>
                                      <p:rCtr x="18726" y="-46"/>
                                    </p:animMotion>
                                  </p:childTnLst>
                                </p:cTn>
                              </p:par>
                              <p:par>
                                <p:cTn id="7" presetID="42" presetClass="path" presetSubtype="0" accel="50000" decel="50000" fill="hold" nodeType="withEffect">
                                  <p:stCondLst>
                                    <p:cond delay="0"/>
                                  </p:stCondLst>
                                  <p:childTnLst>
                                    <p:animMotion origin="layout" path="M 3.55594E-6 -2.83762E-6 L 0.36999 -0.26036 " pathEditMode="relative" rAng="0" ptsTypes="AA">
                                      <p:cBhvr>
                                        <p:cTn id="8" dur="2000" fill="hold"/>
                                        <p:tgtEl>
                                          <p:spTgt spid="3"/>
                                        </p:tgtEl>
                                        <p:attrNameLst>
                                          <p:attrName>ppt_x</p:attrName>
                                          <p:attrName>ppt_y</p:attrName>
                                        </p:attrNameLst>
                                      </p:cBhvr>
                                      <p:rCtr x="18491" y="-130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12800" y="-381000"/>
            <a:ext cx="10871200" cy="8153400"/>
            <a:chOff x="-812800" y="-381000"/>
            <a:chExt cx="10871200" cy="8153400"/>
          </a:xfrm>
        </p:grpSpPr>
        <p:pic>
          <p:nvPicPr>
            <p:cNvPr id="14" name="Picture 13" descr="monitor1.png"/>
            <p:cNvPicPr>
              <a:picLocks noChangeAspect="1"/>
            </p:cNvPicPr>
            <p:nvPr/>
          </p:nvPicPr>
          <p:blipFill>
            <a:blip r:embed="rId3" cstate="print"/>
            <a:stretch>
              <a:fillRect/>
            </a:stretch>
          </p:blipFill>
          <p:spPr>
            <a:xfrm>
              <a:off x="-812800" y="-381000"/>
              <a:ext cx="10871200" cy="8153400"/>
            </a:xfrm>
            <a:prstGeom prst="rect">
              <a:avLst/>
            </a:prstGeom>
            <a:ln>
              <a:solidFill>
                <a:srgbClr val="FFFFFF"/>
              </a:solidFill>
            </a:ln>
          </p:spPr>
        </p:pic>
        <p:pic>
          <p:nvPicPr>
            <p:cNvPr id="17" name="Picture 2" descr="D:\00_CONTENT\30_Engagements\87_Momentum\screens\7-search-results-20110101-result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00" y="434974"/>
              <a:ext cx="8299996" cy="4749667"/>
            </a:xfrm>
            <a:prstGeom prst="rect">
              <a:avLst/>
            </a:prstGeom>
            <a:noFill/>
            <a:ln>
              <a:solidFill>
                <a:srgbClr val="FFFFFF"/>
              </a:solidFill>
            </a:ln>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2376928" y="2621449"/>
            <a:ext cx="4390144" cy="769441"/>
          </a:xfrm>
          <a:prstGeom prst="rect">
            <a:avLst/>
          </a:prstGeom>
          <a:noFill/>
        </p:spPr>
        <p:txBody>
          <a:bodyPr wrap="none" rtlCol="0">
            <a:spAutoFit/>
          </a:bodyPr>
          <a:lstStyle/>
          <a:p>
            <a:pPr algn="ctr"/>
            <a:r>
              <a:rPr lang="en-US" sz="4400" dirty="0" smtClean="0">
                <a:solidFill>
                  <a:schemeClr val="bg1"/>
                </a:solidFill>
              </a:rPr>
              <a:t>ACCESS DEMO</a:t>
            </a:r>
          </a:p>
        </p:txBody>
      </p:sp>
      <p:pic>
        <p:nvPicPr>
          <p:cNvPr id="19" name="Picture 2" descr="D:\00_CONTENT\30_Engagements\87_Momentum\screens\10-expand-search-result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599" y="434975"/>
            <a:ext cx="8293842" cy="4761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gray">
          <a:xfrm>
            <a:off x="366713" y="6710720"/>
            <a:ext cx="2898229" cy="123111"/>
          </a:xfrm>
          <a:prstGeom prst="rect">
            <a:avLst/>
          </a:prstGeom>
          <a:noFill/>
        </p:spPr>
        <p:txBody>
          <a:bodyPr wrap="none" lIns="0" tIns="0" rIns="0" bIns="0" rtlCol="0">
            <a:spAutoFit/>
          </a:bodyPr>
          <a:lstStyle/>
          <a:p>
            <a:pPr algn="l"/>
            <a:r>
              <a:rPr lang="en-US" sz="800" dirty="0" smtClean="0">
                <a:solidFill>
                  <a:schemeClr val="bg2"/>
                </a:solidFill>
                <a:latin typeface="+mj-lt"/>
              </a:rPr>
              <a:t>© Copyright 2012 EMC Corporation. All rights reserved.</a:t>
            </a:r>
            <a:endParaRPr lang="en-US" sz="800" dirty="0">
              <a:solidFill>
                <a:schemeClr val="bg2"/>
              </a:solidFill>
              <a:latin typeface="+mj-lt"/>
            </a:endParaRPr>
          </a:p>
        </p:txBody>
      </p:sp>
      <p:sp>
        <p:nvSpPr>
          <p:cNvPr id="7" name="TextBox 6"/>
          <p:cNvSpPr txBox="1"/>
          <p:nvPr/>
        </p:nvSpPr>
        <p:spPr bwMode="gray">
          <a:xfrm flipH="1">
            <a:off x="8553450" y="6710720"/>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2"/>
                </a:solidFill>
                <a:latin typeface="+mj-lt"/>
              </a:rPr>
              <a:pPr marL="0" marR="0" indent="0" algn="r" defTabSz="914400" rtl="0" eaLnBrk="1" fontAlgn="auto" latinLnBrk="0" hangingPunct="1">
                <a:lnSpc>
                  <a:spcPct val="100000"/>
                </a:lnSpc>
                <a:spcBef>
                  <a:spcPts val="0"/>
                </a:spcBef>
                <a:spcAft>
                  <a:spcPts val="0"/>
                </a:spcAft>
                <a:buClrTx/>
                <a:buSzTx/>
                <a:buFontTx/>
                <a:buNone/>
                <a:tabLst/>
                <a:defRPr/>
              </a:pPr>
              <a:t>17</a:t>
            </a:fld>
            <a:endParaRPr lang="en-US" sz="800" dirty="0" smtClean="0">
              <a:solidFill>
                <a:schemeClr val="bg2"/>
              </a:solidFill>
              <a:latin typeface="+mj-lt"/>
            </a:endParaRPr>
          </a:p>
        </p:txBody>
      </p:sp>
      <p:grpSp>
        <p:nvGrpSpPr>
          <p:cNvPr id="3" name="Group 2"/>
          <p:cNvGrpSpPr/>
          <p:nvPr/>
        </p:nvGrpSpPr>
        <p:grpSpPr>
          <a:xfrm>
            <a:off x="0" y="6175086"/>
            <a:ext cx="9144000" cy="512064"/>
            <a:chOff x="0" y="6175086"/>
            <a:chExt cx="9144000" cy="512064"/>
          </a:xfrm>
        </p:grpSpPr>
        <p:sp>
          <p:nvSpPr>
            <p:cNvPr id="4" name="Rectangle 3"/>
            <p:cNvSpPr/>
            <p:nvPr/>
          </p:nvSpPr>
          <p:spPr>
            <a:xfrm>
              <a:off x="0" y="6175086"/>
              <a:ext cx="9144000" cy="51206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png"/>
            <p:cNvPicPr>
              <a:picLocks noChangeAspect="1"/>
            </p:cNvPicPr>
            <p:nvPr/>
          </p:nvPicPr>
          <p:blipFill>
            <a:blip r:embed="rId6" cstate="print"/>
            <a:stretch>
              <a:fillRect/>
            </a:stretch>
          </p:blipFill>
          <p:spPr>
            <a:xfrm>
              <a:off x="7836549" y="6203661"/>
              <a:ext cx="940762" cy="470381"/>
            </a:xfrm>
            <a:prstGeom prst="rect">
              <a:avLst/>
            </a:prstGeom>
          </p:spPr>
        </p:pic>
      </p:grpSp>
      <p:pic>
        <p:nvPicPr>
          <p:cNvPr id="21" name="Picture 2" descr="D:\00_CONTENT\30_Engagements\87_Momentum\screens\7-search-results-20110101-result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599" y="434975"/>
            <a:ext cx="8303615" cy="47496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00_CONTENT\30_Engagements\87_Momentum\screens\8-search-results-20110101-getconten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2599" y="434975"/>
            <a:ext cx="8296275" cy="47496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00_CONTENT\30_Engagements\87_Momentum\screens\9-search-results-viewconten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7238" y="612451"/>
            <a:ext cx="6509234" cy="457990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a:spLocks noGrp="1" noChangeArrowheads="1"/>
          </p:cNvSpPr>
          <p:nvPr>
            <p:ph type="title"/>
          </p:nvPr>
        </p:nvSpPr>
        <p:spPr>
          <a:xfrm>
            <a:off x="301625" y="166687"/>
            <a:ext cx="3317875" cy="373063"/>
          </a:xfrm>
          <a:solidFill>
            <a:schemeClr val="tx1">
              <a:lumMod val="75000"/>
              <a:lumOff val="25000"/>
            </a:schemeClr>
          </a:solidFill>
          <a:ln>
            <a:solidFill>
              <a:schemeClr val="tx1">
                <a:lumMod val="50000"/>
                <a:lumOff val="50000"/>
              </a:schemeClr>
            </a:solidFill>
          </a:ln>
        </p:spPr>
        <p:txBody>
          <a:bodyPr/>
          <a:lstStyle/>
          <a:p>
            <a:pPr>
              <a:defRPr/>
            </a:pPr>
            <a:r>
              <a:rPr lang="en-US" sz="2800" dirty="0" smtClean="0">
                <a:solidFill>
                  <a:srgbClr val="FFFFFF"/>
                </a:solidFill>
                <a:cs typeface="Arial" pitchFamily="34" charset="0"/>
              </a:rPr>
              <a:t>DEMO: Data Access</a:t>
            </a:r>
            <a:endParaRPr lang="en-US" sz="2800" dirty="0">
              <a:solidFill>
                <a:srgbClr val="FFFFFF"/>
              </a:solidFill>
              <a:cs typeface="Arial" pitchFamily="34" charset="0"/>
            </a:endParaRPr>
          </a:p>
        </p:txBody>
      </p:sp>
      <p:sp>
        <p:nvSpPr>
          <p:cNvPr id="18" name="Round Same Side Corner Rectangle 17"/>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6"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7"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8"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9" name="TextBox 28"/>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0"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32"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3"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34"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8" name="Group 49"/>
          <p:cNvGrpSpPr>
            <a:grpSpLocks/>
          </p:cNvGrpSpPr>
          <p:nvPr/>
        </p:nvGrpSpPr>
        <p:grpSpPr bwMode="auto">
          <a:xfrm>
            <a:off x="136525" y="1474788"/>
            <a:ext cx="1214438" cy="461962"/>
            <a:chOff x="350838" y="2459038"/>
            <a:chExt cx="1214438" cy="462292"/>
          </a:xfrm>
        </p:grpSpPr>
        <p:sp>
          <p:nvSpPr>
            <p:cNvPr id="36"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7"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91277474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z="2800" dirty="0" smtClean="0">
                <a:cs typeface="Arial" pitchFamily="34" charset="0"/>
              </a:rPr>
              <a:t>How InfoArchive Addresses the Cost Challenge</a:t>
            </a:r>
          </a:p>
        </p:txBody>
      </p:sp>
      <p:sp>
        <p:nvSpPr>
          <p:cNvPr id="25603" name="Rectangle 3"/>
          <p:cNvSpPr>
            <a:spLocks noGrp="1" noChangeArrowheads="1"/>
          </p:cNvSpPr>
          <p:nvPr>
            <p:ph type="body" idx="1"/>
          </p:nvPr>
        </p:nvSpPr>
        <p:spPr/>
        <p:txBody>
          <a:bodyPr/>
          <a:lstStyle/>
          <a:p>
            <a:r>
              <a:rPr lang="en-US" sz="2000" dirty="0" smtClean="0">
                <a:solidFill>
                  <a:srgbClr val="000000"/>
                </a:solidFill>
              </a:rPr>
              <a:t>Server Costs</a:t>
            </a:r>
          </a:p>
          <a:p>
            <a:pPr lvl="1"/>
            <a:r>
              <a:rPr lang="en-US" sz="1600" dirty="0" smtClean="0">
                <a:solidFill>
                  <a:srgbClr val="000000"/>
                </a:solidFill>
              </a:rPr>
              <a:t>InfoArchive moves data out of the operational systems</a:t>
            </a:r>
          </a:p>
          <a:p>
            <a:pPr lvl="1"/>
            <a:r>
              <a:rPr lang="en-US" sz="1600" dirty="0" smtClean="0">
                <a:solidFill>
                  <a:srgbClr val="000000"/>
                </a:solidFill>
              </a:rPr>
              <a:t>So fewer servers are needed</a:t>
            </a:r>
            <a:endParaRPr lang="en-US" sz="2000" dirty="0" smtClean="0">
              <a:solidFill>
                <a:srgbClr val="000000"/>
              </a:solidFill>
            </a:endParaRPr>
          </a:p>
          <a:p>
            <a:r>
              <a:rPr lang="en-US" sz="2000" dirty="0" smtClean="0">
                <a:solidFill>
                  <a:srgbClr val="000000"/>
                </a:solidFill>
              </a:rPr>
              <a:t>License Costs</a:t>
            </a:r>
          </a:p>
          <a:p>
            <a:pPr lvl="1"/>
            <a:r>
              <a:rPr lang="en-US" sz="1600" dirty="0" smtClean="0">
                <a:solidFill>
                  <a:srgbClr val="000000"/>
                </a:solidFill>
              </a:rPr>
              <a:t>And fewer DBMS Licenses are needed</a:t>
            </a:r>
          </a:p>
          <a:p>
            <a:pPr lvl="1"/>
            <a:r>
              <a:rPr lang="en-US" sz="1600" dirty="0" smtClean="0">
                <a:solidFill>
                  <a:srgbClr val="000000"/>
                </a:solidFill>
              </a:rPr>
              <a:t>Less information in the operational systems means faster, easier backups, restores, and upgrades</a:t>
            </a:r>
          </a:p>
          <a:p>
            <a:r>
              <a:rPr lang="en-US" sz="2000" dirty="0" smtClean="0">
                <a:solidFill>
                  <a:srgbClr val="000000"/>
                </a:solidFill>
              </a:rPr>
              <a:t>Storage Costs</a:t>
            </a:r>
          </a:p>
          <a:p>
            <a:pPr lvl="1"/>
            <a:r>
              <a:rPr lang="en-US" sz="1600" dirty="0" smtClean="0">
                <a:solidFill>
                  <a:srgbClr val="000000"/>
                </a:solidFill>
              </a:rPr>
              <a:t>InfoArchive automatically moves the data to the right type of storage based on business policy</a:t>
            </a:r>
          </a:p>
          <a:p>
            <a:pPr lvl="1"/>
            <a:r>
              <a:rPr lang="en-US" sz="1600" dirty="0" smtClean="0">
                <a:solidFill>
                  <a:srgbClr val="000000"/>
                </a:solidFill>
              </a:rPr>
              <a:t>Commonly accessed data is kept in primary storage, which is faster</a:t>
            </a:r>
          </a:p>
          <a:p>
            <a:pPr lvl="1"/>
            <a:r>
              <a:rPr lang="en-US" sz="1600" dirty="0" smtClean="0">
                <a:solidFill>
                  <a:srgbClr val="000000"/>
                </a:solidFill>
              </a:rPr>
              <a:t>Other data is kept in secondary storage, which is less expensive</a:t>
            </a:r>
          </a:p>
          <a:p>
            <a:pPr lvl="1"/>
            <a:r>
              <a:rPr lang="en-US" sz="1600" dirty="0" smtClean="0">
                <a:solidFill>
                  <a:srgbClr val="000000"/>
                </a:solidFill>
              </a:rPr>
              <a:t>In addition, data is compressed, reducing the volume by 90%</a:t>
            </a:r>
          </a:p>
          <a:p>
            <a:pPr lvl="1"/>
            <a:r>
              <a:rPr lang="en-US" sz="1600" dirty="0" smtClean="0">
                <a:solidFill>
                  <a:srgbClr val="000000"/>
                </a:solidFill>
              </a:rPr>
              <a:t>And with Centera, data is replicated so no backups are needed for archived data</a:t>
            </a:r>
            <a:endParaRPr lang="en-US" sz="2000" dirty="0" smtClean="0">
              <a:solidFill>
                <a:srgbClr val="000000"/>
              </a:solidFill>
            </a:endParaRPr>
          </a:p>
        </p:txBody>
      </p:sp>
      <p:sp>
        <p:nvSpPr>
          <p:cNvPr id="25604"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3"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4"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6"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5"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7"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38"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9"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0"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4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7"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66713" y="101600"/>
            <a:ext cx="8410575" cy="920750"/>
          </a:xfrm>
        </p:spPr>
        <p:txBody>
          <a:bodyPr/>
          <a:lstStyle/>
          <a:p>
            <a:pPr>
              <a:defRPr/>
            </a:pPr>
            <a:r>
              <a:rPr lang="en-US" sz="2800" dirty="0" smtClean="0">
                <a:cs typeface="Arial" pitchFamily="34" charset="0"/>
              </a:rPr>
              <a:t>How InfoArchive Addresses the Compliance Challenge</a:t>
            </a:r>
          </a:p>
        </p:txBody>
      </p:sp>
      <p:sp>
        <p:nvSpPr>
          <p:cNvPr id="25604"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5528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3" name="TextBox 37"/>
          <p:cNvSpPr txBox="1">
            <a:spLocks noChangeArrowheads="1"/>
          </p:cNvSpPr>
          <p:nvPr/>
        </p:nvSpPr>
        <p:spPr bwMode="auto">
          <a:xfrm>
            <a:off x="18394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4"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6"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5"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7"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38" name="AutoShape 26"/>
          <p:cNvSpPr>
            <a:spLocks noChangeArrowheads="1"/>
          </p:cNvSpPr>
          <p:nvPr/>
        </p:nvSpPr>
        <p:spPr bwMode="auto">
          <a:xfrm>
            <a:off x="12811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9" name="AutoShape 26"/>
          <p:cNvSpPr>
            <a:spLocks noChangeArrowheads="1"/>
          </p:cNvSpPr>
          <p:nvPr/>
        </p:nvSpPr>
        <p:spPr bwMode="auto">
          <a:xfrm>
            <a:off x="15669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0" name="AutoShape 26"/>
          <p:cNvSpPr>
            <a:spLocks noChangeArrowheads="1"/>
          </p:cNvSpPr>
          <p:nvPr/>
        </p:nvSpPr>
        <p:spPr bwMode="auto">
          <a:xfrm>
            <a:off x="12811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4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7"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32" name="Text Box 8"/>
          <p:cNvSpPr txBox="1">
            <a:spLocks noChangeArrowheads="1"/>
          </p:cNvSpPr>
          <p:nvPr/>
        </p:nvSpPr>
        <p:spPr bwMode="auto">
          <a:xfrm rot="16200000">
            <a:off x="584449" y="2091203"/>
            <a:ext cx="2404026" cy="338554"/>
          </a:xfrm>
          <a:prstGeom prst="rect">
            <a:avLst/>
          </a:prstGeom>
          <a:noFill/>
          <a:ln w="9525">
            <a:noFill/>
            <a:miter lim="800000"/>
            <a:headEnd/>
            <a:tailEnd/>
          </a:ln>
        </p:spPr>
        <p:txBody>
          <a:bodyPr wrap="square">
            <a:spAutoFit/>
          </a:bodyPr>
          <a:lstStyle/>
          <a:p>
            <a:pPr algn="ctr">
              <a:spcBef>
                <a:spcPct val="50000"/>
              </a:spcBef>
            </a:pPr>
            <a:r>
              <a:rPr lang="en-US" sz="1600" i="1" dirty="0" smtClean="0">
                <a:latin typeface="+mn-lt"/>
              </a:rPr>
              <a:t>Compliance Complexity </a:t>
            </a:r>
            <a:endParaRPr lang="en-US" sz="1600" i="1" dirty="0">
              <a:latin typeface="+mn-lt"/>
            </a:endParaRPr>
          </a:p>
        </p:txBody>
      </p:sp>
      <p:grpSp>
        <p:nvGrpSpPr>
          <p:cNvPr id="3" name="Group 99"/>
          <p:cNvGrpSpPr/>
          <p:nvPr/>
        </p:nvGrpSpPr>
        <p:grpSpPr>
          <a:xfrm>
            <a:off x="1691230" y="3465822"/>
            <a:ext cx="2286000" cy="1257300"/>
            <a:chOff x="857250" y="3886200"/>
            <a:chExt cx="2286000" cy="1257300"/>
          </a:xfrm>
        </p:grpSpPr>
        <p:sp>
          <p:nvSpPr>
            <p:cNvPr id="45" name="Rectangle 44"/>
            <p:cNvSpPr/>
            <p:nvPr/>
          </p:nvSpPr>
          <p:spPr bwMode="auto">
            <a:xfrm>
              <a:off x="857250" y="3886200"/>
              <a:ext cx="2286000" cy="1257300"/>
            </a:xfrm>
            <a:prstGeom prst="rect">
              <a:avLst/>
            </a:prstGeom>
            <a:blipFill dpi="0" rotWithShape="1">
              <a:blip r:embed="rId3" cstate="print"/>
              <a:srcRect/>
              <a:tile tx="0" ty="0" sx="50000" sy="50000" flip="none" algn="ctr"/>
            </a:blipFill>
            <a:ln w="12700" cap="flat" cmpd="sng" algn="ctr">
              <a:noFill/>
              <a:prstDash val="solid"/>
              <a:round/>
              <a:headEnd type="none" w="med" len="med"/>
              <a:tailEnd type="none" w="med" len="med"/>
            </a:ln>
            <a:effectLst/>
          </p:spPr>
          <p:txBody>
            <a:bodyPr wrap="none" lIns="0" tIns="0" rIns="0" bIns="0" anchor="ctr">
              <a:prstTxWarp prst="textNoShape">
                <a:avLst/>
              </a:prstTxWarp>
            </a:bodyPr>
            <a:lstStyle/>
            <a:p>
              <a:endParaRPr lang="en-US" sz="2000">
                <a:solidFill>
                  <a:schemeClr val="bg1"/>
                </a:solidFill>
                <a:latin typeface="+mn-lt"/>
              </a:endParaRPr>
            </a:p>
          </p:txBody>
        </p:sp>
        <p:sp>
          <p:nvSpPr>
            <p:cNvPr id="46" name="Rounded Rectangle 76"/>
            <p:cNvSpPr>
              <a:spLocks noChangeArrowheads="1"/>
            </p:cNvSpPr>
            <p:nvPr/>
          </p:nvSpPr>
          <p:spPr bwMode="auto">
            <a:xfrm>
              <a:off x="914400" y="3886200"/>
              <a:ext cx="2228850" cy="1257300"/>
            </a:xfrm>
            <a:prstGeom prst="roundRect">
              <a:avLst>
                <a:gd name="adj" fmla="val 21125"/>
              </a:avLst>
            </a:prstGeom>
            <a:gradFill>
              <a:gsLst>
                <a:gs pos="0">
                  <a:srgbClr val="15A0BF"/>
                </a:gs>
                <a:gs pos="50000">
                  <a:srgbClr val="087186"/>
                </a:gs>
              </a:gsLst>
              <a:lin ang="5400000" scaled="0"/>
            </a:gradFill>
            <a:ln w="12700" cap="flat" cmpd="sng" algn="ctr">
              <a:noFill/>
              <a:prstDash val="solid"/>
              <a:round/>
              <a:headEnd type="none" w="med" len="med"/>
              <a:tailEnd type="none" w="med" len="med"/>
            </a:ln>
            <a:effectLst>
              <a:reflection blurRad="6350" stA="52000" endA="300" endPos="35000" dir="5400000" sy="-100000" algn="bl" rotWithShape="0"/>
            </a:effectLst>
          </p:spPr>
          <p:txBody>
            <a:bodyPr vert="horz" wrap="none" lIns="72000" tIns="0" rIns="0" bIns="0" numCol="1" rtlCol="0" anchor="ctr" anchorCtr="0" compatLnSpc="1">
              <a:prstTxWarp prst="textNoShape">
                <a:avLst/>
              </a:prstTxWarp>
            </a:bodyPr>
            <a:lstStyle/>
            <a:p>
              <a:pPr>
                <a:lnSpc>
                  <a:spcPct val="95000"/>
                </a:lnSpc>
                <a:buClr>
                  <a:srgbClr val="3C44E4"/>
                </a:buClr>
                <a:buFont typeface="Wingdings" pitchFamily="2" charset="2"/>
                <a:buNone/>
              </a:pPr>
              <a:endParaRPr lang="en-US" b="1">
                <a:solidFill>
                  <a:schemeClr val="bg1"/>
                </a:solidFill>
                <a:effectLst>
                  <a:outerShdw blurRad="190500" algn="ctr" rotWithShape="0">
                    <a:prstClr val="black">
                      <a:alpha val="40000"/>
                    </a:prstClr>
                  </a:outerShdw>
                </a:effectLst>
                <a:latin typeface="+mn-lt"/>
              </a:endParaRPr>
            </a:p>
          </p:txBody>
        </p:sp>
        <p:grpSp>
          <p:nvGrpSpPr>
            <p:cNvPr id="4" name="Group 135"/>
            <p:cNvGrpSpPr>
              <a:grpSpLocks/>
            </p:cNvGrpSpPr>
            <p:nvPr/>
          </p:nvGrpSpPr>
          <p:grpSpPr bwMode="auto">
            <a:xfrm>
              <a:off x="1638302" y="4065590"/>
              <a:ext cx="1009651" cy="879476"/>
              <a:chOff x="1103" y="2561"/>
              <a:chExt cx="636" cy="554"/>
            </a:xfrm>
          </p:grpSpPr>
          <p:grpSp>
            <p:nvGrpSpPr>
              <p:cNvPr id="5" name="Group 30"/>
              <p:cNvGrpSpPr>
                <a:grpSpLocks/>
              </p:cNvGrpSpPr>
              <p:nvPr/>
            </p:nvGrpSpPr>
            <p:grpSpPr bwMode="auto">
              <a:xfrm>
                <a:off x="1104" y="2561"/>
                <a:ext cx="432" cy="145"/>
                <a:chOff x="1104" y="2561"/>
                <a:chExt cx="432" cy="145"/>
              </a:xfrm>
            </p:grpSpPr>
            <p:sp>
              <p:nvSpPr>
                <p:cNvPr id="57" name="Text Box 31"/>
                <p:cNvSpPr txBox="1">
                  <a:spLocks noChangeArrowheads="1"/>
                </p:cNvSpPr>
                <p:nvPr/>
              </p:nvSpPr>
              <p:spPr bwMode="auto">
                <a:xfrm>
                  <a:off x="1288" y="2590"/>
                  <a:ext cx="248"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Audit</a:t>
                  </a:r>
                  <a:endParaRPr lang="en-US" sz="1200" b="1">
                    <a:solidFill>
                      <a:schemeClr val="bg1"/>
                    </a:solidFill>
                    <a:latin typeface="+mn-lt"/>
                  </a:endParaRPr>
                </a:p>
              </p:txBody>
            </p:sp>
            <p:pic>
              <p:nvPicPr>
                <p:cNvPr id="58" name="Picture 30" descr="C:\DOCUME~1\Lumsmore\LOCALS~1\Temp\VMwareDnD\00006ad2\graph2.png"/>
                <p:cNvPicPr>
                  <a:picLocks noChangeAspect="1" noChangeArrowheads="1"/>
                </p:cNvPicPr>
                <p:nvPr/>
              </p:nvPicPr>
              <p:blipFill>
                <a:blip r:embed="rId4" cstate="print"/>
                <a:srcRect/>
                <a:stretch>
                  <a:fillRect/>
                </a:stretch>
              </p:blipFill>
              <p:spPr bwMode="auto">
                <a:xfrm>
                  <a:off x="1104" y="2561"/>
                  <a:ext cx="130" cy="126"/>
                </a:xfrm>
                <a:prstGeom prst="rect">
                  <a:avLst/>
                </a:prstGeom>
                <a:noFill/>
                <a:ln w="9525">
                  <a:noFill/>
                  <a:miter lim="800000"/>
                  <a:headEnd/>
                  <a:tailEnd/>
                </a:ln>
              </p:spPr>
            </p:pic>
          </p:grpSp>
          <p:grpSp>
            <p:nvGrpSpPr>
              <p:cNvPr id="6" name="Group 33"/>
              <p:cNvGrpSpPr>
                <a:grpSpLocks/>
              </p:cNvGrpSpPr>
              <p:nvPr/>
            </p:nvGrpSpPr>
            <p:grpSpPr bwMode="auto">
              <a:xfrm>
                <a:off x="1108" y="2761"/>
                <a:ext cx="562" cy="159"/>
                <a:chOff x="1108" y="2739"/>
                <a:chExt cx="562" cy="159"/>
              </a:xfrm>
            </p:grpSpPr>
            <p:sp>
              <p:nvSpPr>
                <p:cNvPr id="55" name="Text Box 34"/>
                <p:cNvSpPr txBox="1">
                  <a:spLocks noChangeArrowheads="1"/>
                </p:cNvSpPr>
                <p:nvPr/>
              </p:nvSpPr>
              <p:spPr bwMode="auto">
                <a:xfrm>
                  <a:off x="1288" y="2782"/>
                  <a:ext cx="382" cy="116"/>
                </a:xfrm>
                <a:prstGeom prst="rect">
                  <a:avLst/>
                </a:prstGeom>
                <a:noFill/>
                <a:ln w="9525" algn="ctr">
                  <a:noFill/>
                  <a:miter lim="800000"/>
                  <a:headEnd/>
                  <a:tailEnd/>
                </a:ln>
              </p:spPr>
              <p:txBody>
                <a:bodyPr wrap="none" lIns="0" tIns="0" rIns="0" bIns="0">
                  <a:spAutoFit/>
                </a:bodyPr>
                <a:lstStyle/>
                <a:p>
                  <a:r>
                    <a:rPr lang="en-US" sz="1200" b="1" dirty="0" smtClean="0">
                      <a:solidFill>
                        <a:schemeClr val="bg1"/>
                      </a:solidFill>
                      <a:latin typeface="+mn-lt"/>
                    </a:rPr>
                    <a:t>Security</a:t>
                  </a:r>
                  <a:endParaRPr lang="en-US" sz="1200" b="1" dirty="0">
                    <a:solidFill>
                      <a:schemeClr val="bg1"/>
                    </a:solidFill>
                    <a:latin typeface="+mn-lt"/>
                  </a:endParaRPr>
                </a:p>
              </p:txBody>
            </p:sp>
            <p:pic>
              <p:nvPicPr>
                <p:cNvPr id="56" name="Picture 37" descr="C:\DOCUME~1\Lumsmore\LOCALS~1\Temp\VMwareDnD\00006ad2\lock.png"/>
                <p:cNvPicPr>
                  <a:picLocks noChangeAspect="1" noChangeArrowheads="1"/>
                </p:cNvPicPr>
                <p:nvPr/>
              </p:nvPicPr>
              <p:blipFill>
                <a:blip r:embed="rId5" cstate="print"/>
                <a:srcRect/>
                <a:stretch>
                  <a:fillRect/>
                </a:stretch>
              </p:blipFill>
              <p:spPr bwMode="auto">
                <a:xfrm>
                  <a:off x="1108" y="2739"/>
                  <a:ext cx="121" cy="154"/>
                </a:xfrm>
                <a:prstGeom prst="rect">
                  <a:avLst/>
                </a:prstGeom>
                <a:noFill/>
                <a:ln w="9525">
                  <a:noFill/>
                  <a:miter lim="800000"/>
                  <a:headEnd/>
                  <a:tailEnd/>
                </a:ln>
              </p:spPr>
            </p:pic>
          </p:grpSp>
          <p:grpSp>
            <p:nvGrpSpPr>
              <p:cNvPr id="7" name="Group 103"/>
              <p:cNvGrpSpPr>
                <a:grpSpLocks/>
              </p:cNvGrpSpPr>
              <p:nvPr/>
            </p:nvGrpSpPr>
            <p:grpSpPr bwMode="auto">
              <a:xfrm>
                <a:off x="1103" y="2976"/>
                <a:ext cx="636" cy="139"/>
                <a:chOff x="1103" y="2976"/>
                <a:chExt cx="636" cy="139"/>
              </a:xfrm>
            </p:grpSpPr>
            <p:sp>
              <p:nvSpPr>
                <p:cNvPr id="53" name="Text Box 49"/>
                <p:cNvSpPr txBox="1">
                  <a:spLocks noChangeArrowheads="1"/>
                </p:cNvSpPr>
                <p:nvPr/>
              </p:nvSpPr>
              <p:spPr bwMode="auto">
                <a:xfrm>
                  <a:off x="1292" y="2999"/>
                  <a:ext cx="447"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Retention</a:t>
                  </a:r>
                  <a:endParaRPr lang="en-US" sz="1200" b="1">
                    <a:solidFill>
                      <a:schemeClr val="bg1"/>
                    </a:solidFill>
                    <a:latin typeface="+mn-lt"/>
                  </a:endParaRPr>
                </a:p>
              </p:txBody>
            </p:sp>
            <p:pic>
              <p:nvPicPr>
                <p:cNvPr id="54" name="Picture 39" descr="C:\DOCUME~1\Lumsmore\LOCALS~1\Temp\VMwareDnD\00006ad2\date.png"/>
                <p:cNvPicPr>
                  <a:picLocks noChangeAspect="1" noChangeArrowheads="1"/>
                </p:cNvPicPr>
                <p:nvPr/>
              </p:nvPicPr>
              <p:blipFill>
                <a:blip r:embed="rId6" cstate="print"/>
                <a:srcRect/>
                <a:stretch>
                  <a:fillRect/>
                </a:stretch>
              </p:blipFill>
              <p:spPr bwMode="auto">
                <a:xfrm>
                  <a:off x="1103" y="2976"/>
                  <a:ext cx="144" cy="138"/>
                </a:xfrm>
                <a:prstGeom prst="rect">
                  <a:avLst/>
                </a:prstGeom>
                <a:noFill/>
                <a:ln w="9525">
                  <a:noFill/>
                  <a:miter lim="800000"/>
                  <a:headEnd/>
                  <a:tailEnd/>
                </a:ln>
              </p:spPr>
            </p:pic>
          </p:grpSp>
        </p:grpSp>
        <p:pic>
          <p:nvPicPr>
            <p:cNvPr id="49" name="Picture 48" descr="Drum.png"/>
            <p:cNvPicPr>
              <a:picLocks noChangeAspect="1"/>
            </p:cNvPicPr>
            <p:nvPr/>
          </p:nvPicPr>
          <p:blipFill>
            <a:blip r:embed="rId7" cstate="print"/>
            <a:stretch>
              <a:fillRect/>
            </a:stretch>
          </p:blipFill>
          <p:spPr>
            <a:xfrm>
              <a:off x="971550" y="4229100"/>
              <a:ext cx="514350" cy="514350"/>
            </a:xfrm>
            <a:prstGeom prst="rect">
              <a:avLst/>
            </a:prstGeom>
          </p:spPr>
        </p:pic>
      </p:grpSp>
      <p:grpSp>
        <p:nvGrpSpPr>
          <p:cNvPr id="8" name="Group 131"/>
          <p:cNvGrpSpPr/>
          <p:nvPr/>
        </p:nvGrpSpPr>
        <p:grpSpPr>
          <a:xfrm>
            <a:off x="4089055" y="3465822"/>
            <a:ext cx="2228850" cy="1943100"/>
            <a:chOff x="3314700" y="3886200"/>
            <a:chExt cx="2228850" cy="1943100"/>
          </a:xfrm>
        </p:grpSpPr>
        <p:sp>
          <p:nvSpPr>
            <p:cNvPr id="60" name="Rounded Rectangle 76"/>
            <p:cNvSpPr>
              <a:spLocks noChangeArrowheads="1"/>
            </p:cNvSpPr>
            <p:nvPr/>
          </p:nvSpPr>
          <p:spPr bwMode="auto">
            <a:xfrm>
              <a:off x="3314700" y="3886200"/>
              <a:ext cx="2228850" cy="1943100"/>
            </a:xfrm>
            <a:prstGeom prst="roundRect">
              <a:avLst>
                <a:gd name="adj" fmla="val 13760"/>
              </a:avLst>
            </a:prstGeom>
            <a:gradFill>
              <a:gsLst>
                <a:gs pos="0">
                  <a:srgbClr val="15A0BF"/>
                </a:gs>
                <a:gs pos="50000">
                  <a:srgbClr val="087186"/>
                </a:gs>
              </a:gsLst>
              <a:lin ang="5400000" scaled="0"/>
            </a:gradFill>
            <a:ln w="12700" cap="flat" cmpd="sng" algn="ctr">
              <a:noFill/>
              <a:prstDash val="solid"/>
              <a:round/>
              <a:headEnd type="none" w="med" len="med"/>
              <a:tailEnd type="none" w="med" len="med"/>
            </a:ln>
            <a:effectLst>
              <a:reflection blurRad="6350" stA="52000" endA="300" endPos="35000" dir="5400000" sy="-100000" algn="bl" rotWithShape="0"/>
            </a:effectLst>
          </p:spPr>
          <p:txBody>
            <a:bodyPr vert="horz" wrap="none" lIns="72000" tIns="0" rIns="0" bIns="0" numCol="1" rtlCol="0" anchor="ctr" anchorCtr="0" compatLnSpc="1">
              <a:prstTxWarp prst="textNoShape">
                <a:avLst/>
              </a:prstTxWarp>
            </a:bodyPr>
            <a:lstStyle/>
            <a:p>
              <a:pPr>
                <a:lnSpc>
                  <a:spcPct val="95000"/>
                </a:lnSpc>
                <a:buClr>
                  <a:srgbClr val="3C44E4"/>
                </a:buClr>
                <a:buFont typeface="Wingdings" pitchFamily="2" charset="2"/>
                <a:buNone/>
              </a:pPr>
              <a:endParaRPr lang="en-US" b="1">
                <a:solidFill>
                  <a:schemeClr val="bg1"/>
                </a:solidFill>
                <a:effectLst>
                  <a:outerShdw blurRad="190500" algn="ctr" rotWithShape="0">
                    <a:prstClr val="black">
                      <a:alpha val="40000"/>
                    </a:prstClr>
                  </a:outerShdw>
                </a:effectLst>
                <a:latin typeface="+mn-lt"/>
              </a:endParaRPr>
            </a:p>
          </p:txBody>
        </p:sp>
        <p:grpSp>
          <p:nvGrpSpPr>
            <p:cNvPr id="9" name="Group 116"/>
            <p:cNvGrpSpPr/>
            <p:nvPr/>
          </p:nvGrpSpPr>
          <p:grpSpPr>
            <a:xfrm>
              <a:off x="3886200" y="5029200"/>
              <a:ext cx="1485900" cy="685800"/>
              <a:chOff x="3886200" y="5029200"/>
              <a:chExt cx="1485900" cy="685800"/>
            </a:xfrm>
          </p:grpSpPr>
          <p:sp>
            <p:nvSpPr>
              <p:cNvPr id="73" name="Rounded Rectangle 72"/>
              <p:cNvSpPr/>
              <p:nvPr/>
            </p:nvSpPr>
            <p:spPr bwMode="auto">
              <a:xfrm>
                <a:off x="3886200" y="5029200"/>
                <a:ext cx="1485900" cy="685800"/>
              </a:xfrm>
              <a:prstGeom prst="roundRect">
                <a:avLst/>
              </a:prstGeom>
              <a:gradFill rotWithShape="0">
                <a:gsLst>
                  <a:gs pos="0">
                    <a:srgbClr val="FC9E36"/>
                  </a:gs>
                  <a:gs pos="50000">
                    <a:srgbClr val="D67303"/>
                  </a:gs>
                  <a:gs pos="100000">
                    <a:srgbClr val="D67303"/>
                  </a:gs>
                </a:gsLst>
                <a:lin ang="5400000"/>
              </a:gradFill>
              <a:ln w="12700">
                <a:noFill/>
                <a:round/>
                <a:headEnd/>
                <a:tailEnd/>
              </a:ln>
            </p:spPr>
            <p:txBody>
              <a:bodyPr wrap="none" lIns="0" tIns="0" rIns="0" bIns="0" anchor="ctr">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bg1"/>
                  </a:solidFill>
                  <a:latin typeface="+mn-lt"/>
                </a:endParaRPr>
              </a:p>
            </p:txBody>
          </p:sp>
          <p:grpSp>
            <p:nvGrpSpPr>
              <p:cNvPr id="10" name="Group 109"/>
              <p:cNvGrpSpPr>
                <a:grpSpLocks/>
              </p:cNvGrpSpPr>
              <p:nvPr/>
            </p:nvGrpSpPr>
            <p:grpSpPr bwMode="auto">
              <a:xfrm>
                <a:off x="4054484" y="5445125"/>
                <a:ext cx="1130302" cy="225425"/>
                <a:chOff x="2714" y="3430"/>
                <a:chExt cx="712" cy="142"/>
              </a:xfrm>
            </p:grpSpPr>
            <p:pic>
              <p:nvPicPr>
                <p:cNvPr id="78" name="Picture 14" descr="C:\Documents and Settings\skidms1\My Documents\My Pictures\icons to keep\Mega List\Misc Symbols\Gloss PNGClock.png"/>
                <p:cNvPicPr>
                  <a:picLocks noChangeAspect="1" noChangeArrowheads="1"/>
                </p:cNvPicPr>
                <p:nvPr/>
              </p:nvPicPr>
              <p:blipFill>
                <a:blip r:embed="rId8" cstate="print"/>
                <a:srcRect/>
                <a:stretch>
                  <a:fillRect/>
                </a:stretch>
              </p:blipFill>
              <p:spPr bwMode="auto">
                <a:xfrm>
                  <a:off x="2714" y="3430"/>
                  <a:ext cx="142" cy="142"/>
                </a:xfrm>
                <a:prstGeom prst="rect">
                  <a:avLst/>
                </a:prstGeom>
                <a:noFill/>
                <a:ln w="9525">
                  <a:noFill/>
                  <a:miter lim="800000"/>
                  <a:headEnd/>
                  <a:tailEnd/>
                </a:ln>
              </p:spPr>
            </p:pic>
            <p:sp>
              <p:nvSpPr>
                <p:cNvPr id="79" name="Rectangle 107"/>
                <p:cNvSpPr>
                  <a:spLocks noChangeArrowheads="1"/>
                </p:cNvSpPr>
                <p:nvPr/>
              </p:nvSpPr>
              <p:spPr bwMode="auto">
                <a:xfrm>
                  <a:off x="2917" y="3444"/>
                  <a:ext cx="509" cy="116"/>
                </a:xfrm>
                <a:prstGeom prst="rect">
                  <a:avLst/>
                </a:prstGeom>
                <a:noFill/>
                <a:ln w="12700" algn="ctr">
                  <a:noFill/>
                  <a:miter lim="800000"/>
                  <a:headEnd/>
                  <a:tailEnd/>
                </a:ln>
              </p:spPr>
              <p:txBody>
                <a:bodyPr wrap="none" lIns="0" tIns="0" rIns="0" bIns="0">
                  <a:spAutoFit/>
                </a:bodyPr>
                <a:lstStyle/>
                <a:p>
                  <a:r>
                    <a:rPr lang="en-US" sz="1200" b="1" smtClean="0">
                      <a:solidFill>
                        <a:schemeClr val="bg1"/>
                      </a:solidFill>
                      <a:latin typeface="+mn-lt"/>
                    </a:rPr>
                    <a:t>Timestamp</a:t>
                  </a:r>
                  <a:endParaRPr lang="en-US" sz="1200" b="1">
                    <a:solidFill>
                      <a:schemeClr val="bg1"/>
                    </a:solidFill>
                    <a:latin typeface="+mn-lt"/>
                  </a:endParaRPr>
                </a:p>
              </p:txBody>
            </p:sp>
          </p:grpSp>
          <p:grpSp>
            <p:nvGrpSpPr>
              <p:cNvPr id="11" name="Group 108"/>
              <p:cNvGrpSpPr>
                <a:grpSpLocks/>
              </p:cNvGrpSpPr>
              <p:nvPr/>
            </p:nvGrpSpPr>
            <p:grpSpPr bwMode="auto">
              <a:xfrm>
                <a:off x="4022756" y="5056188"/>
                <a:ext cx="1104908" cy="290513"/>
                <a:chOff x="2694" y="3202"/>
                <a:chExt cx="696" cy="183"/>
              </a:xfrm>
            </p:grpSpPr>
            <p:sp>
              <p:nvSpPr>
                <p:cNvPr id="76" name="Text Box 66"/>
                <p:cNvSpPr txBox="1">
                  <a:spLocks noChangeArrowheads="1"/>
                </p:cNvSpPr>
                <p:nvPr/>
              </p:nvSpPr>
              <p:spPr bwMode="auto">
                <a:xfrm>
                  <a:off x="2905" y="3241"/>
                  <a:ext cx="485" cy="116"/>
                </a:xfrm>
                <a:prstGeom prst="rect">
                  <a:avLst/>
                </a:prstGeom>
                <a:noFill/>
                <a:ln w="9525" algn="ctr">
                  <a:noFill/>
                  <a:miter lim="800000"/>
                  <a:headEnd/>
                  <a:tailEnd/>
                </a:ln>
              </p:spPr>
              <p:txBody>
                <a:bodyPr wrap="none" lIns="0" tIns="0" rIns="0" bIns="0">
                  <a:spAutoFit/>
                </a:bodyPr>
                <a:lstStyle/>
                <a:p>
                  <a:r>
                    <a:rPr lang="en-US" sz="1200" b="1" dirty="0" smtClean="0">
                      <a:solidFill>
                        <a:schemeClr val="bg1"/>
                      </a:solidFill>
                      <a:latin typeface="+mn-lt"/>
                    </a:rPr>
                    <a:t>Immutable</a:t>
                  </a:r>
                  <a:endParaRPr lang="en-US" sz="1200" b="1" dirty="0">
                    <a:solidFill>
                      <a:schemeClr val="bg1"/>
                    </a:solidFill>
                    <a:latin typeface="+mn-lt"/>
                  </a:endParaRPr>
                </a:p>
              </p:txBody>
            </p:sp>
            <p:pic>
              <p:nvPicPr>
                <p:cNvPr id="77" name="Picture 62" descr="C:\Documents and Settings\skidms1\My Documents\My Pictures\icons to keep\ICON PACKS\CRISTAL\CRISTAL KEY.png"/>
                <p:cNvPicPr>
                  <a:picLocks noChangeAspect="1" noChangeArrowheads="1"/>
                </p:cNvPicPr>
                <p:nvPr/>
              </p:nvPicPr>
              <p:blipFill>
                <a:blip r:embed="rId9" cstate="print"/>
                <a:srcRect/>
                <a:stretch>
                  <a:fillRect/>
                </a:stretch>
              </p:blipFill>
              <p:spPr bwMode="auto">
                <a:xfrm>
                  <a:off x="2694" y="3202"/>
                  <a:ext cx="183" cy="183"/>
                </a:xfrm>
                <a:prstGeom prst="rect">
                  <a:avLst/>
                </a:prstGeom>
                <a:noFill/>
                <a:ln w="9525">
                  <a:noFill/>
                  <a:miter lim="800000"/>
                  <a:headEnd/>
                  <a:tailEnd/>
                </a:ln>
              </p:spPr>
            </p:pic>
          </p:grpSp>
        </p:grpSp>
        <p:grpSp>
          <p:nvGrpSpPr>
            <p:cNvPr id="12" name="Group 135"/>
            <p:cNvGrpSpPr>
              <a:grpSpLocks/>
            </p:cNvGrpSpPr>
            <p:nvPr/>
          </p:nvGrpSpPr>
          <p:grpSpPr bwMode="auto">
            <a:xfrm>
              <a:off x="4038602" y="4065590"/>
              <a:ext cx="1009651" cy="879476"/>
              <a:chOff x="1103" y="2561"/>
              <a:chExt cx="636" cy="554"/>
            </a:xfrm>
          </p:grpSpPr>
          <p:grpSp>
            <p:nvGrpSpPr>
              <p:cNvPr id="13" name="Group 63"/>
              <p:cNvGrpSpPr>
                <a:grpSpLocks/>
              </p:cNvGrpSpPr>
              <p:nvPr/>
            </p:nvGrpSpPr>
            <p:grpSpPr bwMode="auto">
              <a:xfrm>
                <a:off x="1104" y="2561"/>
                <a:ext cx="432" cy="145"/>
                <a:chOff x="1104" y="2561"/>
                <a:chExt cx="432" cy="145"/>
              </a:xfrm>
            </p:grpSpPr>
            <p:sp>
              <p:nvSpPr>
                <p:cNvPr id="71" name="Text Box 31"/>
                <p:cNvSpPr txBox="1">
                  <a:spLocks noChangeArrowheads="1"/>
                </p:cNvSpPr>
                <p:nvPr/>
              </p:nvSpPr>
              <p:spPr bwMode="auto">
                <a:xfrm>
                  <a:off x="1288" y="2590"/>
                  <a:ext cx="248"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Audit</a:t>
                  </a:r>
                  <a:endParaRPr lang="en-US" sz="1200" b="1">
                    <a:solidFill>
                      <a:schemeClr val="bg1"/>
                    </a:solidFill>
                    <a:latin typeface="+mn-lt"/>
                  </a:endParaRPr>
                </a:p>
              </p:txBody>
            </p:sp>
            <p:pic>
              <p:nvPicPr>
                <p:cNvPr id="72" name="Picture 30" descr="C:\DOCUME~1\Lumsmore\LOCALS~1\Temp\VMwareDnD\00006ad2\graph2.png"/>
                <p:cNvPicPr>
                  <a:picLocks noChangeAspect="1" noChangeArrowheads="1"/>
                </p:cNvPicPr>
                <p:nvPr/>
              </p:nvPicPr>
              <p:blipFill>
                <a:blip r:embed="rId4" cstate="print"/>
                <a:srcRect/>
                <a:stretch>
                  <a:fillRect/>
                </a:stretch>
              </p:blipFill>
              <p:spPr bwMode="auto">
                <a:xfrm>
                  <a:off x="1104" y="2561"/>
                  <a:ext cx="130" cy="126"/>
                </a:xfrm>
                <a:prstGeom prst="rect">
                  <a:avLst/>
                </a:prstGeom>
                <a:noFill/>
                <a:ln w="9525">
                  <a:noFill/>
                  <a:miter lim="800000"/>
                  <a:headEnd/>
                  <a:tailEnd/>
                </a:ln>
              </p:spPr>
            </p:pic>
          </p:grpSp>
          <p:grpSp>
            <p:nvGrpSpPr>
              <p:cNvPr id="14" name="Group 33"/>
              <p:cNvGrpSpPr>
                <a:grpSpLocks/>
              </p:cNvGrpSpPr>
              <p:nvPr/>
            </p:nvGrpSpPr>
            <p:grpSpPr bwMode="auto">
              <a:xfrm>
                <a:off x="1108" y="2761"/>
                <a:ext cx="562" cy="159"/>
                <a:chOff x="1108" y="2739"/>
                <a:chExt cx="562" cy="159"/>
              </a:xfrm>
            </p:grpSpPr>
            <p:sp>
              <p:nvSpPr>
                <p:cNvPr id="69" name="Text Box 34"/>
                <p:cNvSpPr txBox="1">
                  <a:spLocks noChangeArrowheads="1"/>
                </p:cNvSpPr>
                <p:nvPr/>
              </p:nvSpPr>
              <p:spPr bwMode="auto">
                <a:xfrm>
                  <a:off x="1288" y="2782"/>
                  <a:ext cx="382"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Security</a:t>
                  </a:r>
                  <a:endParaRPr lang="en-US" sz="1200" b="1">
                    <a:solidFill>
                      <a:schemeClr val="bg1"/>
                    </a:solidFill>
                    <a:latin typeface="+mn-lt"/>
                  </a:endParaRPr>
                </a:p>
              </p:txBody>
            </p:sp>
            <p:pic>
              <p:nvPicPr>
                <p:cNvPr id="70" name="Picture 37" descr="C:\DOCUME~1\Lumsmore\LOCALS~1\Temp\VMwareDnD\00006ad2\lock.png"/>
                <p:cNvPicPr>
                  <a:picLocks noChangeAspect="1" noChangeArrowheads="1"/>
                </p:cNvPicPr>
                <p:nvPr/>
              </p:nvPicPr>
              <p:blipFill>
                <a:blip r:embed="rId5" cstate="print"/>
                <a:srcRect/>
                <a:stretch>
                  <a:fillRect/>
                </a:stretch>
              </p:blipFill>
              <p:spPr bwMode="auto">
                <a:xfrm>
                  <a:off x="1108" y="2739"/>
                  <a:ext cx="121" cy="154"/>
                </a:xfrm>
                <a:prstGeom prst="rect">
                  <a:avLst/>
                </a:prstGeom>
                <a:noFill/>
                <a:ln w="9525">
                  <a:noFill/>
                  <a:miter lim="800000"/>
                  <a:headEnd/>
                  <a:tailEnd/>
                </a:ln>
              </p:spPr>
            </p:pic>
          </p:grpSp>
          <p:grpSp>
            <p:nvGrpSpPr>
              <p:cNvPr id="15" name="Group 103"/>
              <p:cNvGrpSpPr>
                <a:grpSpLocks/>
              </p:cNvGrpSpPr>
              <p:nvPr/>
            </p:nvGrpSpPr>
            <p:grpSpPr bwMode="auto">
              <a:xfrm>
                <a:off x="1103" y="2976"/>
                <a:ext cx="636" cy="139"/>
                <a:chOff x="1103" y="2976"/>
                <a:chExt cx="636" cy="139"/>
              </a:xfrm>
            </p:grpSpPr>
            <p:sp>
              <p:nvSpPr>
                <p:cNvPr id="67" name="Text Box 49"/>
                <p:cNvSpPr txBox="1">
                  <a:spLocks noChangeArrowheads="1"/>
                </p:cNvSpPr>
                <p:nvPr/>
              </p:nvSpPr>
              <p:spPr bwMode="auto">
                <a:xfrm>
                  <a:off x="1292" y="2999"/>
                  <a:ext cx="447"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Retention</a:t>
                  </a:r>
                  <a:endParaRPr lang="en-US" sz="1200" b="1">
                    <a:solidFill>
                      <a:schemeClr val="bg1"/>
                    </a:solidFill>
                    <a:latin typeface="+mn-lt"/>
                  </a:endParaRPr>
                </a:p>
              </p:txBody>
            </p:sp>
            <p:pic>
              <p:nvPicPr>
                <p:cNvPr id="68" name="Picture 39" descr="C:\DOCUME~1\Lumsmore\LOCALS~1\Temp\VMwareDnD\00006ad2\date.png"/>
                <p:cNvPicPr>
                  <a:picLocks noChangeAspect="1" noChangeArrowheads="1"/>
                </p:cNvPicPr>
                <p:nvPr/>
              </p:nvPicPr>
              <p:blipFill>
                <a:blip r:embed="rId6" cstate="print"/>
                <a:srcRect/>
                <a:stretch>
                  <a:fillRect/>
                </a:stretch>
              </p:blipFill>
              <p:spPr bwMode="auto">
                <a:xfrm>
                  <a:off x="1103" y="2976"/>
                  <a:ext cx="144" cy="138"/>
                </a:xfrm>
                <a:prstGeom prst="rect">
                  <a:avLst/>
                </a:prstGeom>
                <a:noFill/>
                <a:ln w="9525">
                  <a:noFill/>
                  <a:miter lim="800000"/>
                  <a:headEnd/>
                  <a:tailEnd/>
                </a:ln>
              </p:spPr>
            </p:pic>
          </p:grpSp>
        </p:grpSp>
        <p:pic>
          <p:nvPicPr>
            <p:cNvPr id="63" name="Picture 62" descr="Drum.png"/>
            <p:cNvPicPr>
              <a:picLocks noChangeAspect="1"/>
            </p:cNvPicPr>
            <p:nvPr/>
          </p:nvPicPr>
          <p:blipFill>
            <a:blip r:embed="rId7" cstate="print"/>
            <a:stretch>
              <a:fillRect/>
            </a:stretch>
          </p:blipFill>
          <p:spPr>
            <a:xfrm>
              <a:off x="3371850" y="4229100"/>
              <a:ext cx="514350" cy="514350"/>
            </a:xfrm>
            <a:prstGeom prst="rect">
              <a:avLst/>
            </a:prstGeom>
          </p:spPr>
        </p:pic>
      </p:grpSp>
      <p:grpSp>
        <p:nvGrpSpPr>
          <p:cNvPr id="16" name="Group 1"/>
          <p:cNvGrpSpPr/>
          <p:nvPr/>
        </p:nvGrpSpPr>
        <p:grpSpPr>
          <a:xfrm>
            <a:off x="6429730" y="3465822"/>
            <a:ext cx="2228850" cy="2589305"/>
            <a:chOff x="6429730" y="3465822"/>
            <a:chExt cx="2228850" cy="2589305"/>
          </a:xfrm>
        </p:grpSpPr>
        <p:sp>
          <p:nvSpPr>
            <p:cNvPr id="81" name="Rounded Rectangle 76"/>
            <p:cNvSpPr>
              <a:spLocks noChangeArrowheads="1"/>
            </p:cNvSpPr>
            <p:nvPr/>
          </p:nvSpPr>
          <p:spPr bwMode="auto">
            <a:xfrm>
              <a:off x="6429730" y="3465822"/>
              <a:ext cx="2228850" cy="2589305"/>
            </a:xfrm>
            <a:prstGeom prst="roundRect">
              <a:avLst>
                <a:gd name="adj" fmla="val 11734"/>
              </a:avLst>
            </a:prstGeom>
            <a:gradFill>
              <a:gsLst>
                <a:gs pos="0">
                  <a:srgbClr val="15A0BF"/>
                </a:gs>
                <a:gs pos="50000">
                  <a:srgbClr val="087186"/>
                </a:gs>
              </a:gsLst>
              <a:lin ang="5400000" scaled="0"/>
            </a:gradFill>
            <a:ln w="12700" cap="flat" cmpd="sng" algn="ctr">
              <a:noFill/>
              <a:prstDash val="solid"/>
              <a:round/>
              <a:headEnd type="none" w="med" len="med"/>
              <a:tailEnd type="none" w="med" len="med"/>
            </a:ln>
            <a:effectLst>
              <a:reflection blurRad="6350" stA="52000" endA="300" endPos="35000" dir="5400000" sy="-100000" algn="bl" rotWithShape="0"/>
            </a:effectLst>
          </p:spPr>
          <p:txBody>
            <a:bodyPr vert="horz" wrap="none" lIns="72000" tIns="0" rIns="0" bIns="0" numCol="1" rtlCol="0" anchor="ctr" anchorCtr="0" compatLnSpc="1">
              <a:prstTxWarp prst="textNoShape">
                <a:avLst/>
              </a:prstTxWarp>
            </a:bodyPr>
            <a:lstStyle/>
            <a:p>
              <a:pPr>
                <a:lnSpc>
                  <a:spcPct val="95000"/>
                </a:lnSpc>
                <a:buClr>
                  <a:srgbClr val="3C44E4"/>
                </a:buClr>
                <a:buFont typeface="Wingdings" pitchFamily="2" charset="2"/>
                <a:buNone/>
              </a:pPr>
              <a:endParaRPr lang="en-US" b="1">
                <a:solidFill>
                  <a:schemeClr val="bg1"/>
                </a:solidFill>
                <a:effectLst>
                  <a:outerShdw blurRad="190500" algn="ctr" rotWithShape="0">
                    <a:prstClr val="black">
                      <a:alpha val="40000"/>
                    </a:prstClr>
                  </a:outerShdw>
                </a:effectLst>
                <a:latin typeface="+mn-lt"/>
              </a:endParaRPr>
            </a:p>
          </p:txBody>
        </p:sp>
        <p:grpSp>
          <p:nvGrpSpPr>
            <p:cNvPr id="17" name="Group 116"/>
            <p:cNvGrpSpPr/>
            <p:nvPr/>
          </p:nvGrpSpPr>
          <p:grpSpPr>
            <a:xfrm>
              <a:off x="7001230" y="4608822"/>
              <a:ext cx="1485900" cy="685800"/>
              <a:chOff x="3886200" y="5029200"/>
              <a:chExt cx="1485900" cy="685800"/>
            </a:xfrm>
          </p:grpSpPr>
          <p:sp>
            <p:nvSpPr>
              <p:cNvPr id="98" name="Rounded Rectangle 97"/>
              <p:cNvSpPr/>
              <p:nvPr/>
            </p:nvSpPr>
            <p:spPr bwMode="auto">
              <a:xfrm>
                <a:off x="3886200" y="5029200"/>
                <a:ext cx="1485900" cy="685800"/>
              </a:xfrm>
              <a:prstGeom prst="roundRect">
                <a:avLst/>
              </a:prstGeom>
              <a:gradFill rotWithShape="0">
                <a:gsLst>
                  <a:gs pos="0">
                    <a:srgbClr val="FC9E36"/>
                  </a:gs>
                  <a:gs pos="50000">
                    <a:srgbClr val="D67303"/>
                  </a:gs>
                  <a:gs pos="100000">
                    <a:srgbClr val="D67303"/>
                  </a:gs>
                </a:gsLst>
                <a:lin ang="5400000"/>
              </a:gradFill>
              <a:ln w="12700">
                <a:noFill/>
                <a:round/>
                <a:headEnd/>
                <a:tailEnd/>
              </a:ln>
            </p:spPr>
            <p:txBody>
              <a:bodyPr wrap="none" lIns="0" tIns="0" rIns="0" bIns="0" anchor="ctr">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bg1"/>
                  </a:solidFill>
                  <a:latin typeface="+mn-lt"/>
                </a:endParaRPr>
              </a:p>
            </p:txBody>
          </p:sp>
          <p:grpSp>
            <p:nvGrpSpPr>
              <p:cNvPr id="18" name="Group 109"/>
              <p:cNvGrpSpPr>
                <a:grpSpLocks/>
              </p:cNvGrpSpPr>
              <p:nvPr/>
            </p:nvGrpSpPr>
            <p:grpSpPr bwMode="auto">
              <a:xfrm>
                <a:off x="4054482" y="5445125"/>
                <a:ext cx="1106489" cy="225425"/>
                <a:chOff x="2714" y="3430"/>
                <a:chExt cx="697" cy="142"/>
              </a:xfrm>
            </p:grpSpPr>
            <p:pic>
              <p:nvPicPr>
                <p:cNvPr id="103" name="Picture 14" descr="C:\Documents and Settings\skidms1\My Documents\My Pictures\icons to keep\Mega List\Misc Symbols\Gloss PNGClock.png"/>
                <p:cNvPicPr>
                  <a:picLocks noChangeAspect="1" noChangeArrowheads="1"/>
                </p:cNvPicPr>
                <p:nvPr/>
              </p:nvPicPr>
              <p:blipFill>
                <a:blip r:embed="rId8" cstate="print"/>
                <a:srcRect/>
                <a:stretch>
                  <a:fillRect/>
                </a:stretch>
              </p:blipFill>
              <p:spPr bwMode="auto">
                <a:xfrm>
                  <a:off x="2714" y="3430"/>
                  <a:ext cx="142" cy="142"/>
                </a:xfrm>
                <a:prstGeom prst="rect">
                  <a:avLst/>
                </a:prstGeom>
                <a:noFill/>
                <a:ln w="9525">
                  <a:noFill/>
                  <a:miter lim="800000"/>
                  <a:headEnd/>
                  <a:tailEnd/>
                </a:ln>
              </p:spPr>
            </p:pic>
            <p:sp>
              <p:nvSpPr>
                <p:cNvPr id="104" name="Rectangle 107"/>
                <p:cNvSpPr>
                  <a:spLocks noChangeArrowheads="1"/>
                </p:cNvSpPr>
                <p:nvPr/>
              </p:nvSpPr>
              <p:spPr bwMode="auto">
                <a:xfrm>
                  <a:off x="2902" y="3444"/>
                  <a:ext cx="509" cy="116"/>
                </a:xfrm>
                <a:prstGeom prst="rect">
                  <a:avLst/>
                </a:prstGeom>
                <a:noFill/>
                <a:ln w="12700" algn="ctr">
                  <a:noFill/>
                  <a:miter lim="800000"/>
                  <a:headEnd/>
                  <a:tailEnd/>
                </a:ln>
              </p:spPr>
              <p:txBody>
                <a:bodyPr wrap="none" lIns="0" tIns="0" rIns="0" bIns="0">
                  <a:spAutoFit/>
                </a:bodyPr>
                <a:lstStyle/>
                <a:p>
                  <a:r>
                    <a:rPr lang="en-US" sz="1200" b="1" smtClean="0">
                      <a:solidFill>
                        <a:schemeClr val="bg1"/>
                      </a:solidFill>
                      <a:latin typeface="+mn-lt"/>
                    </a:rPr>
                    <a:t>Timestamp</a:t>
                  </a:r>
                  <a:endParaRPr lang="en-US" sz="1200" b="1">
                    <a:solidFill>
                      <a:schemeClr val="bg1"/>
                    </a:solidFill>
                    <a:latin typeface="+mn-lt"/>
                  </a:endParaRPr>
                </a:p>
              </p:txBody>
            </p:sp>
          </p:grpSp>
          <p:grpSp>
            <p:nvGrpSpPr>
              <p:cNvPr id="19" name="Group 108"/>
              <p:cNvGrpSpPr>
                <a:grpSpLocks/>
              </p:cNvGrpSpPr>
              <p:nvPr/>
            </p:nvGrpSpPr>
            <p:grpSpPr bwMode="auto">
              <a:xfrm>
                <a:off x="4022757" y="5056188"/>
                <a:ext cx="1104908" cy="290513"/>
                <a:chOff x="2694" y="3202"/>
                <a:chExt cx="696" cy="183"/>
              </a:xfrm>
            </p:grpSpPr>
            <p:sp>
              <p:nvSpPr>
                <p:cNvPr id="101" name="Text Box 66"/>
                <p:cNvSpPr txBox="1">
                  <a:spLocks noChangeArrowheads="1"/>
                </p:cNvSpPr>
                <p:nvPr/>
              </p:nvSpPr>
              <p:spPr bwMode="auto">
                <a:xfrm>
                  <a:off x="2905" y="3241"/>
                  <a:ext cx="485" cy="116"/>
                </a:xfrm>
                <a:prstGeom prst="rect">
                  <a:avLst/>
                </a:prstGeom>
                <a:noFill/>
                <a:ln w="9525" algn="ctr">
                  <a:noFill/>
                  <a:miter lim="800000"/>
                  <a:headEnd/>
                  <a:tailEnd/>
                </a:ln>
              </p:spPr>
              <p:txBody>
                <a:bodyPr wrap="none" lIns="0" tIns="0" rIns="0" bIns="0">
                  <a:spAutoFit/>
                </a:bodyPr>
                <a:lstStyle/>
                <a:p>
                  <a:r>
                    <a:rPr lang="en-US" sz="1200" b="1" dirty="0" smtClean="0">
                      <a:solidFill>
                        <a:schemeClr val="bg1"/>
                      </a:solidFill>
                      <a:latin typeface="+mn-lt"/>
                    </a:rPr>
                    <a:t>Immutable</a:t>
                  </a:r>
                  <a:endParaRPr lang="en-US" sz="1200" b="1" dirty="0">
                    <a:solidFill>
                      <a:schemeClr val="bg1"/>
                    </a:solidFill>
                    <a:latin typeface="+mn-lt"/>
                  </a:endParaRPr>
                </a:p>
              </p:txBody>
            </p:sp>
            <p:pic>
              <p:nvPicPr>
                <p:cNvPr id="102" name="Picture 62" descr="C:\Documents and Settings\skidms1\My Documents\My Pictures\icons to keep\ICON PACKS\CRISTAL\CRISTAL KEY.png"/>
                <p:cNvPicPr>
                  <a:picLocks noChangeAspect="1" noChangeArrowheads="1"/>
                </p:cNvPicPr>
                <p:nvPr/>
              </p:nvPicPr>
              <p:blipFill>
                <a:blip r:embed="rId9" cstate="print"/>
                <a:srcRect/>
                <a:stretch>
                  <a:fillRect/>
                </a:stretch>
              </p:blipFill>
              <p:spPr bwMode="auto">
                <a:xfrm>
                  <a:off x="2694" y="3202"/>
                  <a:ext cx="183" cy="183"/>
                </a:xfrm>
                <a:prstGeom prst="rect">
                  <a:avLst/>
                </a:prstGeom>
                <a:noFill/>
                <a:ln w="9525">
                  <a:noFill/>
                  <a:miter lim="800000"/>
                  <a:headEnd/>
                  <a:tailEnd/>
                </a:ln>
              </p:spPr>
            </p:pic>
          </p:grpSp>
        </p:grpSp>
        <p:grpSp>
          <p:nvGrpSpPr>
            <p:cNvPr id="20" name="Group 135"/>
            <p:cNvGrpSpPr>
              <a:grpSpLocks/>
            </p:cNvGrpSpPr>
            <p:nvPr/>
          </p:nvGrpSpPr>
          <p:grpSpPr bwMode="auto">
            <a:xfrm>
              <a:off x="7153632" y="3645212"/>
              <a:ext cx="1009651" cy="879476"/>
              <a:chOff x="1103" y="2561"/>
              <a:chExt cx="636" cy="554"/>
            </a:xfrm>
          </p:grpSpPr>
          <p:grpSp>
            <p:nvGrpSpPr>
              <p:cNvPr id="28" name="Group 30"/>
              <p:cNvGrpSpPr>
                <a:grpSpLocks/>
              </p:cNvGrpSpPr>
              <p:nvPr/>
            </p:nvGrpSpPr>
            <p:grpSpPr bwMode="auto">
              <a:xfrm>
                <a:off x="1104" y="2561"/>
                <a:ext cx="432" cy="145"/>
                <a:chOff x="1104" y="2561"/>
                <a:chExt cx="432" cy="145"/>
              </a:xfrm>
            </p:grpSpPr>
            <p:sp>
              <p:nvSpPr>
                <p:cNvPr id="96" name="Text Box 31"/>
                <p:cNvSpPr txBox="1">
                  <a:spLocks noChangeArrowheads="1"/>
                </p:cNvSpPr>
                <p:nvPr/>
              </p:nvSpPr>
              <p:spPr bwMode="auto">
                <a:xfrm>
                  <a:off x="1288" y="2590"/>
                  <a:ext cx="248"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Audit</a:t>
                  </a:r>
                  <a:endParaRPr lang="en-US" sz="1200" b="1">
                    <a:solidFill>
                      <a:schemeClr val="bg1"/>
                    </a:solidFill>
                    <a:latin typeface="+mn-lt"/>
                  </a:endParaRPr>
                </a:p>
              </p:txBody>
            </p:sp>
            <p:pic>
              <p:nvPicPr>
                <p:cNvPr id="97" name="Picture 30" descr="C:\DOCUME~1\Lumsmore\LOCALS~1\Temp\VMwareDnD\00006ad2\graph2.png"/>
                <p:cNvPicPr>
                  <a:picLocks noChangeAspect="1" noChangeArrowheads="1"/>
                </p:cNvPicPr>
                <p:nvPr/>
              </p:nvPicPr>
              <p:blipFill>
                <a:blip r:embed="rId4" cstate="print"/>
                <a:srcRect/>
                <a:stretch>
                  <a:fillRect/>
                </a:stretch>
              </p:blipFill>
              <p:spPr bwMode="auto">
                <a:xfrm>
                  <a:off x="1104" y="2561"/>
                  <a:ext cx="130" cy="126"/>
                </a:xfrm>
                <a:prstGeom prst="rect">
                  <a:avLst/>
                </a:prstGeom>
                <a:noFill/>
                <a:ln w="9525">
                  <a:noFill/>
                  <a:miter lim="800000"/>
                  <a:headEnd/>
                  <a:tailEnd/>
                </a:ln>
              </p:spPr>
            </p:pic>
          </p:grpSp>
          <p:grpSp>
            <p:nvGrpSpPr>
              <p:cNvPr id="33" name="Group 33"/>
              <p:cNvGrpSpPr>
                <a:grpSpLocks/>
              </p:cNvGrpSpPr>
              <p:nvPr/>
            </p:nvGrpSpPr>
            <p:grpSpPr bwMode="auto">
              <a:xfrm>
                <a:off x="1108" y="2761"/>
                <a:ext cx="562" cy="159"/>
                <a:chOff x="1108" y="2739"/>
                <a:chExt cx="562" cy="159"/>
              </a:xfrm>
            </p:grpSpPr>
            <p:sp>
              <p:nvSpPr>
                <p:cNvPr id="94" name="Text Box 34"/>
                <p:cNvSpPr txBox="1">
                  <a:spLocks noChangeArrowheads="1"/>
                </p:cNvSpPr>
                <p:nvPr/>
              </p:nvSpPr>
              <p:spPr bwMode="auto">
                <a:xfrm>
                  <a:off x="1288" y="2782"/>
                  <a:ext cx="382"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Security</a:t>
                  </a:r>
                  <a:endParaRPr lang="en-US" sz="1200" b="1">
                    <a:solidFill>
                      <a:schemeClr val="bg1"/>
                    </a:solidFill>
                    <a:latin typeface="+mn-lt"/>
                  </a:endParaRPr>
                </a:p>
              </p:txBody>
            </p:sp>
            <p:pic>
              <p:nvPicPr>
                <p:cNvPr id="95" name="Picture 37" descr="C:\DOCUME~1\Lumsmore\LOCALS~1\Temp\VMwareDnD\00006ad2\lock.png"/>
                <p:cNvPicPr>
                  <a:picLocks noChangeAspect="1" noChangeArrowheads="1"/>
                </p:cNvPicPr>
                <p:nvPr/>
              </p:nvPicPr>
              <p:blipFill>
                <a:blip r:embed="rId5" cstate="print"/>
                <a:srcRect/>
                <a:stretch>
                  <a:fillRect/>
                </a:stretch>
              </p:blipFill>
              <p:spPr bwMode="auto">
                <a:xfrm>
                  <a:off x="1108" y="2739"/>
                  <a:ext cx="121" cy="154"/>
                </a:xfrm>
                <a:prstGeom prst="rect">
                  <a:avLst/>
                </a:prstGeom>
                <a:noFill/>
                <a:ln w="9525">
                  <a:noFill/>
                  <a:miter lim="800000"/>
                  <a:headEnd/>
                  <a:tailEnd/>
                </a:ln>
              </p:spPr>
            </p:pic>
          </p:grpSp>
          <p:grpSp>
            <p:nvGrpSpPr>
              <p:cNvPr id="36" name="Group 103"/>
              <p:cNvGrpSpPr>
                <a:grpSpLocks/>
              </p:cNvGrpSpPr>
              <p:nvPr/>
            </p:nvGrpSpPr>
            <p:grpSpPr bwMode="auto">
              <a:xfrm>
                <a:off x="1103" y="2976"/>
                <a:ext cx="636" cy="139"/>
                <a:chOff x="1103" y="2976"/>
                <a:chExt cx="636" cy="139"/>
              </a:xfrm>
            </p:grpSpPr>
            <p:sp>
              <p:nvSpPr>
                <p:cNvPr id="92" name="Text Box 49"/>
                <p:cNvSpPr txBox="1">
                  <a:spLocks noChangeArrowheads="1"/>
                </p:cNvSpPr>
                <p:nvPr/>
              </p:nvSpPr>
              <p:spPr bwMode="auto">
                <a:xfrm>
                  <a:off x="1292" y="2999"/>
                  <a:ext cx="447" cy="116"/>
                </a:xfrm>
                <a:prstGeom prst="rect">
                  <a:avLst/>
                </a:prstGeom>
                <a:noFill/>
                <a:ln w="9525" algn="ctr">
                  <a:noFill/>
                  <a:miter lim="800000"/>
                  <a:headEnd/>
                  <a:tailEnd/>
                </a:ln>
              </p:spPr>
              <p:txBody>
                <a:bodyPr wrap="none" lIns="0" tIns="0" rIns="0" bIns="0">
                  <a:spAutoFit/>
                </a:bodyPr>
                <a:lstStyle/>
                <a:p>
                  <a:r>
                    <a:rPr lang="en-US" sz="1200" b="1" smtClean="0">
                      <a:solidFill>
                        <a:schemeClr val="bg1"/>
                      </a:solidFill>
                      <a:latin typeface="+mn-lt"/>
                    </a:rPr>
                    <a:t>Retention</a:t>
                  </a:r>
                  <a:endParaRPr lang="en-US" sz="1200" b="1">
                    <a:solidFill>
                      <a:schemeClr val="bg1"/>
                    </a:solidFill>
                    <a:latin typeface="+mn-lt"/>
                  </a:endParaRPr>
                </a:p>
              </p:txBody>
            </p:sp>
            <p:pic>
              <p:nvPicPr>
                <p:cNvPr id="93" name="Picture 39" descr="C:\DOCUME~1\Lumsmore\LOCALS~1\Temp\VMwareDnD\00006ad2\date.png"/>
                <p:cNvPicPr>
                  <a:picLocks noChangeAspect="1" noChangeArrowheads="1"/>
                </p:cNvPicPr>
                <p:nvPr/>
              </p:nvPicPr>
              <p:blipFill>
                <a:blip r:embed="rId6" cstate="print"/>
                <a:srcRect/>
                <a:stretch>
                  <a:fillRect/>
                </a:stretch>
              </p:blipFill>
              <p:spPr bwMode="auto">
                <a:xfrm>
                  <a:off x="1103" y="2976"/>
                  <a:ext cx="144" cy="138"/>
                </a:xfrm>
                <a:prstGeom prst="rect">
                  <a:avLst/>
                </a:prstGeom>
                <a:noFill/>
                <a:ln w="9525">
                  <a:noFill/>
                  <a:miter lim="800000"/>
                  <a:headEnd/>
                  <a:tailEnd/>
                </a:ln>
              </p:spPr>
            </p:pic>
          </p:grpSp>
        </p:grpSp>
        <p:pic>
          <p:nvPicPr>
            <p:cNvPr id="84" name="Picture 83" descr="Drum.png"/>
            <p:cNvPicPr>
              <a:picLocks noChangeAspect="1"/>
            </p:cNvPicPr>
            <p:nvPr/>
          </p:nvPicPr>
          <p:blipFill>
            <a:blip r:embed="rId7" cstate="print"/>
            <a:stretch>
              <a:fillRect/>
            </a:stretch>
          </p:blipFill>
          <p:spPr>
            <a:xfrm>
              <a:off x="6486880" y="3808722"/>
              <a:ext cx="514350" cy="514350"/>
            </a:xfrm>
            <a:prstGeom prst="rect">
              <a:avLst/>
            </a:prstGeom>
          </p:spPr>
        </p:pic>
        <p:grpSp>
          <p:nvGrpSpPr>
            <p:cNvPr id="41" name="Group 170"/>
            <p:cNvGrpSpPr/>
            <p:nvPr/>
          </p:nvGrpSpPr>
          <p:grpSpPr>
            <a:xfrm>
              <a:off x="7001230" y="5408922"/>
              <a:ext cx="1485900" cy="491460"/>
              <a:chOff x="6343650" y="5829300"/>
              <a:chExt cx="1485900" cy="491460"/>
            </a:xfrm>
            <a:solidFill>
              <a:schemeClr val="accent6"/>
            </a:solidFill>
          </p:grpSpPr>
          <p:sp>
            <p:nvSpPr>
              <p:cNvPr id="86" name="Rounded Rectangle 85"/>
              <p:cNvSpPr/>
              <p:nvPr/>
            </p:nvSpPr>
            <p:spPr bwMode="auto">
              <a:xfrm>
                <a:off x="6343650" y="5829300"/>
                <a:ext cx="1485900" cy="491460"/>
              </a:xfrm>
              <a:prstGeom prst="roundRect">
                <a:avLst/>
              </a:prstGeom>
              <a:grpFill/>
              <a:ln w="12700">
                <a:noFill/>
                <a:round/>
                <a:headEnd/>
                <a:tailEnd/>
              </a:ln>
            </p:spPr>
            <p:txBody>
              <a:bodyPr wrap="none" lIns="0" tIns="0" rIns="0" bIns="0" anchor="ctr">
                <a:prstTxWarp prst="textNoShape">
                  <a:avLst/>
                </a:prstTxWarp>
              </a:bodyPr>
              <a:lstStyle/>
              <a:p>
                <a:pPr marL="0" marR="0" indent="0" defTabSz="914400" eaLnBrk="1" latinLnBrk="0" hangingPunct="1">
                  <a:lnSpc>
                    <a:spcPct val="100000"/>
                  </a:lnSpc>
                  <a:buClrTx/>
                  <a:buSzTx/>
                  <a:buFontTx/>
                  <a:buNone/>
                  <a:tabLst/>
                </a:pPr>
                <a:endParaRPr lang="en-US" smtClean="0">
                  <a:solidFill>
                    <a:schemeClr val="bg1"/>
                  </a:solidFill>
                  <a:latin typeface="+mn-lt"/>
                </a:endParaRPr>
              </a:p>
            </p:txBody>
          </p:sp>
          <p:sp>
            <p:nvSpPr>
              <p:cNvPr id="87" name="Text Box 89"/>
              <p:cNvSpPr txBox="1">
                <a:spLocks noChangeArrowheads="1"/>
              </p:cNvSpPr>
              <p:nvPr/>
            </p:nvSpPr>
            <p:spPr bwMode="auto">
              <a:xfrm>
                <a:off x="6823076" y="5949950"/>
                <a:ext cx="864019" cy="184666"/>
              </a:xfrm>
              <a:prstGeom prst="rect">
                <a:avLst/>
              </a:prstGeom>
              <a:grpFill/>
              <a:ln w="9525" algn="ctr">
                <a:noFill/>
                <a:miter lim="800000"/>
                <a:headEnd/>
                <a:tailEnd/>
              </a:ln>
            </p:spPr>
            <p:txBody>
              <a:bodyPr wrap="none" lIns="0" tIns="0" rIns="0" bIns="0">
                <a:spAutoFit/>
              </a:bodyPr>
              <a:lstStyle/>
              <a:p>
                <a:r>
                  <a:rPr lang="en-US" sz="1200" b="1" smtClean="0">
                    <a:solidFill>
                      <a:schemeClr val="bg1"/>
                    </a:solidFill>
                    <a:latin typeface="+mn-lt"/>
                  </a:rPr>
                  <a:t>E-Signature</a:t>
                </a:r>
                <a:endParaRPr lang="en-US" sz="1200" b="1">
                  <a:solidFill>
                    <a:schemeClr val="bg1"/>
                  </a:solidFill>
                  <a:latin typeface="+mn-lt"/>
                </a:endParaRPr>
              </a:p>
            </p:txBody>
          </p:sp>
          <p:pic>
            <p:nvPicPr>
              <p:cNvPr id="88" name="Picture 31" descr="Fountain-Pen"/>
              <p:cNvPicPr>
                <a:picLocks noChangeAspect="1" noChangeArrowheads="1"/>
              </p:cNvPicPr>
              <p:nvPr/>
            </p:nvPicPr>
            <p:blipFill>
              <a:blip r:embed="rId10" cstate="print"/>
              <a:srcRect/>
              <a:stretch>
                <a:fillRect/>
              </a:stretch>
            </p:blipFill>
            <p:spPr bwMode="auto">
              <a:xfrm>
                <a:off x="6438901" y="5876925"/>
                <a:ext cx="239713" cy="280988"/>
              </a:xfrm>
              <a:prstGeom prst="rect">
                <a:avLst/>
              </a:prstGeom>
              <a:grpFill/>
              <a:ln w="9525">
                <a:noFill/>
                <a:miter lim="800000"/>
                <a:headEnd/>
                <a:tailEnd/>
              </a:ln>
            </p:spPr>
          </p:pic>
        </p:grpSp>
      </p:grpSp>
      <p:pic>
        <p:nvPicPr>
          <p:cNvPr id="27" name="Picture 21" descr="C:\DOCUME~1\Lumsmore\LOCALS~1\Temp\VMwareDnD\00000d06\arrow_blue.png"/>
          <p:cNvPicPr>
            <a:picLocks noChangeAspect="1" noChangeArrowheads="1"/>
          </p:cNvPicPr>
          <p:nvPr/>
        </p:nvPicPr>
        <p:blipFill>
          <a:blip r:embed="rId11" cstate="print">
            <a:lum bright="-70000"/>
          </a:blip>
          <a:srcRect/>
          <a:stretch>
            <a:fillRect/>
          </a:stretch>
        </p:blipFill>
        <p:spPr bwMode="auto">
          <a:xfrm>
            <a:off x="1891077" y="1287566"/>
            <a:ext cx="6333380" cy="1855933"/>
          </a:xfrm>
          <a:prstGeom prst="rect">
            <a:avLst/>
          </a:prstGeom>
          <a:noFill/>
          <a:ln w="9525">
            <a:noFill/>
            <a:miter lim="800000"/>
            <a:headEnd/>
            <a:tailEnd/>
          </a:ln>
          <a:effectLst>
            <a:reflection blurRad="6350" stA="52000" endA="300" endPos="35000" dir="5400000" sy="-100000" algn="bl" rotWithShape="0"/>
          </a:effectLst>
        </p:spPr>
      </p:pic>
      <p:grpSp>
        <p:nvGrpSpPr>
          <p:cNvPr id="42" name="Group 4"/>
          <p:cNvGrpSpPr>
            <a:grpSpLocks/>
          </p:cNvGrpSpPr>
          <p:nvPr/>
        </p:nvGrpSpPr>
        <p:grpSpPr bwMode="auto">
          <a:xfrm>
            <a:off x="1993291" y="1199598"/>
            <a:ext cx="5827642" cy="2049065"/>
            <a:chOff x="1336" y="712"/>
            <a:chExt cx="4016" cy="1712"/>
          </a:xfrm>
        </p:grpSpPr>
        <p:sp>
          <p:nvSpPr>
            <p:cNvPr id="29" name="Line 5"/>
            <p:cNvSpPr>
              <a:spLocks noChangeShapeType="1"/>
            </p:cNvSpPr>
            <p:nvPr/>
          </p:nvSpPr>
          <p:spPr bwMode="auto">
            <a:xfrm>
              <a:off x="1336" y="2408"/>
              <a:ext cx="4016" cy="0"/>
            </a:xfrm>
            <a:prstGeom prst="line">
              <a:avLst/>
            </a:prstGeom>
            <a:ln>
              <a:headEnd/>
              <a:tailEnd type="arrow" w="lg" len="lg"/>
            </a:ln>
          </p:spPr>
          <p:style>
            <a:lnRef idx="2">
              <a:schemeClr val="accent4"/>
            </a:lnRef>
            <a:fillRef idx="0">
              <a:schemeClr val="accent4"/>
            </a:fillRef>
            <a:effectRef idx="1">
              <a:schemeClr val="accent4"/>
            </a:effectRef>
            <a:fontRef idx="minor">
              <a:schemeClr val="tx1"/>
            </a:fontRef>
          </p:style>
          <p:txBody>
            <a:bodyPr/>
            <a:lstStyle/>
            <a:p>
              <a:endParaRPr lang="en-US"/>
            </a:p>
          </p:txBody>
        </p:sp>
        <p:sp>
          <p:nvSpPr>
            <p:cNvPr id="30" name="Line 6"/>
            <p:cNvSpPr>
              <a:spLocks noChangeShapeType="1"/>
            </p:cNvSpPr>
            <p:nvPr/>
          </p:nvSpPr>
          <p:spPr bwMode="auto">
            <a:xfrm flipV="1">
              <a:off x="1344" y="712"/>
              <a:ext cx="0" cy="1712"/>
            </a:xfrm>
            <a:prstGeom prst="line">
              <a:avLst/>
            </a:prstGeom>
            <a:ln>
              <a:headEnd/>
              <a:tailEnd type="arrow" w="lg" len="lg"/>
            </a:ln>
          </p:spPr>
          <p:style>
            <a:lnRef idx="2">
              <a:schemeClr val="accent4"/>
            </a:lnRef>
            <a:fillRef idx="0">
              <a:schemeClr val="accent4"/>
            </a:fillRef>
            <a:effectRef idx="1">
              <a:schemeClr val="accent4"/>
            </a:effectRef>
            <a:fontRef idx="minor">
              <a:schemeClr val="tx1"/>
            </a:fontRef>
          </p:style>
          <p:txBody>
            <a:bodyPr/>
            <a:lstStyle/>
            <a:p>
              <a:endParaRPr lang="en-US"/>
            </a:p>
          </p:txBody>
        </p:sp>
      </p:grpSp>
      <p:sp>
        <p:nvSpPr>
          <p:cNvPr id="31" name="Text Box 7"/>
          <p:cNvSpPr txBox="1">
            <a:spLocks noChangeArrowheads="1"/>
          </p:cNvSpPr>
          <p:nvPr/>
        </p:nvSpPr>
        <p:spPr bwMode="auto">
          <a:xfrm>
            <a:off x="7880223" y="3022809"/>
            <a:ext cx="1098405" cy="293729"/>
          </a:xfrm>
          <a:prstGeom prst="rect">
            <a:avLst/>
          </a:prstGeom>
          <a:noFill/>
          <a:ln w="9525">
            <a:noFill/>
            <a:miter lim="800000"/>
            <a:headEnd/>
            <a:tailEnd/>
          </a:ln>
        </p:spPr>
        <p:txBody>
          <a:bodyPr>
            <a:spAutoFit/>
          </a:bodyPr>
          <a:lstStyle/>
          <a:p>
            <a:pPr>
              <a:spcBef>
                <a:spcPct val="50000"/>
              </a:spcBef>
            </a:pPr>
            <a:r>
              <a:rPr lang="en-US" sz="1800" i="1" smtClean="0">
                <a:latin typeface="+mn-lt"/>
              </a:rPr>
              <a:t>Solution</a:t>
            </a:r>
            <a:endParaRPr lang="en-US" sz="1800" i="1">
              <a:latin typeface="+mn-lt"/>
            </a:endParaRPr>
          </a:p>
        </p:txBody>
      </p:sp>
      <p:grpSp>
        <p:nvGrpSpPr>
          <p:cNvPr id="43" name="Group 180"/>
          <p:cNvGrpSpPr/>
          <p:nvPr/>
        </p:nvGrpSpPr>
        <p:grpSpPr>
          <a:xfrm>
            <a:off x="4890305" y="2427213"/>
            <a:ext cx="449348" cy="366207"/>
            <a:chOff x="4400550" y="2686050"/>
            <a:chExt cx="457200" cy="457200"/>
          </a:xfrm>
        </p:grpSpPr>
        <p:pic>
          <p:nvPicPr>
            <p:cNvPr id="106" name="Picture 5"/>
            <p:cNvPicPr>
              <a:picLocks noChangeArrowheads="1"/>
            </p:cNvPicPr>
            <p:nvPr/>
          </p:nvPicPr>
          <p:blipFill>
            <a:blip r:embed="rId12" cstate="print"/>
            <a:srcRect/>
            <a:stretch>
              <a:fillRect/>
            </a:stretch>
          </p:blipFill>
          <p:spPr bwMode="auto">
            <a:xfrm>
              <a:off x="4400550" y="2686050"/>
              <a:ext cx="457200" cy="457200"/>
            </a:xfrm>
            <a:prstGeom prst="rect">
              <a:avLst/>
            </a:prstGeom>
            <a:noFill/>
            <a:ln w="9525">
              <a:noFill/>
              <a:miter lim="800000"/>
              <a:headEnd/>
              <a:tailEnd/>
            </a:ln>
          </p:spPr>
        </p:pic>
        <p:sp>
          <p:nvSpPr>
            <p:cNvPr id="107" name="Text Box 14"/>
            <p:cNvSpPr txBox="1">
              <a:spLocks noChangeArrowheads="1"/>
            </p:cNvSpPr>
            <p:nvPr/>
          </p:nvSpPr>
          <p:spPr bwMode="auto">
            <a:xfrm>
              <a:off x="4457700" y="2686050"/>
              <a:ext cx="304800" cy="369332"/>
            </a:xfrm>
            <a:prstGeom prst="rect">
              <a:avLst/>
            </a:prstGeom>
            <a:noFill/>
            <a:ln w="9525">
              <a:noFill/>
              <a:miter lim="800000"/>
              <a:headEnd/>
              <a:tailEnd/>
            </a:ln>
          </p:spPr>
          <p:txBody>
            <a:bodyPr>
              <a:spAutoFit/>
              <a:scene3d>
                <a:camera prst="perspectiveContrastingLeftFacing"/>
                <a:lightRig rig="threePt" dir="t"/>
              </a:scene3d>
            </a:bodyPr>
            <a:lstStyle/>
            <a:p>
              <a:pPr algn="ctr">
                <a:spcBef>
                  <a:spcPct val="50000"/>
                </a:spcBef>
              </a:pPr>
              <a:r>
                <a:rPr lang="en-US" b="1" dirty="0" smtClean="0">
                  <a:latin typeface="+mn-lt"/>
                </a:rPr>
                <a:t>2</a:t>
              </a:r>
              <a:endParaRPr lang="en-US" b="1" dirty="0">
                <a:latin typeface="+mn-lt"/>
              </a:endParaRPr>
            </a:p>
          </p:txBody>
        </p:sp>
      </p:grpSp>
      <p:grpSp>
        <p:nvGrpSpPr>
          <p:cNvPr id="48" name="Group 179"/>
          <p:cNvGrpSpPr/>
          <p:nvPr/>
        </p:nvGrpSpPr>
        <p:grpSpPr>
          <a:xfrm>
            <a:off x="7003486" y="1483106"/>
            <a:ext cx="430625" cy="350948"/>
            <a:chOff x="6915150" y="1771650"/>
            <a:chExt cx="438150" cy="438150"/>
          </a:xfrm>
          <a:noFill/>
        </p:grpSpPr>
        <p:pic>
          <p:nvPicPr>
            <p:cNvPr id="109" name="Picture 9"/>
            <p:cNvPicPr>
              <a:picLocks noChangeArrowheads="1"/>
            </p:cNvPicPr>
            <p:nvPr/>
          </p:nvPicPr>
          <p:blipFill>
            <a:blip r:embed="rId13" cstate="print"/>
            <a:srcRect/>
            <a:stretch>
              <a:fillRect/>
            </a:stretch>
          </p:blipFill>
          <p:spPr bwMode="auto">
            <a:xfrm>
              <a:off x="6915150" y="1771650"/>
              <a:ext cx="438150" cy="438150"/>
            </a:xfrm>
            <a:prstGeom prst="rect">
              <a:avLst/>
            </a:prstGeom>
            <a:grpFill/>
            <a:ln w="9525">
              <a:noFill/>
              <a:miter lim="800000"/>
              <a:headEnd/>
              <a:tailEnd/>
            </a:ln>
          </p:spPr>
        </p:pic>
        <p:sp>
          <p:nvSpPr>
            <p:cNvPr id="110" name="Text Box 14"/>
            <p:cNvSpPr txBox="1">
              <a:spLocks noChangeArrowheads="1"/>
            </p:cNvSpPr>
            <p:nvPr/>
          </p:nvSpPr>
          <p:spPr bwMode="auto">
            <a:xfrm>
              <a:off x="6972300" y="1771650"/>
              <a:ext cx="304800" cy="369332"/>
            </a:xfrm>
            <a:prstGeom prst="rect">
              <a:avLst/>
            </a:prstGeom>
            <a:grpFill/>
            <a:ln w="9525">
              <a:noFill/>
              <a:miter lim="800000"/>
              <a:headEnd/>
              <a:tailEnd/>
            </a:ln>
          </p:spPr>
          <p:txBody>
            <a:bodyPr>
              <a:spAutoFit/>
              <a:scene3d>
                <a:camera prst="perspectiveContrastingLeftFacing"/>
                <a:lightRig rig="threePt" dir="t"/>
              </a:scene3d>
            </a:bodyPr>
            <a:lstStyle/>
            <a:p>
              <a:pPr algn="ctr">
                <a:spcBef>
                  <a:spcPct val="50000"/>
                </a:spcBef>
              </a:pPr>
              <a:r>
                <a:rPr lang="en-US" b="1" smtClean="0">
                  <a:latin typeface="+mn-lt"/>
                </a:rPr>
                <a:t>3</a:t>
              </a:r>
              <a:endParaRPr lang="en-US" b="1">
                <a:latin typeface="+mn-lt"/>
              </a:endParaRPr>
            </a:p>
          </p:txBody>
        </p:sp>
      </p:grpSp>
      <p:grpSp>
        <p:nvGrpSpPr>
          <p:cNvPr id="50" name="Group 187"/>
          <p:cNvGrpSpPr/>
          <p:nvPr/>
        </p:nvGrpSpPr>
        <p:grpSpPr>
          <a:xfrm>
            <a:off x="2317692" y="2837013"/>
            <a:ext cx="449348" cy="366207"/>
            <a:chOff x="1885950" y="3314700"/>
            <a:chExt cx="457200" cy="457200"/>
          </a:xfrm>
        </p:grpSpPr>
        <p:pic>
          <p:nvPicPr>
            <p:cNvPr id="112" name="Picture 13"/>
            <p:cNvPicPr>
              <a:picLocks noChangeArrowheads="1"/>
            </p:cNvPicPr>
            <p:nvPr/>
          </p:nvPicPr>
          <p:blipFill>
            <a:blip r:embed="rId14" cstate="print"/>
            <a:srcRect/>
            <a:stretch>
              <a:fillRect/>
            </a:stretch>
          </p:blipFill>
          <p:spPr bwMode="auto">
            <a:xfrm>
              <a:off x="1885950" y="3314700"/>
              <a:ext cx="457200" cy="457200"/>
            </a:xfrm>
            <a:prstGeom prst="rect">
              <a:avLst/>
            </a:prstGeom>
            <a:noFill/>
            <a:ln w="9525">
              <a:noFill/>
              <a:miter lim="800000"/>
              <a:headEnd/>
              <a:tailEnd/>
            </a:ln>
          </p:spPr>
        </p:pic>
        <p:sp>
          <p:nvSpPr>
            <p:cNvPr id="113" name="Text Box 14"/>
            <p:cNvSpPr txBox="1">
              <a:spLocks noChangeArrowheads="1"/>
            </p:cNvSpPr>
            <p:nvPr/>
          </p:nvSpPr>
          <p:spPr bwMode="auto">
            <a:xfrm>
              <a:off x="1943100" y="3314700"/>
              <a:ext cx="304800" cy="369332"/>
            </a:xfrm>
            <a:prstGeom prst="rect">
              <a:avLst/>
            </a:prstGeom>
            <a:noFill/>
            <a:ln w="9525">
              <a:noFill/>
              <a:miter lim="800000"/>
              <a:headEnd/>
              <a:tailEnd/>
            </a:ln>
          </p:spPr>
          <p:txBody>
            <a:bodyPr>
              <a:spAutoFit/>
              <a:scene3d>
                <a:camera prst="perspectiveContrastingLeftFacing"/>
                <a:lightRig rig="threePt" dir="t"/>
              </a:scene3d>
            </a:bodyPr>
            <a:lstStyle/>
            <a:p>
              <a:pPr algn="ctr">
                <a:spcBef>
                  <a:spcPct val="50000"/>
                </a:spcBef>
              </a:pPr>
              <a:r>
                <a:rPr lang="en-US" b="1" dirty="0" smtClean="0">
                  <a:latin typeface="+mn-lt"/>
                </a:rPr>
                <a:t>1</a:t>
              </a:r>
              <a:endParaRPr lang="en-US" b="1" dirty="0">
                <a:latin typeface="+mn-lt"/>
              </a:endParaRPr>
            </a:p>
          </p:txBody>
        </p:sp>
      </p:gr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sz="2800" dirty="0" smtClean="0"/>
              <a:t>What You Will Learn</a:t>
            </a:r>
          </a:p>
        </p:txBody>
      </p:sp>
      <p:sp>
        <p:nvSpPr>
          <p:cNvPr id="18434" name="Rectangle 3"/>
          <p:cNvSpPr>
            <a:spLocks noGrp="1" noChangeArrowheads="1"/>
          </p:cNvSpPr>
          <p:nvPr>
            <p:ph type="body" idx="1"/>
          </p:nvPr>
        </p:nvSpPr>
        <p:spPr>
          <a:xfrm>
            <a:off x="666749" y="1379538"/>
            <a:ext cx="8210551" cy="4551362"/>
          </a:xfrm>
        </p:spPr>
        <p:txBody>
          <a:bodyPr/>
          <a:lstStyle/>
          <a:p>
            <a:r>
              <a:rPr lang="en-US" sz="2000" dirty="0" smtClean="0"/>
              <a:t>After completing this course you will be able to…</a:t>
            </a:r>
          </a:p>
          <a:p>
            <a:pPr lvl="1"/>
            <a:r>
              <a:rPr lang="en-US" sz="1800" dirty="0" smtClean="0"/>
              <a:t>Understand EMC InfoArchive</a:t>
            </a:r>
          </a:p>
          <a:p>
            <a:pPr lvl="1"/>
            <a:r>
              <a:rPr lang="en-US" sz="1800" dirty="0" smtClean="0"/>
              <a:t>Discover and qualify sales opportunities</a:t>
            </a:r>
          </a:p>
          <a:p>
            <a:pPr lvl="1"/>
            <a:r>
              <a:rPr lang="en-US" sz="1800" dirty="0" smtClean="0"/>
              <a:t>Articulate the InfoArchive value proposition</a:t>
            </a:r>
          </a:p>
          <a:p>
            <a:pPr lvl="1"/>
            <a:r>
              <a:rPr lang="en-US" sz="1800" dirty="0" smtClean="0"/>
              <a:t>Handle competitive situations</a:t>
            </a:r>
          </a:p>
          <a:p>
            <a:pPr lvl="1"/>
            <a:r>
              <a:rPr lang="en-US" sz="1800" dirty="0" smtClean="0"/>
              <a:t>Get information to help you sell</a:t>
            </a:r>
          </a:p>
        </p:txBody>
      </p:sp>
      <p:sp>
        <p:nvSpPr>
          <p:cNvPr id="18435"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r>
              <a:rPr lang="en-US" sz="1600" dirty="0">
                <a:solidFill>
                  <a:schemeClr val="tx1"/>
                </a:solidFill>
              </a:rPr>
              <a:t>About this course </a:t>
            </a:r>
          </a:p>
        </p:txBody>
      </p:sp>
      <p:pic>
        <p:nvPicPr>
          <p:cNvPr id="5" name="Picture 8" descr="http://thecontentcocktail.com/wp-content/uploads/2012/02/selling-300x235.jpg">
            <a:hlinkClick r:id="rId2"/>
          </p:cNvPr>
          <p:cNvPicPr>
            <a:picLocks noChangeAspect="1" noChangeArrowheads="1"/>
          </p:cNvPicPr>
          <p:nvPr/>
        </p:nvPicPr>
        <p:blipFill>
          <a:blip r:embed="rId3" cstate="print"/>
          <a:srcRect/>
          <a:stretch>
            <a:fillRect/>
          </a:stretch>
        </p:blipFill>
        <p:spPr bwMode="auto">
          <a:xfrm>
            <a:off x="2278555" y="3477554"/>
            <a:ext cx="3423758" cy="268194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z="2800" dirty="0" smtClean="0">
                <a:cs typeface="Arial" pitchFamily="34" charset="0"/>
              </a:rPr>
              <a:t>How InfoArchive Addresses the Decommissioning Challenge</a:t>
            </a:r>
          </a:p>
        </p:txBody>
      </p:sp>
      <p:sp>
        <p:nvSpPr>
          <p:cNvPr id="25603" name="Rectangle 3"/>
          <p:cNvSpPr>
            <a:spLocks noGrp="1" noChangeArrowheads="1"/>
          </p:cNvSpPr>
          <p:nvPr>
            <p:ph type="body" idx="1"/>
          </p:nvPr>
        </p:nvSpPr>
        <p:spPr>
          <a:xfrm>
            <a:off x="1791933" y="1287804"/>
            <a:ext cx="7050087" cy="2116939"/>
          </a:xfrm>
        </p:spPr>
        <p:txBody>
          <a:bodyPr/>
          <a:lstStyle/>
          <a:p>
            <a:pPr marL="0" indent="0">
              <a:buNone/>
            </a:pPr>
            <a:r>
              <a:rPr lang="en-US" sz="2000" dirty="0" smtClean="0">
                <a:solidFill>
                  <a:srgbClr val="000000"/>
                </a:solidFill>
              </a:rPr>
              <a:t>App Decommissioning is just a special kind of archiving</a:t>
            </a:r>
          </a:p>
          <a:p>
            <a:r>
              <a:rPr lang="en-US" sz="1800" dirty="0" smtClean="0">
                <a:solidFill>
                  <a:srgbClr val="000000"/>
                </a:solidFill>
              </a:rPr>
              <a:t>Step 1. Ingest all required data into the Unified Archive</a:t>
            </a:r>
          </a:p>
          <a:p>
            <a:r>
              <a:rPr lang="en-US" sz="1800" dirty="0" smtClean="0">
                <a:solidFill>
                  <a:srgbClr val="000000"/>
                </a:solidFill>
              </a:rPr>
              <a:t>Step 2. Verify the archived data is what you need</a:t>
            </a:r>
          </a:p>
          <a:p>
            <a:r>
              <a:rPr lang="en-US" sz="1800" dirty="0" smtClean="0">
                <a:solidFill>
                  <a:srgbClr val="000000"/>
                </a:solidFill>
              </a:rPr>
              <a:t>Step 3. Remove the source system from service</a:t>
            </a:r>
          </a:p>
          <a:p>
            <a:r>
              <a:rPr lang="en-US" sz="1800" dirty="0" smtClean="0">
                <a:solidFill>
                  <a:srgbClr val="000000"/>
                </a:solidFill>
              </a:rPr>
              <a:t>Step 4. Free up storage and servers and stop paying for support</a:t>
            </a:r>
          </a:p>
        </p:txBody>
      </p:sp>
      <p:sp>
        <p:nvSpPr>
          <p:cNvPr id="25604"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3"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4"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6" name="AutoShape 26"/>
          <p:cNvSpPr>
            <a:spLocks noChangeArrowheads="1"/>
          </p:cNvSpPr>
          <p:nvPr/>
        </p:nvSpPr>
        <p:spPr bwMode="auto">
          <a:xfrm>
            <a:off x="136261" y="205950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Product Description</a:t>
            </a:r>
          </a:p>
        </p:txBody>
      </p:sp>
      <p:sp>
        <p:nvSpPr>
          <p:cNvPr id="35"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7"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38"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9"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0"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4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7"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grpSp>
        <p:nvGrpSpPr>
          <p:cNvPr id="3" name="Group 5"/>
          <p:cNvGrpSpPr/>
          <p:nvPr/>
        </p:nvGrpSpPr>
        <p:grpSpPr>
          <a:xfrm>
            <a:off x="2569816" y="3239624"/>
            <a:ext cx="1469684" cy="2702324"/>
            <a:chOff x="2569816" y="3239624"/>
            <a:chExt cx="1469684" cy="2702324"/>
          </a:xfrm>
        </p:grpSpPr>
        <p:sp>
          <p:nvSpPr>
            <p:cNvPr id="20" name="Rectangle 19"/>
            <p:cNvSpPr/>
            <p:nvPr/>
          </p:nvSpPr>
          <p:spPr>
            <a:xfrm>
              <a:off x="2854343" y="3239624"/>
              <a:ext cx="1185157" cy="2702324"/>
            </a:xfrm>
            <a:prstGeom prst="rect">
              <a:avLst/>
            </a:prstGeom>
            <a:gradFill flip="none" rotWithShape="1">
              <a:gsLst>
                <a:gs pos="100000">
                  <a:schemeClr val="bg1">
                    <a:lumMod val="85000"/>
                  </a:schemeClr>
                </a:gs>
                <a:gs pos="50000">
                  <a:schemeClr val="bg1">
                    <a:lumMod val="95000"/>
                  </a:schemeClr>
                </a:gs>
                <a:gs pos="0">
                  <a:schemeClr val="bg1">
                    <a:alpha val="0"/>
                  </a:schemeClr>
                </a:gs>
              </a:gsLst>
              <a:lin ang="5400000" scaled="1"/>
              <a:tileRect/>
            </a:gradFill>
            <a:ln w="9525" cmpd="sng">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653" tIns="34327" rIns="68653" bIns="34327" anchor="ctr"/>
            <a:lstStyle/>
            <a:p>
              <a:pPr algn="ctr"/>
              <a:endParaRPr lang="en-US" sz="1050">
                <a:solidFill>
                  <a:srgbClr val="FFFFFF"/>
                </a:solidFill>
                <a:latin typeface="Arial" pitchFamily="34" charset="0"/>
                <a:cs typeface="Arial" pitchFamily="34" charset="0"/>
              </a:endParaRPr>
            </a:p>
          </p:txBody>
        </p:sp>
        <p:sp>
          <p:nvSpPr>
            <p:cNvPr id="27" name="TextBox 26"/>
            <p:cNvSpPr txBox="1"/>
            <p:nvPr/>
          </p:nvSpPr>
          <p:spPr>
            <a:xfrm rot="16200000">
              <a:off x="1655870" y="4432080"/>
              <a:ext cx="2074114" cy="246221"/>
            </a:xfrm>
            <a:prstGeom prst="rect">
              <a:avLst/>
            </a:prstGeom>
            <a:noFill/>
          </p:spPr>
          <p:txBody>
            <a:bodyPr wrap="square" rtlCol="0">
              <a:spAutoFit/>
            </a:bodyPr>
            <a:lstStyle/>
            <a:p>
              <a:pPr algn="ctr"/>
              <a:r>
                <a:rPr lang="en-US" sz="1000" dirty="0" smtClean="0">
                  <a:latin typeface="MetaNormalLF-Roman"/>
                  <a:cs typeface="MetaNormalLF-Roman"/>
                </a:rPr>
                <a:t>OPERATIONAL SYSTEM</a:t>
              </a:r>
              <a:endParaRPr lang="en-US" sz="1000" dirty="0">
                <a:latin typeface="MetaNormalLF-Roman"/>
                <a:cs typeface="MetaNormalLF-Roman"/>
              </a:endParaRPr>
            </a:p>
          </p:txBody>
        </p:sp>
      </p:grpSp>
      <p:grpSp>
        <p:nvGrpSpPr>
          <p:cNvPr id="4" name="Group 23"/>
          <p:cNvGrpSpPr/>
          <p:nvPr/>
        </p:nvGrpSpPr>
        <p:grpSpPr>
          <a:xfrm>
            <a:off x="2945837" y="3298893"/>
            <a:ext cx="1027540" cy="1647093"/>
            <a:chOff x="2437296" y="2178715"/>
            <a:chExt cx="1536081" cy="2414451"/>
          </a:xfrm>
        </p:grpSpPr>
        <p:sp>
          <p:nvSpPr>
            <p:cNvPr id="30" name="Rectangle 29"/>
            <p:cNvSpPr/>
            <p:nvPr/>
          </p:nvSpPr>
          <p:spPr>
            <a:xfrm>
              <a:off x="2482375" y="2178715"/>
              <a:ext cx="1418166" cy="2414451"/>
            </a:xfrm>
            <a:prstGeom prst="rect">
              <a:avLst/>
            </a:prstGeom>
            <a:gradFill flip="none" rotWithShape="1">
              <a:gsLst>
                <a:gs pos="0">
                  <a:schemeClr val="tx1">
                    <a:lumMod val="75000"/>
                    <a:lumOff val="25000"/>
                  </a:schemeClr>
                </a:gs>
                <a:gs pos="100000">
                  <a:schemeClr val="bg1">
                    <a:lumMod val="65000"/>
                  </a:schemeClr>
                </a:gs>
              </a:gsLst>
              <a:lin ang="16200000" scaled="0"/>
              <a:tileRect/>
            </a:gra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p>
          </p:txBody>
        </p:sp>
        <p:sp>
          <p:nvSpPr>
            <p:cNvPr id="31" name="Text Box 4"/>
            <p:cNvSpPr txBox="1">
              <a:spLocks noChangeArrowheads="1"/>
            </p:cNvSpPr>
            <p:nvPr/>
          </p:nvSpPr>
          <p:spPr bwMode="auto">
            <a:xfrm>
              <a:off x="2437296" y="3007426"/>
              <a:ext cx="1536081" cy="631631"/>
            </a:xfrm>
            <a:prstGeom prst="rect">
              <a:avLst/>
            </a:prstGeom>
            <a:noFill/>
            <a:ln w="25400">
              <a:noFill/>
              <a:miter lim="800000"/>
              <a:headEnd/>
              <a:tailEnd/>
            </a:ln>
          </p:spPr>
          <p:txBody>
            <a:bodyPr wrap="square">
              <a:spAutoFit/>
            </a:bodyPr>
            <a:lstStyle/>
            <a:p>
              <a:pPr algn="ctr">
                <a:spcBef>
                  <a:spcPct val="20000"/>
                </a:spcBef>
                <a:buSzPct val="80000"/>
                <a:buFont typeface="Wingdings" pitchFamily="2" charset="2"/>
                <a:buNone/>
              </a:pPr>
              <a:r>
                <a:rPr lang="en-US" sz="11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rPr>
                <a:t>INACTIVE DATA</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endParaRPr>
            </a:p>
          </p:txBody>
        </p:sp>
      </p:grpSp>
      <p:cxnSp>
        <p:nvCxnSpPr>
          <p:cNvPr id="32" name="Straight Connector 31"/>
          <p:cNvCxnSpPr/>
          <p:nvPr/>
        </p:nvCxnSpPr>
        <p:spPr>
          <a:xfrm flipH="1">
            <a:off x="2008536" y="3421809"/>
            <a:ext cx="6657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grpSp>
        <p:nvGrpSpPr>
          <p:cNvPr id="5" name="Group 24"/>
          <p:cNvGrpSpPr/>
          <p:nvPr/>
        </p:nvGrpSpPr>
        <p:grpSpPr>
          <a:xfrm>
            <a:off x="2935341" y="4974846"/>
            <a:ext cx="1049690" cy="769367"/>
            <a:chOff x="2415838" y="4581128"/>
            <a:chExt cx="1569193" cy="1127804"/>
          </a:xfrm>
        </p:grpSpPr>
        <p:sp>
          <p:nvSpPr>
            <p:cNvPr id="36" name="Rectangle 35"/>
            <p:cNvSpPr/>
            <p:nvPr/>
          </p:nvSpPr>
          <p:spPr>
            <a:xfrm>
              <a:off x="2483298" y="4581128"/>
              <a:ext cx="1418166" cy="1127804"/>
            </a:xfrm>
            <a:prstGeom prst="rect">
              <a:avLst/>
            </a:prstGeom>
            <a:ln>
              <a:noFill/>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50" dirty="0"/>
            </a:p>
          </p:txBody>
        </p:sp>
        <p:sp>
          <p:nvSpPr>
            <p:cNvPr id="41" name="Text Box 4"/>
            <p:cNvSpPr txBox="1">
              <a:spLocks noChangeArrowheads="1"/>
            </p:cNvSpPr>
            <p:nvPr/>
          </p:nvSpPr>
          <p:spPr bwMode="auto">
            <a:xfrm>
              <a:off x="2415838" y="4838492"/>
              <a:ext cx="1569193" cy="496281"/>
            </a:xfrm>
            <a:prstGeom prst="rect">
              <a:avLst/>
            </a:prstGeom>
            <a:noFill/>
            <a:ln w="25400">
              <a:noFill/>
              <a:miter lim="800000"/>
              <a:headEnd/>
              <a:tailEnd/>
            </a:ln>
          </p:spPr>
          <p:txBody>
            <a:bodyPr wrap="square">
              <a:spAutoFit/>
            </a:bodyPr>
            <a:lstStyle/>
            <a:p>
              <a:pPr algn="ctr">
                <a:spcBef>
                  <a:spcPct val="20000"/>
                </a:spcBef>
                <a:buSzPct val="80000"/>
                <a:buFont typeface="Wingdings" pitchFamily="2" charset="2"/>
                <a:buNone/>
              </a:pPr>
              <a:r>
                <a:rPr lang="en-US" sz="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rPr>
                <a:t>UNSTRUCTURED CONTENT</a:t>
              </a:r>
              <a:endParaRPr lang="en-US" sz="11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etaNormalLF-Roman"/>
                <a:ea typeface="ＭＳ Ｐゴシック" pitchFamily="34" charset="-128"/>
                <a:cs typeface="MetaNormalLF-Roman"/>
              </a:endParaRPr>
            </a:p>
          </p:txBody>
        </p:sp>
      </p:grpSp>
      <p:grpSp>
        <p:nvGrpSpPr>
          <p:cNvPr id="6" name="Group 19"/>
          <p:cNvGrpSpPr/>
          <p:nvPr/>
        </p:nvGrpSpPr>
        <p:grpSpPr>
          <a:xfrm>
            <a:off x="6068070" y="3475308"/>
            <a:ext cx="2118394" cy="2593250"/>
            <a:chOff x="3402414" y="2847724"/>
            <a:chExt cx="2641932" cy="2925984"/>
          </a:xfrm>
        </p:grpSpPr>
        <p:pic>
          <p:nvPicPr>
            <p:cNvPr id="45" name="Picture 44" descr="documentuum.png"/>
            <p:cNvPicPr>
              <a:picLocks noChangeAspect="1"/>
            </p:cNvPicPr>
            <p:nvPr/>
          </p:nvPicPr>
          <p:blipFill rotWithShape="1">
            <a:blip r:embed="rId2" cstate="print"/>
            <a:srcRect l="17816" t="21915" r="12263" b="19643"/>
            <a:stretch/>
          </p:blipFill>
          <p:spPr>
            <a:xfrm>
              <a:off x="3402414" y="2847724"/>
              <a:ext cx="2505207" cy="2709746"/>
            </a:xfrm>
            <a:prstGeom prst="rect">
              <a:avLst/>
            </a:prstGeom>
          </p:spPr>
        </p:pic>
        <p:pic>
          <p:nvPicPr>
            <p:cNvPr id="46" name="Picture 45" descr="filecabinet.png"/>
            <p:cNvPicPr>
              <a:picLocks noChangeAspect="1"/>
            </p:cNvPicPr>
            <p:nvPr/>
          </p:nvPicPr>
          <p:blipFill>
            <a:blip r:embed="rId3" cstate="print"/>
            <a:stretch>
              <a:fillRect/>
            </a:stretch>
          </p:blipFill>
          <p:spPr>
            <a:xfrm>
              <a:off x="4754061" y="4077222"/>
              <a:ext cx="1290285" cy="1696486"/>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50104E-6 -2.26694E-7 L 0.3843 0.0916 " pathEditMode="relative" rAng="0" ptsTypes="AA">
                                      <p:cBhvr>
                                        <p:cTn id="6" dur="2000" fill="hold"/>
                                        <p:tgtEl>
                                          <p:spTgt spid="4"/>
                                        </p:tgtEl>
                                        <p:attrNameLst>
                                          <p:attrName>ppt_x</p:attrName>
                                          <p:attrName>ppt_y</p:attrName>
                                        </p:attrNameLst>
                                      </p:cBhvr>
                                      <p:rCtr x="19215" y="4580"/>
                                    </p:animMotion>
                                  </p:childTnLst>
                                </p:cTn>
                              </p:par>
                              <p:par>
                                <p:cTn id="7" presetID="42" presetClass="path" presetSubtype="0" accel="50000" decel="50000" fill="hold" nodeType="withEffect">
                                  <p:stCondLst>
                                    <p:cond delay="0"/>
                                  </p:stCondLst>
                                  <p:childTnLst>
                                    <p:animMotion origin="layout" path="M -1.50104E-6 8.37381E-7 L 0.38551 -0.08582 " pathEditMode="relative" rAng="0" ptsTypes="AA">
                                      <p:cBhvr>
                                        <p:cTn id="8" dur="2000" fill="hold"/>
                                        <p:tgtEl>
                                          <p:spTgt spid="5"/>
                                        </p:tgtEl>
                                        <p:attrNameLst>
                                          <p:attrName>ppt_x</p:attrName>
                                          <p:attrName>ppt_y</p:attrName>
                                        </p:attrNameLst>
                                      </p:cBhvr>
                                      <p:rCtr x="19267" y="-4303"/>
                                    </p:animMotion>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ChangeArrowheads="1"/>
          </p:cNvSpPr>
          <p:nvPr/>
        </p:nvSpPr>
        <p:spPr bwMode="gray">
          <a:xfrm>
            <a:off x="1141413" y="3746500"/>
            <a:ext cx="7885112" cy="1354217"/>
          </a:xfrm>
          <a:prstGeom prst="rect">
            <a:avLst/>
          </a:prstGeom>
          <a:noFill/>
          <a:ln w="9525">
            <a:noFill/>
            <a:miter lim="800000"/>
            <a:headEnd/>
            <a:tailEnd/>
          </a:ln>
        </p:spPr>
        <p:txBody>
          <a:bodyPr lIns="0" tIns="0" rIns="0" bIns="0">
            <a:spAutoFit/>
          </a:bodyPr>
          <a:lstStyle/>
          <a:p>
            <a:pPr marL="403225" indent="-403225">
              <a:spcBef>
                <a:spcPct val="50000"/>
              </a:spcBef>
              <a:buClr>
                <a:schemeClr val="tx2"/>
              </a:buClr>
              <a:buSzTx/>
              <a:buFont typeface="Wingdings" pitchFamily="2" charset="2"/>
              <a:buAutoNum type="arabicPeriod"/>
            </a:pPr>
            <a:r>
              <a:rPr lang="en-US" sz="2200" dirty="0" smtClean="0">
                <a:solidFill>
                  <a:schemeClr val="tx2"/>
                </a:solidFill>
              </a:rPr>
              <a:t>The Buying Audience</a:t>
            </a:r>
            <a:endParaRPr lang="en-US" sz="2200" dirty="0">
              <a:solidFill>
                <a:schemeClr val="tx2"/>
              </a:solidFill>
            </a:endParaRPr>
          </a:p>
          <a:p>
            <a:pPr marL="403225" indent="-403225">
              <a:spcBef>
                <a:spcPct val="50000"/>
              </a:spcBef>
              <a:buClr>
                <a:schemeClr val="tx2"/>
              </a:buClr>
              <a:buSzTx/>
              <a:buFont typeface="Wingdings" pitchFamily="2" charset="2"/>
              <a:buAutoNum type="arabicPeriod"/>
            </a:pPr>
            <a:r>
              <a:rPr lang="en-US" sz="2200" dirty="0" smtClean="0">
                <a:solidFill>
                  <a:schemeClr val="tx2"/>
                </a:solidFill>
              </a:rPr>
              <a:t>Discovery Questions</a:t>
            </a:r>
            <a:endParaRPr lang="en-US" sz="2200" dirty="0">
              <a:solidFill>
                <a:schemeClr val="tx2"/>
              </a:solidFill>
            </a:endParaRPr>
          </a:p>
          <a:p>
            <a:pPr marL="403225" indent="-403225">
              <a:spcBef>
                <a:spcPct val="50000"/>
              </a:spcBef>
              <a:buClr>
                <a:schemeClr val="tx2"/>
              </a:buClr>
              <a:buSzTx/>
              <a:buFont typeface="Wingdings" pitchFamily="2" charset="2"/>
              <a:buAutoNum type="arabicPeriod"/>
            </a:pPr>
            <a:r>
              <a:rPr lang="en-US" sz="2200" dirty="0" smtClean="0">
                <a:solidFill>
                  <a:schemeClr val="tx2"/>
                </a:solidFill>
              </a:rPr>
              <a:t>Competitive Differentiation and Justification</a:t>
            </a:r>
            <a:endParaRPr lang="en-US" sz="2200" dirty="0">
              <a:solidFill>
                <a:schemeClr val="tx2"/>
              </a:solidFill>
            </a:endParaRPr>
          </a:p>
        </p:txBody>
      </p:sp>
      <p:grpSp>
        <p:nvGrpSpPr>
          <p:cNvPr id="2" name="Group 105"/>
          <p:cNvGrpSpPr>
            <a:grpSpLocks/>
          </p:cNvGrpSpPr>
          <p:nvPr/>
        </p:nvGrpSpPr>
        <p:grpSpPr bwMode="auto">
          <a:xfrm>
            <a:off x="0" y="912813"/>
            <a:ext cx="9144000" cy="5778500"/>
            <a:chOff x="0" y="575"/>
            <a:chExt cx="5760" cy="3640"/>
          </a:xfrm>
        </p:grpSpPr>
        <p:sp>
          <p:nvSpPr>
            <p:cNvPr id="6148" name="Rectangle 87"/>
            <p:cNvSpPr>
              <a:spLocks noChangeArrowheads="1"/>
            </p:cNvSpPr>
            <p:nvPr/>
          </p:nvSpPr>
          <p:spPr bwMode="gray">
            <a:xfrm>
              <a:off x="0" y="3868"/>
              <a:ext cx="5760" cy="347"/>
            </a:xfrm>
            <a:prstGeom prst="rect">
              <a:avLst/>
            </a:prstGeom>
            <a:solidFill>
              <a:schemeClr val="bg1"/>
            </a:solidFill>
            <a:ln w="12700" algn="ctr">
              <a:noFill/>
              <a:miter lim="800000"/>
              <a:headEnd/>
              <a:tailEnd/>
            </a:ln>
          </p:spPr>
          <p:txBody>
            <a:bodyPr wrap="none" lIns="0" tIns="0" rIns="0" bIns="0" anchor="ctr"/>
            <a:lstStyle/>
            <a:p>
              <a:endParaRPr lang="en-GB"/>
            </a:p>
          </p:txBody>
        </p:sp>
        <p:grpSp>
          <p:nvGrpSpPr>
            <p:cNvPr id="3" name="Group 104"/>
            <p:cNvGrpSpPr>
              <a:grpSpLocks/>
            </p:cNvGrpSpPr>
            <p:nvPr/>
          </p:nvGrpSpPr>
          <p:grpSpPr bwMode="auto">
            <a:xfrm>
              <a:off x="0" y="575"/>
              <a:ext cx="5760" cy="1533"/>
              <a:chOff x="0" y="758"/>
              <a:chExt cx="5760" cy="1533"/>
            </a:xfrm>
          </p:grpSpPr>
          <p:sp>
            <p:nvSpPr>
              <p:cNvPr id="6150" name="Rectangle 88"/>
              <p:cNvSpPr>
                <a:spLocks noChangeArrowheads="1"/>
              </p:cNvSpPr>
              <p:nvPr/>
            </p:nvSpPr>
            <p:spPr bwMode="auto">
              <a:xfrm>
                <a:off x="0" y="1007"/>
                <a:ext cx="5760" cy="1036"/>
              </a:xfrm>
              <a:prstGeom prst="rect">
                <a:avLst/>
              </a:prstGeom>
              <a:solidFill>
                <a:schemeClr val="accent1"/>
              </a:solidFill>
              <a:ln w="25400" algn="ctr">
                <a:noFill/>
                <a:miter lim="800000"/>
                <a:headEnd/>
                <a:tailEnd/>
              </a:ln>
            </p:spPr>
            <p:txBody>
              <a:bodyPr anchor="ctr"/>
              <a:lstStyle/>
              <a:p>
                <a:endParaRPr lang="en-GB"/>
              </a:p>
            </p:txBody>
          </p:sp>
          <p:sp>
            <p:nvSpPr>
              <p:cNvPr id="6151" name="Rectangle 89"/>
              <p:cNvSpPr>
                <a:spLocks noChangeArrowheads="1"/>
              </p:cNvSpPr>
              <p:nvPr/>
            </p:nvSpPr>
            <p:spPr bwMode="auto">
              <a:xfrm>
                <a:off x="0" y="2061"/>
                <a:ext cx="5760" cy="230"/>
              </a:xfrm>
              <a:prstGeom prst="rect">
                <a:avLst/>
              </a:prstGeom>
              <a:solidFill>
                <a:srgbClr val="007DC3"/>
              </a:solidFill>
              <a:ln w="9525" algn="ctr">
                <a:noFill/>
                <a:miter lim="800000"/>
                <a:headEnd/>
                <a:tailEnd/>
              </a:ln>
            </p:spPr>
            <p:txBody>
              <a:bodyPr wrap="none" lIns="0" tIns="0" rIns="0" bIns="0" anchor="ctr"/>
              <a:lstStyle/>
              <a:p>
                <a:endParaRPr lang="en-GB"/>
              </a:p>
            </p:txBody>
          </p:sp>
          <p:sp>
            <p:nvSpPr>
              <p:cNvPr id="6152" name="Text Box 90"/>
              <p:cNvSpPr txBox="1">
                <a:spLocks noChangeArrowheads="1"/>
              </p:cNvSpPr>
              <p:nvPr/>
            </p:nvSpPr>
            <p:spPr bwMode="auto">
              <a:xfrm>
                <a:off x="431" y="758"/>
                <a:ext cx="1290" cy="173"/>
              </a:xfrm>
              <a:prstGeom prst="rect">
                <a:avLst/>
              </a:prstGeom>
              <a:noFill/>
              <a:ln w="9525" algn="ctr">
                <a:noFill/>
                <a:miter lim="800000"/>
                <a:headEnd/>
                <a:tailEnd/>
              </a:ln>
            </p:spPr>
            <p:txBody>
              <a:bodyPr wrap="none" lIns="0" tIns="0" rIns="0" bIns="0">
                <a:spAutoFit/>
              </a:bodyPr>
              <a:lstStyle/>
              <a:p>
                <a:pPr>
                  <a:lnSpc>
                    <a:spcPct val="100000"/>
                  </a:lnSpc>
                  <a:spcBef>
                    <a:spcPct val="0"/>
                  </a:spcBef>
                  <a:buClrTx/>
                  <a:buSzTx/>
                  <a:buFontTx/>
                  <a:buNone/>
                </a:pPr>
                <a:r>
                  <a:rPr lang="en-US" sz="1800" b="1">
                    <a:solidFill>
                      <a:schemeClr val="tx2"/>
                    </a:solidFill>
                  </a:rPr>
                  <a:t>S a l e s   T r a i n i n g</a:t>
                </a:r>
              </a:p>
            </p:txBody>
          </p:sp>
          <p:sp>
            <p:nvSpPr>
              <p:cNvPr id="6153" name="Text Box 102"/>
              <p:cNvSpPr txBox="1">
                <a:spLocks noChangeArrowheads="1"/>
              </p:cNvSpPr>
              <p:nvPr/>
            </p:nvSpPr>
            <p:spPr bwMode="gray">
              <a:xfrm>
                <a:off x="431" y="2073"/>
                <a:ext cx="1899" cy="207"/>
              </a:xfrm>
              <a:prstGeom prst="rect">
                <a:avLst/>
              </a:prstGeom>
              <a:noFill/>
              <a:ln w="9525" algn="ctr">
                <a:noFill/>
                <a:miter lim="800000"/>
                <a:headEnd/>
                <a:tailEnd/>
              </a:ln>
            </p:spPr>
            <p:txBody>
              <a:bodyPr wrap="none" lIns="0" tIns="0" rIns="0" bIns="0">
                <a:spAutoFit/>
              </a:bodyPr>
              <a:lstStyle/>
              <a:p>
                <a:pPr>
                  <a:spcBef>
                    <a:spcPct val="0"/>
                  </a:spcBef>
                  <a:buClr>
                    <a:schemeClr val="tx2"/>
                  </a:buClr>
                  <a:buSzTx/>
                  <a:buFont typeface="Arial" charset="0"/>
                  <a:buNone/>
                </a:pPr>
                <a:r>
                  <a:rPr lang="en-US" sz="2400">
                    <a:solidFill>
                      <a:schemeClr val="bg1"/>
                    </a:solidFill>
                  </a:rPr>
                  <a:t>This Section Will Cover:</a:t>
                </a:r>
              </a:p>
            </p:txBody>
          </p:sp>
          <p:sp>
            <p:nvSpPr>
              <p:cNvPr id="6154" name="Text Box 103"/>
              <p:cNvSpPr txBox="1">
                <a:spLocks noChangeArrowheads="1"/>
              </p:cNvSpPr>
              <p:nvPr/>
            </p:nvSpPr>
            <p:spPr bwMode="gray">
              <a:xfrm>
                <a:off x="431" y="1179"/>
                <a:ext cx="4894" cy="691"/>
              </a:xfrm>
              <a:prstGeom prst="rect">
                <a:avLst/>
              </a:prstGeom>
              <a:noFill/>
              <a:ln w="9525" algn="ctr">
                <a:noFill/>
                <a:miter lim="800000"/>
                <a:headEnd/>
                <a:tailEnd/>
              </a:ln>
            </p:spPr>
            <p:txBody>
              <a:bodyPr lIns="0" tIns="0" rIns="0" bIns="0" anchor="ctr"/>
              <a:lstStyle/>
              <a:p>
                <a:pPr>
                  <a:spcBef>
                    <a:spcPct val="0"/>
                  </a:spcBef>
                  <a:buClrTx/>
                  <a:buSzTx/>
                  <a:buFontTx/>
                  <a:buNone/>
                </a:pPr>
                <a:r>
                  <a:rPr lang="en-US" sz="4000" dirty="0" smtClean="0">
                    <a:solidFill>
                      <a:schemeClr val="bg1"/>
                    </a:solidFill>
                  </a:rPr>
                  <a:t>IDENTIFY OPPORTUNITIES</a:t>
                </a:r>
                <a:endParaRPr lang="en-US" sz="4000" dirty="0">
                  <a:solidFill>
                    <a:schemeClr val="bg1"/>
                  </a:solidFill>
                </a:endParaRPr>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875" y="203200"/>
            <a:ext cx="7745413" cy="558800"/>
          </a:xfrm>
        </p:spPr>
        <p:txBody>
          <a:bodyPr/>
          <a:lstStyle/>
          <a:p>
            <a:r>
              <a:rPr lang="en-US" sz="2800" dirty="0" smtClean="0"/>
              <a:t>Target Markets </a:t>
            </a:r>
            <a:endParaRPr lang="en-US" sz="2800" dirty="0"/>
          </a:p>
        </p:txBody>
      </p:sp>
      <p:cxnSp>
        <p:nvCxnSpPr>
          <p:cNvPr id="12" name="Straight Arrow Connector 11"/>
          <p:cNvCxnSpPr/>
          <p:nvPr/>
        </p:nvCxnSpPr>
        <p:spPr>
          <a:xfrm flipV="1">
            <a:off x="2090739" y="1539875"/>
            <a:ext cx="4761" cy="3406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903318" y="3100974"/>
            <a:ext cx="2254248" cy="338554"/>
          </a:xfrm>
          <a:prstGeom prst="rect">
            <a:avLst/>
          </a:prstGeom>
          <a:solidFill>
            <a:schemeClr val="bg1"/>
          </a:solidFill>
        </p:spPr>
        <p:txBody>
          <a:bodyPr wrap="square" rtlCol="0">
            <a:spAutoFit/>
          </a:bodyPr>
          <a:lstStyle/>
          <a:p>
            <a:pPr algn="ctr"/>
            <a:r>
              <a:rPr lang="en-US" sz="1600" b="1" i="1" dirty="0" smtClean="0"/>
              <a:t>Compliance Needs</a:t>
            </a:r>
            <a:endParaRPr lang="en-US" sz="1600" b="1" i="1" dirty="0"/>
          </a:p>
        </p:txBody>
      </p:sp>
      <p:grpSp>
        <p:nvGrpSpPr>
          <p:cNvPr id="5" name="Group 4"/>
          <p:cNvGrpSpPr/>
          <p:nvPr/>
        </p:nvGrpSpPr>
        <p:grpSpPr>
          <a:xfrm>
            <a:off x="2365375" y="1352673"/>
            <a:ext cx="6959947" cy="4404961"/>
            <a:chOff x="1581262" y="1352673"/>
            <a:chExt cx="7288974" cy="4404961"/>
          </a:xfrm>
        </p:grpSpPr>
        <p:sp>
          <p:nvSpPr>
            <p:cNvPr id="4" name="Rectangle 3"/>
            <p:cNvSpPr/>
            <p:nvPr/>
          </p:nvSpPr>
          <p:spPr>
            <a:xfrm>
              <a:off x="1581262" y="1352673"/>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p:nvPr/>
          </p:nvCxnSpPr>
          <p:spPr>
            <a:xfrm>
              <a:off x="1926905" y="5603746"/>
              <a:ext cx="4320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51866" y="5419080"/>
              <a:ext cx="1782860" cy="338554"/>
            </a:xfrm>
            <a:prstGeom prst="rect">
              <a:avLst/>
            </a:prstGeom>
            <a:solidFill>
              <a:schemeClr val="bg1"/>
            </a:solidFill>
          </p:spPr>
          <p:txBody>
            <a:bodyPr wrap="none" rtlCol="0">
              <a:spAutoFit/>
            </a:bodyPr>
            <a:lstStyle/>
            <a:p>
              <a:r>
                <a:rPr lang="en-US" sz="1600" b="1" i="1" dirty="0" smtClean="0"/>
                <a:t>Data Volumes</a:t>
              </a:r>
              <a:endParaRPr lang="en-US" sz="1600" b="1" i="1" dirty="0"/>
            </a:p>
          </p:txBody>
        </p:sp>
        <p:sp>
          <p:nvSpPr>
            <p:cNvPr id="14" name="Rectangle 13"/>
            <p:cNvSpPr/>
            <p:nvPr/>
          </p:nvSpPr>
          <p:spPr>
            <a:xfrm>
              <a:off x="4173578" y="1352673"/>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p:cNvSpPr/>
            <p:nvPr/>
          </p:nvSpPr>
          <p:spPr>
            <a:xfrm>
              <a:off x="1581263" y="3253704"/>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173578" y="3253704"/>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Rounded Rectangle 16"/>
            <p:cNvSpPr/>
            <p:nvPr/>
          </p:nvSpPr>
          <p:spPr>
            <a:xfrm>
              <a:off x="4980076" y="1813529"/>
              <a:ext cx="1403615" cy="576070"/>
            </a:xfrm>
            <a:prstGeom prst="roundRect">
              <a:avLst/>
            </a:prstGeom>
            <a:solidFill>
              <a:schemeClr val="accent6">
                <a:lumMod val="75000"/>
              </a:schemeClr>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Financial</a:t>
              </a:r>
            </a:p>
            <a:p>
              <a:pPr algn="ctr"/>
              <a:r>
                <a:rPr lang="en-US" sz="1600" dirty="0" smtClean="0"/>
                <a:t>Services</a:t>
              </a:r>
              <a:endParaRPr lang="en-US" sz="1600" dirty="0"/>
            </a:p>
          </p:txBody>
        </p:sp>
        <p:sp>
          <p:nvSpPr>
            <p:cNvPr id="18" name="Rounded Rectangle 17"/>
            <p:cNvSpPr/>
            <p:nvPr/>
          </p:nvSpPr>
          <p:spPr>
            <a:xfrm>
              <a:off x="4916064" y="2896217"/>
              <a:ext cx="1403615" cy="576070"/>
            </a:xfrm>
            <a:prstGeom prst="roundRect">
              <a:avLst/>
            </a:prstGeom>
            <a:solidFill>
              <a:schemeClr val="tx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Public</a:t>
              </a:r>
            </a:p>
            <a:p>
              <a:pPr algn="ctr"/>
              <a:r>
                <a:rPr lang="en-US" sz="1600" dirty="0" smtClean="0"/>
                <a:t>Sector</a:t>
              </a:r>
              <a:endParaRPr lang="en-US" sz="1600" dirty="0"/>
            </a:p>
          </p:txBody>
        </p:sp>
        <p:sp>
          <p:nvSpPr>
            <p:cNvPr id="19" name="Rounded Rectangle 18"/>
            <p:cNvSpPr/>
            <p:nvPr/>
          </p:nvSpPr>
          <p:spPr>
            <a:xfrm>
              <a:off x="2246673" y="1871136"/>
              <a:ext cx="1403615" cy="576070"/>
            </a:xfrm>
            <a:prstGeom prst="roundRect">
              <a:avLst/>
            </a:prstGeom>
            <a:solidFill>
              <a:schemeClr val="accent6">
                <a:lumMod val="75000"/>
              </a:schemeClr>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Pharma</a:t>
              </a:r>
              <a:endParaRPr lang="en-US" sz="1600" dirty="0"/>
            </a:p>
          </p:txBody>
        </p:sp>
        <p:sp>
          <p:nvSpPr>
            <p:cNvPr id="20" name="Rounded Rectangle 19"/>
            <p:cNvSpPr/>
            <p:nvPr/>
          </p:nvSpPr>
          <p:spPr>
            <a:xfrm>
              <a:off x="3629241" y="3656953"/>
              <a:ext cx="1403615" cy="576070"/>
            </a:xfrm>
            <a:prstGeom prst="roundRect">
              <a:avLst/>
            </a:prstGeom>
            <a:solidFill>
              <a:schemeClr val="tx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Energy/</a:t>
              </a:r>
            </a:p>
            <a:p>
              <a:pPr algn="ctr"/>
              <a:r>
                <a:rPr lang="en-US" sz="1600" dirty="0" smtClean="0"/>
                <a:t>Utilities</a:t>
              </a:r>
              <a:endParaRPr lang="en-US" sz="1600" dirty="0"/>
            </a:p>
          </p:txBody>
        </p:sp>
        <p:sp>
          <p:nvSpPr>
            <p:cNvPr id="25" name="TextBox 24"/>
            <p:cNvSpPr txBox="1"/>
            <p:nvPr/>
          </p:nvSpPr>
          <p:spPr>
            <a:xfrm>
              <a:off x="2472274" y="2447205"/>
              <a:ext cx="779381" cy="461665"/>
            </a:xfrm>
            <a:prstGeom prst="rect">
              <a:avLst/>
            </a:prstGeom>
            <a:noFill/>
          </p:spPr>
          <p:txBody>
            <a:bodyPr wrap="none" rtlCol="0">
              <a:spAutoFit/>
            </a:bodyPr>
            <a:lstStyle/>
            <a:p>
              <a:pPr>
                <a:buFont typeface="Arial" pitchFamily="34" charset="0"/>
                <a:buChar char="•"/>
              </a:pPr>
              <a:r>
                <a:rPr lang="en-US" sz="1200" dirty="0" smtClean="0"/>
                <a:t> Sanofi</a:t>
              </a:r>
            </a:p>
            <a:p>
              <a:pPr>
                <a:buFont typeface="Arial" pitchFamily="34" charset="0"/>
                <a:buChar char="•"/>
              </a:pPr>
              <a:r>
                <a:rPr lang="en-US" sz="1200" dirty="0" smtClean="0"/>
                <a:t> GSK</a:t>
              </a:r>
              <a:endParaRPr lang="en-US" sz="1200" dirty="0"/>
            </a:p>
          </p:txBody>
        </p:sp>
        <p:sp>
          <p:nvSpPr>
            <p:cNvPr id="26" name="TextBox 25"/>
            <p:cNvSpPr txBox="1"/>
            <p:nvPr/>
          </p:nvSpPr>
          <p:spPr>
            <a:xfrm>
              <a:off x="5021149" y="2331991"/>
              <a:ext cx="1600631" cy="461665"/>
            </a:xfrm>
            <a:prstGeom prst="rect">
              <a:avLst/>
            </a:prstGeom>
            <a:noFill/>
          </p:spPr>
          <p:txBody>
            <a:bodyPr wrap="none" rtlCol="0">
              <a:spAutoFit/>
            </a:bodyPr>
            <a:lstStyle/>
            <a:p>
              <a:pPr>
                <a:buFont typeface="Arial" pitchFamily="34" charset="0"/>
                <a:buChar char="•"/>
              </a:pPr>
              <a:r>
                <a:rPr lang="en-US" sz="1200" dirty="0" smtClean="0"/>
                <a:t> Societe Generale</a:t>
              </a:r>
            </a:p>
            <a:p>
              <a:pPr>
                <a:buFont typeface="Arial" pitchFamily="34" charset="0"/>
                <a:buChar char="•"/>
              </a:pPr>
              <a:r>
                <a:rPr lang="en-US" sz="1200" dirty="0" smtClean="0"/>
                <a:t> Credit Agricole</a:t>
              </a:r>
              <a:endParaRPr lang="en-US" sz="1200" dirty="0"/>
            </a:p>
          </p:txBody>
        </p:sp>
        <p:sp>
          <p:nvSpPr>
            <p:cNvPr id="28" name="TextBox 27"/>
            <p:cNvSpPr txBox="1"/>
            <p:nvPr/>
          </p:nvSpPr>
          <p:spPr>
            <a:xfrm>
              <a:off x="4968844" y="3479375"/>
              <a:ext cx="1829347" cy="461665"/>
            </a:xfrm>
            <a:prstGeom prst="rect">
              <a:avLst/>
            </a:prstGeom>
            <a:noFill/>
          </p:spPr>
          <p:txBody>
            <a:bodyPr wrap="none" rtlCol="0">
              <a:spAutoFit/>
            </a:bodyPr>
            <a:lstStyle/>
            <a:p>
              <a:pPr>
                <a:buFont typeface="Arial" pitchFamily="34" charset="0"/>
                <a:buChar char="•"/>
              </a:pPr>
              <a:r>
                <a:rPr lang="en-US" sz="1200" dirty="0" smtClean="0"/>
                <a:t> Ministry of Finances</a:t>
              </a:r>
            </a:p>
            <a:p>
              <a:pPr>
                <a:buFont typeface="Arial" pitchFamily="34" charset="0"/>
                <a:buChar char="•"/>
              </a:pPr>
              <a:r>
                <a:rPr lang="en-US" sz="1200" dirty="0" smtClean="0"/>
                <a:t> Swedish Police</a:t>
              </a:r>
              <a:endParaRPr lang="en-US" sz="1200" dirty="0"/>
            </a:p>
          </p:txBody>
        </p:sp>
        <p:sp>
          <p:nvSpPr>
            <p:cNvPr id="29" name="TextBox 28"/>
            <p:cNvSpPr txBox="1"/>
            <p:nvPr/>
          </p:nvSpPr>
          <p:spPr>
            <a:xfrm>
              <a:off x="3707895" y="4233022"/>
              <a:ext cx="1048685" cy="461665"/>
            </a:xfrm>
            <a:prstGeom prst="rect">
              <a:avLst/>
            </a:prstGeom>
            <a:noFill/>
          </p:spPr>
          <p:txBody>
            <a:bodyPr wrap="none" rtlCol="0">
              <a:spAutoFit/>
            </a:bodyPr>
            <a:lstStyle/>
            <a:p>
              <a:pPr>
                <a:buFont typeface="Arial" pitchFamily="34" charset="0"/>
                <a:buChar char="•"/>
              </a:pPr>
              <a:r>
                <a:rPr lang="en-US" sz="1200" dirty="0" smtClean="0"/>
                <a:t> GDF Suez</a:t>
              </a:r>
            </a:p>
            <a:p>
              <a:pPr>
                <a:buFont typeface="Arial" pitchFamily="34" charset="0"/>
                <a:buChar char="•"/>
              </a:pPr>
              <a:r>
                <a:rPr lang="en-US" sz="1200" dirty="0" smtClean="0"/>
                <a:t> BP</a:t>
              </a:r>
              <a:endParaRPr lang="en-US" sz="1200" dirty="0"/>
            </a:p>
          </p:txBody>
        </p:sp>
        <p:sp>
          <p:nvSpPr>
            <p:cNvPr id="30" name="Rounded Rectangle 29"/>
            <p:cNvSpPr/>
            <p:nvPr/>
          </p:nvSpPr>
          <p:spPr>
            <a:xfrm>
              <a:off x="7056830" y="3612764"/>
              <a:ext cx="287285" cy="182878"/>
            </a:xfrm>
            <a:prstGeom prst="roundRect">
              <a:avLst/>
            </a:prstGeom>
            <a:solidFill>
              <a:schemeClr val="accent6">
                <a:lumMod val="75000"/>
              </a:schemeClr>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31" name="TextBox 30"/>
            <p:cNvSpPr txBox="1"/>
            <p:nvPr/>
          </p:nvSpPr>
          <p:spPr>
            <a:xfrm>
              <a:off x="7251680" y="3073131"/>
              <a:ext cx="812723" cy="338554"/>
            </a:xfrm>
            <a:prstGeom prst="rect">
              <a:avLst/>
            </a:prstGeom>
            <a:noFill/>
          </p:spPr>
          <p:txBody>
            <a:bodyPr wrap="none" rtlCol="0">
              <a:spAutoFit/>
            </a:bodyPr>
            <a:lstStyle/>
            <a:p>
              <a:r>
                <a:rPr lang="en-US" sz="1600" dirty="0" smtClean="0"/>
                <a:t>Legend</a:t>
              </a:r>
              <a:endParaRPr lang="en-US" sz="1600" dirty="0"/>
            </a:p>
          </p:txBody>
        </p:sp>
        <p:sp>
          <p:nvSpPr>
            <p:cNvPr id="32" name="TextBox 31"/>
            <p:cNvSpPr txBox="1"/>
            <p:nvPr/>
          </p:nvSpPr>
          <p:spPr>
            <a:xfrm>
              <a:off x="7315066" y="3438140"/>
              <a:ext cx="748496" cy="461665"/>
            </a:xfrm>
            <a:prstGeom prst="rect">
              <a:avLst/>
            </a:prstGeom>
            <a:noFill/>
          </p:spPr>
          <p:txBody>
            <a:bodyPr wrap="none" rtlCol="0">
              <a:spAutoFit/>
            </a:bodyPr>
            <a:lstStyle/>
            <a:p>
              <a:r>
                <a:rPr lang="en-US" sz="1200" dirty="0" smtClean="0"/>
                <a:t>Primary </a:t>
              </a:r>
            </a:p>
            <a:p>
              <a:r>
                <a:rPr lang="en-US" sz="1200" dirty="0" smtClean="0"/>
                <a:t>Target</a:t>
              </a:r>
              <a:endParaRPr lang="en-US" sz="1200" dirty="0"/>
            </a:p>
          </p:txBody>
        </p:sp>
        <p:sp>
          <p:nvSpPr>
            <p:cNvPr id="33" name="Rounded Rectangle 32"/>
            <p:cNvSpPr/>
            <p:nvPr/>
          </p:nvSpPr>
          <p:spPr>
            <a:xfrm>
              <a:off x="7073456" y="4131228"/>
              <a:ext cx="287285" cy="182878"/>
            </a:xfrm>
            <a:prstGeom prst="roundRect">
              <a:avLst/>
            </a:prstGeom>
            <a:solidFill>
              <a:schemeClr val="tx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34" name="TextBox 33"/>
            <p:cNvSpPr txBox="1"/>
            <p:nvPr/>
          </p:nvSpPr>
          <p:spPr>
            <a:xfrm>
              <a:off x="7318182" y="4004228"/>
              <a:ext cx="963879" cy="461665"/>
            </a:xfrm>
            <a:prstGeom prst="rect">
              <a:avLst/>
            </a:prstGeom>
            <a:noFill/>
          </p:spPr>
          <p:txBody>
            <a:bodyPr wrap="none" rtlCol="0">
              <a:spAutoFit/>
            </a:bodyPr>
            <a:lstStyle/>
            <a:p>
              <a:r>
                <a:rPr lang="en-US" sz="1200" dirty="0" smtClean="0"/>
                <a:t>Secondary </a:t>
              </a:r>
            </a:p>
            <a:p>
              <a:r>
                <a:rPr lang="en-US" sz="1200" dirty="0" smtClean="0"/>
                <a:t>Target</a:t>
              </a:r>
              <a:endParaRPr lang="en-US" sz="1200" dirty="0"/>
            </a:p>
          </p:txBody>
        </p:sp>
        <p:sp>
          <p:nvSpPr>
            <p:cNvPr id="35" name="Rectangle 34"/>
            <p:cNvSpPr/>
            <p:nvPr/>
          </p:nvSpPr>
          <p:spPr>
            <a:xfrm>
              <a:off x="6991494" y="3094362"/>
              <a:ext cx="1356339" cy="15538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7084419" y="4407476"/>
              <a:ext cx="1785817" cy="276999"/>
            </a:xfrm>
            <a:prstGeom prst="rect">
              <a:avLst/>
            </a:prstGeom>
          </p:spPr>
          <p:txBody>
            <a:bodyPr wrap="square">
              <a:spAutoFit/>
            </a:bodyPr>
            <a:lstStyle/>
            <a:p>
              <a:pPr>
                <a:buFont typeface="Arial" pitchFamily="34" charset="0"/>
                <a:buChar char="•"/>
              </a:pPr>
              <a:endParaRPr lang="en-US" sz="1200" dirty="0"/>
            </a:p>
          </p:txBody>
        </p:sp>
        <p:sp>
          <p:nvSpPr>
            <p:cNvPr id="27" name="Rounded Rectangle 26"/>
            <p:cNvSpPr/>
            <p:nvPr/>
          </p:nvSpPr>
          <p:spPr>
            <a:xfrm>
              <a:off x="4781381" y="4290630"/>
              <a:ext cx="1403615" cy="576070"/>
            </a:xfrm>
            <a:prstGeom prst="roundRect">
              <a:avLst/>
            </a:prstGeom>
            <a:solidFill>
              <a:schemeClr val="tx2">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Telco</a:t>
              </a:r>
              <a:endParaRPr lang="en-US" sz="1600" dirty="0"/>
            </a:p>
          </p:txBody>
        </p:sp>
      </p:grpSp>
      <p:grpSp>
        <p:nvGrpSpPr>
          <p:cNvPr id="6" name="Group 35"/>
          <p:cNvGrpSpPr/>
          <p:nvPr/>
        </p:nvGrpSpPr>
        <p:grpSpPr>
          <a:xfrm>
            <a:off x="0" y="1257300"/>
            <a:ext cx="1531938" cy="4791075"/>
            <a:chOff x="0" y="1304925"/>
            <a:chExt cx="1531938" cy="4791075"/>
          </a:xfrm>
        </p:grpSpPr>
        <p:sp>
          <p:nvSpPr>
            <p:cNvPr id="37" name="Round Same Side Corner Rectangle 3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8"/>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40"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1"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a:t>
              </a:r>
            </a:p>
            <a:p>
              <a:pPr algn="ctr" fontAlgn="auto">
                <a:spcBef>
                  <a:spcPts val="0"/>
                </a:spcBef>
                <a:spcAft>
                  <a:spcPts val="0"/>
                </a:spcAft>
                <a:defRPr/>
              </a:pPr>
              <a:r>
                <a:rPr lang="en-US" sz="1100" kern="0" dirty="0">
                  <a:solidFill>
                    <a:schemeClr val="bg1">
                      <a:lumMod val="65000"/>
                    </a:schemeClr>
                  </a:solidFill>
                  <a:cs typeface="+mn-cs"/>
                </a:rPr>
                <a:t>Opportunities</a:t>
              </a:r>
            </a:p>
          </p:txBody>
        </p:sp>
        <p:sp>
          <p:nvSpPr>
            <p:cNvPr id="42"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3" name="TextBox 42"/>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44" name="AutoShape 26"/>
            <p:cNvSpPr>
              <a:spLocks noChangeArrowheads="1"/>
            </p:cNvSpPr>
            <p:nvPr/>
          </p:nvSpPr>
          <p:spPr bwMode="auto">
            <a:xfrm>
              <a:off x="136261" y="2639411"/>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5"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Identify Opportunities</a:t>
              </a:r>
            </a:p>
          </p:txBody>
        </p:sp>
        <p:grpSp>
          <p:nvGrpSpPr>
            <p:cNvPr id="7" name="Group 49"/>
            <p:cNvGrpSpPr>
              <a:grpSpLocks/>
            </p:cNvGrpSpPr>
            <p:nvPr/>
          </p:nvGrpSpPr>
          <p:grpSpPr bwMode="auto">
            <a:xfrm>
              <a:off x="136525" y="1474788"/>
              <a:ext cx="1214438" cy="461962"/>
              <a:chOff x="350838" y="2459038"/>
              <a:chExt cx="1214438" cy="462292"/>
            </a:xfrm>
          </p:grpSpPr>
          <p:sp>
            <p:nvSpPr>
              <p:cNvPr id="50"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51"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47"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8"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9"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
        <p:nvSpPr>
          <p:cNvPr id="54" name="Rounded Rectangle 53"/>
          <p:cNvSpPr/>
          <p:nvPr/>
        </p:nvSpPr>
        <p:spPr>
          <a:xfrm>
            <a:off x="3962774" y="2658536"/>
            <a:ext cx="1340255" cy="576070"/>
          </a:xfrm>
          <a:prstGeom prst="roundRect">
            <a:avLst/>
          </a:prstGeom>
          <a:solidFill>
            <a:schemeClr val="accent6">
              <a:lumMod val="75000"/>
            </a:schemeClr>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Manu- </a:t>
            </a:r>
          </a:p>
          <a:p>
            <a:pPr algn="ctr"/>
            <a:r>
              <a:rPr lang="en-US" sz="1600" dirty="0" err="1" smtClean="0"/>
              <a:t>facturing</a:t>
            </a:r>
            <a:endParaRPr lang="en-US" sz="1600" dirty="0"/>
          </a:p>
        </p:txBody>
      </p:sp>
      <p:sp>
        <p:nvSpPr>
          <p:cNvPr id="55" name="TextBox 54"/>
          <p:cNvSpPr txBox="1"/>
          <p:nvPr/>
        </p:nvSpPr>
        <p:spPr>
          <a:xfrm>
            <a:off x="3863315" y="3203150"/>
            <a:ext cx="1710725" cy="461665"/>
          </a:xfrm>
          <a:prstGeom prst="rect">
            <a:avLst/>
          </a:prstGeom>
          <a:noFill/>
        </p:spPr>
        <p:txBody>
          <a:bodyPr wrap="none" rtlCol="0">
            <a:spAutoFit/>
          </a:bodyPr>
          <a:lstStyle/>
          <a:p>
            <a:pPr>
              <a:buFont typeface="Arial" pitchFamily="34" charset="0"/>
              <a:buChar char="•"/>
            </a:pPr>
            <a:r>
              <a:rPr lang="en-US" sz="1200" dirty="0" smtClean="0"/>
              <a:t> </a:t>
            </a:r>
            <a:r>
              <a:rPr lang="en-US" sz="1200" dirty="0" err="1" smtClean="0"/>
              <a:t>STMicroelelectronics</a:t>
            </a:r>
            <a:endParaRPr lang="en-US" sz="1200" dirty="0" smtClean="0"/>
          </a:p>
          <a:p>
            <a:pPr>
              <a:buFont typeface="Arial" pitchFamily="34" charset="0"/>
              <a:buChar char="•"/>
            </a:pPr>
            <a:r>
              <a:rPr lang="en-US" sz="1200" dirty="0" smtClean="0"/>
              <a:t>Nokia</a:t>
            </a:r>
            <a:endParaRPr lang="en-US" sz="1200" dirty="0"/>
          </a:p>
        </p:txBody>
      </p:sp>
    </p:spTree>
    <p:extLst>
      <p:ext uri="{BB962C8B-B14F-4D97-AF65-F5344CB8AC3E}">
        <p14:creationId xmlns:p14="http://schemas.microsoft.com/office/powerpoint/2010/main" val="49095090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09" y="173807"/>
            <a:ext cx="8399335" cy="502971"/>
          </a:xfrm>
        </p:spPr>
        <p:txBody>
          <a:bodyPr/>
          <a:lstStyle/>
          <a:p>
            <a:r>
              <a:rPr lang="en-US" sz="2800" dirty="0" smtClean="0">
                <a:solidFill>
                  <a:schemeClr val="accent1"/>
                </a:solidFill>
              </a:rPr>
              <a:t>Target Accounts</a:t>
            </a:r>
            <a:endParaRPr lang="en-US" sz="2800"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15784583"/>
              </p:ext>
            </p:extLst>
          </p:nvPr>
        </p:nvGraphicFramePr>
        <p:xfrm>
          <a:off x="1762467" y="1702146"/>
          <a:ext cx="6937034" cy="2936980"/>
        </p:xfrm>
        <a:graphic>
          <a:graphicData uri="http://schemas.openxmlformats.org/drawingml/2006/table">
            <a:tbl>
              <a:tblPr firstCol="1" bandRow="1">
                <a:tableStyleId>{69CF1AB2-1976-4502-BF36-3FF5EA218861}</a:tableStyleId>
              </a:tblPr>
              <a:tblGrid>
                <a:gridCol w="2300689"/>
                <a:gridCol w="4636345"/>
              </a:tblGrid>
              <a:tr h="1021455">
                <a:tc>
                  <a:txBody>
                    <a:bodyPr/>
                    <a:lstStyle/>
                    <a:p>
                      <a:r>
                        <a:rPr lang="en-US" sz="1400" b="1" dirty="0" smtClean="0">
                          <a:solidFill>
                            <a:schemeClr val="bg1"/>
                          </a:solidFill>
                        </a:rPr>
                        <a:t>Industry</a:t>
                      </a:r>
                      <a:endParaRPr lang="en-US" sz="1400" b="1" dirty="0">
                        <a:solidFill>
                          <a:schemeClr val="bg1"/>
                        </a:solidFill>
                      </a:endParaRPr>
                    </a:p>
                  </a:txBody>
                  <a:tcPr>
                    <a:solidFill>
                      <a:schemeClr val="tx2">
                        <a:lumMod val="75000"/>
                      </a:schemeClr>
                    </a:solidFill>
                  </a:tcPr>
                </a:tc>
                <a:tc>
                  <a:txBody>
                    <a:bodyPr/>
                    <a:lstStyle/>
                    <a:p>
                      <a:pPr marL="171450" indent="-171450">
                        <a:buFont typeface="Arial" pitchFamily="34" charset="0"/>
                        <a:buChar char="•"/>
                      </a:pPr>
                      <a:r>
                        <a:rPr lang="en-US" sz="1200" b="0" dirty="0" smtClean="0"/>
                        <a:t>Financial Services</a:t>
                      </a:r>
                    </a:p>
                    <a:p>
                      <a:pPr marL="171450" indent="-171450">
                        <a:buFont typeface="Arial" pitchFamily="34" charset="0"/>
                        <a:buChar char="•"/>
                      </a:pPr>
                      <a:r>
                        <a:rPr lang="en-US" sz="1200" b="0" dirty="0" smtClean="0"/>
                        <a:t>Pharmaceuticals</a:t>
                      </a:r>
                    </a:p>
                    <a:p>
                      <a:pPr marL="171450" indent="-171450">
                        <a:buFont typeface="Arial" pitchFamily="34" charset="0"/>
                        <a:buChar char="•"/>
                      </a:pPr>
                      <a:r>
                        <a:rPr lang="en-US" sz="1200" b="0" dirty="0" smtClean="0"/>
                        <a:t>Government Agencies </a:t>
                      </a:r>
                    </a:p>
                    <a:p>
                      <a:pPr marL="171450" indent="-171450">
                        <a:buFont typeface="Arial" pitchFamily="34" charset="0"/>
                        <a:buChar char="•"/>
                      </a:pPr>
                      <a:r>
                        <a:rPr lang="en-US" sz="1200" b="0" dirty="0" smtClean="0"/>
                        <a:t>Utilities</a:t>
                      </a:r>
                      <a:r>
                        <a:rPr lang="en-US" sz="1200" b="0" baseline="0" dirty="0" smtClean="0"/>
                        <a:t> and Energy</a:t>
                      </a:r>
                    </a:p>
                    <a:p>
                      <a:pPr marL="171450" indent="-171450">
                        <a:buFont typeface="Arial" pitchFamily="34" charset="0"/>
                        <a:buChar char="•"/>
                      </a:pPr>
                      <a:r>
                        <a:rPr lang="en-US" sz="1200" b="0" baseline="0" dirty="0" smtClean="0"/>
                        <a:t>Telecommunications</a:t>
                      </a:r>
                    </a:p>
                  </a:txBody>
                  <a:tcPr/>
                </a:tc>
              </a:tr>
              <a:tr h="361045">
                <a:tc>
                  <a:txBody>
                    <a:bodyPr/>
                    <a:lstStyle/>
                    <a:p>
                      <a:r>
                        <a:rPr lang="en-US" sz="1400" b="1" dirty="0" smtClean="0">
                          <a:solidFill>
                            <a:schemeClr val="bg1"/>
                          </a:solidFill>
                        </a:rPr>
                        <a:t>Size</a:t>
                      </a:r>
                      <a:endParaRPr lang="en-US" sz="1400" b="1" dirty="0">
                        <a:solidFill>
                          <a:schemeClr val="bg1"/>
                        </a:solidFill>
                      </a:endParaRPr>
                    </a:p>
                  </a:txBody>
                  <a:tcPr>
                    <a:solidFill>
                      <a:schemeClr val="tx2">
                        <a:lumMod val="75000"/>
                      </a:schemeClr>
                    </a:solidFill>
                  </a:tcPr>
                </a:tc>
                <a:tc>
                  <a:txBody>
                    <a:bodyPr/>
                    <a:lstStyle/>
                    <a:p>
                      <a:r>
                        <a:rPr lang="en-US" sz="1200" b="0" dirty="0" smtClean="0"/>
                        <a:t>Large enterprises- 5000+ employees</a:t>
                      </a:r>
                      <a:endParaRPr lang="en-US" sz="1200" b="0" dirty="0"/>
                    </a:p>
                  </a:txBody>
                  <a:tcPr/>
                </a:tc>
              </a:tr>
              <a:tr h="1021455">
                <a:tc>
                  <a:txBody>
                    <a:bodyPr/>
                    <a:lstStyle/>
                    <a:p>
                      <a:r>
                        <a:rPr lang="en-US" sz="1400" b="1" dirty="0" smtClean="0">
                          <a:solidFill>
                            <a:schemeClr val="bg1"/>
                          </a:solidFill>
                        </a:rPr>
                        <a:t>Situational</a:t>
                      </a:r>
                      <a:r>
                        <a:rPr lang="en-US" sz="1400" b="1" baseline="0" dirty="0" smtClean="0">
                          <a:solidFill>
                            <a:schemeClr val="bg1"/>
                          </a:solidFill>
                        </a:rPr>
                        <a:t> Factors</a:t>
                      </a:r>
                      <a:endParaRPr lang="en-US" sz="1400" b="1" dirty="0">
                        <a:solidFill>
                          <a:schemeClr val="bg1"/>
                        </a:solidFill>
                      </a:endParaRPr>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volume of transactional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Compliance Requirements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Regulated industries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High</a:t>
                      </a:r>
                      <a:r>
                        <a:rPr lang="en-US" sz="1200" baseline="0" dirty="0" smtClean="0"/>
                        <a:t> legal risk exposure</a:t>
                      </a:r>
                      <a:endParaRPr lang="en-US" sz="1200" b="0" baseline="0"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High HR or financial scrutiny</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Old or obsolete systems that are no longer active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Applications suffering from performance problems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Mergers &amp; Acquisitions</a:t>
                      </a:r>
                      <a:endParaRPr lang="en-US" sz="1200" dirty="0" smtClean="0"/>
                    </a:p>
                  </a:txBody>
                  <a:tcPr/>
                </a:tc>
              </a:tr>
            </a:tbl>
          </a:graphicData>
        </a:graphic>
      </p:graphicFrame>
      <p:sp>
        <p:nvSpPr>
          <p:cNvPr id="11" name="Content Placeholder 2"/>
          <p:cNvSpPr txBox="1">
            <a:spLocks/>
          </p:cNvSpPr>
          <p:nvPr/>
        </p:nvSpPr>
        <p:spPr>
          <a:xfrm>
            <a:off x="1762117" y="1290808"/>
            <a:ext cx="6969133" cy="413770"/>
          </a:xfrm>
          <a:prstGeom prst="rect">
            <a:avLst/>
          </a:prstGeom>
          <a:solidFill>
            <a:schemeClr val="tx2"/>
          </a:solidFill>
          <a:ln>
            <a:solidFill>
              <a:schemeClr val="tx2">
                <a:lumMod val="75000"/>
              </a:schemeClr>
            </a:solidFill>
          </a:ln>
        </p:spPr>
        <p:txBody>
          <a:bodyPr anchor="ctr">
            <a:noAutofit/>
          </a:bodyPr>
          <a:lstStyle>
            <a:defPPr>
              <a:defRPr lang="en-US"/>
            </a:defPPr>
            <a:lvl1pPr indent="0" algn="ctr" fontAlgn="auto">
              <a:spcBef>
                <a:spcPct val="20000"/>
              </a:spcBef>
              <a:spcAft>
                <a:spcPts val="0"/>
              </a:spcAft>
              <a:buClr>
                <a:srgbClr val="2C95DD"/>
              </a:buClr>
              <a:buFont typeface="Arial" pitchFamily="34" charset="0"/>
              <a:buNone/>
              <a:defRPr sz="1600" b="1">
                <a:solidFill>
                  <a:schemeClr val="bg1"/>
                </a:solidFill>
                <a:latin typeface="MetaNormalLF-Roman" pitchFamily="34" charset="0"/>
              </a:defRPr>
            </a:lvl1pPr>
            <a:lvl2pPr marL="742950" indent="-285750">
              <a:spcBef>
                <a:spcPct val="20000"/>
              </a:spcBef>
              <a:buClr>
                <a:srgbClr val="2C95DD"/>
              </a:buClr>
              <a:buFont typeface="Arial" pitchFamily="34" charset="0"/>
              <a:buChar char="–"/>
              <a:defRPr sz="2400">
                <a:latin typeface="MetaNormalLF-Roman" pitchFamily="34" charset="0"/>
              </a:defRPr>
            </a:lvl2pPr>
            <a:lvl3pPr marL="1143000" indent="-228600">
              <a:spcBef>
                <a:spcPct val="20000"/>
              </a:spcBef>
              <a:buClr>
                <a:srgbClr val="2C95DD"/>
              </a:buClr>
              <a:buFont typeface="Arial" pitchFamily="34" charset="0"/>
              <a:buChar char="•"/>
              <a:defRPr sz="2000">
                <a:latin typeface="MetaNormalLF-Roman" pitchFamily="34" charset="0"/>
              </a:defRPr>
            </a:lvl3pPr>
            <a:lvl4pPr marL="1600200" indent="-228600">
              <a:spcBef>
                <a:spcPct val="20000"/>
              </a:spcBef>
              <a:buClr>
                <a:srgbClr val="2C95DD"/>
              </a:buClr>
              <a:buFont typeface="Arial" pitchFamily="34" charset="0"/>
              <a:buChar char="–"/>
              <a:defRPr>
                <a:latin typeface="MetaNormalLF-Roman" pitchFamily="34" charset="0"/>
              </a:defRPr>
            </a:lvl4pPr>
            <a:lvl5pPr marL="2057400" indent="-228600">
              <a:spcBef>
                <a:spcPct val="20000"/>
              </a:spcBef>
              <a:buClr>
                <a:srgbClr val="2C95DD"/>
              </a:buClr>
              <a:buFont typeface="Arial" pitchFamily="34" charset="0"/>
              <a:buChar char="»"/>
              <a:defRPr>
                <a:latin typeface="MetaNormalLF-Roman"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Account Profile</a:t>
            </a:r>
          </a:p>
        </p:txBody>
      </p:sp>
      <p:grpSp>
        <p:nvGrpSpPr>
          <p:cNvPr id="3" name="Group 5"/>
          <p:cNvGrpSpPr/>
          <p:nvPr/>
        </p:nvGrpSpPr>
        <p:grpSpPr>
          <a:xfrm>
            <a:off x="0" y="1304925"/>
            <a:ext cx="1531938" cy="4791075"/>
            <a:chOff x="0" y="1304925"/>
            <a:chExt cx="1531938" cy="4791075"/>
          </a:xfrm>
        </p:grpSpPr>
        <p:sp>
          <p:nvSpPr>
            <p:cNvPr id="7" name="Round Same Side Corner Rectangle 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 name="TextBox 8"/>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10"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2"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a:t>
              </a:r>
            </a:p>
            <a:p>
              <a:pPr algn="ctr" fontAlgn="auto">
                <a:spcBef>
                  <a:spcPts val="0"/>
                </a:spcBef>
                <a:spcAft>
                  <a:spcPts val="0"/>
                </a:spcAft>
                <a:defRPr/>
              </a:pPr>
              <a:r>
                <a:rPr lang="en-US" sz="1100" kern="0" dirty="0">
                  <a:solidFill>
                    <a:schemeClr val="bg1">
                      <a:lumMod val="65000"/>
                    </a:schemeClr>
                  </a:solidFill>
                  <a:cs typeface="+mn-cs"/>
                </a:rPr>
                <a:t>Opportunities</a:t>
              </a:r>
            </a:p>
          </p:txBody>
        </p:sp>
        <p:sp>
          <p:nvSpPr>
            <p:cNvPr id="13"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4" name="TextBox 1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15" name="AutoShape 26"/>
            <p:cNvSpPr>
              <a:spLocks noChangeArrowheads="1"/>
            </p:cNvSpPr>
            <p:nvPr/>
          </p:nvSpPr>
          <p:spPr bwMode="auto">
            <a:xfrm>
              <a:off x="136261" y="2639411"/>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Identify Opportunities</a:t>
              </a:r>
            </a:p>
          </p:txBody>
        </p:sp>
        <p:grpSp>
          <p:nvGrpSpPr>
            <p:cNvPr id="4" name="Group 49"/>
            <p:cNvGrpSpPr>
              <a:grpSpLocks/>
            </p:cNvGrpSpPr>
            <p:nvPr/>
          </p:nvGrpSpPr>
          <p:grpSpPr bwMode="auto">
            <a:xfrm>
              <a:off x="136525" y="1474788"/>
              <a:ext cx="1214438" cy="461962"/>
              <a:chOff x="350838" y="2459038"/>
              <a:chExt cx="1214438" cy="462292"/>
            </a:xfrm>
          </p:grpSpPr>
          <p:sp>
            <p:nvSpPr>
              <p:cNvPr id="2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2"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18"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9"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20"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64918931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809" y="173807"/>
            <a:ext cx="8399335" cy="502971"/>
          </a:xfrm>
        </p:spPr>
        <p:txBody>
          <a:bodyPr/>
          <a:lstStyle/>
          <a:p>
            <a:r>
              <a:rPr lang="en-US" sz="2800" dirty="0" smtClean="0">
                <a:solidFill>
                  <a:schemeClr val="accent1"/>
                </a:solidFill>
              </a:rPr>
              <a:t>Target Accounts</a:t>
            </a:r>
            <a:endParaRPr lang="en-US" sz="2800" dirty="0">
              <a:solidFill>
                <a:schemeClr val="accent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15784583"/>
              </p:ext>
            </p:extLst>
          </p:nvPr>
        </p:nvGraphicFramePr>
        <p:xfrm>
          <a:off x="1762467" y="1702146"/>
          <a:ext cx="6937034" cy="4243903"/>
        </p:xfrm>
        <a:graphic>
          <a:graphicData uri="http://schemas.openxmlformats.org/drawingml/2006/table">
            <a:tbl>
              <a:tblPr firstCol="1" bandRow="1">
                <a:tableStyleId>{69CF1AB2-1976-4502-BF36-3FF5EA218861}</a:tableStyleId>
              </a:tblPr>
              <a:tblGrid>
                <a:gridCol w="2300689"/>
                <a:gridCol w="4636345"/>
              </a:tblGrid>
              <a:tr h="1021455">
                <a:tc>
                  <a:txBody>
                    <a:bodyPr/>
                    <a:lstStyle/>
                    <a:p>
                      <a:r>
                        <a:rPr lang="en-US" sz="1400" b="1" dirty="0" smtClean="0">
                          <a:solidFill>
                            <a:schemeClr val="bg1"/>
                          </a:solidFill>
                        </a:rPr>
                        <a:t>Industry</a:t>
                      </a:r>
                      <a:endParaRPr lang="en-US" sz="1400" b="1" dirty="0">
                        <a:solidFill>
                          <a:schemeClr val="bg1"/>
                        </a:solidFill>
                      </a:endParaRPr>
                    </a:p>
                  </a:txBody>
                  <a:tcPr>
                    <a:solidFill>
                      <a:schemeClr val="tx2">
                        <a:lumMod val="75000"/>
                      </a:schemeClr>
                    </a:solidFill>
                  </a:tcPr>
                </a:tc>
                <a:tc>
                  <a:txBody>
                    <a:bodyPr/>
                    <a:lstStyle/>
                    <a:p>
                      <a:pPr marL="171450" indent="-171450">
                        <a:buFont typeface="Arial" pitchFamily="34" charset="0"/>
                        <a:buChar char="•"/>
                      </a:pPr>
                      <a:r>
                        <a:rPr lang="en-US" sz="1200" b="0" dirty="0" smtClean="0"/>
                        <a:t>Financial Services</a:t>
                      </a:r>
                    </a:p>
                    <a:p>
                      <a:pPr marL="171450" indent="-171450">
                        <a:buFont typeface="Arial" pitchFamily="34" charset="0"/>
                        <a:buChar char="•"/>
                      </a:pPr>
                      <a:r>
                        <a:rPr lang="en-US" sz="1200" b="0" dirty="0" smtClean="0"/>
                        <a:t>Pharmaceuticals</a:t>
                      </a:r>
                    </a:p>
                    <a:p>
                      <a:pPr marL="171450" indent="-171450">
                        <a:buFont typeface="Arial" pitchFamily="34" charset="0"/>
                        <a:buChar char="•"/>
                      </a:pPr>
                      <a:r>
                        <a:rPr lang="en-US" sz="1200" b="0" dirty="0" smtClean="0"/>
                        <a:t>Government Agencies </a:t>
                      </a:r>
                    </a:p>
                    <a:p>
                      <a:pPr marL="171450" indent="-171450">
                        <a:buFont typeface="Arial" pitchFamily="34" charset="0"/>
                        <a:buChar char="•"/>
                      </a:pPr>
                      <a:r>
                        <a:rPr lang="en-US" sz="1200" b="0" dirty="0" smtClean="0"/>
                        <a:t>Utilities</a:t>
                      </a:r>
                      <a:r>
                        <a:rPr lang="en-US" sz="1200" b="0" baseline="0" dirty="0" smtClean="0"/>
                        <a:t> and Energy</a:t>
                      </a:r>
                    </a:p>
                    <a:p>
                      <a:pPr marL="171450" indent="-171450">
                        <a:buFont typeface="Arial" pitchFamily="34" charset="0"/>
                        <a:buChar char="•"/>
                      </a:pPr>
                      <a:r>
                        <a:rPr lang="en-US" sz="1200" b="0" baseline="0" dirty="0" smtClean="0"/>
                        <a:t>Telecommunications</a:t>
                      </a:r>
                    </a:p>
                  </a:txBody>
                  <a:tcPr/>
                </a:tc>
              </a:tr>
              <a:tr h="361045">
                <a:tc>
                  <a:txBody>
                    <a:bodyPr/>
                    <a:lstStyle/>
                    <a:p>
                      <a:r>
                        <a:rPr lang="en-US" sz="1400" b="1" dirty="0" smtClean="0">
                          <a:solidFill>
                            <a:schemeClr val="bg1"/>
                          </a:solidFill>
                        </a:rPr>
                        <a:t>Size</a:t>
                      </a:r>
                      <a:endParaRPr lang="en-US" sz="1400" b="1" dirty="0">
                        <a:solidFill>
                          <a:schemeClr val="bg1"/>
                        </a:solidFill>
                      </a:endParaRPr>
                    </a:p>
                  </a:txBody>
                  <a:tcPr>
                    <a:solidFill>
                      <a:schemeClr val="tx2">
                        <a:lumMod val="75000"/>
                      </a:schemeClr>
                    </a:solidFill>
                  </a:tcPr>
                </a:tc>
                <a:tc>
                  <a:txBody>
                    <a:bodyPr/>
                    <a:lstStyle/>
                    <a:p>
                      <a:r>
                        <a:rPr lang="en-US" sz="1200" b="0" dirty="0" smtClean="0"/>
                        <a:t>Large enterprises- 5000+ employees</a:t>
                      </a:r>
                      <a:endParaRPr lang="en-US" sz="1200" b="0" dirty="0"/>
                    </a:p>
                  </a:txBody>
                  <a:tcPr/>
                </a:tc>
              </a:tr>
              <a:tr h="1021455">
                <a:tc>
                  <a:txBody>
                    <a:bodyPr/>
                    <a:lstStyle/>
                    <a:p>
                      <a:r>
                        <a:rPr lang="en-US" sz="1400" b="1" dirty="0" smtClean="0">
                          <a:solidFill>
                            <a:schemeClr val="bg1"/>
                          </a:solidFill>
                        </a:rPr>
                        <a:t>Situational</a:t>
                      </a:r>
                      <a:r>
                        <a:rPr lang="en-US" sz="1400" b="1" baseline="0" dirty="0" smtClean="0">
                          <a:solidFill>
                            <a:schemeClr val="bg1"/>
                          </a:solidFill>
                        </a:rPr>
                        <a:t> Factors</a:t>
                      </a:r>
                      <a:endParaRPr lang="en-US" sz="1400" b="1" dirty="0">
                        <a:solidFill>
                          <a:schemeClr val="bg1"/>
                        </a:solidFill>
                      </a:endParaRPr>
                    </a:p>
                  </a:txBody>
                  <a:tcPr>
                    <a:solidFill>
                      <a:schemeClr val="tx2">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volume of transactional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Compliance Requirements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Regulated industries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High</a:t>
                      </a:r>
                      <a:r>
                        <a:rPr lang="en-US" sz="1200" baseline="0" dirty="0" smtClean="0"/>
                        <a:t> legal risk exposure</a:t>
                      </a:r>
                      <a:endParaRPr lang="en-US" sz="1200" b="0" baseline="0"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baseline="0" dirty="0" smtClean="0"/>
                        <a:t>High HR or financial scrutiny</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Old or obsolete systems that are no longer active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Applications suffering from performance problems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b="0" baseline="0" dirty="0" smtClean="0"/>
                        <a:t>Mergers &amp; Acquisitions</a:t>
                      </a:r>
                      <a:endParaRPr lang="en-US" sz="1200" dirty="0" smtClean="0"/>
                    </a:p>
                  </a:txBody>
                  <a:tcPr/>
                </a:tc>
              </a:tr>
              <a:tr h="849723">
                <a:tc>
                  <a:txBody>
                    <a:bodyPr/>
                    <a:lstStyle/>
                    <a:p>
                      <a:r>
                        <a:rPr lang="en-US" sz="1400" b="1" dirty="0" smtClean="0">
                          <a:solidFill>
                            <a:schemeClr val="bg1"/>
                          </a:solidFill>
                        </a:rPr>
                        <a:t>IT Environment</a:t>
                      </a:r>
                      <a:endParaRPr lang="en-US" sz="1400" b="1" dirty="0">
                        <a:solidFill>
                          <a:schemeClr val="bg1"/>
                        </a:solidFill>
                      </a:endParaRPr>
                    </a:p>
                  </a:txBody>
                  <a:tcPr>
                    <a:solidFill>
                      <a:schemeClr val="tx2">
                        <a:lumMod val="75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Multiple data-intensive applications (terabytes of data)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20% annual</a:t>
                      </a:r>
                      <a:r>
                        <a:rPr lang="en-US" sz="1200" baseline="0" dirty="0" smtClean="0"/>
                        <a:t> structured data growth  (or more)</a:t>
                      </a:r>
                      <a:endParaRPr lang="en-US" sz="120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Thousands of documents</a:t>
                      </a:r>
                      <a:r>
                        <a:rPr lang="en-US" sz="1200" baseline="0" dirty="0" smtClean="0"/>
                        <a:t> (unstructured content) per day</a:t>
                      </a:r>
                      <a:endParaRPr lang="en-US" sz="1200"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dirty="0" smtClean="0"/>
                        <a:t>Mainframes and ZOS</a:t>
                      </a:r>
                      <a:r>
                        <a:rPr lang="en-US" sz="1200" b="0" baseline="0" dirty="0" smtClean="0"/>
                        <a:t> environments</a:t>
                      </a:r>
                      <a:endParaRPr lang="en-US" sz="1200" b="0" dirty="0"/>
                    </a:p>
                  </a:txBody>
                  <a:tcPr/>
                </a:tc>
              </a:tr>
              <a:tr h="443620">
                <a:tc>
                  <a:txBody>
                    <a:bodyPr/>
                    <a:lstStyle/>
                    <a:p>
                      <a:r>
                        <a:rPr lang="en-US" sz="1400" b="1" dirty="0" smtClean="0">
                          <a:solidFill>
                            <a:schemeClr val="bg1"/>
                          </a:solidFill>
                        </a:rPr>
                        <a:t>Technology</a:t>
                      </a:r>
                      <a:r>
                        <a:rPr lang="en-US" sz="1400" b="1" baseline="0" dirty="0" smtClean="0">
                          <a:solidFill>
                            <a:schemeClr val="bg1"/>
                          </a:solidFill>
                        </a:rPr>
                        <a:t> </a:t>
                      </a:r>
                      <a:r>
                        <a:rPr lang="en-US" sz="1400" b="1" dirty="0" smtClean="0">
                          <a:solidFill>
                            <a:schemeClr val="bg1"/>
                          </a:solidFill>
                        </a:rPr>
                        <a:t>Installed</a:t>
                      </a:r>
                      <a:endParaRPr lang="en-US" sz="1400" b="1" dirty="0">
                        <a:solidFill>
                          <a:schemeClr val="bg1"/>
                        </a:solidFill>
                      </a:endParaRPr>
                    </a:p>
                  </a:txBody>
                  <a:tcPr>
                    <a:solidFill>
                      <a:schemeClr val="tx2">
                        <a:lumMod val="75000"/>
                      </a:schemeClr>
                    </a:solidFill>
                  </a:tcPr>
                </a:tc>
                <a:tc>
                  <a:txBody>
                    <a:bodyPr/>
                    <a:lstStyle/>
                    <a:p>
                      <a:pPr marL="171450" indent="-171450">
                        <a:buFont typeface="Arial" pitchFamily="34" charset="0"/>
                        <a:buChar char="•"/>
                      </a:pPr>
                      <a:r>
                        <a:rPr lang="en-US" sz="1200" b="0" dirty="0" smtClean="0"/>
                        <a:t>EMC storage solution customers </a:t>
                      </a:r>
                    </a:p>
                    <a:p>
                      <a:pPr marL="171450" indent="-171450">
                        <a:buFont typeface="Arial" pitchFamily="34" charset="0"/>
                        <a:buChar char="•"/>
                      </a:pPr>
                      <a:r>
                        <a:rPr lang="en-US" sz="1200" b="0" dirty="0" smtClean="0"/>
                        <a:t>EMC</a:t>
                      </a:r>
                      <a:r>
                        <a:rPr lang="en-US" sz="1200" b="0" baseline="0" dirty="0" smtClean="0"/>
                        <a:t> Documentum</a:t>
                      </a:r>
                      <a:endParaRPr lang="en-US" sz="1400" b="0" dirty="0"/>
                    </a:p>
                  </a:txBody>
                  <a:tcPr/>
                </a:tc>
              </a:tr>
            </a:tbl>
          </a:graphicData>
        </a:graphic>
      </p:graphicFrame>
      <p:sp>
        <p:nvSpPr>
          <p:cNvPr id="11" name="Content Placeholder 2"/>
          <p:cNvSpPr txBox="1">
            <a:spLocks/>
          </p:cNvSpPr>
          <p:nvPr/>
        </p:nvSpPr>
        <p:spPr>
          <a:xfrm>
            <a:off x="1762117" y="1290808"/>
            <a:ext cx="6969133" cy="413770"/>
          </a:xfrm>
          <a:prstGeom prst="rect">
            <a:avLst/>
          </a:prstGeom>
          <a:solidFill>
            <a:schemeClr val="tx2"/>
          </a:solidFill>
          <a:ln>
            <a:solidFill>
              <a:schemeClr val="tx2">
                <a:lumMod val="75000"/>
              </a:schemeClr>
            </a:solidFill>
          </a:ln>
        </p:spPr>
        <p:txBody>
          <a:bodyPr anchor="ctr">
            <a:noAutofit/>
          </a:bodyPr>
          <a:lstStyle>
            <a:defPPr>
              <a:defRPr lang="en-US"/>
            </a:defPPr>
            <a:lvl1pPr indent="0" algn="ctr" fontAlgn="auto">
              <a:spcBef>
                <a:spcPct val="20000"/>
              </a:spcBef>
              <a:spcAft>
                <a:spcPts val="0"/>
              </a:spcAft>
              <a:buClr>
                <a:srgbClr val="2C95DD"/>
              </a:buClr>
              <a:buFont typeface="Arial" pitchFamily="34" charset="0"/>
              <a:buNone/>
              <a:defRPr sz="1600" b="1">
                <a:solidFill>
                  <a:schemeClr val="bg1"/>
                </a:solidFill>
                <a:latin typeface="MetaNormalLF-Roman" pitchFamily="34" charset="0"/>
              </a:defRPr>
            </a:lvl1pPr>
            <a:lvl2pPr marL="742950" indent="-285750">
              <a:spcBef>
                <a:spcPct val="20000"/>
              </a:spcBef>
              <a:buClr>
                <a:srgbClr val="2C95DD"/>
              </a:buClr>
              <a:buFont typeface="Arial" pitchFamily="34" charset="0"/>
              <a:buChar char="–"/>
              <a:defRPr sz="2400">
                <a:latin typeface="MetaNormalLF-Roman" pitchFamily="34" charset="0"/>
              </a:defRPr>
            </a:lvl2pPr>
            <a:lvl3pPr marL="1143000" indent="-228600">
              <a:spcBef>
                <a:spcPct val="20000"/>
              </a:spcBef>
              <a:buClr>
                <a:srgbClr val="2C95DD"/>
              </a:buClr>
              <a:buFont typeface="Arial" pitchFamily="34" charset="0"/>
              <a:buChar char="•"/>
              <a:defRPr sz="2000">
                <a:latin typeface="MetaNormalLF-Roman" pitchFamily="34" charset="0"/>
              </a:defRPr>
            </a:lvl3pPr>
            <a:lvl4pPr marL="1600200" indent="-228600">
              <a:spcBef>
                <a:spcPct val="20000"/>
              </a:spcBef>
              <a:buClr>
                <a:srgbClr val="2C95DD"/>
              </a:buClr>
              <a:buFont typeface="Arial" pitchFamily="34" charset="0"/>
              <a:buChar char="–"/>
              <a:defRPr>
                <a:latin typeface="MetaNormalLF-Roman" pitchFamily="34" charset="0"/>
              </a:defRPr>
            </a:lvl4pPr>
            <a:lvl5pPr marL="2057400" indent="-228600">
              <a:spcBef>
                <a:spcPct val="20000"/>
              </a:spcBef>
              <a:buClr>
                <a:srgbClr val="2C95DD"/>
              </a:buClr>
              <a:buFont typeface="Arial" pitchFamily="34" charset="0"/>
              <a:buChar char="»"/>
              <a:defRPr>
                <a:latin typeface="MetaNormalLF-Roman"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Account Profile</a:t>
            </a:r>
          </a:p>
        </p:txBody>
      </p:sp>
      <p:grpSp>
        <p:nvGrpSpPr>
          <p:cNvPr id="3" name="Group 5"/>
          <p:cNvGrpSpPr/>
          <p:nvPr/>
        </p:nvGrpSpPr>
        <p:grpSpPr>
          <a:xfrm>
            <a:off x="0" y="1304925"/>
            <a:ext cx="1531938" cy="4791075"/>
            <a:chOff x="0" y="1304925"/>
            <a:chExt cx="1531938" cy="4791075"/>
          </a:xfrm>
        </p:grpSpPr>
        <p:sp>
          <p:nvSpPr>
            <p:cNvPr id="7" name="Round Same Side Corner Rectangle 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 name="TextBox 8"/>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10"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2"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a:t>
              </a:r>
            </a:p>
            <a:p>
              <a:pPr algn="ctr" fontAlgn="auto">
                <a:spcBef>
                  <a:spcPts val="0"/>
                </a:spcBef>
                <a:spcAft>
                  <a:spcPts val="0"/>
                </a:spcAft>
                <a:defRPr/>
              </a:pPr>
              <a:r>
                <a:rPr lang="en-US" sz="1100" kern="0" dirty="0">
                  <a:solidFill>
                    <a:schemeClr val="bg1">
                      <a:lumMod val="65000"/>
                    </a:schemeClr>
                  </a:solidFill>
                  <a:cs typeface="+mn-cs"/>
                </a:rPr>
                <a:t>Opportunities</a:t>
              </a:r>
            </a:p>
          </p:txBody>
        </p:sp>
        <p:sp>
          <p:nvSpPr>
            <p:cNvPr id="13"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4" name="TextBox 1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15" name="AutoShape 26"/>
            <p:cNvSpPr>
              <a:spLocks noChangeArrowheads="1"/>
            </p:cNvSpPr>
            <p:nvPr/>
          </p:nvSpPr>
          <p:spPr bwMode="auto">
            <a:xfrm>
              <a:off x="136261" y="2639411"/>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Identify Opportunities</a:t>
              </a:r>
            </a:p>
          </p:txBody>
        </p:sp>
        <p:grpSp>
          <p:nvGrpSpPr>
            <p:cNvPr id="4" name="Group 49"/>
            <p:cNvGrpSpPr>
              <a:grpSpLocks/>
            </p:cNvGrpSpPr>
            <p:nvPr/>
          </p:nvGrpSpPr>
          <p:grpSpPr bwMode="auto">
            <a:xfrm>
              <a:off x="136525" y="1474788"/>
              <a:ext cx="1214438" cy="461962"/>
              <a:chOff x="350838" y="2459038"/>
              <a:chExt cx="1214438" cy="462292"/>
            </a:xfrm>
          </p:grpSpPr>
          <p:sp>
            <p:nvSpPr>
              <p:cNvPr id="2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2"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18"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9"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20"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64918931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Overview</a:t>
            </a:r>
            <a:endParaRPr lang="en-US" dirty="0"/>
          </a:p>
        </p:txBody>
      </p:sp>
      <p:sp>
        <p:nvSpPr>
          <p:cNvPr id="5" name="TextBox 4"/>
          <p:cNvSpPr txBox="1"/>
          <p:nvPr/>
        </p:nvSpPr>
        <p:spPr>
          <a:xfrm>
            <a:off x="1905000" y="5657850"/>
            <a:ext cx="6889750" cy="923330"/>
          </a:xfrm>
          <a:prstGeom prst="rect">
            <a:avLst/>
          </a:prstGeom>
          <a:solidFill>
            <a:schemeClr val="tx2"/>
          </a:solidFill>
        </p:spPr>
        <p:txBody>
          <a:bodyPr wrap="square" rtlCol="0">
            <a:spAutoFit/>
          </a:bodyPr>
          <a:lstStyle/>
          <a:p>
            <a:pPr algn="ctr"/>
            <a:r>
              <a:rPr lang="en-US" dirty="0" smtClean="0">
                <a:solidFill>
                  <a:schemeClr val="bg1"/>
                </a:solidFill>
              </a:rPr>
              <a:t>InfoArchive is the only solution based on open standards that archives</a:t>
            </a:r>
          </a:p>
          <a:p>
            <a:pPr algn="ctr"/>
            <a:r>
              <a:rPr lang="en-US" dirty="0" smtClean="0">
                <a:solidFill>
                  <a:schemeClr val="bg1"/>
                </a:solidFill>
              </a:rPr>
              <a:t>Structured and Unstructured content at scale</a:t>
            </a:r>
            <a:endParaRPr lang="en-US" dirty="0">
              <a:solidFill>
                <a:schemeClr val="bg1"/>
              </a:solidFill>
            </a:endParaRPr>
          </a:p>
        </p:txBody>
      </p:sp>
      <p:sp>
        <p:nvSpPr>
          <p:cNvPr id="59" name="Round Same Side Corner Rectangle 58"/>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60"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6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67"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74"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75"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76" name="TextBox 75"/>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77"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78"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80"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81" name="TextBox 80"/>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82"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83" name="AutoShape 26"/>
          <p:cNvSpPr>
            <a:spLocks noChangeArrowheads="1"/>
          </p:cNvSpPr>
          <p:nvPr/>
        </p:nvSpPr>
        <p:spPr bwMode="auto">
          <a:xfrm>
            <a:off x="155311" y="379441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solidFill>
                <a:cs typeface="+mn-cs"/>
              </a:rPr>
              <a:t>Competitive Differentiators</a:t>
            </a:r>
          </a:p>
        </p:txBody>
      </p:sp>
      <p:sp>
        <p:nvSpPr>
          <p:cNvPr id="84"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85" name="Rectangle 84"/>
          <p:cNvSpPr/>
          <p:nvPr/>
        </p:nvSpPr>
        <p:spPr>
          <a:xfrm>
            <a:off x="3130795" y="1211131"/>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86" name="Rectangle 85"/>
          <p:cNvSpPr/>
          <p:nvPr/>
        </p:nvSpPr>
        <p:spPr>
          <a:xfrm>
            <a:off x="5723111" y="1211131"/>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87" name="Rectangle 86"/>
          <p:cNvSpPr/>
          <p:nvPr/>
        </p:nvSpPr>
        <p:spPr>
          <a:xfrm>
            <a:off x="3130796" y="3112162"/>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88" name="Rectangle 87"/>
          <p:cNvSpPr/>
          <p:nvPr/>
        </p:nvSpPr>
        <p:spPr>
          <a:xfrm>
            <a:off x="5723111" y="3112162"/>
            <a:ext cx="2592315" cy="19010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90" name="TextBox 8"/>
          <p:cNvSpPr txBox="1"/>
          <p:nvPr/>
        </p:nvSpPr>
        <p:spPr>
          <a:xfrm>
            <a:off x="1615973" y="3815375"/>
            <a:ext cx="1914627" cy="646331"/>
          </a:xfrm>
          <a:prstGeom prst="rect">
            <a:avLst/>
          </a:prstGeom>
          <a:solidFill>
            <a:schemeClr val="bg1"/>
          </a:solidFill>
          <a:ln w="28575">
            <a:solidFill>
              <a:schemeClr val="tx2"/>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S PGothic"/>
                <a:cs typeface="MS PGothic"/>
              </a:defRPr>
            </a:lvl1pPr>
            <a:lvl2pPr marL="457200" algn="l" rtl="0" fontAlgn="base">
              <a:spcBef>
                <a:spcPct val="0"/>
              </a:spcBef>
              <a:spcAft>
                <a:spcPct val="0"/>
              </a:spcAft>
              <a:defRPr kern="1200">
                <a:solidFill>
                  <a:schemeClr val="tx1"/>
                </a:solidFill>
                <a:latin typeface="Arial" charset="0"/>
                <a:ea typeface="MS PGothic"/>
                <a:cs typeface="MS PGothic"/>
              </a:defRPr>
            </a:lvl2pPr>
            <a:lvl3pPr marL="914400" algn="l" rtl="0" fontAlgn="base">
              <a:spcBef>
                <a:spcPct val="0"/>
              </a:spcBef>
              <a:spcAft>
                <a:spcPct val="0"/>
              </a:spcAft>
              <a:defRPr kern="1200">
                <a:solidFill>
                  <a:schemeClr val="tx1"/>
                </a:solidFill>
                <a:latin typeface="Arial" charset="0"/>
                <a:ea typeface="MS PGothic"/>
                <a:cs typeface="MS PGothic"/>
              </a:defRPr>
            </a:lvl3pPr>
            <a:lvl4pPr marL="1371600" algn="l" rtl="0" fontAlgn="base">
              <a:spcBef>
                <a:spcPct val="0"/>
              </a:spcBef>
              <a:spcAft>
                <a:spcPct val="0"/>
              </a:spcAft>
              <a:defRPr kern="1200">
                <a:solidFill>
                  <a:schemeClr val="tx1"/>
                </a:solidFill>
                <a:latin typeface="Arial" charset="0"/>
                <a:ea typeface="MS PGothic"/>
                <a:cs typeface="MS PGothic"/>
              </a:defRPr>
            </a:lvl4pPr>
            <a:lvl5pPr marL="1828800" algn="l" rtl="0" fontAlgn="base">
              <a:spcBef>
                <a:spcPct val="0"/>
              </a:spcBef>
              <a:spcAft>
                <a:spcPct val="0"/>
              </a:spcAft>
              <a:defRPr kern="1200">
                <a:solidFill>
                  <a:schemeClr val="tx1"/>
                </a:solidFill>
                <a:latin typeface="Arial" charset="0"/>
                <a:ea typeface="MS PGothic"/>
                <a:cs typeface="MS PGothic"/>
              </a:defRPr>
            </a:lvl5pPr>
            <a:lvl6pPr marL="2286000" algn="l" defTabSz="914400" rtl="0" eaLnBrk="1" latinLnBrk="0" hangingPunct="1">
              <a:defRPr kern="1200">
                <a:solidFill>
                  <a:schemeClr val="tx1"/>
                </a:solidFill>
                <a:latin typeface="Arial" charset="0"/>
                <a:ea typeface="MS PGothic"/>
                <a:cs typeface="MS PGothic"/>
              </a:defRPr>
            </a:lvl6pPr>
            <a:lvl7pPr marL="2743200" algn="l" defTabSz="914400" rtl="0" eaLnBrk="1" latinLnBrk="0" hangingPunct="1">
              <a:defRPr kern="1200">
                <a:solidFill>
                  <a:schemeClr val="tx1"/>
                </a:solidFill>
                <a:latin typeface="Arial" charset="0"/>
                <a:ea typeface="MS PGothic"/>
                <a:cs typeface="MS PGothic"/>
              </a:defRPr>
            </a:lvl7pPr>
            <a:lvl8pPr marL="3200400" algn="l" defTabSz="914400" rtl="0" eaLnBrk="1" latinLnBrk="0" hangingPunct="1">
              <a:defRPr kern="1200">
                <a:solidFill>
                  <a:schemeClr val="tx1"/>
                </a:solidFill>
                <a:latin typeface="Arial" charset="0"/>
                <a:ea typeface="MS PGothic"/>
                <a:cs typeface="MS PGothic"/>
              </a:defRPr>
            </a:lvl8pPr>
            <a:lvl9pPr marL="3657600" algn="l" defTabSz="914400" rtl="0" eaLnBrk="1" latinLnBrk="0" hangingPunct="1">
              <a:defRPr kern="1200">
                <a:solidFill>
                  <a:schemeClr val="tx1"/>
                </a:solidFill>
                <a:latin typeface="Arial" charset="0"/>
                <a:ea typeface="MS PGothic"/>
                <a:cs typeface="MS PGothic"/>
              </a:defRPr>
            </a:lvl9pPr>
          </a:lstStyle>
          <a:p>
            <a:pPr algn="ctr"/>
            <a:r>
              <a:rPr lang="en-US" b="1" i="1" dirty="0" smtClean="0"/>
              <a:t>Unstructured Data</a:t>
            </a:r>
            <a:endParaRPr lang="en-US" b="1" i="1" dirty="0"/>
          </a:p>
        </p:txBody>
      </p:sp>
      <p:cxnSp>
        <p:nvCxnSpPr>
          <p:cNvPr id="91" name="Straight Arrow Connector 90"/>
          <p:cNvCxnSpPr/>
          <p:nvPr/>
        </p:nvCxnSpPr>
        <p:spPr>
          <a:xfrm>
            <a:off x="3414004" y="5360604"/>
            <a:ext cx="4320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10"/>
          <p:cNvSpPr txBox="1"/>
          <p:nvPr/>
        </p:nvSpPr>
        <p:spPr>
          <a:xfrm>
            <a:off x="4902741" y="5175938"/>
            <a:ext cx="1528047" cy="369332"/>
          </a:xfrm>
          <a:prstGeom prst="rect">
            <a:avLst/>
          </a:prstGeom>
          <a:solidFill>
            <a:schemeClr val="bg1"/>
          </a:solid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S PGothic"/>
                <a:cs typeface="MS PGothic"/>
              </a:defRPr>
            </a:lvl1pPr>
            <a:lvl2pPr marL="457200" algn="l" rtl="0" fontAlgn="base">
              <a:spcBef>
                <a:spcPct val="0"/>
              </a:spcBef>
              <a:spcAft>
                <a:spcPct val="0"/>
              </a:spcAft>
              <a:defRPr kern="1200">
                <a:solidFill>
                  <a:schemeClr val="tx1"/>
                </a:solidFill>
                <a:latin typeface="Arial" charset="0"/>
                <a:ea typeface="MS PGothic"/>
                <a:cs typeface="MS PGothic"/>
              </a:defRPr>
            </a:lvl2pPr>
            <a:lvl3pPr marL="914400" algn="l" rtl="0" fontAlgn="base">
              <a:spcBef>
                <a:spcPct val="0"/>
              </a:spcBef>
              <a:spcAft>
                <a:spcPct val="0"/>
              </a:spcAft>
              <a:defRPr kern="1200">
                <a:solidFill>
                  <a:schemeClr val="tx1"/>
                </a:solidFill>
                <a:latin typeface="Arial" charset="0"/>
                <a:ea typeface="MS PGothic"/>
                <a:cs typeface="MS PGothic"/>
              </a:defRPr>
            </a:lvl3pPr>
            <a:lvl4pPr marL="1371600" algn="l" rtl="0" fontAlgn="base">
              <a:spcBef>
                <a:spcPct val="0"/>
              </a:spcBef>
              <a:spcAft>
                <a:spcPct val="0"/>
              </a:spcAft>
              <a:defRPr kern="1200">
                <a:solidFill>
                  <a:schemeClr val="tx1"/>
                </a:solidFill>
                <a:latin typeface="Arial" charset="0"/>
                <a:ea typeface="MS PGothic"/>
                <a:cs typeface="MS PGothic"/>
              </a:defRPr>
            </a:lvl4pPr>
            <a:lvl5pPr marL="1828800" algn="l" rtl="0" fontAlgn="base">
              <a:spcBef>
                <a:spcPct val="0"/>
              </a:spcBef>
              <a:spcAft>
                <a:spcPct val="0"/>
              </a:spcAft>
              <a:defRPr kern="1200">
                <a:solidFill>
                  <a:schemeClr val="tx1"/>
                </a:solidFill>
                <a:latin typeface="Arial" charset="0"/>
                <a:ea typeface="MS PGothic"/>
                <a:cs typeface="MS PGothic"/>
              </a:defRPr>
            </a:lvl5pPr>
            <a:lvl6pPr marL="2286000" algn="l" defTabSz="914400" rtl="0" eaLnBrk="1" latinLnBrk="0" hangingPunct="1">
              <a:defRPr kern="1200">
                <a:solidFill>
                  <a:schemeClr val="tx1"/>
                </a:solidFill>
                <a:latin typeface="Arial" charset="0"/>
                <a:ea typeface="MS PGothic"/>
                <a:cs typeface="MS PGothic"/>
              </a:defRPr>
            </a:lvl6pPr>
            <a:lvl7pPr marL="2743200" algn="l" defTabSz="914400" rtl="0" eaLnBrk="1" latinLnBrk="0" hangingPunct="1">
              <a:defRPr kern="1200">
                <a:solidFill>
                  <a:schemeClr val="tx1"/>
                </a:solidFill>
                <a:latin typeface="Arial" charset="0"/>
                <a:ea typeface="MS PGothic"/>
                <a:cs typeface="MS PGothic"/>
              </a:defRPr>
            </a:lvl7pPr>
            <a:lvl8pPr marL="3200400" algn="l" defTabSz="914400" rtl="0" eaLnBrk="1" latinLnBrk="0" hangingPunct="1">
              <a:defRPr kern="1200">
                <a:solidFill>
                  <a:schemeClr val="tx1"/>
                </a:solidFill>
                <a:latin typeface="Arial" charset="0"/>
                <a:ea typeface="MS PGothic"/>
                <a:cs typeface="MS PGothic"/>
              </a:defRPr>
            </a:lvl8pPr>
            <a:lvl9pPr marL="3657600" algn="l" defTabSz="914400" rtl="0" eaLnBrk="1" latinLnBrk="0" hangingPunct="1">
              <a:defRPr kern="1200">
                <a:solidFill>
                  <a:schemeClr val="tx1"/>
                </a:solidFill>
                <a:latin typeface="Arial" charset="0"/>
                <a:ea typeface="MS PGothic"/>
                <a:cs typeface="MS PGothic"/>
              </a:defRPr>
            </a:lvl9pPr>
          </a:lstStyle>
          <a:p>
            <a:r>
              <a:rPr lang="en-US" b="1" i="1" dirty="0" smtClean="0"/>
              <a:t>Data Volumes</a:t>
            </a:r>
            <a:endParaRPr lang="en-US" b="1" i="1" dirty="0"/>
          </a:p>
        </p:txBody>
      </p:sp>
      <p:sp>
        <p:nvSpPr>
          <p:cNvPr id="93" name="Oval 92"/>
          <p:cNvSpPr/>
          <p:nvPr/>
        </p:nvSpPr>
        <p:spPr>
          <a:xfrm>
            <a:off x="7145098" y="2497617"/>
            <a:ext cx="1146429" cy="1078171"/>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dirty="0" smtClean="0"/>
              <a:t>InfoArchive</a:t>
            </a:r>
            <a:endParaRPr lang="en-GB" dirty="0"/>
          </a:p>
        </p:txBody>
      </p:sp>
      <p:sp>
        <p:nvSpPr>
          <p:cNvPr id="94" name="TextBox 12"/>
          <p:cNvSpPr txBox="1"/>
          <p:nvPr/>
        </p:nvSpPr>
        <p:spPr>
          <a:xfrm>
            <a:off x="1881981" y="1901845"/>
            <a:ext cx="1381919" cy="646331"/>
          </a:xfrm>
          <a:prstGeom prst="rect">
            <a:avLst/>
          </a:prstGeom>
          <a:solidFill>
            <a:schemeClr val="bg1"/>
          </a:solidFill>
          <a:ln w="28575">
            <a:solidFill>
              <a:schemeClr val="tx2"/>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S PGothic"/>
                <a:cs typeface="MS PGothic"/>
              </a:defRPr>
            </a:lvl1pPr>
            <a:lvl2pPr marL="457200" algn="l" rtl="0" fontAlgn="base">
              <a:spcBef>
                <a:spcPct val="0"/>
              </a:spcBef>
              <a:spcAft>
                <a:spcPct val="0"/>
              </a:spcAft>
              <a:defRPr kern="1200">
                <a:solidFill>
                  <a:schemeClr val="tx1"/>
                </a:solidFill>
                <a:latin typeface="Arial" charset="0"/>
                <a:ea typeface="MS PGothic"/>
                <a:cs typeface="MS PGothic"/>
              </a:defRPr>
            </a:lvl2pPr>
            <a:lvl3pPr marL="914400" algn="l" rtl="0" fontAlgn="base">
              <a:spcBef>
                <a:spcPct val="0"/>
              </a:spcBef>
              <a:spcAft>
                <a:spcPct val="0"/>
              </a:spcAft>
              <a:defRPr kern="1200">
                <a:solidFill>
                  <a:schemeClr val="tx1"/>
                </a:solidFill>
                <a:latin typeface="Arial" charset="0"/>
                <a:ea typeface="MS PGothic"/>
                <a:cs typeface="MS PGothic"/>
              </a:defRPr>
            </a:lvl3pPr>
            <a:lvl4pPr marL="1371600" algn="l" rtl="0" fontAlgn="base">
              <a:spcBef>
                <a:spcPct val="0"/>
              </a:spcBef>
              <a:spcAft>
                <a:spcPct val="0"/>
              </a:spcAft>
              <a:defRPr kern="1200">
                <a:solidFill>
                  <a:schemeClr val="tx1"/>
                </a:solidFill>
                <a:latin typeface="Arial" charset="0"/>
                <a:ea typeface="MS PGothic"/>
                <a:cs typeface="MS PGothic"/>
              </a:defRPr>
            </a:lvl4pPr>
            <a:lvl5pPr marL="1828800" algn="l" rtl="0" fontAlgn="base">
              <a:spcBef>
                <a:spcPct val="0"/>
              </a:spcBef>
              <a:spcAft>
                <a:spcPct val="0"/>
              </a:spcAft>
              <a:defRPr kern="1200">
                <a:solidFill>
                  <a:schemeClr val="tx1"/>
                </a:solidFill>
                <a:latin typeface="Arial" charset="0"/>
                <a:ea typeface="MS PGothic"/>
                <a:cs typeface="MS PGothic"/>
              </a:defRPr>
            </a:lvl5pPr>
            <a:lvl6pPr marL="2286000" algn="l" defTabSz="914400" rtl="0" eaLnBrk="1" latinLnBrk="0" hangingPunct="1">
              <a:defRPr kern="1200">
                <a:solidFill>
                  <a:schemeClr val="tx1"/>
                </a:solidFill>
                <a:latin typeface="Arial" charset="0"/>
                <a:ea typeface="MS PGothic"/>
                <a:cs typeface="MS PGothic"/>
              </a:defRPr>
            </a:lvl6pPr>
            <a:lvl7pPr marL="2743200" algn="l" defTabSz="914400" rtl="0" eaLnBrk="1" latinLnBrk="0" hangingPunct="1">
              <a:defRPr kern="1200">
                <a:solidFill>
                  <a:schemeClr val="tx1"/>
                </a:solidFill>
                <a:latin typeface="Arial" charset="0"/>
                <a:ea typeface="MS PGothic"/>
                <a:cs typeface="MS PGothic"/>
              </a:defRPr>
            </a:lvl7pPr>
            <a:lvl8pPr marL="3200400" algn="l" defTabSz="914400" rtl="0" eaLnBrk="1" latinLnBrk="0" hangingPunct="1">
              <a:defRPr kern="1200">
                <a:solidFill>
                  <a:schemeClr val="tx1"/>
                </a:solidFill>
                <a:latin typeface="Arial" charset="0"/>
                <a:ea typeface="MS PGothic"/>
                <a:cs typeface="MS PGothic"/>
              </a:defRPr>
            </a:lvl8pPr>
            <a:lvl9pPr marL="3657600" algn="l" defTabSz="914400" rtl="0" eaLnBrk="1" latinLnBrk="0" hangingPunct="1">
              <a:defRPr kern="1200">
                <a:solidFill>
                  <a:schemeClr val="tx1"/>
                </a:solidFill>
                <a:latin typeface="Arial" charset="0"/>
                <a:ea typeface="MS PGothic"/>
                <a:cs typeface="MS PGothic"/>
              </a:defRPr>
            </a:lvl9pPr>
          </a:lstStyle>
          <a:p>
            <a:pPr algn="ctr"/>
            <a:r>
              <a:rPr lang="en-US" b="1" i="1" dirty="0" smtClean="0"/>
              <a:t>Structured Data</a:t>
            </a:r>
            <a:endParaRPr lang="en-US" b="1" i="1" dirty="0"/>
          </a:p>
        </p:txBody>
      </p:sp>
      <p:sp>
        <p:nvSpPr>
          <p:cNvPr id="95" name="Oval 94"/>
          <p:cNvSpPr/>
          <p:nvPr/>
        </p:nvSpPr>
        <p:spPr>
          <a:xfrm>
            <a:off x="6806180" y="4080756"/>
            <a:ext cx="994012" cy="9030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1200" dirty="0" smtClean="0"/>
              <a:t>IBM CMOD</a:t>
            </a:r>
            <a:endParaRPr lang="en-GB" sz="1200" dirty="0"/>
          </a:p>
        </p:txBody>
      </p:sp>
      <p:sp>
        <p:nvSpPr>
          <p:cNvPr id="96" name="Oval 95"/>
          <p:cNvSpPr/>
          <p:nvPr/>
        </p:nvSpPr>
        <p:spPr>
          <a:xfrm>
            <a:off x="3983368" y="3223215"/>
            <a:ext cx="994012" cy="9030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1200" dirty="0" smtClean="0"/>
              <a:t>IBM </a:t>
            </a:r>
            <a:r>
              <a:rPr lang="en-GB" sz="1200" dirty="0" err="1" smtClean="0"/>
              <a:t>FileNet</a:t>
            </a:r>
            <a:endParaRPr lang="en-GB" sz="1200" dirty="0"/>
          </a:p>
        </p:txBody>
      </p:sp>
      <p:sp>
        <p:nvSpPr>
          <p:cNvPr id="97" name="Oval 96"/>
          <p:cNvSpPr/>
          <p:nvPr/>
        </p:nvSpPr>
        <p:spPr>
          <a:xfrm>
            <a:off x="3997016" y="4080757"/>
            <a:ext cx="964440" cy="85980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900" dirty="0" err="1" smtClean="0"/>
              <a:t>OpenText</a:t>
            </a:r>
            <a:endParaRPr lang="en-GB" sz="900" dirty="0"/>
          </a:p>
        </p:txBody>
      </p:sp>
      <p:sp>
        <p:nvSpPr>
          <p:cNvPr id="98" name="Oval 97"/>
          <p:cNvSpPr/>
          <p:nvPr/>
        </p:nvSpPr>
        <p:spPr>
          <a:xfrm>
            <a:off x="6024820" y="3489194"/>
            <a:ext cx="994012" cy="90302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1200" dirty="0" smtClean="0"/>
              <a:t>ASG </a:t>
            </a:r>
            <a:r>
              <a:rPr lang="en-GB" sz="1200" dirty="0" err="1" smtClean="0"/>
              <a:t>Mobius</a:t>
            </a:r>
            <a:endParaRPr lang="en-GB" sz="1200" dirty="0"/>
          </a:p>
        </p:txBody>
      </p:sp>
      <p:sp>
        <p:nvSpPr>
          <p:cNvPr id="99" name="Oval 98"/>
          <p:cNvSpPr/>
          <p:nvPr/>
        </p:nvSpPr>
        <p:spPr>
          <a:xfrm>
            <a:off x="5664326" y="1242018"/>
            <a:ext cx="716498" cy="6482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900" dirty="0" smtClean="0"/>
              <a:t>IBM </a:t>
            </a:r>
            <a:r>
              <a:rPr lang="en-GB" sz="900" dirty="0" err="1" smtClean="0"/>
              <a:t>Optim</a:t>
            </a:r>
            <a:endParaRPr lang="en-GB" sz="900" dirty="0"/>
          </a:p>
        </p:txBody>
      </p:sp>
      <p:sp>
        <p:nvSpPr>
          <p:cNvPr id="100" name="Oval 99"/>
          <p:cNvSpPr/>
          <p:nvPr/>
        </p:nvSpPr>
        <p:spPr>
          <a:xfrm>
            <a:off x="5693893" y="2415731"/>
            <a:ext cx="714225" cy="65054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800" dirty="0" smtClean="0"/>
              <a:t>INFA</a:t>
            </a:r>
            <a:endParaRPr lang="en-GB" sz="800" dirty="0"/>
          </a:p>
        </p:txBody>
      </p:sp>
      <p:sp>
        <p:nvSpPr>
          <p:cNvPr id="101" name="Oval 100"/>
          <p:cNvSpPr/>
          <p:nvPr/>
        </p:nvSpPr>
        <p:spPr>
          <a:xfrm>
            <a:off x="5682521" y="1842523"/>
            <a:ext cx="684655" cy="58457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GB" sz="1400" dirty="0" smtClean="0"/>
              <a:t>HP</a:t>
            </a:r>
            <a:endParaRPr lang="en-GB" sz="1400" dirty="0"/>
          </a:p>
        </p:txBody>
      </p:sp>
    </p:spTree>
    <p:extLst>
      <p:ext uri="{BB962C8B-B14F-4D97-AF65-F5344CB8AC3E}">
        <p14:creationId xmlns:p14="http://schemas.microsoft.com/office/powerpoint/2010/main" val="2563087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Landmines (Avoiding &amp; Planting)</a:t>
            </a:r>
            <a:endParaRPr lang="en-US" sz="2800" dirty="0">
              <a:cs typeface="Arial" pitchFamily="34" charset="0"/>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0" name="Round Same Side Corner Rectangle 19"/>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3"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8" name="TextBox 2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2" name="Group 49"/>
          <p:cNvGrpSpPr>
            <a:grpSpLocks/>
          </p:cNvGrpSpPr>
          <p:nvPr/>
        </p:nvGrpSpPr>
        <p:grpSpPr bwMode="auto">
          <a:xfrm>
            <a:off x="136525" y="1474788"/>
            <a:ext cx="1214438" cy="461962"/>
            <a:chOff x="350838" y="2459038"/>
            <a:chExt cx="1214438" cy="462292"/>
          </a:xfrm>
        </p:grpSpPr>
        <p:sp>
          <p:nvSpPr>
            <p:cNvPr id="37"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41"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2" name="AutoShape 26"/>
          <p:cNvSpPr>
            <a:spLocks noChangeArrowheads="1"/>
          </p:cNvSpPr>
          <p:nvPr/>
        </p:nvSpPr>
        <p:spPr bwMode="auto">
          <a:xfrm>
            <a:off x="155311" y="379441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solidFill>
                <a:cs typeface="+mn-cs"/>
              </a:rPr>
              <a:t>Competitive Differentiators</a:t>
            </a:r>
          </a:p>
        </p:txBody>
      </p:sp>
      <p:sp>
        <p:nvSpPr>
          <p:cNvPr id="47"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aphicFrame>
        <p:nvGraphicFramePr>
          <p:cNvPr id="3" name="Table 2"/>
          <p:cNvGraphicFramePr>
            <a:graphicFrameLocks noGrp="1"/>
          </p:cNvGraphicFramePr>
          <p:nvPr>
            <p:extLst>
              <p:ext uri="{D42A27DB-BD31-4B8C-83A1-F6EECF244321}">
                <p14:modId xmlns:p14="http://schemas.microsoft.com/office/powerpoint/2010/main" val="1406636509"/>
              </p:ext>
            </p:extLst>
          </p:nvPr>
        </p:nvGraphicFramePr>
        <p:xfrm>
          <a:off x="1777999" y="1254125"/>
          <a:ext cx="7048500" cy="4717737"/>
        </p:xfrm>
        <a:graphic>
          <a:graphicData uri="http://schemas.openxmlformats.org/drawingml/2006/table">
            <a:tbl>
              <a:tblPr firstRow="1" bandRow="1">
                <a:tableStyleId>{5C22544A-7EE6-4342-B048-85BDC9FD1C3A}</a:tableStyleId>
              </a:tblPr>
              <a:tblGrid>
                <a:gridCol w="2206626"/>
                <a:gridCol w="4841874"/>
              </a:tblGrid>
              <a:tr h="354906">
                <a:tc>
                  <a:txBody>
                    <a:bodyPr/>
                    <a:lstStyle/>
                    <a:p>
                      <a:r>
                        <a:rPr lang="en-US" sz="1800" dirty="0" smtClean="0"/>
                        <a:t>Objection</a:t>
                      </a:r>
                      <a:endParaRPr lang="en-US" sz="1800" dirty="0"/>
                    </a:p>
                  </a:txBody>
                  <a:tcPr/>
                </a:tc>
                <a:tc>
                  <a:txBody>
                    <a:bodyPr/>
                    <a:lstStyle/>
                    <a:p>
                      <a:r>
                        <a:rPr lang="en-US" sz="1800" dirty="0" smtClean="0"/>
                        <a:t>Response</a:t>
                      </a:r>
                      <a:endParaRPr lang="en-US" sz="1800" dirty="0"/>
                    </a:p>
                  </a:txBody>
                  <a:tcPr/>
                </a:tc>
              </a:tr>
              <a:tr h="916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EMC does not provide ETL capabilities (as IBM, HP and </a:t>
                      </a:r>
                      <a:r>
                        <a:rPr lang="en-US" sz="1400" dirty="0" err="1" smtClean="0"/>
                        <a:t>Informatica</a:t>
                      </a:r>
                      <a:r>
                        <a:rPr lang="en-US" sz="1400" dirty="0" smtClean="0"/>
                        <a:t> do).</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We allow the customer to utilize their own ETL tool, which they are probably already have (and are more comfortable with)</a:t>
                      </a:r>
                    </a:p>
                    <a:p>
                      <a:endParaRPr lang="en-US" sz="1400" dirty="0"/>
                    </a:p>
                  </a:txBody>
                  <a:tcPr/>
                </a:tc>
              </a:tr>
              <a:tr h="19056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 want to open the archived data in the source application (which our competitors can do).</a:t>
                      </a:r>
                    </a:p>
                    <a:p>
                      <a:endParaRPr lang="en-US" sz="1400" dirty="0"/>
                    </a:p>
                  </a:txBody>
                  <a:tcPr/>
                </a:tc>
                <a:tc>
                  <a:txBody>
                    <a:bodyPr/>
                    <a:lstStyle/>
                    <a:p>
                      <a:r>
                        <a:rPr lang="en-US" sz="1400" dirty="0" smtClean="0"/>
                        <a:t>1:  Our competitors maintain this data in a proprietary DB. We maintain the data in a non-proprietary format.</a:t>
                      </a:r>
                    </a:p>
                    <a:p>
                      <a:r>
                        <a:rPr lang="en-US" sz="1400" dirty="0" smtClean="0"/>
                        <a:t>2: Sometimes there is no real need for retrieving this data in the source application since users will retrieve it in a portal </a:t>
                      </a:r>
                    </a:p>
                    <a:p>
                      <a:r>
                        <a:rPr lang="en-US" sz="1400" dirty="0" smtClean="0"/>
                        <a:t>3: You can modify your source application to invoke the InfoArchive web services</a:t>
                      </a:r>
                      <a:r>
                        <a:rPr lang="en-US" sz="1400" dirty="0"/>
                        <a:t>.</a:t>
                      </a:r>
                      <a:endParaRPr lang="en-US" sz="1400" dirty="0" smtClean="0"/>
                    </a:p>
                  </a:txBody>
                  <a:tcPr/>
                </a:tc>
              </a:tr>
              <a:tr h="1501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 already archive.</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Ask these questions: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 Is the archiving system only for a single application?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t> Does it </a:t>
                      </a:r>
                      <a:r>
                        <a:rPr lang="en-US" sz="1400" baseline="0" dirty="0" smtClean="0"/>
                        <a:t>archive content as well as database data?</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 Are you using multiple archiving systems (expensive)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t> Does your archiving system meet compliance requirements?</a:t>
                      </a:r>
                      <a:endParaRPr lang="en-US" sz="1400" dirty="0" smtClean="0"/>
                    </a:p>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Landmines (Avoiding &amp; Planting)</a:t>
            </a:r>
            <a:endParaRPr lang="en-US" sz="2800" dirty="0">
              <a:cs typeface="Arial" pitchFamily="34" charset="0"/>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0" name="Round Same Side Corner Rectangle 19"/>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3"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8" name="TextBox 2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2" name="Group 49"/>
          <p:cNvGrpSpPr>
            <a:grpSpLocks/>
          </p:cNvGrpSpPr>
          <p:nvPr/>
        </p:nvGrpSpPr>
        <p:grpSpPr bwMode="auto">
          <a:xfrm>
            <a:off x="136525" y="1474788"/>
            <a:ext cx="1214438" cy="461962"/>
            <a:chOff x="350838" y="2459038"/>
            <a:chExt cx="1214438" cy="462292"/>
          </a:xfrm>
        </p:grpSpPr>
        <p:sp>
          <p:nvSpPr>
            <p:cNvPr id="37"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41"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2" name="AutoShape 26"/>
          <p:cNvSpPr>
            <a:spLocks noChangeArrowheads="1"/>
          </p:cNvSpPr>
          <p:nvPr/>
        </p:nvSpPr>
        <p:spPr bwMode="auto">
          <a:xfrm>
            <a:off x="155311" y="3794410"/>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solidFill>
                <a:cs typeface="+mn-cs"/>
              </a:rPr>
              <a:t>Competitive Differentiators</a:t>
            </a:r>
          </a:p>
        </p:txBody>
      </p:sp>
      <p:sp>
        <p:nvSpPr>
          <p:cNvPr id="47"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aphicFrame>
        <p:nvGraphicFramePr>
          <p:cNvPr id="3" name="Table 2"/>
          <p:cNvGraphicFramePr>
            <a:graphicFrameLocks noGrp="1"/>
          </p:cNvGraphicFramePr>
          <p:nvPr>
            <p:extLst>
              <p:ext uri="{D42A27DB-BD31-4B8C-83A1-F6EECF244321}">
                <p14:modId xmlns:p14="http://schemas.microsoft.com/office/powerpoint/2010/main" val="825700793"/>
              </p:ext>
            </p:extLst>
          </p:nvPr>
        </p:nvGraphicFramePr>
        <p:xfrm>
          <a:off x="1777999" y="1254125"/>
          <a:ext cx="7048500" cy="3632200"/>
        </p:xfrm>
        <a:graphic>
          <a:graphicData uri="http://schemas.openxmlformats.org/drawingml/2006/table">
            <a:tbl>
              <a:tblPr firstRow="1" bandRow="1">
                <a:tableStyleId>{5C22544A-7EE6-4342-B048-85BDC9FD1C3A}</a:tableStyleId>
              </a:tblPr>
              <a:tblGrid>
                <a:gridCol w="2206626"/>
                <a:gridCol w="4841874"/>
              </a:tblGrid>
              <a:tr h="370840">
                <a:tc>
                  <a:txBody>
                    <a:bodyPr/>
                    <a:lstStyle/>
                    <a:p>
                      <a:r>
                        <a:rPr lang="en-US" sz="1800" dirty="0" smtClean="0"/>
                        <a:t>Objection</a:t>
                      </a:r>
                      <a:endParaRPr lang="en-US" sz="1800" dirty="0"/>
                    </a:p>
                  </a:txBody>
                  <a:tcPr/>
                </a:tc>
                <a:tc>
                  <a:txBody>
                    <a:bodyPr/>
                    <a:lstStyle/>
                    <a:p>
                      <a:r>
                        <a:rPr lang="en-US" sz="1800" dirty="0" smtClean="0"/>
                        <a:t>Response</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t>Why can’t I just do backup:</a:t>
                      </a:r>
                      <a:r>
                        <a:rPr lang="en-US" sz="1400" baseline="0" smtClean="0"/>
                        <a:t> why do I need archiving?</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Unlike</a:t>
                      </a:r>
                      <a:r>
                        <a:rPr lang="en-US" sz="1400" baseline="0" dirty="0" smtClean="0"/>
                        <a:t> archiving, b</a:t>
                      </a:r>
                      <a:r>
                        <a:rPr lang="en-US" sz="1400" dirty="0" smtClean="0"/>
                        <a:t>ackups are temporary measures and are not easy for users to access.  They are generally overwritten and don’t meet</a:t>
                      </a:r>
                      <a:r>
                        <a:rPr lang="en-US" sz="1400" baseline="0" dirty="0" smtClean="0"/>
                        <a:t> compliance requirements for retention and immutability.</a:t>
                      </a:r>
                      <a:endParaRPr lang="en-US" sz="1400" dirty="0" smtClean="0"/>
                    </a:p>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InfoArchive does not provide analytical capabilities for the archived data</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Using an ETL tool you can load the desired data into a BI tool or data warehouse  and do whatever analysis you want</a:t>
                      </a:r>
                    </a:p>
                    <a:p>
                      <a:endParaRPr lang="en-US" sz="1400" dirty="0"/>
                    </a:p>
                  </a:txBody>
                  <a:tcPr/>
                </a:tc>
              </a:tr>
              <a:tr h="370840">
                <a:tc>
                  <a:txBody>
                    <a:bodyPr/>
                    <a:lstStyle/>
                    <a:p>
                      <a:r>
                        <a:rPr lang="en-US" sz="1400" dirty="0" smtClean="0"/>
                        <a:t>InfoArchive is pre-integrated with Centera but what if  I don’t have Centera?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With</a:t>
                      </a:r>
                      <a:r>
                        <a:rPr lang="en-US" sz="1400" baseline="0" dirty="0" smtClean="0"/>
                        <a:t> minor customization, </a:t>
                      </a:r>
                      <a:r>
                        <a:rPr lang="en-US" sz="1400" dirty="0" smtClean="0"/>
                        <a:t>InfoArchive can be integrated with any Content Addressable Storage (CAS). </a:t>
                      </a:r>
                    </a:p>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ChangeArrowheads="1"/>
          </p:cNvSpPr>
          <p:nvPr/>
        </p:nvSpPr>
        <p:spPr bwMode="gray">
          <a:xfrm>
            <a:off x="1141413" y="3746500"/>
            <a:ext cx="7885112" cy="1862048"/>
          </a:xfrm>
          <a:prstGeom prst="rect">
            <a:avLst/>
          </a:prstGeom>
          <a:noFill/>
          <a:ln w="9525">
            <a:noFill/>
            <a:miter lim="800000"/>
            <a:headEnd/>
            <a:tailEnd/>
          </a:ln>
        </p:spPr>
        <p:txBody>
          <a:bodyPr lIns="0" tIns="0" rIns="0" bIns="0">
            <a:spAutoFit/>
          </a:bodyPr>
          <a:lstStyle/>
          <a:p>
            <a:pPr marL="403225" indent="-403225">
              <a:spcBef>
                <a:spcPct val="50000"/>
              </a:spcBef>
              <a:buClr>
                <a:schemeClr val="tx2"/>
              </a:buClr>
              <a:buSzTx/>
              <a:buFont typeface="Wingdings" pitchFamily="2" charset="2"/>
              <a:buAutoNum type="arabicPeriod"/>
            </a:pPr>
            <a:r>
              <a:rPr lang="en-US" sz="2200" dirty="0" smtClean="0">
                <a:solidFill>
                  <a:schemeClr val="tx2"/>
                </a:solidFill>
              </a:rPr>
              <a:t>Value Proposition and Positioning</a:t>
            </a:r>
            <a:endParaRPr lang="en-US" sz="2200" dirty="0">
              <a:solidFill>
                <a:schemeClr val="tx2"/>
              </a:solidFill>
            </a:endParaRPr>
          </a:p>
          <a:p>
            <a:pPr marL="403225" indent="-403225">
              <a:spcBef>
                <a:spcPct val="50000"/>
              </a:spcBef>
              <a:buClr>
                <a:schemeClr val="tx2"/>
              </a:buClr>
              <a:buSzTx/>
              <a:buFont typeface="Wingdings" pitchFamily="2" charset="2"/>
              <a:buAutoNum type="arabicPeriod"/>
            </a:pPr>
            <a:r>
              <a:rPr lang="en-US" sz="2200" dirty="0" smtClean="0">
                <a:solidFill>
                  <a:schemeClr val="tx2"/>
                </a:solidFill>
              </a:rPr>
              <a:t>Customer Use Cases</a:t>
            </a:r>
            <a:endParaRPr lang="en-US" sz="2200" dirty="0">
              <a:solidFill>
                <a:schemeClr val="tx2"/>
              </a:solidFill>
            </a:endParaRPr>
          </a:p>
          <a:p>
            <a:pPr marL="403225" indent="-403225">
              <a:spcBef>
                <a:spcPct val="50000"/>
              </a:spcBef>
              <a:buClr>
                <a:schemeClr val="tx2"/>
              </a:buClr>
              <a:buSzTx/>
              <a:buFont typeface="Wingdings" pitchFamily="2" charset="2"/>
              <a:buAutoNum type="arabicPeriod"/>
            </a:pPr>
            <a:r>
              <a:rPr lang="en-US" sz="2200" dirty="0" smtClean="0">
                <a:solidFill>
                  <a:schemeClr val="tx2"/>
                </a:solidFill>
              </a:rPr>
              <a:t>Industry and Analyst Quotes</a:t>
            </a:r>
          </a:p>
          <a:p>
            <a:pPr marL="403225" indent="-403225">
              <a:spcBef>
                <a:spcPct val="50000"/>
              </a:spcBef>
              <a:buClr>
                <a:schemeClr val="tx2"/>
              </a:buClr>
              <a:buSzTx/>
              <a:buFont typeface="Wingdings" pitchFamily="2" charset="2"/>
              <a:buAutoNum type="arabicPeriod"/>
            </a:pPr>
            <a:r>
              <a:rPr lang="en-US" sz="2200" dirty="0" smtClean="0">
                <a:solidFill>
                  <a:schemeClr val="tx2"/>
                </a:solidFill>
              </a:rPr>
              <a:t> Guidelines and Resources</a:t>
            </a:r>
            <a:endParaRPr lang="en-US" sz="2200" dirty="0">
              <a:solidFill>
                <a:schemeClr val="tx2"/>
              </a:solidFill>
            </a:endParaRPr>
          </a:p>
        </p:txBody>
      </p:sp>
      <p:grpSp>
        <p:nvGrpSpPr>
          <p:cNvPr id="2" name="Group 105"/>
          <p:cNvGrpSpPr>
            <a:grpSpLocks/>
          </p:cNvGrpSpPr>
          <p:nvPr/>
        </p:nvGrpSpPr>
        <p:grpSpPr bwMode="auto">
          <a:xfrm>
            <a:off x="0" y="912813"/>
            <a:ext cx="9144000" cy="5778500"/>
            <a:chOff x="0" y="575"/>
            <a:chExt cx="5760" cy="3640"/>
          </a:xfrm>
        </p:grpSpPr>
        <p:sp>
          <p:nvSpPr>
            <p:cNvPr id="6148" name="Rectangle 87"/>
            <p:cNvSpPr>
              <a:spLocks noChangeArrowheads="1"/>
            </p:cNvSpPr>
            <p:nvPr/>
          </p:nvSpPr>
          <p:spPr bwMode="gray">
            <a:xfrm>
              <a:off x="0" y="3868"/>
              <a:ext cx="5760" cy="347"/>
            </a:xfrm>
            <a:prstGeom prst="rect">
              <a:avLst/>
            </a:prstGeom>
            <a:solidFill>
              <a:schemeClr val="bg1"/>
            </a:solidFill>
            <a:ln w="12700" algn="ctr">
              <a:noFill/>
              <a:miter lim="800000"/>
              <a:headEnd/>
              <a:tailEnd/>
            </a:ln>
          </p:spPr>
          <p:txBody>
            <a:bodyPr wrap="none" lIns="0" tIns="0" rIns="0" bIns="0" anchor="ctr"/>
            <a:lstStyle/>
            <a:p>
              <a:endParaRPr lang="en-GB"/>
            </a:p>
          </p:txBody>
        </p:sp>
        <p:grpSp>
          <p:nvGrpSpPr>
            <p:cNvPr id="3" name="Group 104"/>
            <p:cNvGrpSpPr>
              <a:grpSpLocks/>
            </p:cNvGrpSpPr>
            <p:nvPr/>
          </p:nvGrpSpPr>
          <p:grpSpPr bwMode="auto">
            <a:xfrm>
              <a:off x="0" y="575"/>
              <a:ext cx="5760" cy="1533"/>
              <a:chOff x="0" y="758"/>
              <a:chExt cx="5760" cy="1533"/>
            </a:xfrm>
          </p:grpSpPr>
          <p:sp>
            <p:nvSpPr>
              <p:cNvPr id="6150" name="Rectangle 88"/>
              <p:cNvSpPr>
                <a:spLocks noChangeArrowheads="1"/>
              </p:cNvSpPr>
              <p:nvPr/>
            </p:nvSpPr>
            <p:spPr bwMode="auto">
              <a:xfrm>
                <a:off x="0" y="1007"/>
                <a:ext cx="5760" cy="1036"/>
              </a:xfrm>
              <a:prstGeom prst="rect">
                <a:avLst/>
              </a:prstGeom>
              <a:solidFill>
                <a:schemeClr val="accent1"/>
              </a:solidFill>
              <a:ln w="25400" algn="ctr">
                <a:noFill/>
                <a:miter lim="800000"/>
                <a:headEnd/>
                <a:tailEnd/>
              </a:ln>
            </p:spPr>
            <p:txBody>
              <a:bodyPr anchor="ctr"/>
              <a:lstStyle/>
              <a:p>
                <a:endParaRPr lang="en-GB"/>
              </a:p>
            </p:txBody>
          </p:sp>
          <p:sp>
            <p:nvSpPr>
              <p:cNvPr id="6151" name="Rectangle 89"/>
              <p:cNvSpPr>
                <a:spLocks noChangeArrowheads="1"/>
              </p:cNvSpPr>
              <p:nvPr/>
            </p:nvSpPr>
            <p:spPr bwMode="auto">
              <a:xfrm>
                <a:off x="0" y="2061"/>
                <a:ext cx="5760" cy="230"/>
              </a:xfrm>
              <a:prstGeom prst="rect">
                <a:avLst/>
              </a:prstGeom>
              <a:solidFill>
                <a:srgbClr val="007DC3"/>
              </a:solidFill>
              <a:ln w="9525" algn="ctr">
                <a:noFill/>
                <a:miter lim="800000"/>
                <a:headEnd/>
                <a:tailEnd/>
              </a:ln>
            </p:spPr>
            <p:txBody>
              <a:bodyPr wrap="none" lIns="0" tIns="0" rIns="0" bIns="0" anchor="ctr"/>
              <a:lstStyle/>
              <a:p>
                <a:endParaRPr lang="en-GB"/>
              </a:p>
            </p:txBody>
          </p:sp>
          <p:sp>
            <p:nvSpPr>
              <p:cNvPr id="6152" name="Text Box 90"/>
              <p:cNvSpPr txBox="1">
                <a:spLocks noChangeArrowheads="1"/>
              </p:cNvSpPr>
              <p:nvPr/>
            </p:nvSpPr>
            <p:spPr bwMode="auto">
              <a:xfrm>
                <a:off x="431" y="758"/>
                <a:ext cx="1290" cy="173"/>
              </a:xfrm>
              <a:prstGeom prst="rect">
                <a:avLst/>
              </a:prstGeom>
              <a:noFill/>
              <a:ln w="9525" algn="ctr">
                <a:noFill/>
                <a:miter lim="800000"/>
                <a:headEnd/>
                <a:tailEnd/>
              </a:ln>
            </p:spPr>
            <p:txBody>
              <a:bodyPr wrap="none" lIns="0" tIns="0" rIns="0" bIns="0">
                <a:spAutoFit/>
              </a:bodyPr>
              <a:lstStyle/>
              <a:p>
                <a:pPr>
                  <a:lnSpc>
                    <a:spcPct val="100000"/>
                  </a:lnSpc>
                  <a:spcBef>
                    <a:spcPct val="0"/>
                  </a:spcBef>
                  <a:buClrTx/>
                  <a:buSzTx/>
                  <a:buFontTx/>
                  <a:buNone/>
                </a:pPr>
                <a:r>
                  <a:rPr lang="en-US" sz="1800" b="1">
                    <a:solidFill>
                      <a:schemeClr val="tx2"/>
                    </a:solidFill>
                  </a:rPr>
                  <a:t>S a l e s   T r a i n i n g</a:t>
                </a:r>
              </a:p>
            </p:txBody>
          </p:sp>
          <p:sp>
            <p:nvSpPr>
              <p:cNvPr id="6153" name="Text Box 102"/>
              <p:cNvSpPr txBox="1">
                <a:spLocks noChangeArrowheads="1"/>
              </p:cNvSpPr>
              <p:nvPr/>
            </p:nvSpPr>
            <p:spPr bwMode="gray">
              <a:xfrm>
                <a:off x="431" y="2073"/>
                <a:ext cx="1899" cy="207"/>
              </a:xfrm>
              <a:prstGeom prst="rect">
                <a:avLst/>
              </a:prstGeom>
              <a:noFill/>
              <a:ln w="9525" algn="ctr">
                <a:noFill/>
                <a:miter lim="800000"/>
                <a:headEnd/>
                <a:tailEnd/>
              </a:ln>
            </p:spPr>
            <p:txBody>
              <a:bodyPr wrap="none" lIns="0" tIns="0" rIns="0" bIns="0">
                <a:spAutoFit/>
              </a:bodyPr>
              <a:lstStyle/>
              <a:p>
                <a:pPr>
                  <a:spcBef>
                    <a:spcPct val="0"/>
                  </a:spcBef>
                  <a:buClr>
                    <a:schemeClr val="tx2"/>
                  </a:buClr>
                  <a:buSzTx/>
                  <a:buFont typeface="Arial" charset="0"/>
                  <a:buNone/>
                </a:pPr>
                <a:r>
                  <a:rPr lang="en-US" sz="2400">
                    <a:solidFill>
                      <a:schemeClr val="bg1"/>
                    </a:solidFill>
                  </a:rPr>
                  <a:t>This Section Will Cover:</a:t>
                </a:r>
              </a:p>
            </p:txBody>
          </p:sp>
          <p:sp>
            <p:nvSpPr>
              <p:cNvPr id="6154" name="Text Box 103"/>
              <p:cNvSpPr txBox="1">
                <a:spLocks noChangeArrowheads="1"/>
              </p:cNvSpPr>
              <p:nvPr/>
            </p:nvSpPr>
            <p:spPr bwMode="gray">
              <a:xfrm>
                <a:off x="431" y="1179"/>
                <a:ext cx="4894" cy="691"/>
              </a:xfrm>
              <a:prstGeom prst="rect">
                <a:avLst/>
              </a:prstGeom>
              <a:noFill/>
              <a:ln w="9525" algn="ctr">
                <a:noFill/>
                <a:miter lim="800000"/>
                <a:headEnd/>
                <a:tailEnd/>
              </a:ln>
            </p:spPr>
            <p:txBody>
              <a:bodyPr lIns="0" tIns="0" rIns="0" bIns="0" anchor="ctr"/>
              <a:lstStyle/>
              <a:p>
                <a:pPr>
                  <a:spcBef>
                    <a:spcPct val="0"/>
                  </a:spcBef>
                  <a:buClrTx/>
                  <a:buSzTx/>
                  <a:buFontTx/>
                  <a:buNone/>
                </a:pPr>
                <a:r>
                  <a:rPr lang="en-US" sz="4000" dirty="0" smtClean="0">
                    <a:solidFill>
                      <a:schemeClr val="bg1"/>
                    </a:solidFill>
                  </a:rPr>
                  <a:t>POSITIONING THE EMC SOLUTION</a:t>
                </a:r>
                <a:endParaRPr lang="en-US" sz="4000" dirty="0">
                  <a:solidFill>
                    <a:schemeClr val="bg1"/>
                  </a:solidFill>
                </a:endParaRPr>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Value Proposition</a:t>
            </a:r>
            <a:endParaRPr lang="en-US" sz="2800" dirty="0">
              <a:cs typeface="Arial" pitchFamily="34" charset="0"/>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2" name="Group 49"/>
          <p:cNvGrpSpPr>
            <a:grpSpLocks/>
          </p:cNvGrpSpPr>
          <p:nvPr/>
        </p:nvGrpSpPr>
        <p:grpSpPr bwMode="auto">
          <a:xfrm>
            <a:off x="136525" y="1474788"/>
            <a:ext cx="1214438" cy="461962"/>
            <a:chOff x="350838" y="2459038"/>
            <a:chExt cx="1214438" cy="462292"/>
          </a:xfrm>
        </p:grpSpPr>
        <p:sp>
          <p:nvSpPr>
            <p:cNvPr id="43"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4"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sp>
        <p:nvSpPr>
          <p:cNvPr id="3" name="Rectangle 2"/>
          <p:cNvSpPr/>
          <p:nvPr/>
        </p:nvSpPr>
        <p:spPr>
          <a:xfrm>
            <a:off x="2143125" y="1987143"/>
            <a:ext cx="6000750" cy="2985433"/>
          </a:xfrm>
          <a:prstGeom prst="rect">
            <a:avLst/>
          </a:prstGeom>
        </p:spPr>
        <p:txBody>
          <a:bodyPr wrap="square">
            <a:spAutoFit/>
          </a:bodyPr>
          <a:lstStyle/>
          <a:p>
            <a:pPr algn="ctr"/>
            <a:r>
              <a:rPr lang="en-US" sz="2400" dirty="0"/>
              <a:t>Unlike </a:t>
            </a:r>
            <a:r>
              <a:rPr lang="en-US" sz="2800" b="1" dirty="0">
                <a:solidFill>
                  <a:schemeClr val="tx2"/>
                </a:solidFill>
              </a:rPr>
              <a:t>ANY</a:t>
            </a:r>
            <a:r>
              <a:rPr lang="en-US" sz="2800" b="1" dirty="0"/>
              <a:t> </a:t>
            </a:r>
            <a:r>
              <a:rPr lang="en-US" sz="2400" dirty="0"/>
              <a:t>other archiving solution, </a:t>
            </a:r>
          </a:p>
          <a:p>
            <a:pPr algn="ctr"/>
            <a:r>
              <a:rPr lang="en-US" sz="2400" dirty="0" smtClean="0"/>
              <a:t>InfoArchive </a:t>
            </a:r>
            <a:r>
              <a:rPr lang="en-US" sz="2400" dirty="0"/>
              <a:t>is a </a:t>
            </a:r>
            <a:r>
              <a:rPr lang="en-US" sz="2800" b="1" dirty="0">
                <a:solidFill>
                  <a:srgbClr val="007DC3"/>
                </a:solidFill>
              </a:rPr>
              <a:t>unified</a:t>
            </a:r>
            <a:r>
              <a:rPr lang="en-US" sz="2800" dirty="0"/>
              <a:t> </a:t>
            </a:r>
            <a:r>
              <a:rPr lang="en-US" sz="2400" dirty="0"/>
              <a:t>approach </a:t>
            </a:r>
          </a:p>
          <a:p>
            <a:pPr algn="ctr"/>
            <a:r>
              <a:rPr lang="en-US" sz="2400" dirty="0"/>
              <a:t>to application archiving </a:t>
            </a:r>
          </a:p>
          <a:p>
            <a:pPr algn="ctr"/>
            <a:r>
              <a:rPr lang="en-US" sz="2400" dirty="0"/>
              <a:t>that reduces </a:t>
            </a:r>
            <a:r>
              <a:rPr lang="en-US" sz="2800" b="1" dirty="0">
                <a:solidFill>
                  <a:srgbClr val="007DC3"/>
                </a:solidFill>
              </a:rPr>
              <a:t>costs</a:t>
            </a:r>
            <a:r>
              <a:rPr lang="en-US" sz="2400" dirty="0"/>
              <a:t>, satisfies </a:t>
            </a:r>
            <a:r>
              <a:rPr lang="en-US" sz="2800" b="1" dirty="0">
                <a:solidFill>
                  <a:srgbClr val="007DC3"/>
                </a:solidFill>
              </a:rPr>
              <a:t>compliance</a:t>
            </a:r>
            <a:r>
              <a:rPr lang="en-US" sz="2000" dirty="0"/>
              <a:t> </a:t>
            </a:r>
            <a:r>
              <a:rPr lang="en-US" sz="2400" dirty="0"/>
              <a:t>regulations, and enables application </a:t>
            </a:r>
            <a:r>
              <a:rPr lang="en-US" sz="2800" b="1" dirty="0">
                <a:solidFill>
                  <a:srgbClr val="007DC3"/>
                </a:solidFill>
              </a:rPr>
              <a:t>decommissioning</a:t>
            </a:r>
            <a:r>
              <a:rPr lang="en-US" sz="2800" dirty="0"/>
              <a:t> </a:t>
            </a:r>
            <a:r>
              <a:rPr lang="en-US" sz="2400" dirty="0"/>
              <a:t>in an </a:t>
            </a:r>
            <a:r>
              <a:rPr lang="en-US" sz="2400" dirty="0" smtClean="0"/>
              <a:t>versatile and </a:t>
            </a:r>
            <a:r>
              <a:rPr lang="en-US" sz="2400" dirty="0"/>
              <a:t>scalable enterprise </a:t>
            </a:r>
            <a:r>
              <a:rPr lang="en-US" sz="2400" dirty="0" smtClean="0"/>
              <a:t>solution</a:t>
            </a:r>
            <a:endParaRPr lang="en-US" sz="2000" dirty="0"/>
          </a:p>
        </p:txBody>
      </p:sp>
    </p:spTree>
    <p:extLst>
      <p:ext uri="{BB962C8B-B14F-4D97-AF65-F5344CB8AC3E}">
        <p14:creationId xmlns:p14="http://schemas.microsoft.com/office/powerpoint/2010/main" val="3815745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ChangeArrowheads="1"/>
          </p:cNvSpPr>
          <p:nvPr/>
        </p:nvSpPr>
        <p:spPr bwMode="gray">
          <a:xfrm>
            <a:off x="1141413" y="3746500"/>
            <a:ext cx="7885112" cy="846386"/>
          </a:xfrm>
          <a:prstGeom prst="rect">
            <a:avLst/>
          </a:prstGeom>
          <a:noFill/>
          <a:ln w="9525">
            <a:noFill/>
            <a:miter lim="800000"/>
            <a:headEnd/>
            <a:tailEnd/>
          </a:ln>
        </p:spPr>
        <p:txBody>
          <a:bodyPr lIns="0" tIns="0" rIns="0" bIns="0">
            <a:spAutoFit/>
          </a:bodyPr>
          <a:lstStyle/>
          <a:p>
            <a:pPr marL="403225" indent="-403225">
              <a:spcBef>
                <a:spcPct val="50000"/>
              </a:spcBef>
              <a:buClr>
                <a:schemeClr val="tx2"/>
              </a:buClr>
              <a:buSzTx/>
              <a:buFont typeface="Wingdings" pitchFamily="2" charset="2"/>
              <a:buAutoNum type="arabicPeriod"/>
            </a:pPr>
            <a:r>
              <a:rPr lang="en-US" sz="2200" dirty="0" smtClean="0">
                <a:solidFill>
                  <a:schemeClr val="tx2"/>
                </a:solidFill>
              </a:rPr>
              <a:t>Market Situation</a:t>
            </a:r>
          </a:p>
          <a:p>
            <a:pPr marL="403225" indent="-403225">
              <a:spcBef>
                <a:spcPct val="50000"/>
              </a:spcBef>
              <a:buClr>
                <a:schemeClr val="tx2"/>
              </a:buClr>
              <a:buSzTx/>
              <a:buFont typeface="Wingdings" pitchFamily="2" charset="2"/>
              <a:buAutoNum type="arabicPeriod"/>
            </a:pPr>
            <a:r>
              <a:rPr lang="en-US" sz="2200" dirty="0" smtClean="0">
                <a:solidFill>
                  <a:schemeClr val="tx2"/>
                </a:solidFill>
              </a:rPr>
              <a:t>Customer Challenges</a:t>
            </a:r>
            <a:endParaRPr lang="en-US" sz="2200" dirty="0">
              <a:solidFill>
                <a:schemeClr val="tx2"/>
              </a:solidFill>
            </a:endParaRPr>
          </a:p>
        </p:txBody>
      </p:sp>
      <p:grpSp>
        <p:nvGrpSpPr>
          <p:cNvPr id="2" name="Group 105"/>
          <p:cNvGrpSpPr>
            <a:grpSpLocks/>
          </p:cNvGrpSpPr>
          <p:nvPr/>
        </p:nvGrpSpPr>
        <p:grpSpPr bwMode="auto">
          <a:xfrm>
            <a:off x="0" y="912813"/>
            <a:ext cx="9144000" cy="5778500"/>
            <a:chOff x="0" y="575"/>
            <a:chExt cx="5760" cy="3640"/>
          </a:xfrm>
        </p:grpSpPr>
        <p:sp>
          <p:nvSpPr>
            <p:cNvPr id="6148" name="Rectangle 87"/>
            <p:cNvSpPr>
              <a:spLocks noChangeArrowheads="1"/>
            </p:cNvSpPr>
            <p:nvPr/>
          </p:nvSpPr>
          <p:spPr bwMode="gray">
            <a:xfrm>
              <a:off x="0" y="3868"/>
              <a:ext cx="5760" cy="347"/>
            </a:xfrm>
            <a:prstGeom prst="rect">
              <a:avLst/>
            </a:prstGeom>
            <a:solidFill>
              <a:schemeClr val="bg1"/>
            </a:solidFill>
            <a:ln w="12700" algn="ctr">
              <a:noFill/>
              <a:miter lim="800000"/>
              <a:headEnd/>
              <a:tailEnd/>
            </a:ln>
          </p:spPr>
          <p:txBody>
            <a:bodyPr wrap="none" lIns="0" tIns="0" rIns="0" bIns="0" anchor="ctr"/>
            <a:lstStyle/>
            <a:p>
              <a:endParaRPr lang="en-GB"/>
            </a:p>
          </p:txBody>
        </p:sp>
        <p:grpSp>
          <p:nvGrpSpPr>
            <p:cNvPr id="3" name="Group 104"/>
            <p:cNvGrpSpPr>
              <a:grpSpLocks/>
            </p:cNvGrpSpPr>
            <p:nvPr/>
          </p:nvGrpSpPr>
          <p:grpSpPr bwMode="auto">
            <a:xfrm>
              <a:off x="0" y="575"/>
              <a:ext cx="5760" cy="1533"/>
              <a:chOff x="0" y="758"/>
              <a:chExt cx="5760" cy="1533"/>
            </a:xfrm>
          </p:grpSpPr>
          <p:sp>
            <p:nvSpPr>
              <p:cNvPr id="6150" name="Rectangle 88"/>
              <p:cNvSpPr>
                <a:spLocks noChangeArrowheads="1"/>
              </p:cNvSpPr>
              <p:nvPr/>
            </p:nvSpPr>
            <p:spPr bwMode="auto">
              <a:xfrm>
                <a:off x="0" y="1007"/>
                <a:ext cx="5760" cy="1036"/>
              </a:xfrm>
              <a:prstGeom prst="rect">
                <a:avLst/>
              </a:prstGeom>
              <a:solidFill>
                <a:schemeClr val="accent1"/>
              </a:solidFill>
              <a:ln w="25400" algn="ctr">
                <a:noFill/>
                <a:miter lim="800000"/>
                <a:headEnd/>
                <a:tailEnd/>
              </a:ln>
            </p:spPr>
            <p:txBody>
              <a:bodyPr anchor="ctr"/>
              <a:lstStyle/>
              <a:p>
                <a:endParaRPr lang="en-GB"/>
              </a:p>
            </p:txBody>
          </p:sp>
          <p:sp>
            <p:nvSpPr>
              <p:cNvPr id="6151" name="Rectangle 89"/>
              <p:cNvSpPr>
                <a:spLocks noChangeArrowheads="1"/>
              </p:cNvSpPr>
              <p:nvPr/>
            </p:nvSpPr>
            <p:spPr bwMode="auto">
              <a:xfrm>
                <a:off x="0" y="2061"/>
                <a:ext cx="5760" cy="230"/>
              </a:xfrm>
              <a:prstGeom prst="rect">
                <a:avLst/>
              </a:prstGeom>
              <a:solidFill>
                <a:srgbClr val="007DC3"/>
              </a:solidFill>
              <a:ln w="9525" algn="ctr">
                <a:noFill/>
                <a:miter lim="800000"/>
                <a:headEnd/>
                <a:tailEnd/>
              </a:ln>
            </p:spPr>
            <p:txBody>
              <a:bodyPr wrap="none" lIns="0" tIns="0" rIns="0" bIns="0" anchor="ctr"/>
              <a:lstStyle/>
              <a:p>
                <a:endParaRPr lang="en-GB"/>
              </a:p>
            </p:txBody>
          </p:sp>
          <p:sp>
            <p:nvSpPr>
              <p:cNvPr id="6152" name="Text Box 90"/>
              <p:cNvSpPr txBox="1">
                <a:spLocks noChangeArrowheads="1"/>
              </p:cNvSpPr>
              <p:nvPr/>
            </p:nvSpPr>
            <p:spPr bwMode="auto">
              <a:xfrm>
                <a:off x="431" y="758"/>
                <a:ext cx="1290" cy="173"/>
              </a:xfrm>
              <a:prstGeom prst="rect">
                <a:avLst/>
              </a:prstGeom>
              <a:noFill/>
              <a:ln w="9525" algn="ctr">
                <a:noFill/>
                <a:miter lim="800000"/>
                <a:headEnd/>
                <a:tailEnd/>
              </a:ln>
            </p:spPr>
            <p:txBody>
              <a:bodyPr wrap="none" lIns="0" tIns="0" rIns="0" bIns="0">
                <a:spAutoFit/>
              </a:bodyPr>
              <a:lstStyle/>
              <a:p>
                <a:pPr>
                  <a:lnSpc>
                    <a:spcPct val="100000"/>
                  </a:lnSpc>
                  <a:spcBef>
                    <a:spcPct val="0"/>
                  </a:spcBef>
                  <a:buClrTx/>
                  <a:buSzTx/>
                  <a:buFontTx/>
                  <a:buNone/>
                </a:pPr>
                <a:r>
                  <a:rPr lang="en-US" sz="1800" b="1">
                    <a:solidFill>
                      <a:schemeClr val="tx2"/>
                    </a:solidFill>
                  </a:rPr>
                  <a:t>S a l e s   T r a i n i n g</a:t>
                </a:r>
              </a:p>
            </p:txBody>
          </p:sp>
          <p:sp>
            <p:nvSpPr>
              <p:cNvPr id="6153" name="Text Box 102"/>
              <p:cNvSpPr txBox="1">
                <a:spLocks noChangeArrowheads="1"/>
              </p:cNvSpPr>
              <p:nvPr/>
            </p:nvSpPr>
            <p:spPr bwMode="gray">
              <a:xfrm>
                <a:off x="431" y="2073"/>
                <a:ext cx="1899" cy="207"/>
              </a:xfrm>
              <a:prstGeom prst="rect">
                <a:avLst/>
              </a:prstGeom>
              <a:noFill/>
              <a:ln w="9525" algn="ctr">
                <a:noFill/>
                <a:miter lim="800000"/>
                <a:headEnd/>
                <a:tailEnd/>
              </a:ln>
            </p:spPr>
            <p:txBody>
              <a:bodyPr wrap="none" lIns="0" tIns="0" rIns="0" bIns="0">
                <a:spAutoFit/>
              </a:bodyPr>
              <a:lstStyle/>
              <a:p>
                <a:pPr>
                  <a:spcBef>
                    <a:spcPct val="0"/>
                  </a:spcBef>
                  <a:buClr>
                    <a:schemeClr val="tx2"/>
                  </a:buClr>
                  <a:buSzTx/>
                  <a:buFont typeface="Arial" charset="0"/>
                  <a:buNone/>
                </a:pPr>
                <a:r>
                  <a:rPr lang="en-US" sz="2400">
                    <a:solidFill>
                      <a:schemeClr val="bg1"/>
                    </a:solidFill>
                  </a:rPr>
                  <a:t>This Section Will Cover:</a:t>
                </a:r>
              </a:p>
            </p:txBody>
          </p:sp>
          <p:sp>
            <p:nvSpPr>
              <p:cNvPr id="6154" name="Text Box 103"/>
              <p:cNvSpPr txBox="1">
                <a:spLocks noChangeArrowheads="1"/>
              </p:cNvSpPr>
              <p:nvPr/>
            </p:nvSpPr>
            <p:spPr bwMode="gray">
              <a:xfrm>
                <a:off x="431" y="1179"/>
                <a:ext cx="4894" cy="691"/>
              </a:xfrm>
              <a:prstGeom prst="rect">
                <a:avLst/>
              </a:prstGeom>
              <a:noFill/>
              <a:ln w="9525" algn="ctr">
                <a:noFill/>
                <a:miter lim="800000"/>
                <a:headEnd/>
                <a:tailEnd/>
              </a:ln>
            </p:spPr>
            <p:txBody>
              <a:bodyPr lIns="0" tIns="0" rIns="0" bIns="0" anchor="ctr"/>
              <a:lstStyle/>
              <a:p>
                <a:pPr>
                  <a:spcBef>
                    <a:spcPct val="0"/>
                  </a:spcBef>
                  <a:buClrTx/>
                  <a:buSzTx/>
                  <a:buFontTx/>
                  <a:buNone/>
                </a:pPr>
                <a:r>
                  <a:rPr lang="en-US" sz="4000" dirty="0" smtClean="0">
                    <a:solidFill>
                      <a:schemeClr val="bg1"/>
                    </a:solidFill>
                  </a:rPr>
                  <a:t>MARKET OVERVIEW</a:t>
                </a:r>
                <a:endParaRPr lang="en-US" sz="4000" dirty="0">
                  <a:solidFill>
                    <a:schemeClr val="bg1"/>
                  </a:solidFill>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Sources of Value</a:t>
            </a:r>
            <a:endParaRPr lang="en-US" sz="2800" dirty="0">
              <a:cs typeface="Arial" pitchFamily="34" charset="0"/>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aphicFrame>
        <p:nvGraphicFramePr>
          <p:cNvPr id="41" name="Content Placeholder 3"/>
          <p:cNvGraphicFramePr>
            <a:graphicFrameLocks noGrp="1"/>
          </p:cNvGraphicFramePr>
          <p:nvPr>
            <p:ph sz="quarter" idx="4294967295"/>
            <p:extLst>
              <p:ext uri="{D42A27DB-BD31-4B8C-83A1-F6EECF244321}">
                <p14:modId xmlns:p14="http://schemas.microsoft.com/office/powerpoint/2010/main" val="3245195528"/>
              </p:ext>
            </p:extLst>
          </p:nvPr>
        </p:nvGraphicFramePr>
        <p:xfrm>
          <a:off x="1905000" y="1509846"/>
          <a:ext cx="7005084" cy="2169018"/>
        </p:xfrm>
        <a:graphic>
          <a:graphicData uri="http://schemas.openxmlformats.org/drawingml/2006/table">
            <a:tbl>
              <a:tblPr firstRow="1" bandRow="1">
                <a:tableStyleId>{5C22544A-7EE6-4342-B048-85BDC9FD1C3A}</a:tableStyleId>
              </a:tblPr>
              <a:tblGrid>
                <a:gridCol w="1769333"/>
                <a:gridCol w="5235751"/>
              </a:tblGrid>
              <a:tr h="374992">
                <a:tc>
                  <a:txBody>
                    <a:bodyPr/>
                    <a:lstStyle/>
                    <a:p>
                      <a:r>
                        <a:rPr lang="en-US" sz="1600" dirty="0" smtClean="0"/>
                        <a:t>Business Value</a:t>
                      </a:r>
                      <a:endParaRPr lang="en-US" sz="16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1600" dirty="0" smtClean="0"/>
                        <a:t>Sources of value,</a:t>
                      </a:r>
                      <a:r>
                        <a:rPr lang="en-US" sz="1600" baseline="0" dirty="0" smtClean="0"/>
                        <a:t> validation or proof</a:t>
                      </a:r>
                      <a:endParaRPr lang="en-US" sz="16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920434">
                <a:tc>
                  <a:txBody>
                    <a:bodyPr/>
                    <a:lstStyle/>
                    <a:p>
                      <a:r>
                        <a:rPr lang="en-US" sz="1200" dirty="0" smtClean="0"/>
                        <a:t>Compliance</a:t>
                      </a:r>
                      <a:endParaRPr lang="en-US" sz="1200" dirty="0"/>
                    </a:p>
                  </a:txBody>
                  <a:tcPr/>
                </a:tc>
                <a:tc>
                  <a:txBody>
                    <a:bodyPr/>
                    <a:lstStyle/>
                    <a:p>
                      <a:pPr marL="285750" indent="-285750">
                        <a:buFont typeface="Arial" pitchFamily="34" charset="0"/>
                        <a:buChar char="•"/>
                      </a:pPr>
                      <a:r>
                        <a:rPr lang="en-US" sz="1200" dirty="0" smtClean="0"/>
                        <a:t>Data entered</a:t>
                      </a:r>
                      <a:r>
                        <a:rPr lang="en-US" sz="1200" baseline="0" dirty="0" smtClean="0"/>
                        <a:t> in as “immutable”</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dk1"/>
                          </a:solidFill>
                          <a:latin typeface="+mn-lt"/>
                          <a:ea typeface="+mn-ea"/>
                          <a:cs typeface="+mn-cs"/>
                        </a:rPr>
                        <a:t>Retention</a:t>
                      </a:r>
                    </a:p>
                    <a:p>
                      <a:pPr marL="285750" indent="-285750">
                        <a:buFont typeface="Arial" pitchFamily="34" charset="0"/>
                        <a:buChar char="•"/>
                      </a:pPr>
                      <a:r>
                        <a:rPr lang="en-GB" sz="1200" kern="1200" dirty="0" smtClean="0">
                          <a:solidFill>
                            <a:schemeClr val="dk1"/>
                          </a:solidFill>
                          <a:latin typeface="+mn-lt"/>
                          <a:ea typeface="+mn-ea"/>
                          <a:cs typeface="+mn-cs"/>
                        </a:rPr>
                        <a:t>Encryption, Digital Signatures</a:t>
                      </a:r>
                    </a:p>
                    <a:p>
                      <a:pPr marL="285750" indent="-285750">
                        <a:buFont typeface="Arial" pitchFamily="34" charset="0"/>
                        <a:buChar char="•"/>
                      </a:pPr>
                      <a:r>
                        <a:rPr lang="en-GB" sz="1200" kern="1200" dirty="0" smtClean="0">
                          <a:solidFill>
                            <a:schemeClr val="dk1"/>
                          </a:solidFill>
                          <a:latin typeface="+mn-lt"/>
                          <a:ea typeface="+mn-ea"/>
                          <a:cs typeface="+mn-cs"/>
                        </a:rPr>
                        <a:t>Future proof – non-proprietary</a:t>
                      </a:r>
                      <a:r>
                        <a:rPr lang="en-GB" sz="1200" kern="1200" baseline="0" dirty="0" smtClean="0">
                          <a:solidFill>
                            <a:schemeClr val="dk1"/>
                          </a:solidFill>
                          <a:latin typeface="+mn-lt"/>
                          <a:ea typeface="+mn-ea"/>
                          <a:cs typeface="+mn-cs"/>
                        </a:rPr>
                        <a:t> data format</a:t>
                      </a:r>
                      <a:endParaRPr lang="en-GB" sz="1200" kern="1200" dirty="0" smtClean="0">
                        <a:solidFill>
                          <a:schemeClr val="dk1"/>
                        </a:solidFill>
                        <a:latin typeface="+mn-lt"/>
                        <a:ea typeface="+mn-ea"/>
                        <a:cs typeface="+mn-cs"/>
                      </a:endParaRPr>
                    </a:p>
                  </a:txBody>
                  <a:tcPr/>
                </a:tc>
              </a:tr>
              <a:tr h="306811">
                <a:tc>
                  <a:txBody>
                    <a:bodyPr/>
                    <a:lstStyle/>
                    <a:p>
                      <a:r>
                        <a:rPr lang="en-US" sz="1200" dirty="0" smtClean="0"/>
                        <a:t>User Productivity </a:t>
                      </a:r>
                      <a:endParaRPr lang="en-US" sz="1200" dirty="0"/>
                    </a:p>
                  </a:txBody>
                  <a:tcPr/>
                </a:tc>
                <a:tc>
                  <a:txBody>
                    <a:bodyPr/>
                    <a:lstStyle/>
                    <a:p>
                      <a:r>
                        <a:rPr lang="en-US" sz="1200" dirty="0" smtClean="0"/>
                        <a:t>Improved performance of  business applications</a:t>
                      </a:r>
                    </a:p>
                  </a:txBody>
                  <a:tcPr/>
                </a:tc>
              </a:tr>
              <a:tr h="566781">
                <a:tc>
                  <a:txBody>
                    <a:bodyPr/>
                    <a:lstStyle/>
                    <a:p>
                      <a:r>
                        <a:rPr lang="en-US" sz="1200" dirty="0" smtClean="0"/>
                        <a:t>Unified view of Application Data</a:t>
                      </a:r>
                      <a:endParaRPr lang="en-US" sz="1200" dirty="0"/>
                    </a:p>
                  </a:txBody>
                  <a:tcPr/>
                </a:tc>
                <a:tc>
                  <a:txBody>
                    <a:bodyPr/>
                    <a:lstStyle/>
                    <a:p>
                      <a:r>
                        <a:rPr lang="en-US" sz="1200" dirty="0" smtClean="0"/>
                        <a:t>All archived information (structured and unstructured) from all applications</a:t>
                      </a:r>
                      <a:r>
                        <a:rPr lang="en-US" sz="1200" baseline="0" dirty="0" smtClean="0"/>
                        <a:t> is accessible from a single source</a:t>
                      </a:r>
                      <a:endParaRPr lang="en-US" sz="1200" dirty="0"/>
                    </a:p>
                  </a:txBody>
                  <a:tcPr/>
                </a:tc>
              </a:tr>
            </a:tbl>
          </a:graphicData>
        </a:graphic>
      </p:graphicFrame>
      <p:grpSp>
        <p:nvGrpSpPr>
          <p:cNvPr id="2" name="Group 49"/>
          <p:cNvGrpSpPr>
            <a:grpSpLocks/>
          </p:cNvGrpSpPr>
          <p:nvPr/>
        </p:nvGrpSpPr>
        <p:grpSpPr bwMode="auto">
          <a:xfrm>
            <a:off x="136525" y="1474788"/>
            <a:ext cx="1214438" cy="461962"/>
            <a:chOff x="350838" y="2459038"/>
            <a:chExt cx="1214438" cy="462292"/>
          </a:xfrm>
        </p:grpSpPr>
        <p:sp>
          <p:nvSpPr>
            <p:cNvPr id="2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4174363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Sources of Value</a:t>
            </a:r>
            <a:endParaRPr lang="en-US" sz="2800" dirty="0">
              <a:cs typeface="Arial" pitchFamily="34" charset="0"/>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aphicFrame>
        <p:nvGraphicFramePr>
          <p:cNvPr id="42" name="Content Placeholder 3"/>
          <p:cNvGraphicFramePr>
            <a:graphicFrameLocks noGrp="1"/>
          </p:cNvGraphicFramePr>
          <p:nvPr>
            <p:ph sz="quarter" idx="4294967295"/>
            <p:extLst>
              <p:ext uri="{D42A27DB-BD31-4B8C-83A1-F6EECF244321}">
                <p14:modId xmlns:p14="http://schemas.microsoft.com/office/powerpoint/2010/main" val="2293688999"/>
              </p:ext>
            </p:extLst>
          </p:nvPr>
        </p:nvGraphicFramePr>
        <p:xfrm>
          <a:off x="1903949" y="1415481"/>
          <a:ext cx="6984870" cy="2380342"/>
        </p:xfrm>
        <a:graphic>
          <a:graphicData uri="http://schemas.openxmlformats.org/drawingml/2006/table">
            <a:tbl>
              <a:tblPr firstRow="1" bandRow="1">
                <a:tableStyleId>{5C22544A-7EE6-4342-B048-85BDC9FD1C3A}</a:tableStyleId>
              </a:tblPr>
              <a:tblGrid>
                <a:gridCol w="1764228"/>
                <a:gridCol w="5220642"/>
              </a:tblGrid>
              <a:tr h="356435">
                <a:tc>
                  <a:txBody>
                    <a:bodyPr/>
                    <a:lstStyle/>
                    <a:p>
                      <a:r>
                        <a:rPr lang="en-US" sz="1600" dirty="0" smtClean="0"/>
                        <a:t>IT</a:t>
                      </a:r>
                      <a:r>
                        <a:rPr lang="en-US" sz="1600" baseline="0" dirty="0" smtClean="0"/>
                        <a:t> </a:t>
                      </a:r>
                      <a:r>
                        <a:rPr lang="en-US" sz="1600" dirty="0" smtClean="0"/>
                        <a:t>Value</a:t>
                      </a:r>
                      <a:endParaRPr lang="en-US" sz="16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1600" dirty="0" smtClean="0"/>
                        <a:t>Sources of value,</a:t>
                      </a:r>
                      <a:r>
                        <a:rPr lang="en-US" sz="1600" baseline="0" dirty="0" smtClean="0"/>
                        <a:t> validation or proof</a:t>
                      </a:r>
                      <a:endParaRPr lang="en-US" sz="16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r>
              <a:tr h="874885">
                <a:tc>
                  <a:txBody>
                    <a:bodyPr/>
                    <a:lstStyle/>
                    <a:p>
                      <a:r>
                        <a:rPr lang="en-US" sz="1200" dirty="0" smtClean="0"/>
                        <a:t>Reduce cost</a:t>
                      </a:r>
                      <a:r>
                        <a:rPr lang="en-US" sz="1200" baseline="0" dirty="0" smtClean="0"/>
                        <a:t> </a:t>
                      </a:r>
                    </a:p>
                    <a:p>
                      <a:pPr marL="285750" indent="-285750">
                        <a:buFontTx/>
                        <a:buChar char="-"/>
                      </a:pPr>
                      <a:r>
                        <a:rPr lang="en-US" sz="1200" baseline="0" dirty="0" err="1" smtClean="0"/>
                        <a:t>CapEx</a:t>
                      </a:r>
                      <a:endParaRPr lang="en-US" sz="1200" baseline="0" dirty="0" smtClean="0"/>
                    </a:p>
                    <a:p>
                      <a:pPr marL="285750" indent="-285750">
                        <a:buFontTx/>
                        <a:buChar char="-"/>
                      </a:pPr>
                      <a:r>
                        <a:rPr lang="en-US" sz="1200" baseline="0" dirty="0" err="1" smtClean="0"/>
                        <a:t>OpEx</a:t>
                      </a:r>
                      <a:endParaRPr lang="en-US" sz="1200" dirty="0"/>
                    </a:p>
                  </a:txBody>
                  <a:tcPr/>
                </a:tc>
                <a:tc>
                  <a:txBody>
                    <a:bodyPr/>
                    <a:lstStyle/>
                    <a:p>
                      <a:pPr marL="285750" indent="-285750">
                        <a:buFont typeface="Arial" pitchFamily="34" charset="0"/>
                        <a:buChar char="•"/>
                      </a:pPr>
                      <a:r>
                        <a:rPr lang="en-US" sz="1200" dirty="0" smtClean="0"/>
                        <a:t>Reduce number of servers by moving data from mainline application to</a:t>
                      </a:r>
                      <a:r>
                        <a:rPr lang="en-US" sz="1200" baseline="0" dirty="0" smtClean="0"/>
                        <a:t> </a:t>
                      </a:r>
                      <a:r>
                        <a:rPr lang="en-US" sz="1200" dirty="0" smtClean="0"/>
                        <a:t>less expensive storage</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Reduce resources required for application and storage administration and maintenance</a:t>
                      </a:r>
                    </a:p>
                  </a:txBody>
                  <a:tcPr/>
                </a:tc>
              </a:tr>
              <a:tr h="349647">
                <a:tc>
                  <a:txBody>
                    <a:bodyPr/>
                    <a:lstStyle/>
                    <a:p>
                      <a:r>
                        <a:rPr lang="en-US" sz="1200" dirty="0" smtClean="0"/>
                        <a:t>Rapid time</a:t>
                      </a:r>
                      <a:r>
                        <a:rPr lang="en-US" sz="1200" baseline="0" dirty="0" smtClean="0"/>
                        <a:t> to value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dk1"/>
                          </a:solidFill>
                          <a:latin typeface="+mn-lt"/>
                          <a:ea typeface="+mn-ea"/>
                          <a:cs typeface="+mn-cs"/>
                        </a:rPr>
                        <a:t>      High-volume ingestion accelerates</a:t>
                      </a:r>
                      <a:r>
                        <a:rPr lang="en-GB" sz="1200" kern="1200" baseline="0" dirty="0" smtClean="0">
                          <a:solidFill>
                            <a:schemeClr val="dk1"/>
                          </a:solidFill>
                          <a:latin typeface="+mn-lt"/>
                          <a:ea typeface="+mn-ea"/>
                          <a:cs typeface="+mn-cs"/>
                        </a:rPr>
                        <a:t> archiving</a:t>
                      </a:r>
                      <a:endParaRPr lang="en-GB" sz="1200" kern="1200" dirty="0" smtClean="0">
                        <a:solidFill>
                          <a:schemeClr val="dk1"/>
                        </a:solidFill>
                        <a:latin typeface="+mn-lt"/>
                        <a:ea typeface="+mn-ea"/>
                        <a:cs typeface="+mn-cs"/>
                      </a:endParaRPr>
                    </a:p>
                  </a:txBody>
                  <a:tcPr/>
                </a:tc>
              </a:tr>
              <a:tr h="313328">
                <a:tc>
                  <a:txBody>
                    <a:bodyPr/>
                    <a:lstStyle/>
                    <a:p>
                      <a:r>
                        <a:rPr lang="en-US" sz="1200" dirty="0" smtClean="0"/>
                        <a:t>Scalability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smtClean="0">
                          <a:solidFill>
                            <a:schemeClr val="tx1"/>
                          </a:solidFill>
                          <a:latin typeface="+mn-lt"/>
                          <a:ea typeface="+mn-ea"/>
                          <a:cs typeface="+mn-cs"/>
                        </a:rPr>
                        <a:t>      Store</a:t>
                      </a:r>
                      <a:r>
                        <a:rPr lang="en-GB" sz="1200" kern="1200" baseline="0" dirty="0" smtClean="0">
                          <a:solidFill>
                            <a:schemeClr val="tx1"/>
                          </a:solidFill>
                          <a:latin typeface="+mn-lt"/>
                          <a:ea typeface="+mn-ea"/>
                          <a:cs typeface="+mn-cs"/>
                        </a:rPr>
                        <a:t> 100’s of </a:t>
                      </a:r>
                      <a:r>
                        <a:rPr lang="en-GB" sz="1200" kern="1200" dirty="0" smtClean="0">
                          <a:solidFill>
                            <a:schemeClr val="tx1"/>
                          </a:solidFill>
                          <a:latin typeface="+mn-lt"/>
                          <a:ea typeface="+mn-ea"/>
                          <a:cs typeface="+mn-cs"/>
                        </a:rPr>
                        <a:t>billions of records </a:t>
                      </a:r>
                    </a:p>
                  </a:txBody>
                  <a:tcPr/>
                </a:tc>
              </a:tr>
              <a:tr h="486047">
                <a:tc>
                  <a:txBody>
                    <a:bodyPr/>
                    <a:lstStyle/>
                    <a:p>
                      <a:r>
                        <a:rPr lang="en-US" sz="1200" dirty="0" smtClean="0"/>
                        <a:t>Versatility</a:t>
                      </a:r>
                      <a:endParaRPr lang="en-US" sz="1200" dirty="0"/>
                    </a:p>
                  </a:txBody>
                  <a:tcPr/>
                </a:tc>
                <a:tc>
                  <a:txBody>
                    <a:bodyPr/>
                    <a:lstStyle/>
                    <a:p>
                      <a:pPr marL="285750" indent="-285750">
                        <a:buFont typeface="Arial" pitchFamily="34" charset="0"/>
                        <a:buChar char="•"/>
                      </a:pPr>
                      <a:r>
                        <a:rPr lang="en-GB" sz="1200" dirty="0" smtClean="0">
                          <a:solidFill>
                            <a:schemeClr val="tx1"/>
                          </a:solidFill>
                        </a:rPr>
                        <a:t>Easy to configure to meet business requirements</a:t>
                      </a:r>
                    </a:p>
                    <a:p>
                      <a:pPr marL="285750" indent="-285750">
                        <a:buFont typeface="Arial" pitchFamily="34" charset="0"/>
                        <a:buChar char="•"/>
                      </a:pPr>
                      <a:r>
                        <a:rPr lang="en-GB" sz="1200" dirty="0" smtClean="0">
                          <a:solidFill>
                            <a:schemeClr val="tx1"/>
                          </a:solidFill>
                        </a:rPr>
                        <a:t>Ease of administration</a:t>
                      </a:r>
                      <a:endParaRPr lang="en-US" sz="1200" dirty="0" smtClean="0">
                        <a:solidFill>
                          <a:schemeClr val="tx1"/>
                        </a:solidFill>
                      </a:endParaRPr>
                    </a:p>
                  </a:txBody>
                  <a:tcPr/>
                </a:tc>
              </a:tr>
            </a:tbl>
          </a:graphicData>
        </a:graphic>
      </p:graphicFrame>
      <p:grpSp>
        <p:nvGrpSpPr>
          <p:cNvPr id="2" name="Group 49"/>
          <p:cNvGrpSpPr>
            <a:grpSpLocks/>
          </p:cNvGrpSpPr>
          <p:nvPr/>
        </p:nvGrpSpPr>
        <p:grpSpPr bwMode="auto">
          <a:xfrm>
            <a:off x="136525" y="1474788"/>
            <a:ext cx="1214438" cy="461962"/>
            <a:chOff x="350838" y="2459038"/>
            <a:chExt cx="1214438" cy="462292"/>
          </a:xfrm>
        </p:grpSpPr>
        <p:sp>
          <p:nvSpPr>
            <p:cNvPr id="2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4174363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Three Components of InfoArchive Pricing</a:t>
            </a:r>
            <a:endParaRPr lang="en-US" sz="2800" dirty="0"/>
          </a:p>
        </p:txBody>
      </p:sp>
      <p:sp>
        <p:nvSpPr>
          <p:cNvPr id="5" name="Rounded Rectangle 4"/>
          <p:cNvSpPr/>
          <p:nvPr/>
        </p:nvSpPr>
        <p:spPr>
          <a:xfrm>
            <a:off x="1806575" y="2493352"/>
            <a:ext cx="1371600" cy="63304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Consulting</a:t>
            </a:r>
          </a:p>
          <a:p>
            <a:pPr algn="ctr"/>
            <a:r>
              <a:rPr lang="en-US" sz="1600" dirty="0" smtClean="0">
                <a:effectLst>
                  <a:outerShdw blurRad="38100" dist="38100" dir="2700000" algn="tl">
                    <a:srgbClr val="000000">
                      <a:alpha val="43137"/>
                    </a:srgbClr>
                  </a:outerShdw>
                </a:effectLst>
              </a:rPr>
              <a:t>Services </a:t>
            </a:r>
            <a:endParaRPr lang="en-US" sz="1600" dirty="0">
              <a:effectLst>
                <a:outerShdw blurRad="38100" dist="38100" dir="2700000" algn="tl">
                  <a:srgbClr val="000000">
                    <a:alpha val="43137"/>
                  </a:srgbClr>
                </a:outerShdw>
              </a:effectLst>
            </a:endParaRPr>
          </a:p>
        </p:txBody>
      </p:sp>
      <p:sp>
        <p:nvSpPr>
          <p:cNvPr id="6" name="Rounded Rectangle 5"/>
          <p:cNvSpPr/>
          <p:nvPr/>
        </p:nvSpPr>
        <p:spPr>
          <a:xfrm>
            <a:off x="1806575" y="1552575"/>
            <a:ext cx="1371600" cy="633046"/>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InfoArchive IP</a:t>
            </a:r>
            <a:endParaRPr lang="en-US" sz="1600" dirty="0">
              <a:effectLst>
                <a:outerShdw blurRad="38100" dist="38100" dir="2700000" algn="tl">
                  <a:srgbClr val="000000">
                    <a:alpha val="43137"/>
                  </a:srgbClr>
                </a:outerShdw>
              </a:effectLst>
            </a:endParaRPr>
          </a:p>
        </p:txBody>
      </p:sp>
      <p:sp>
        <p:nvSpPr>
          <p:cNvPr id="7" name="Rounded Rectangle 6"/>
          <p:cNvSpPr/>
          <p:nvPr/>
        </p:nvSpPr>
        <p:spPr>
          <a:xfrm>
            <a:off x="1806575" y="3434129"/>
            <a:ext cx="1371600" cy="633046"/>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smtClean="0">
                <a:effectLst>
                  <a:outerShdw blurRad="38100" dist="38100" dir="2700000" algn="tl">
                    <a:srgbClr val="000000">
                      <a:alpha val="43137"/>
                    </a:srgbClr>
                  </a:outerShdw>
                </a:effectLst>
              </a:rPr>
              <a:t>Volume</a:t>
            </a:r>
          </a:p>
          <a:p>
            <a:pPr algn="ctr"/>
            <a:r>
              <a:rPr lang="en-US" sz="1600" dirty="0" smtClean="0">
                <a:effectLst>
                  <a:outerShdw blurRad="38100" dist="38100" dir="2700000" algn="tl">
                    <a:srgbClr val="000000">
                      <a:alpha val="43137"/>
                    </a:srgbClr>
                  </a:outerShdw>
                </a:effectLst>
              </a:rPr>
              <a:t>Pricing</a:t>
            </a:r>
            <a:endParaRPr lang="en-US" sz="1600" dirty="0">
              <a:effectLst>
                <a:outerShdw blurRad="38100" dist="38100" dir="2700000" algn="tl">
                  <a:srgbClr val="000000">
                    <a:alpha val="43137"/>
                  </a:srgbClr>
                </a:outerShdw>
              </a:effectLst>
            </a:endParaRPr>
          </a:p>
        </p:txBody>
      </p:sp>
      <p:sp>
        <p:nvSpPr>
          <p:cNvPr id="9" name="TextBox 8"/>
          <p:cNvSpPr txBox="1"/>
          <p:nvPr/>
        </p:nvSpPr>
        <p:spPr>
          <a:xfrm>
            <a:off x="3406775" y="1666875"/>
            <a:ext cx="5420266" cy="553998"/>
          </a:xfrm>
          <a:prstGeom prst="rect">
            <a:avLst/>
          </a:prstGeom>
          <a:noFill/>
        </p:spPr>
        <p:txBody>
          <a:bodyPr wrap="none" lIns="0" tIns="0" rIns="0" bIns="0" rtlCol="0">
            <a:spAutoFit/>
          </a:bodyPr>
          <a:lstStyle/>
          <a:p>
            <a:pPr>
              <a:buFont typeface="Arial" pitchFamily="34" charset="0"/>
              <a:buChar char="•"/>
            </a:pPr>
            <a:r>
              <a:rPr lang="en-US" dirty="0" smtClean="0">
                <a:solidFill>
                  <a:schemeClr val="bg2"/>
                </a:solidFill>
              </a:rPr>
              <a:t> Flat rate of $200K</a:t>
            </a:r>
          </a:p>
          <a:p>
            <a:pPr>
              <a:buFont typeface="Arial" pitchFamily="34" charset="0"/>
              <a:buChar char="•"/>
            </a:pPr>
            <a:r>
              <a:rPr lang="en-US" dirty="0" smtClean="0">
                <a:solidFill>
                  <a:schemeClr val="bg2"/>
                </a:solidFill>
              </a:rPr>
              <a:t> Software delivered in consulting engagement</a:t>
            </a:r>
          </a:p>
        </p:txBody>
      </p:sp>
      <p:sp>
        <p:nvSpPr>
          <p:cNvPr id="10" name="TextBox 9"/>
          <p:cNvSpPr txBox="1"/>
          <p:nvPr/>
        </p:nvSpPr>
        <p:spPr>
          <a:xfrm>
            <a:off x="3101975" y="2581275"/>
            <a:ext cx="5435719" cy="276999"/>
          </a:xfrm>
          <a:prstGeom prst="rect">
            <a:avLst/>
          </a:prstGeom>
          <a:noFill/>
        </p:spPr>
        <p:txBody>
          <a:bodyPr wrap="none" lIns="0" tIns="0" rIns="0" bIns="0" rtlCol="0">
            <a:spAutoFit/>
          </a:bodyPr>
          <a:lstStyle/>
          <a:p>
            <a:pPr algn="ctr">
              <a:buFont typeface="Arial" pitchFamily="34" charset="0"/>
              <a:buChar char="•"/>
            </a:pPr>
            <a:r>
              <a:rPr lang="en-US" dirty="0" smtClean="0">
                <a:solidFill>
                  <a:schemeClr val="bg2"/>
                </a:solidFill>
              </a:rPr>
              <a:t> Variable amount, depending on project scope</a:t>
            </a:r>
          </a:p>
        </p:txBody>
      </p:sp>
      <p:sp>
        <p:nvSpPr>
          <p:cNvPr id="11" name="TextBox 10"/>
          <p:cNvSpPr txBox="1"/>
          <p:nvPr/>
        </p:nvSpPr>
        <p:spPr>
          <a:xfrm>
            <a:off x="3406775" y="3350478"/>
            <a:ext cx="5440657" cy="830997"/>
          </a:xfrm>
          <a:prstGeom prst="rect">
            <a:avLst/>
          </a:prstGeom>
          <a:noFill/>
        </p:spPr>
        <p:txBody>
          <a:bodyPr wrap="none" lIns="0" tIns="0" rIns="0" bIns="0" rtlCol="0">
            <a:spAutoFit/>
          </a:bodyPr>
          <a:lstStyle/>
          <a:p>
            <a:pPr>
              <a:buFont typeface="Arial" pitchFamily="34" charset="0"/>
              <a:buChar char="•"/>
            </a:pPr>
            <a:r>
              <a:rPr lang="en-US" dirty="0" smtClean="0">
                <a:solidFill>
                  <a:schemeClr val="bg2"/>
                </a:solidFill>
              </a:rPr>
              <a:t> Recurring charge, based on the archiving done</a:t>
            </a:r>
          </a:p>
          <a:p>
            <a:pPr>
              <a:buFont typeface="Arial" pitchFamily="34" charset="0"/>
              <a:buChar char="•"/>
            </a:pPr>
            <a:r>
              <a:rPr lang="en-US" dirty="0" smtClean="0">
                <a:solidFill>
                  <a:schemeClr val="bg2"/>
                </a:solidFill>
              </a:rPr>
              <a:t> InfoArchive meters the amount of archiving</a:t>
            </a:r>
          </a:p>
          <a:p>
            <a:pPr>
              <a:buFont typeface="Arial" pitchFamily="34" charset="0"/>
              <a:buChar char="•"/>
            </a:pPr>
            <a:r>
              <a:rPr lang="en-US" dirty="0" smtClean="0">
                <a:solidFill>
                  <a:schemeClr val="bg2"/>
                </a:solidFill>
              </a:rPr>
              <a:t> Tiered pricing (rates decrease as volume increases)</a:t>
            </a:r>
          </a:p>
        </p:txBody>
      </p:sp>
      <p:graphicFrame>
        <p:nvGraphicFramePr>
          <p:cNvPr id="1029" name="Object 5"/>
          <p:cNvGraphicFramePr>
            <a:graphicFrameLocks noChangeAspect="1"/>
          </p:cNvGraphicFramePr>
          <p:nvPr>
            <p:extLst>
              <p:ext uri="{D42A27DB-BD31-4B8C-83A1-F6EECF244321}">
                <p14:modId xmlns:p14="http://schemas.microsoft.com/office/powerpoint/2010/main" val="3345021962"/>
              </p:ext>
            </p:extLst>
          </p:nvPr>
        </p:nvGraphicFramePr>
        <p:xfrm>
          <a:off x="1746250" y="4800600"/>
          <a:ext cx="7283449" cy="1028700"/>
        </p:xfrm>
        <a:graphic>
          <a:graphicData uri="http://schemas.openxmlformats.org/presentationml/2006/ole">
            <mc:AlternateContent xmlns:mc="http://schemas.openxmlformats.org/markup-compatibility/2006">
              <mc:Choice xmlns:v="urn:schemas-microsoft-com:vml" Requires="v">
                <p:oleObj spid="_x0000_s152585" name="Worksheet" r:id="rId5" imgW="6657930" imgH="771525" progId="Excel.Sheet.12">
                  <p:embed/>
                </p:oleObj>
              </mc:Choice>
              <mc:Fallback>
                <p:oleObj name="Worksheet" r:id="rId5" imgW="6657930" imgH="771525" progId="Excel.Sheet.12">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250" y="4800600"/>
                        <a:ext cx="7283449"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562100" y="4473575"/>
            <a:ext cx="1095214" cy="276999"/>
          </a:xfrm>
          <a:prstGeom prst="rect">
            <a:avLst/>
          </a:prstGeom>
          <a:noFill/>
        </p:spPr>
        <p:txBody>
          <a:bodyPr wrap="none" lIns="0" tIns="0" rIns="0" bIns="0" rtlCol="0">
            <a:spAutoFit/>
          </a:bodyPr>
          <a:lstStyle/>
          <a:p>
            <a:pPr algn="ctr"/>
            <a:r>
              <a:rPr lang="en-US" dirty="0" smtClean="0">
                <a:solidFill>
                  <a:schemeClr val="bg2"/>
                </a:solidFill>
              </a:rPr>
              <a:t>Example:</a:t>
            </a:r>
          </a:p>
        </p:txBody>
      </p:sp>
      <p:sp>
        <p:nvSpPr>
          <p:cNvPr id="12" name="Round Same Side Corner Rectangle 11"/>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13"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1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1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8" name="TextBox 1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1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21"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22"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23"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4" name="Group 49"/>
          <p:cNvGrpSpPr>
            <a:grpSpLocks/>
          </p:cNvGrpSpPr>
          <p:nvPr/>
        </p:nvGrpSpPr>
        <p:grpSpPr bwMode="auto">
          <a:xfrm>
            <a:off x="136525" y="1474788"/>
            <a:ext cx="1214438" cy="461962"/>
            <a:chOff x="350838" y="2459038"/>
            <a:chExt cx="1214438" cy="462292"/>
          </a:xfrm>
        </p:grpSpPr>
        <p:sp>
          <p:nvSpPr>
            <p:cNvPr id="25"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168497506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3374" y="2400300"/>
            <a:ext cx="3197225" cy="914400"/>
          </a:xfrm>
          <a:prstGeom prst="rect">
            <a:avLst/>
          </a:prstGeom>
          <a:solidFill>
            <a:schemeClr val="accent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87500" y="3314700"/>
            <a:ext cx="7213600" cy="914400"/>
          </a:xfrm>
          <a:prstGeom prst="rect">
            <a:avLst/>
          </a:prstGeom>
          <a:solidFill>
            <a:schemeClr val="accent5"/>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800" dirty="0" smtClean="0"/>
              <a:t>How InfoArchive is Delivered</a:t>
            </a:r>
            <a:endParaRPr lang="en-US" sz="2800" dirty="0"/>
          </a:p>
        </p:txBody>
      </p:sp>
      <p:graphicFrame>
        <p:nvGraphicFramePr>
          <p:cNvPr id="4" name="Diagram 3"/>
          <p:cNvGraphicFramePr/>
          <p:nvPr>
            <p:extLst>
              <p:ext uri="{D42A27DB-BD31-4B8C-83A1-F6EECF244321}">
                <p14:modId xmlns:p14="http://schemas.microsoft.com/office/powerpoint/2010/main" val="25563681"/>
              </p:ext>
            </p:extLst>
          </p:nvPr>
        </p:nvGraphicFramePr>
        <p:xfrm>
          <a:off x="1009650" y="1254125"/>
          <a:ext cx="7848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2743200" y="1371600"/>
            <a:ext cx="4152900" cy="369332"/>
          </a:xfrm>
          <a:prstGeom prst="rect">
            <a:avLst/>
          </a:prstGeom>
          <a:solidFill>
            <a:schemeClr val="bg1"/>
          </a:solidFill>
        </p:spPr>
        <p:txBody>
          <a:bodyPr wrap="square" rtlCol="0">
            <a:spAutoFit/>
          </a:bodyPr>
          <a:lstStyle/>
          <a:p>
            <a:r>
              <a:rPr lang="en-US" i="1" dirty="0" smtClean="0"/>
              <a:t>2.5 FTE’s    4-6 month engagement</a:t>
            </a:r>
            <a:endParaRPr lang="en-US" i="1" dirty="0"/>
          </a:p>
        </p:txBody>
      </p:sp>
      <p:sp>
        <p:nvSpPr>
          <p:cNvPr id="20" name="TextBox 19"/>
          <p:cNvSpPr txBox="1"/>
          <p:nvPr/>
        </p:nvSpPr>
        <p:spPr>
          <a:xfrm>
            <a:off x="2686050" y="5467350"/>
            <a:ext cx="5649240" cy="646331"/>
          </a:xfrm>
          <a:prstGeom prst="rect">
            <a:avLst/>
          </a:prstGeom>
          <a:noFill/>
        </p:spPr>
        <p:txBody>
          <a:bodyPr wrap="none" rtlCol="0">
            <a:spAutoFit/>
          </a:bodyPr>
          <a:lstStyle/>
          <a:p>
            <a:r>
              <a:rPr lang="en-US" dirty="0" smtClean="0"/>
              <a:t>IIG leads the engagement in the beginning but </a:t>
            </a:r>
          </a:p>
          <a:p>
            <a:r>
              <a:rPr lang="en-US" dirty="0" smtClean="0"/>
              <a:t>assists the partner in the subsequent phases</a:t>
            </a:r>
            <a:endParaRPr lang="en-US" dirty="0"/>
          </a:p>
        </p:txBody>
      </p:sp>
      <p:sp>
        <p:nvSpPr>
          <p:cNvPr id="9" name="Left Brace 8"/>
          <p:cNvSpPr/>
          <p:nvPr/>
        </p:nvSpPr>
        <p:spPr>
          <a:xfrm rot="5400000">
            <a:off x="4851400" y="-1549400"/>
            <a:ext cx="685800" cy="7213600"/>
          </a:xfrm>
          <a:prstGeom prst="leftBrace">
            <a:avLst>
              <a:gd name="adj1" fmla="val 27161"/>
              <a:gd name="adj2" fmla="val 50000"/>
            </a:avLst>
          </a:prstGeom>
          <a:ln w="38100" cmpd="sng">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514600" y="2400300"/>
            <a:ext cx="585647" cy="369332"/>
          </a:xfrm>
          <a:prstGeom prst="rect">
            <a:avLst/>
          </a:prstGeom>
          <a:noFill/>
        </p:spPr>
        <p:txBody>
          <a:bodyPr wrap="none" lIns="0" tIns="0" rIns="0" bIns="0" rtlCol="0">
            <a:spAutoFit/>
          </a:bodyPr>
          <a:lstStyle/>
          <a:p>
            <a:pPr algn="ctr"/>
            <a:r>
              <a:rPr lang="en-US" sz="2400" b="1" dirty="0" smtClean="0">
                <a:solidFill>
                  <a:schemeClr val="bg1"/>
                </a:solidFill>
              </a:rPr>
              <a:t>IIG</a:t>
            </a:r>
          </a:p>
        </p:txBody>
      </p:sp>
      <p:sp>
        <p:nvSpPr>
          <p:cNvPr id="29" name="TextBox 28"/>
          <p:cNvSpPr txBox="1"/>
          <p:nvPr/>
        </p:nvSpPr>
        <p:spPr>
          <a:xfrm>
            <a:off x="4210801" y="3771900"/>
            <a:ext cx="1308050" cy="369332"/>
          </a:xfrm>
          <a:prstGeom prst="rect">
            <a:avLst/>
          </a:prstGeom>
          <a:noFill/>
        </p:spPr>
        <p:txBody>
          <a:bodyPr wrap="none" lIns="0" tIns="0" rIns="0" bIns="0" rtlCol="0">
            <a:spAutoFit/>
          </a:bodyPr>
          <a:lstStyle/>
          <a:p>
            <a:pPr algn="ctr"/>
            <a:r>
              <a:rPr lang="en-US" sz="2400" b="1" dirty="0" smtClean="0">
                <a:solidFill>
                  <a:schemeClr val="bg1"/>
                </a:solidFill>
              </a:rPr>
              <a:t>Partner</a:t>
            </a:r>
          </a:p>
        </p:txBody>
      </p:sp>
      <p:sp>
        <p:nvSpPr>
          <p:cNvPr id="5" name="TextBox 4"/>
          <p:cNvSpPr txBox="1"/>
          <p:nvPr/>
        </p:nvSpPr>
        <p:spPr>
          <a:xfrm>
            <a:off x="1609725" y="4244975"/>
            <a:ext cx="1565275" cy="954107"/>
          </a:xfrm>
          <a:prstGeom prst="rect">
            <a:avLst/>
          </a:prstGeom>
          <a:noFill/>
        </p:spPr>
        <p:txBody>
          <a:bodyPr wrap="square" rtlCol="0">
            <a:spAutoFit/>
          </a:bodyPr>
          <a:lstStyle/>
          <a:p>
            <a:pPr>
              <a:buFont typeface="Arial" pitchFamily="34" charset="0"/>
              <a:buChar char="•"/>
            </a:pPr>
            <a:r>
              <a:rPr lang="en-US" sz="1400" dirty="0" smtClean="0"/>
              <a:t> VMWare prototype</a:t>
            </a:r>
          </a:p>
          <a:p>
            <a:pPr>
              <a:buFont typeface="Arial" pitchFamily="34" charset="0"/>
              <a:buChar char="•"/>
            </a:pPr>
            <a:r>
              <a:rPr lang="en-US" sz="1400" dirty="0" smtClean="0"/>
              <a:t> Design workshops</a:t>
            </a:r>
            <a:endParaRPr lang="en-US" sz="1400" dirty="0"/>
          </a:p>
        </p:txBody>
      </p:sp>
      <p:sp>
        <p:nvSpPr>
          <p:cNvPr id="6" name="TextBox 5"/>
          <p:cNvSpPr txBox="1"/>
          <p:nvPr/>
        </p:nvSpPr>
        <p:spPr>
          <a:xfrm>
            <a:off x="3137095" y="4229100"/>
            <a:ext cx="1863530" cy="1169551"/>
          </a:xfrm>
          <a:prstGeom prst="rect">
            <a:avLst/>
          </a:prstGeom>
          <a:noFill/>
        </p:spPr>
        <p:txBody>
          <a:bodyPr wrap="square" rtlCol="0">
            <a:spAutoFit/>
          </a:bodyPr>
          <a:lstStyle/>
          <a:p>
            <a:pPr>
              <a:buFont typeface="Arial" pitchFamily="34" charset="0"/>
              <a:buChar char="•"/>
            </a:pPr>
            <a:r>
              <a:rPr lang="en-US" sz="1400" dirty="0" smtClean="0"/>
              <a:t> Integration with business applications</a:t>
            </a:r>
          </a:p>
          <a:p>
            <a:pPr>
              <a:buFont typeface="Arial" pitchFamily="34" charset="0"/>
              <a:buChar char="•"/>
            </a:pPr>
            <a:r>
              <a:rPr lang="en-US" sz="1400" dirty="0" smtClean="0"/>
              <a:t> Further customization</a:t>
            </a:r>
            <a:endParaRPr lang="en-US" sz="1400" dirty="0"/>
          </a:p>
        </p:txBody>
      </p:sp>
      <p:sp>
        <p:nvSpPr>
          <p:cNvPr id="7" name="TextBox 6"/>
          <p:cNvSpPr txBox="1"/>
          <p:nvPr/>
        </p:nvSpPr>
        <p:spPr>
          <a:xfrm>
            <a:off x="5037235" y="4229100"/>
            <a:ext cx="1981200" cy="307777"/>
          </a:xfrm>
          <a:prstGeom prst="rect">
            <a:avLst/>
          </a:prstGeom>
          <a:noFill/>
        </p:spPr>
        <p:txBody>
          <a:bodyPr wrap="square" rtlCol="0">
            <a:spAutoFit/>
          </a:bodyPr>
          <a:lstStyle/>
          <a:p>
            <a:pPr>
              <a:buFont typeface="Arial" pitchFamily="34" charset="0"/>
              <a:buChar char="•"/>
            </a:pPr>
            <a:r>
              <a:rPr lang="en-US" sz="1400" dirty="0" smtClean="0"/>
              <a:t> Client testing</a:t>
            </a:r>
            <a:endParaRPr lang="en-US" sz="1400" dirty="0"/>
          </a:p>
        </p:txBody>
      </p:sp>
      <p:sp>
        <p:nvSpPr>
          <p:cNvPr id="8" name="TextBox 7"/>
          <p:cNvSpPr txBox="1"/>
          <p:nvPr/>
        </p:nvSpPr>
        <p:spPr>
          <a:xfrm>
            <a:off x="7086600" y="4229100"/>
            <a:ext cx="1752600" cy="523220"/>
          </a:xfrm>
          <a:prstGeom prst="rect">
            <a:avLst/>
          </a:prstGeom>
          <a:noFill/>
        </p:spPr>
        <p:txBody>
          <a:bodyPr wrap="square" rtlCol="0">
            <a:spAutoFit/>
          </a:bodyPr>
          <a:lstStyle/>
          <a:p>
            <a:pPr>
              <a:buFont typeface="Arial" pitchFamily="34" charset="0"/>
              <a:buChar char="•"/>
            </a:pPr>
            <a:r>
              <a:rPr lang="en-US" sz="1400" dirty="0" smtClean="0"/>
              <a:t> Training</a:t>
            </a:r>
          </a:p>
          <a:p>
            <a:pPr>
              <a:buFont typeface="Arial" pitchFamily="34" charset="0"/>
              <a:buChar char="•"/>
            </a:pPr>
            <a:r>
              <a:rPr lang="en-US" sz="1400" dirty="0" smtClean="0"/>
              <a:t> Deployment</a:t>
            </a:r>
            <a:endParaRPr lang="en-US" sz="1400" dirty="0"/>
          </a:p>
        </p:txBody>
      </p:sp>
      <p:sp>
        <p:nvSpPr>
          <p:cNvPr id="17" name="Round Same Side Corner Rectangle 1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18"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9"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21"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2"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3"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23"/>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5"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27"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30"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3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10" name="Group 49"/>
          <p:cNvGrpSpPr>
            <a:grpSpLocks/>
          </p:cNvGrpSpPr>
          <p:nvPr/>
        </p:nvGrpSpPr>
        <p:grpSpPr bwMode="auto">
          <a:xfrm>
            <a:off x="136525" y="1474788"/>
            <a:ext cx="1214438" cy="461962"/>
            <a:chOff x="350838" y="2459038"/>
            <a:chExt cx="1214438" cy="462292"/>
          </a:xfrm>
        </p:grpSpPr>
        <p:sp>
          <p:nvSpPr>
            <p:cNvPr id="33"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36978735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solidFill>
                  <a:schemeClr val="tx2"/>
                </a:solidFill>
                <a:cs typeface="Arial" pitchFamily="34" charset="0"/>
              </a:rPr>
              <a:t>Customer Examples </a:t>
            </a:r>
            <a:r>
              <a:rPr lang="en-US" sz="2800" dirty="0" smtClean="0">
                <a:cs typeface="Arial" pitchFamily="34" charset="0"/>
              </a:rPr>
              <a:t>&amp; Use Cases</a:t>
            </a:r>
            <a:endParaRPr lang="en-US" sz="2800" dirty="0">
              <a:cs typeface="Arial" pitchFamily="34" charset="0"/>
            </a:endParaRPr>
          </a:p>
        </p:txBody>
      </p:sp>
      <p:sp>
        <p:nvSpPr>
          <p:cNvPr id="26627" name="Rectangle 3"/>
          <p:cNvSpPr>
            <a:spLocks noGrp="1" noChangeArrowheads="1"/>
          </p:cNvSpPr>
          <p:nvPr>
            <p:ph type="body" idx="1"/>
          </p:nvPr>
        </p:nvSpPr>
        <p:spPr/>
        <p:txBody>
          <a:bodyPr/>
          <a:lstStyle/>
          <a:p>
            <a:pPr marL="0" indent="-292100">
              <a:spcAft>
                <a:spcPts val="600"/>
              </a:spcAft>
              <a:buClr>
                <a:schemeClr val="tx2"/>
              </a:buClr>
              <a:buNone/>
            </a:pPr>
            <a:r>
              <a:rPr lang="en-GB" sz="2000" dirty="0" smtClean="0">
                <a:solidFill>
                  <a:schemeClr val="bg2"/>
                </a:solidFill>
              </a:rPr>
              <a:t>Initial Requirements</a:t>
            </a:r>
          </a:p>
          <a:p>
            <a:pPr lvl="1" indent="-520700">
              <a:spcAft>
                <a:spcPts val="600"/>
              </a:spcAft>
              <a:buClr>
                <a:schemeClr val="tx2"/>
              </a:buClr>
              <a:buFont typeface="Arial" pitchFamily="34" charset="0"/>
              <a:buChar char="•"/>
            </a:pPr>
            <a:r>
              <a:rPr lang="en-GB" sz="1800" b="1" dirty="0" smtClean="0">
                <a:solidFill>
                  <a:schemeClr val="bg2"/>
                </a:solidFill>
              </a:rPr>
              <a:t>Compliance</a:t>
            </a:r>
            <a:r>
              <a:rPr lang="en-GB" sz="1800" dirty="0" smtClean="0">
                <a:solidFill>
                  <a:schemeClr val="bg2"/>
                </a:solidFill>
              </a:rPr>
              <a:t>: Need to archive VAT invoices (print streams)</a:t>
            </a:r>
            <a:endParaRPr lang="en-GB" sz="1800" dirty="0">
              <a:solidFill>
                <a:schemeClr val="bg2"/>
              </a:solidFill>
            </a:endParaRPr>
          </a:p>
          <a:p>
            <a:pPr lvl="1" indent="-520700">
              <a:spcAft>
                <a:spcPts val="600"/>
              </a:spcAft>
              <a:buClr>
                <a:schemeClr val="tx2"/>
              </a:buClr>
              <a:buFont typeface="Arial" pitchFamily="34" charset="0"/>
              <a:buChar char="•"/>
            </a:pPr>
            <a:r>
              <a:rPr lang="en-GB" sz="1800" b="1" dirty="0" smtClean="0">
                <a:solidFill>
                  <a:schemeClr val="bg2"/>
                </a:solidFill>
              </a:rPr>
              <a:t>Online Business</a:t>
            </a:r>
            <a:r>
              <a:rPr lang="en-GB" sz="1800" dirty="0" smtClean="0">
                <a:solidFill>
                  <a:schemeClr val="bg2"/>
                </a:solidFill>
              </a:rPr>
              <a:t>: Archive customer monthly statements so they can be put online</a:t>
            </a:r>
          </a:p>
          <a:p>
            <a:pPr lvl="1" indent="-520700">
              <a:spcAft>
                <a:spcPts val="600"/>
              </a:spcAft>
              <a:buClr>
                <a:schemeClr val="tx2"/>
              </a:buClr>
              <a:buFont typeface="Arial" pitchFamily="34" charset="0"/>
              <a:buChar char="•"/>
            </a:pPr>
            <a:r>
              <a:rPr lang="en-GB" sz="1800" b="1" dirty="0" smtClean="0">
                <a:solidFill>
                  <a:schemeClr val="bg2"/>
                </a:solidFill>
              </a:rPr>
              <a:t>Cost Reduction</a:t>
            </a:r>
            <a:r>
              <a:rPr lang="en-GB" sz="1800" dirty="0" smtClean="0">
                <a:solidFill>
                  <a:schemeClr val="bg2"/>
                </a:solidFill>
              </a:rPr>
              <a:t>: Archive documents </a:t>
            </a:r>
            <a:r>
              <a:rPr lang="en-GB" sz="1800" dirty="0">
                <a:solidFill>
                  <a:schemeClr val="bg2"/>
                </a:solidFill>
              </a:rPr>
              <a:t>produced by 15 different </a:t>
            </a:r>
            <a:r>
              <a:rPr lang="en-GB" sz="1800" dirty="0" smtClean="0">
                <a:solidFill>
                  <a:schemeClr val="bg2"/>
                </a:solidFill>
              </a:rPr>
              <a:t>systems</a:t>
            </a:r>
          </a:p>
          <a:p>
            <a:pPr lvl="1" indent="-520700">
              <a:spcAft>
                <a:spcPts val="600"/>
              </a:spcAft>
              <a:buClr>
                <a:schemeClr val="tx2"/>
              </a:buClr>
              <a:buFont typeface="Arial" pitchFamily="34" charset="0"/>
              <a:buChar char="•"/>
            </a:pPr>
            <a:r>
              <a:rPr lang="en-GB" sz="1800" b="1" dirty="0" smtClean="0">
                <a:solidFill>
                  <a:schemeClr val="bg2"/>
                </a:solidFill>
              </a:rPr>
              <a:t>Availability</a:t>
            </a:r>
            <a:r>
              <a:rPr lang="en-GB" sz="1800" dirty="0" smtClean="0">
                <a:solidFill>
                  <a:schemeClr val="bg2"/>
                </a:solidFill>
              </a:rPr>
              <a:t>: Make this information available to all authorized internal and external users</a:t>
            </a:r>
          </a:p>
          <a:p>
            <a:pPr lvl="1" indent="-520700">
              <a:spcAft>
                <a:spcPts val="600"/>
              </a:spcAft>
              <a:buClr>
                <a:schemeClr val="tx2"/>
              </a:buClr>
              <a:buFont typeface="Arial" pitchFamily="34" charset="0"/>
              <a:buChar char="•"/>
            </a:pPr>
            <a:endParaRPr lang="en-GB" sz="1800" dirty="0">
              <a:solidFill>
                <a:schemeClr val="bg2"/>
              </a:solidFill>
            </a:endParaRPr>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23"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pic>
        <p:nvPicPr>
          <p:cNvPr id="71682" name="Picture 2" descr="http://t2.gstatic.com/images?q=tbn:ANd9GcTdGtfZg-in_WQsfvEsvN57d5ZavvYo_V7yRDSpMY5Rc_wCZ-Jd"/>
          <p:cNvPicPr>
            <a:picLocks noChangeAspect="1" noChangeArrowheads="1"/>
          </p:cNvPicPr>
          <p:nvPr/>
        </p:nvPicPr>
        <p:blipFill>
          <a:blip r:embed="rId2" cstate="print"/>
          <a:srcRect/>
          <a:stretch>
            <a:fillRect/>
          </a:stretch>
        </p:blipFill>
        <p:spPr bwMode="auto">
          <a:xfrm>
            <a:off x="6162675" y="203835"/>
            <a:ext cx="1978025" cy="118681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solidFill>
                  <a:schemeClr val="tx2"/>
                </a:solidFill>
                <a:cs typeface="Arial" pitchFamily="34" charset="0"/>
              </a:rPr>
              <a:t>Customer Examples </a:t>
            </a:r>
            <a:r>
              <a:rPr lang="en-US" sz="2800" dirty="0" smtClean="0">
                <a:cs typeface="Arial" pitchFamily="34" charset="0"/>
              </a:rPr>
              <a:t>&amp; Use Cases</a:t>
            </a:r>
            <a:endParaRPr lang="en-US" sz="2800" dirty="0">
              <a:cs typeface="Arial" pitchFamily="34" charset="0"/>
            </a:endParaRPr>
          </a:p>
        </p:txBody>
      </p:sp>
      <p:sp>
        <p:nvSpPr>
          <p:cNvPr id="26627" name="Rectangle 3"/>
          <p:cNvSpPr>
            <a:spLocks noGrp="1" noChangeArrowheads="1"/>
          </p:cNvSpPr>
          <p:nvPr>
            <p:ph type="body" idx="1"/>
          </p:nvPr>
        </p:nvSpPr>
        <p:spPr>
          <a:xfrm>
            <a:off x="1682750" y="1379538"/>
            <a:ext cx="7302499" cy="4551362"/>
          </a:xfrm>
        </p:spPr>
        <p:txBody>
          <a:bodyPr/>
          <a:lstStyle/>
          <a:p>
            <a:pPr marL="0" indent="0">
              <a:spcAft>
                <a:spcPts val="600"/>
              </a:spcAft>
              <a:buClr>
                <a:schemeClr val="tx2"/>
              </a:buClr>
              <a:buNone/>
            </a:pPr>
            <a:r>
              <a:rPr lang="en-GB" sz="2000" dirty="0" smtClean="0">
                <a:solidFill>
                  <a:schemeClr val="bg2"/>
                </a:solidFill>
              </a:rPr>
              <a:t>One year later, InfoArchive was archiving 67 applications </a:t>
            </a:r>
            <a:br>
              <a:rPr lang="en-GB" sz="2000" dirty="0" smtClean="0">
                <a:solidFill>
                  <a:schemeClr val="bg2"/>
                </a:solidFill>
              </a:rPr>
            </a:br>
            <a:r>
              <a:rPr lang="en-GB" sz="2000" dirty="0" smtClean="0">
                <a:solidFill>
                  <a:schemeClr val="bg2"/>
                </a:solidFill>
              </a:rPr>
              <a:t>with </a:t>
            </a:r>
            <a:r>
              <a:rPr lang="en-GB" sz="2000" dirty="0">
                <a:solidFill>
                  <a:schemeClr val="bg2"/>
                </a:solidFill>
              </a:rPr>
              <a:t>a mix of </a:t>
            </a:r>
            <a:r>
              <a:rPr lang="en-GB" sz="2000" u="sng" dirty="0" smtClean="0">
                <a:solidFill>
                  <a:schemeClr val="bg2"/>
                </a:solidFill>
              </a:rPr>
              <a:t>structured</a:t>
            </a:r>
            <a:r>
              <a:rPr lang="en-GB" sz="2000" dirty="0" smtClean="0">
                <a:solidFill>
                  <a:schemeClr val="bg2"/>
                </a:solidFill>
              </a:rPr>
              <a:t> </a:t>
            </a:r>
            <a:r>
              <a:rPr lang="en-GB" sz="2000" dirty="0">
                <a:solidFill>
                  <a:schemeClr val="bg2"/>
                </a:solidFill>
              </a:rPr>
              <a:t>and </a:t>
            </a:r>
            <a:r>
              <a:rPr lang="en-GB" sz="2000" u="sng" dirty="0">
                <a:solidFill>
                  <a:schemeClr val="bg2"/>
                </a:solidFill>
              </a:rPr>
              <a:t>unstructured</a:t>
            </a:r>
            <a:r>
              <a:rPr lang="en-GB" sz="2000" dirty="0">
                <a:solidFill>
                  <a:schemeClr val="bg2"/>
                </a:solidFill>
              </a:rPr>
              <a:t> </a:t>
            </a:r>
            <a:r>
              <a:rPr lang="en-GB" sz="2000" dirty="0" smtClean="0">
                <a:solidFill>
                  <a:schemeClr val="bg2"/>
                </a:solidFill>
              </a:rPr>
              <a:t>data</a:t>
            </a:r>
            <a:br>
              <a:rPr lang="en-GB" sz="2000" dirty="0" smtClean="0">
                <a:solidFill>
                  <a:schemeClr val="bg2"/>
                </a:solidFill>
              </a:rPr>
            </a:br>
            <a:endParaRPr lang="en-GB" sz="2000" dirty="0" smtClean="0">
              <a:solidFill>
                <a:schemeClr val="bg2"/>
              </a:solidFill>
            </a:endParaRPr>
          </a:p>
          <a:p>
            <a:pPr lvl="1" indent="-520700">
              <a:spcAft>
                <a:spcPts val="600"/>
              </a:spcAft>
              <a:buClr>
                <a:schemeClr val="tx2"/>
              </a:buClr>
              <a:buFont typeface="Arial" pitchFamily="34" charset="0"/>
              <a:buChar char="•"/>
            </a:pPr>
            <a:r>
              <a:rPr lang="en-GB" sz="1800" b="1" dirty="0" smtClean="0">
                <a:solidFill>
                  <a:schemeClr val="bg2"/>
                </a:solidFill>
              </a:rPr>
              <a:t>Structured Data</a:t>
            </a:r>
            <a:endParaRPr lang="en-GB" sz="1800" b="1" dirty="0">
              <a:solidFill>
                <a:schemeClr val="bg2"/>
              </a:solidFill>
            </a:endParaRPr>
          </a:p>
          <a:p>
            <a:pPr lvl="2">
              <a:spcAft>
                <a:spcPts val="600"/>
              </a:spcAft>
              <a:buClr>
                <a:schemeClr val="tx2"/>
              </a:buClr>
              <a:buFont typeface="Arial" pitchFamily="34" charset="0"/>
              <a:buChar char="•"/>
            </a:pPr>
            <a:r>
              <a:rPr lang="en-GB" sz="1600" dirty="0" smtClean="0">
                <a:solidFill>
                  <a:schemeClr val="bg2"/>
                </a:solidFill>
              </a:rPr>
              <a:t>Total: 20</a:t>
            </a:r>
            <a:r>
              <a:rPr lang="en-GB" sz="1600" dirty="0">
                <a:solidFill>
                  <a:schemeClr val="bg2"/>
                </a:solidFill>
              </a:rPr>
              <a:t>+ Billion </a:t>
            </a:r>
            <a:r>
              <a:rPr lang="en-GB" sz="1600" dirty="0" smtClean="0">
                <a:solidFill>
                  <a:schemeClr val="bg2"/>
                </a:solidFill>
              </a:rPr>
              <a:t>data records archived</a:t>
            </a:r>
            <a:endParaRPr lang="en-GB" sz="1600" dirty="0">
              <a:solidFill>
                <a:schemeClr val="bg2"/>
              </a:solidFill>
            </a:endParaRPr>
          </a:p>
          <a:p>
            <a:pPr lvl="2">
              <a:spcAft>
                <a:spcPts val="600"/>
              </a:spcAft>
              <a:buClr>
                <a:schemeClr val="tx2"/>
              </a:buClr>
              <a:buFont typeface="Arial" pitchFamily="34" charset="0"/>
              <a:buChar char="•"/>
            </a:pPr>
            <a:r>
              <a:rPr lang="en-GB" sz="1600" dirty="0" smtClean="0">
                <a:solidFill>
                  <a:schemeClr val="bg2"/>
                </a:solidFill>
              </a:rPr>
              <a:t>Daily: 16 </a:t>
            </a:r>
            <a:r>
              <a:rPr lang="en-GB" sz="1600" dirty="0">
                <a:solidFill>
                  <a:schemeClr val="bg2"/>
                </a:solidFill>
              </a:rPr>
              <a:t>million archived; 1,000 retrievals</a:t>
            </a:r>
          </a:p>
          <a:p>
            <a:pPr lvl="1">
              <a:spcAft>
                <a:spcPts val="600"/>
              </a:spcAft>
              <a:buClr>
                <a:schemeClr val="tx2"/>
              </a:buClr>
              <a:buFont typeface="Arial" pitchFamily="34" charset="0"/>
              <a:buChar char="•"/>
            </a:pPr>
            <a:r>
              <a:rPr lang="en-GB" sz="2000" b="1" dirty="0" smtClean="0">
                <a:solidFill>
                  <a:schemeClr val="bg2"/>
                </a:solidFill>
              </a:rPr>
              <a:t>Unstructured Data</a:t>
            </a:r>
          </a:p>
          <a:p>
            <a:pPr lvl="2">
              <a:spcAft>
                <a:spcPts val="600"/>
              </a:spcAft>
              <a:buClr>
                <a:schemeClr val="tx2"/>
              </a:buClr>
              <a:buFont typeface="Arial" pitchFamily="34" charset="0"/>
              <a:buChar char="•"/>
            </a:pPr>
            <a:r>
              <a:rPr lang="en-GB" sz="1600" dirty="0" smtClean="0">
                <a:solidFill>
                  <a:schemeClr val="bg2"/>
                </a:solidFill>
              </a:rPr>
              <a:t>Total : 670</a:t>
            </a:r>
            <a:r>
              <a:rPr lang="en-GB" sz="1600" dirty="0">
                <a:solidFill>
                  <a:schemeClr val="bg2"/>
                </a:solidFill>
              </a:rPr>
              <a:t>+ Million </a:t>
            </a:r>
            <a:r>
              <a:rPr lang="en-GB" sz="1600" dirty="0" smtClean="0">
                <a:solidFill>
                  <a:schemeClr val="bg2"/>
                </a:solidFill>
              </a:rPr>
              <a:t>documents archived</a:t>
            </a:r>
            <a:endParaRPr lang="en-GB" sz="1600" dirty="0">
              <a:solidFill>
                <a:schemeClr val="bg2"/>
              </a:solidFill>
            </a:endParaRPr>
          </a:p>
          <a:p>
            <a:pPr lvl="2">
              <a:spcAft>
                <a:spcPts val="600"/>
              </a:spcAft>
              <a:buClr>
                <a:schemeClr val="tx2"/>
              </a:buClr>
              <a:buFont typeface="Arial" pitchFamily="34" charset="0"/>
              <a:buChar char="•"/>
            </a:pPr>
            <a:r>
              <a:rPr lang="en-GB" sz="1600" dirty="0" smtClean="0">
                <a:solidFill>
                  <a:schemeClr val="bg2"/>
                </a:solidFill>
              </a:rPr>
              <a:t>Monthly:  10 </a:t>
            </a:r>
            <a:r>
              <a:rPr lang="en-GB" sz="1600" dirty="0">
                <a:solidFill>
                  <a:schemeClr val="bg2"/>
                </a:solidFill>
              </a:rPr>
              <a:t>million archived; 600,000 retrievals</a:t>
            </a:r>
          </a:p>
          <a:p>
            <a:pPr lvl="1">
              <a:spcAft>
                <a:spcPts val="600"/>
              </a:spcAft>
              <a:buClr>
                <a:schemeClr val="tx2"/>
              </a:buClr>
              <a:buFont typeface="Arial" pitchFamily="34" charset="0"/>
              <a:buChar char="•"/>
            </a:pPr>
            <a:r>
              <a:rPr lang="en-GB" sz="2000" b="1" dirty="0" smtClean="0">
                <a:solidFill>
                  <a:schemeClr val="bg2"/>
                </a:solidFill>
              </a:rPr>
              <a:t>Performance</a:t>
            </a:r>
          </a:p>
          <a:p>
            <a:pPr lvl="2">
              <a:spcAft>
                <a:spcPts val="600"/>
              </a:spcAft>
              <a:buClr>
                <a:schemeClr val="tx2"/>
              </a:buClr>
              <a:buFont typeface="Arial" pitchFamily="34" charset="0"/>
              <a:buChar char="•"/>
            </a:pPr>
            <a:r>
              <a:rPr lang="en-GB" sz="1600" dirty="0" smtClean="0">
                <a:solidFill>
                  <a:schemeClr val="bg2"/>
                </a:solidFill>
              </a:rPr>
              <a:t>Average search time for data = 2.5 sec</a:t>
            </a:r>
          </a:p>
          <a:p>
            <a:pPr lvl="2">
              <a:spcAft>
                <a:spcPts val="600"/>
              </a:spcAft>
              <a:buClr>
                <a:schemeClr val="tx2"/>
              </a:buClr>
              <a:buFont typeface="Arial" pitchFamily="34" charset="0"/>
              <a:buChar char="•"/>
            </a:pPr>
            <a:r>
              <a:rPr lang="en-GB" sz="1600" dirty="0" smtClean="0">
                <a:solidFill>
                  <a:schemeClr val="bg2"/>
                </a:solidFill>
              </a:rPr>
              <a:t>Average retrieval time  for documents 0.5 sec</a:t>
            </a:r>
          </a:p>
          <a:p>
            <a:pPr lvl="2">
              <a:spcAft>
                <a:spcPts val="600"/>
              </a:spcAft>
              <a:buClr>
                <a:schemeClr val="tx2"/>
              </a:buClr>
              <a:buFont typeface="Arial" pitchFamily="34" charset="0"/>
              <a:buChar char="•"/>
            </a:pPr>
            <a:endParaRPr lang="en-GB" sz="1600" dirty="0" smtClean="0">
              <a:solidFill>
                <a:schemeClr val="bg2"/>
              </a:solidFill>
            </a:endParaRPr>
          </a:p>
          <a:p>
            <a:pPr lvl="2">
              <a:spcAft>
                <a:spcPts val="600"/>
              </a:spcAft>
              <a:buClr>
                <a:schemeClr val="tx2"/>
              </a:buClr>
              <a:buNone/>
            </a:pPr>
            <a:endParaRPr lang="en-GB" sz="1400" dirty="0">
              <a:solidFill>
                <a:schemeClr val="bg2"/>
              </a:solidFill>
            </a:endParaRPr>
          </a:p>
          <a:p>
            <a:pPr lvl="3">
              <a:spcAft>
                <a:spcPts val="600"/>
              </a:spcAft>
              <a:buClr>
                <a:schemeClr val="tx2"/>
              </a:buClr>
              <a:buFont typeface="Arial" pitchFamily="34" charset="0"/>
              <a:buChar char="•"/>
            </a:pPr>
            <a:endParaRPr lang="en-GB" sz="900" dirty="0">
              <a:solidFill>
                <a:schemeClr val="bg2"/>
              </a:solidFill>
            </a:endParaRPr>
          </a:p>
          <a:p>
            <a:pPr lvl="2">
              <a:spcAft>
                <a:spcPts val="600"/>
              </a:spcAft>
              <a:buClr>
                <a:schemeClr val="tx2"/>
              </a:buClr>
              <a:buFont typeface="Arial" pitchFamily="34" charset="0"/>
              <a:buChar char="•"/>
            </a:pPr>
            <a:endParaRPr lang="en-GB" sz="1050" dirty="0">
              <a:solidFill>
                <a:schemeClr val="bg2"/>
              </a:solidFill>
            </a:endParaRPr>
          </a:p>
          <a:p>
            <a:pPr lvl="1"/>
            <a:endParaRPr lang="en-US" sz="900" dirty="0" smtClean="0"/>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23"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pic>
        <p:nvPicPr>
          <p:cNvPr id="20" name="Picture 2" descr="http://t2.gstatic.com/images?q=tbn:ANd9GcTdGtfZg-in_WQsfvEsvN57d5ZavvYo_V7yRDSpMY5Rc_wCZ-Jd"/>
          <p:cNvPicPr>
            <a:picLocks noChangeAspect="1" noChangeArrowheads="1"/>
          </p:cNvPicPr>
          <p:nvPr/>
        </p:nvPicPr>
        <p:blipFill>
          <a:blip r:embed="rId2" cstate="print"/>
          <a:srcRect/>
          <a:stretch>
            <a:fillRect/>
          </a:stretch>
        </p:blipFill>
        <p:spPr bwMode="auto">
          <a:xfrm>
            <a:off x="6162675" y="203835"/>
            <a:ext cx="1978025" cy="1186816"/>
          </a:xfrm>
          <a:prstGeom prst="rect">
            <a:avLst/>
          </a:prstGeom>
          <a:noFill/>
        </p:spPr>
      </p:pic>
    </p:spTree>
    <p:extLst>
      <p:ext uri="{BB962C8B-B14F-4D97-AF65-F5344CB8AC3E}">
        <p14:creationId xmlns:p14="http://schemas.microsoft.com/office/powerpoint/2010/main" val="1586863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solidFill>
                  <a:schemeClr val="tx2"/>
                </a:solidFill>
                <a:cs typeface="Arial" pitchFamily="34" charset="0"/>
              </a:rPr>
              <a:t>Customer Examples </a:t>
            </a:r>
            <a:r>
              <a:rPr lang="en-US" sz="2800" dirty="0" smtClean="0">
                <a:cs typeface="Arial" pitchFamily="34" charset="0"/>
              </a:rPr>
              <a:t>&amp; Use Cases</a:t>
            </a:r>
            <a:endParaRPr lang="en-US" sz="2800" dirty="0">
              <a:cs typeface="Arial" pitchFamily="34" charset="0"/>
            </a:endParaRPr>
          </a:p>
        </p:txBody>
      </p:sp>
      <p:sp>
        <p:nvSpPr>
          <p:cNvPr id="26627" name="Rectangle 3"/>
          <p:cNvSpPr>
            <a:spLocks noGrp="1" noChangeArrowheads="1"/>
          </p:cNvSpPr>
          <p:nvPr>
            <p:ph type="body" idx="1"/>
          </p:nvPr>
        </p:nvSpPr>
        <p:spPr>
          <a:xfrm>
            <a:off x="1682750" y="1379538"/>
            <a:ext cx="7302499" cy="4551362"/>
          </a:xfrm>
        </p:spPr>
        <p:txBody>
          <a:bodyPr/>
          <a:lstStyle/>
          <a:p>
            <a:pPr lvl="1">
              <a:spcAft>
                <a:spcPts val="600"/>
              </a:spcAft>
              <a:buClr>
                <a:schemeClr val="tx2"/>
              </a:buClr>
              <a:buFont typeface="Arial" pitchFamily="34" charset="0"/>
              <a:buChar char="•"/>
            </a:pPr>
            <a:r>
              <a:rPr lang="en-GB" sz="1800" b="1" dirty="0" smtClean="0">
                <a:solidFill>
                  <a:schemeClr val="bg2"/>
                </a:solidFill>
              </a:rPr>
              <a:t>Additional Savings</a:t>
            </a:r>
          </a:p>
          <a:p>
            <a:pPr lvl="2">
              <a:spcBef>
                <a:spcPts val="300"/>
              </a:spcBef>
              <a:buClr>
                <a:schemeClr val="tx2"/>
              </a:buClr>
              <a:buFont typeface="Arial" pitchFamily="34" charset="0"/>
              <a:buChar char="•"/>
            </a:pPr>
            <a:r>
              <a:rPr lang="en-GB" sz="1800" dirty="0" smtClean="0">
                <a:solidFill>
                  <a:schemeClr val="bg2"/>
                </a:solidFill>
              </a:rPr>
              <a:t>They were able to stop using paper for archiving</a:t>
            </a:r>
          </a:p>
          <a:p>
            <a:pPr lvl="2">
              <a:spcBef>
                <a:spcPts val="300"/>
              </a:spcBef>
              <a:buClr>
                <a:schemeClr val="tx2"/>
              </a:buClr>
              <a:buFont typeface="Arial" pitchFamily="34" charset="0"/>
              <a:buChar char="•"/>
            </a:pPr>
            <a:r>
              <a:rPr lang="en-GB" sz="1800" dirty="0" smtClean="0">
                <a:solidFill>
                  <a:schemeClr val="bg2"/>
                </a:solidFill>
              </a:rPr>
              <a:t>They were able to stop using microfiche</a:t>
            </a:r>
            <a:endParaRPr lang="en-GB" sz="1800" dirty="0">
              <a:solidFill>
                <a:schemeClr val="bg2"/>
              </a:solidFill>
            </a:endParaRPr>
          </a:p>
          <a:p>
            <a:pPr lvl="2">
              <a:spcBef>
                <a:spcPts val="300"/>
              </a:spcBef>
              <a:buClr>
                <a:schemeClr val="tx2"/>
              </a:buClr>
              <a:buFont typeface="Arial" pitchFamily="34" charset="0"/>
              <a:buChar char="•"/>
            </a:pPr>
            <a:r>
              <a:rPr lang="en-GB" sz="1800" dirty="0">
                <a:solidFill>
                  <a:schemeClr val="bg2"/>
                </a:solidFill>
              </a:rPr>
              <a:t>Mobius archive </a:t>
            </a:r>
            <a:r>
              <a:rPr lang="en-GB" sz="1800" dirty="0" smtClean="0">
                <a:solidFill>
                  <a:schemeClr val="bg2"/>
                </a:solidFill>
              </a:rPr>
              <a:t>was decommissioned</a:t>
            </a:r>
            <a:endParaRPr lang="en-GB" sz="1800" dirty="0">
              <a:solidFill>
                <a:schemeClr val="bg2"/>
              </a:solidFill>
            </a:endParaRPr>
          </a:p>
          <a:p>
            <a:pPr lvl="2">
              <a:spcBef>
                <a:spcPts val="300"/>
              </a:spcBef>
              <a:buClr>
                <a:schemeClr val="tx2"/>
              </a:buClr>
              <a:buFont typeface="Arial" pitchFamily="34" charset="0"/>
              <a:buChar char="•"/>
            </a:pPr>
            <a:r>
              <a:rPr lang="en-GB" sz="1800" dirty="0">
                <a:solidFill>
                  <a:schemeClr val="bg2"/>
                </a:solidFill>
              </a:rPr>
              <a:t>Log Archive system </a:t>
            </a:r>
            <a:r>
              <a:rPr lang="en-GB" sz="1800" dirty="0" smtClean="0">
                <a:solidFill>
                  <a:schemeClr val="bg2"/>
                </a:solidFill>
              </a:rPr>
              <a:t>was decommissioned</a:t>
            </a:r>
            <a:endParaRPr lang="en-GB" sz="1800" dirty="0">
              <a:solidFill>
                <a:schemeClr val="bg2"/>
              </a:solidFill>
            </a:endParaRPr>
          </a:p>
          <a:p>
            <a:pPr lvl="2">
              <a:spcAft>
                <a:spcPts val="600"/>
              </a:spcAft>
              <a:buClr>
                <a:schemeClr val="tx2"/>
              </a:buClr>
              <a:buFont typeface="Arial" pitchFamily="34" charset="0"/>
              <a:buChar char="•"/>
            </a:pPr>
            <a:endParaRPr lang="en-GB" sz="1400" dirty="0">
              <a:solidFill>
                <a:schemeClr val="bg2"/>
              </a:solidFill>
            </a:endParaRPr>
          </a:p>
          <a:p>
            <a:pPr lvl="3">
              <a:spcAft>
                <a:spcPts val="600"/>
              </a:spcAft>
              <a:buClr>
                <a:schemeClr val="tx2"/>
              </a:buClr>
              <a:buFont typeface="Arial" pitchFamily="34" charset="0"/>
              <a:buChar char="•"/>
            </a:pPr>
            <a:endParaRPr lang="en-GB" sz="900" dirty="0">
              <a:solidFill>
                <a:schemeClr val="bg2"/>
              </a:solidFill>
            </a:endParaRPr>
          </a:p>
          <a:p>
            <a:pPr lvl="2">
              <a:spcAft>
                <a:spcPts val="600"/>
              </a:spcAft>
              <a:buClr>
                <a:schemeClr val="tx2"/>
              </a:buClr>
              <a:buFont typeface="Arial" pitchFamily="34" charset="0"/>
              <a:buChar char="•"/>
            </a:pPr>
            <a:endParaRPr lang="en-GB" sz="1050" dirty="0">
              <a:solidFill>
                <a:schemeClr val="bg2"/>
              </a:solidFill>
            </a:endParaRPr>
          </a:p>
          <a:p>
            <a:pPr lvl="1"/>
            <a:endParaRPr lang="en-US" sz="900" dirty="0" smtClean="0"/>
          </a:p>
        </p:txBody>
      </p:sp>
      <p:sp>
        <p:nvSpPr>
          <p:cNvPr id="26657" name="Rectangle 2"/>
          <p:cNvSpPr>
            <a:spLocks noChangeArrowheads="1"/>
          </p:cNvSpPr>
          <p:nvPr/>
        </p:nvSpPr>
        <p:spPr bwMode="gray">
          <a:xfrm>
            <a:off x="536575"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21" name="Round Same Side Corner Rectangle 20"/>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2" name="AutoShape 26"/>
          <p:cNvSpPr>
            <a:spLocks noChangeArrowheads="1"/>
          </p:cNvSpPr>
          <p:nvPr/>
        </p:nvSpPr>
        <p:spPr bwMode="auto">
          <a:xfrm>
            <a:off x="136261" y="4356879"/>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solidFill>
                <a:cs typeface="+mn-cs"/>
              </a:rPr>
              <a:t>Position the EMC Solution</a:t>
            </a:r>
          </a:p>
        </p:txBody>
      </p:sp>
      <p:sp>
        <p:nvSpPr>
          <p:cNvPr id="32"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3"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4"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5" name="TextBox 34"/>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6"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9"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5"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6"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8"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23"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pic>
        <p:nvPicPr>
          <p:cNvPr id="20" name="Picture 2" descr="http://t2.gstatic.com/images?q=tbn:ANd9GcTdGtfZg-in_WQsfvEsvN57d5ZavvYo_V7yRDSpMY5Rc_wCZ-Jd"/>
          <p:cNvPicPr>
            <a:picLocks noChangeAspect="1" noChangeArrowheads="1"/>
          </p:cNvPicPr>
          <p:nvPr/>
        </p:nvPicPr>
        <p:blipFill>
          <a:blip r:embed="rId2" cstate="print"/>
          <a:srcRect/>
          <a:stretch>
            <a:fillRect/>
          </a:stretch>
        </p:blipFill>
        <p:spPr bwMode="auto">
          <a:xfrm>
            <a:off x="6162675" y="203835"/>
            <a:ext cx="1978025" cy="1186816"/>
          </a:xfrm>
          <a:prstGeom prst="rect">
            <a:avLst/>
          </a:prstGeom>
          <a:noFill/>
        </p:spPr>
      </p:pic>
    </p:spTree>
    <p:extLst>
      <p:ext uri="{BB962C8B-B14F-4D97-AF65-F5344CB8AC3E}">
        <p14:creationId xmlns:p14="http://schemas.microsoft.com/office/powerpoint/2010/main" val="1586863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z="2800" dirty="0" smtClean="0">
                <a:cs typeface="Arial" pitchFamily="34" charset="0"/>
              </a:rPr>
              <a:t>Industry Quotes</a:t>
            </a:r>
            <a:endParaRPr lang="en-US" sz="2800" dirty="0">
              <a:solidFill>
                <a:srgbClr val="C00000"/>
              </a:solidFill>
              <a:cs typeface="Arial" pitchFamily="34" charset="0"/>
            </a:endParaRPr>
          </a:p>
        </p:txBody>
      </p:sp>
      <p:sp>
        <p:nvSpPr>
          <p:cNvPr id="26627" name="Rectangle 3"/>
          <p:cNvSpPr>
            <a:spLocks noGrp="1" noChangeArrowheads="1"/>
          </p:cNvSpPr>
          <p:nvPr>
            <p:ph type="body" idx="1"/>
          </p:nvPr>
        </p:nvSpPr>
        <p:spPr/>
        <p:txBody>
          <a:bodyPr/>
          <a:lstStyle/>
          <a:p>
            <a:r>
              <a:rPr lang="en-GB" sz="2000" dirty="0" smtClean="0"/>
              <a:t>Archived </a:t>
            </a:r>
            <a:r>
              <a:rPr lang="en-GB" sz="2000" dirty="0"/>
              <a:t>information differs from backup data in that backup data is typically a temporary copy of a data set that is ultimately overwritten, while archived information is </a:t>
            </a:r>
            <a:r>
              <a:rPr lang="en-GB" sz="2000" i="1" dirty="0"/>
              <a:t>moved—</a:t>
            </a:r>
            <a:r>
              <a:rPr lang="en-GB" sz="2000" dirty="0"/>
              <a:t>not copied—from one system to another and is often a permanent copy of a record or data set that is stored without alteration or deletion for a specified period of time</a:t>
            </a:r>
            <a:r>
              <a:rPr lang="en-GB" sz="2000" dirty="0" smtClean="0"/>
              <a:t>.</a:t>
            </a:r>
            <a:r>
              <a:rPr lang="en-GB" sz="2000" dirty="0"/>
              <a:t> </a:t>
            </a:r>
            <a:r>
              <a:rPr lang="en-GB" sz="2000" dirty="0" smtClean="0"/>
              <a:t>[ESG]</a:t>
            </a:r>
          </a:p>
          <a:p>
            <a:r>
              <a:rPr lang="en-GB" sz="2000" dirty="0" smtClean="0"/>
              <a:t>The </a:t>
            </a:r>
            <a:r>
              <a:rPr lang="en-GB" sz="2000" dirty="0"/>
              <a:t>long-term retention and management of electronic information that has been purposefully retained to satisfy records management, data management, regulatory compliance, or litigation support requirements</a:t>
            </a:r>
            <a:r>
              <a:rPr lang="en-GB" sz="2000" dirty="0" smtClean="0"/>
              <a:t>.</a:t>
            </a:r>
            <a:r>
              <a:rPr lang="en-GB" sz="2000" dirty="0"/>
              <a:t> </a:t>
            </a:r>
            <a:r>
              <a:rPr lang="en-GB" sz="2000" dirty="0" smtClean="0"/>
              <a:t>[ESG]</a:t>
            </a:r>
          </a:p>
          <a:p>
            <a:r>
              <a:rPr lang="en-GB" sz="2000" dirty="0">
                <a:cs typeface="Arial" pitchFamily="34" charset="0"/>
              </a:rPr>
              <a:t>60-80% </a:t>
            </a:r>
            <a:r>
              <a:rPr lang="en-GB" sz="2000" dirty="0" smtClean="0">
                <a:cs typeface="Arial" pitchFamily="34" charset="0"/>
              </a:rPr>
              <a:t>of </a:t>
            </a:r>
            <a:r>
              <a:rPr lang="en-GB" sz="2000" dirty="0">
                <a:cs typeface="Arial" pitchFamily="34" charset="0"/>
              </a:rPr>
              <a:t>data in </a:t>
            </a:r>
            <a:r>
              <a:rPr lang="en-GB" sz="2000" dirty="0" smtClean="0">
                <a:cs typeface="Arial" pitchFamily="34" charset="0"/>
              </a:rPr>
              <a:t>operational </a:t>
            </a:r>
            <a:r>
              <a:rPr lang="en-GB" sz="2000" dirty="0">
                <a:cs typeface="Arial" pitchFamily="34" charset="0"/>
              </a:rPr>
              <a:t>applications </a:t>
            </a:r>
            <a:r>
              <a:rPr lang="en-GB" sz="2000" dirty="0" smtClean="0">
                <a:cs typeface="Arial" pitchFamily="34" charset="0"/>
              </a:rPr>
              <a:t>is inactive [Gartner]</a:t>
            </a:r>
            <a:endParaRPr lang="en-GB" sz="2000" dirty="0"/>
          </a:p>
          <a:p>
            <a:endParaRPr lang="en-GB" sz="2000" dirty="0"/>
          </a:p>
          <a:p>
            <a:endParaRPr lang="en-US" sz="2000" dirty="0" smtClean="0"/>
          </a:p>
        </p:txBody>
      </p:sp>
      <p:sp>
        <p:nvSpPr>
          <p:cNvPr id="20" name="Round Same Side Corner Rectangle 19"/>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3"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8" name="TextBox 2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0"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1"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2"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7" name="AutoShape 26"/>
          <p:cNvSpPr>
            <a:spLocks noChangeArrowheads="1"/>
          </p:cNvSpPr>
          <p:nvPr/>
        </p:nvSpPr>
        <p:spPr bwMode="auto">
          <a:xfrm>
            <a:off x="126736" y="4899804"/>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solidFill>
                <a:cs typeface="+mn-cs"/>
              </a:rPr>
              <a:t>Proof  Points</a:t>
            </a:r>
          </a:p>
        </p:txBody>
      </p:sp>
      <p:sp>
        <p:nvSpPr>
          <p:cNvPr id="21" name="Content Placeholder 2"/>
          <p:cNvSpPr txBox="1">
            <a:spLocks/>
          </p:cNvSpPr>
          <p:nvPr/>
        </p:nvSpPr>
        <p:spPr>
          <a:xfrm>
            <a:off x="457200" y="1600201"/>
            <a:ext cx="8229600" cy="4525963"/>
          </a:xfrm>
          <a:prstGeom prst="rect">
            <a:avLst/>
          </a:prstGeom>
        </p:spPr>
        <p:txBody>
          <a:bodyPr/>
          <a:lstStyle>
            <a:lvl1pPr marL="228600" indent="-228600" algn="l" rtl="0" eaLnBrk="0" fontAlgn="base" hangingPunct="0">
              <a:spcBef>
                <a:spcPct val="20000"/>
              </a:spcBef>
              <a:spcAft>
                <a:spcPct val="0"/>
              </a:spcAft>
              <a:buClr>
                <a:srgbClr val="2C95DD"/>
              </a:buClr>
              <a:buFont typeface="Arial" charset="0"/>
              <a:buChar char="•"/>
              <a:defRPr sz="2800" kern="1200">
                <a:solidFill>
                  <a:schemeClr val="tx1"/>
                </a:solidFill>
                <a:latin typeface="MetaNormalLF-Roman" pitchFamily="34" charset="0"/>
                <a:ea typeface="+mn-ea"/>
                <a:cs typeface="+mn-cs"/>
              </a:defRPr>
            </a:lvl1pPr>
            <a:lvl2pPr marL="742950" indent="-285750" algn="l" rtl="0" eaLnBrk="0" fontAlgn="base" hangingPunct="0">
              <a:spcBef>
                <a:spcPct val="20000"/>
              </a:spcBef>
              <a:spcAft>
                <a:spcPct val="0"/>
              </a:spcAft>
              <a:buClr>
                <a:srgbClr val="2C95DD"/>
              </a:buClr>
              <a:buFont typeface="Arial" charset="0"/>
              <a:buChar char="–"/>
              <a:defRPr sz="2400" kern="1200">
                <a:solidFill>
                  <a:schemeClr val="tx1"/>
                </a:solidFill>
                <a:latin typeface="MetaNormalLF-Roman" pitchFamily="34" charset="0"/>
                <a:ea typeface="+mn-ea"/>
                <a:cs typeface="+mn-cs"/>
              </a:defRPr>
            </a:lvl2pPr>
            <a:lvl3pPr marL="1143000" indent="-228600" algn="l" rtl="0" eaLnBrk="0" fontAlgn="base" hangingPunct="0">
              <a:spcBef>
                <a:spcPct val="20000"/>
              </a:spcBef>
              <a:spcAft>
                <a:spcPct val="0"/>
              </a:spcAft>
              <a:buClr>
                <a:srgbClr val="2C95DD"/>
              </a:buClr>
              <a:buFont typeface="Arial" charset="0"/>
              <a:buChar char="•"/>
              <a:defRPr sz="2000" kern="1200">
                <a:solidFill>
                  <a:schemeClr val="tx1"/>
                </a:solidFill>
                <a:latin typeface="MetaNormalLF-Roman" pitchFamily="34" charset="0"/>
                <a:ea typeface="+mn-ea"/>
                <a:cs typeface="+mn-cs"/>
              </a:defRPr>
            </a:lvl3pPr>
            <a:lvl4pPr marL="16002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mn-ea"/>
                <a:cs typeface="+mn-cs"/>
              </a:defRPr>
            </a:lvl4pPr>
            <a:lvl5pPr marL="2057400" indent="-228600" algn="l" rtl="0" eaLnBrk="0" fontAlgn="base" hangingPunct="0">
              <a:spcBef>
                <a:spcPct val="20000"/>
              </a:spcBef>
              <a:spcAft>
                <a:spcPct val="0"/>
              </a:spcAft>
              <a:buClr>
                <a:srgbClr val="2C95DD"/>
              </a:buClr>
              <a:buFont typeface="Arial" charset="0"/>
              <a:buChar char="»"/>
              <a:defRPr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smtClean="0"/>
          </a:p>
          <a:p>
            <a:pPr>
              <a:buFont typeface="Arial" charset="0"/>
              <a:buNone/>
            </a:pPr>
            <a:r>
              <a:rPr lang="en-GB" sz="2400" dirty="0" smtClean="0"/>
              <a:t>						 </a:t>
            </a:r>
            <a:endParaRPr lang="en-US" sz="2400" dirty="0"/>
          </a:p>
        </p:txBody>
      </p:sp>
      <p:grpSp>
        <p:nvGrpSpPr>
          <p:cNvPr id="2" name="Group 49"/>
          <p:cNvGrpSpPr>
            <a:grpSpLocks/>
          </p:cNvGrpSpPr>
          <p:nvPr/>
        </p:nvGrpSpPr>
        <p:grpSpPr bwMode="auto">
          <a:xfrm>
            <a:off x="136525" y="1474788"/>
            <a:ext cx="1214438" cy="461962"/>
            <a:chOff x="350838" y="2459038"/>
            <a:chExt cx="1214438" cy="462292"/>
          </a:xfrm>
        </p:grpSpPr>
        <p:sp>
          <p:nvSpPr>
            <p:cNvPr id="31"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2"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2753459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2800" dirty="0" smtClean="0"/>
              <a:t>Additional Resources</a:t>
            </a:r>
            <a:r>
              <a:rPr lang="en-US" sz="2800" dirty="0" smtClean="0">
                <a:solidFill>
                  <a:srgbClr val="FF0000"/>
                </a:solidFill>
              </a:rPr>
              <a:t> </a:t>
            </a:r>
          </a:p>
        </p:txBody>
      </p:sp>
      <p:sp>
        <p:nvSpPr>
          <p:cNvPr id="27678" name="AutoShape 4"/>
          <p:cNvSpPr>
            <a:spLocks noChangeArrowheads="1"/>
          </p:cNvSpPr>
          <p:nvPr/>
        </p:nvSpPr>
        <p:spPr bwMode="auto">
          <a:xfrm>
            <a:off x="1943100" y="1017588"/>
            <a:ext cx="3197225" cy="280987"/>
          </a:xfrm>
          <a:prstGeom prst="roundRect">
            <a:avLst>
              <a:gd name="adj" fmla="val 20315"/>
            </a:avLst>
          </a:prstGeom>
          <a:solidFill>
            <a:schemeClr val="tx2">
              <a:alpha val="67842"/>
            </a:schemeClr>
          </a:solidFill>
          <a:ln w="9525">
            <a:noFill/>
            <a:round/>
            <a:headEnd/>
            <a:tailEnd/>
          </a:ln>
        </p:spPr>
        <p:txBody>
          <a:bodyPr wrap="none" anchor="ctr"/>
          <a:lstStyle/>
          <a:p>
            <a:pPr algn="ctr"/>
            <a:endParaRPr lang="en-US" sz="1400" b="1">
              <a:solidFill>
                <a:schemeClr val="bg1"/>
              </a:solidFill>
              <a:latin typeface="Arial" charset="0"/>
            </a:endParaRPr>
          </a:p>
          <a:p>
            <a:pPr algn="ctr"/>
            <a:r>
              <a:rPr lang="en-US" sz="1400" b="1">
                <a:solidFill>
                  <a:schemeClr val="bg1"/>
                </a:solidFill>
              </a:rPr>
              <a:t>Internal Resources &amp; Links</a:t>
            </a:r>
          </a:p>
          <a:p>
            <a:pPr algn="ctr"/>
            <a:endParaRPr lang="en-US" sz="1400">
              <a:solidFill>
                <a:schemeClr val="tx1"/>
              </a:solidFill>
            </a:endParaRPr>
          </a:p>
        </p:txBody>
      </p:sp>
      <p:sp>
        <p:nvSpPr>
          <p:cNvPr id="27679" name="AutoShape 6"/>
          <p:cNvSpPr>
            <a:spLocks noChangeArrowheads="1"/>
          </p:cNvSpPr>
          <p:nvPr/>
        </p:nvSpPr>
        <p:spPr bwMode="auto">
          <a:xfrm>
            <a:off x="5724525" y="985838"/>
            <a:ext cx="3171825" cy="280987"/>
          </a:xfrm>
          <a:prstGeom prst="roundRect">
            <a:avLst>
              <a:gd name="adj" fmla="val 20315"/>
            </a:avLst>
          </a:prstGeom>
          <a:solidFill>
            <a:srgbClr val="18357A">
              <a:alpha val="67842"/>
            </a:srgbClr>
          </a:solidFill>
          <a:ln w="9525">
            <a:noFill/>
            <a:round/>
            <a:headEnd/>
            <a:tailEnd/>
          </a:ln>
        </p:spPr>
        <p:txBody>
          <a:bodyPr wrap="none" anchor="ctr"/>
          <a:lstStyle/>
          <a:p>
            <a:pPr algn="ctr"/>
            <a:endParaRPr lang="en-US" sz="1400" b="1">
              <a:solidFill>
                <a:schemeClr val="bg1"/>
              </a:solidFill>
              <a:latin typeface="Arial" charset="0"/>
            </a:endParaRPr>
          </a:p>
          <a:p>
            <a:pPr algn="ctr"/>
            <a:r>
              <a:rPr lang="en-US" sz="1400" b="1">
                <a:solidFill>
                  <a:schemeClr val="bg1"/>
                </a:solidFill>
              </a:rPr>
              <a:t>Partner Resources &amp; Links</a:t>
            </a:r>
          </a:p>
          <a:p>
            <a:pPr algn="ctr"/>
            <a:endParaRPr lang="en-US" sz="1400">
              <a:solidFill>
                <a:schemeClr val="tx1"/>
              </a:solidFill>
            </a:endParaRPr>
          </a:p>
        </p:txBody>
      </p:sp>
      <p:sp>
        <p:nvSpPr>
          <p:cNvPr id="27680" name="Line 7"/>
          <p:cNvSpPr>
            <a:spLocks noChangeShapeType="1"/>
          </p:cNvSpPr>
          <p:nvPr/>
        </p:nvSpPr>
        <p:spPr bwMode="auto">
          <a:xfrm flipH="1">
            <a:off x="5438775" y="981075"/>
            <a:ext cx="9525" cy="4937125"/>
          </a:xfrm>
          <a:prstGeom prst="line">
            <a:avLst/>
          </a:prstGeom>
          <a:noFill/>
          <a:ln w="9525">
            <a:solidFill>
              <a:schemeClr val="tx1"/>
            </a:solidFill>
            <a:prstDash val="lgDash"/>
            <a:round/>
            <a:headEnd/>
            <a:tailEnd/>
          </a:ln>
        </p:spPr>
        <p:txBody>
          <a:bodyPr/>
          <a:lstStyle/>
          <a:p>
            <a:endParaRPr lang="en-US"/>
          </a:p>
        </p:txBody>
      </p:sp>
      <p:sp>
        <p:nvSpPr>
          <p:cNvPr id="27682" name="Rectangle 8"/>
          <p:cNvSpPr>
            <a:spLocks noChangeArrowheads="1"/>
          </p:cNvSpPr>
          <p:nvPr/>
        </p:nvSpPr>
        <p:spPr bwMode="auto">
          <a:xfrm>
            <a:off x="1827213" y="1379538"/>
            <a:ext cx="3175000" cy="4616648"/>
          </a:xfrm>
          <a:prstGeom prst="rect">
            <a:avLst/>
          </a:prstGeom>
          <a:noFill/>
          <a:ln w="9525">
            <a:noFill/>
            <a:miter lim="800000"/>
            <a:headEnd/>
            <a:tailEnd/>
          </a:ln>
        </p:spPr>
        <p:txBody>
          <a:bodyPr>
            <a:spAutoFit/>
          </a:bodyPr>
          <a:lstStyle/>
          <a:p>
            <a:pPr>
              <a:buClr>
                <a:srgbClr val="007DC3"/>
              </a:buClr>
              <a:buFontTx/>
              <a:buChar char="•"/>
            </a:pPr>
            <a:r>
              <a:rPr lang="en-US" sz="1400" dirty="0"/>
              <a:t> </a:t>
            </a:r>
            <a:r>
              <a:rPr lang="en-US" sz="1400" dirty="0" smtClean="0"/>
              <a:t>Customer Presentation (“Blue Ribbon”)</a:t>
            </a:r>
          </a:p>
          <a:p>
            <a:pPr>
              <a:buClr>
                <a:srgbClr val="007DC3"/>
              </a:buClr>
              <a:buFontTx/>
              <a:buChar char="•"/>
            </a:pPr>
            <a:endParaRPr lang="en-US" sz="1400" dirty="0" smtClean="0"/>
          </a:p>
          <a:p>
            <a:pPr>
              <a:buClr>
                <a:srgbClr val="007DC3"/>
              </a:buClr>
              <a:buFontTx/>
              <a:buChar char="•"/>
            </a:pPr>
            <a:r>
              <a:rPr lang="en-US" sz="1400" dirty="0" smtClean="0"/>
              <a:t> Solution Overview</a:t>
            </a:r>
            <a:br>
              <a:rPr lang="en-US" sz="1400" dirty="0" smtClean="0"/>
            </a:br>
            <a:endParaRPr lang="en-US" sz="1400" dirty="0" smtClean="0"/>
          </a:p>
          <a:p>
            <a:pPr>
              <a:buClr>
                <a:srgbClr val="007DC3"/>
              </a:buClr>
              <a:buFontTx/>
              <a:buChar char="•"/>
            </a:pPr>
            <a:r>
              <a:rPr lang="en-US" sz="1400" dirty="0" smtClean="0"/>
              <a:t> FAQ</a:t>
            </a:r>
          </a:p>
          <a:p>
            <a:pPr>
              <a:buClr>
                <a:srgbClr val="007DC3"/>
              </a:buClr>
              <a:buFontTx/>
              <a:buChar char="•"/>
            </a:pPr>
            <a:endParaRPr lang="en-US" sz="1400" dirty="0"/>
          </a:p>
          <a:p>
            <a:pPr>
              <a:buClr>
                <a:srgbClr val="007DC3"/>
              </a:buClr>
              <a:buFontTx/>
              <a:buChar char="•"/>
            </a:pPr>
            <a:r>
              <a:rPr lang="en-US" sz="1400" dirty="0"/>
              <a:t> </a:t>
            </a:r>
            <a:r>
              <a:rPr lang="en-US" sz="1400" dirty="0" smtClean="0"/>
              <a:t>Case Studies</a:t>
            </a:r>
            <a:br>
              <a:rPr lang="en-US" sz="1400" dirty="0" smtClean="0"/>
            </a:br>
            <a:endParaRPr lang="en-US" sz="1400" dirty="0" smtClean="0"/>
          </a:p>
          <a:p>
            <a:pPr>
              <a:buClr>
                <a:srgbClr val="007DC3"/>
              </a:buClr>
              <a:buFontTx/>
              <a:buChar char="•"/>
            </a:pPr>
            <a:r>
              <a:rPr lang="en-US" sz="1400" dirty="0" smtClean="0"/>
              <a:t> Competitive Analysis</a:t>
            </a:r>
            <a:br>
              <a:rPr lang="en-US" sz="1400" dirty="0" smtClean="0"/>
            </a:br>
            <a:endParaRPr lang="en-US" sz="1400" dirty="0" smtClean="0"/>
          </a:p>
          <a:p>
            <a:pPr>
              <a:buClr>
                <a:srgbClr val="007DC3"/>
              </a:buClr>
              <a:buFontTx/>
              <a:buChar char="•"/>
            </a:pPr>
            <a:r>
              <a:rPr lang="en-US" sz="1400" dirty="0" smtClean="0"/>
              <a:t> Cost Savings Analysis “ROI”)</a:t>
            </a:r>
            <a:br>
              <a:rPr lang="en-US" sz="1400" dirty="0" smtClean="0"/>
            </a:br>
            <a:endParaRPr lang="en-US" sz="1400" dirty="0" smtClean="0"/>
          </a:p>
          <a:p>
            <a:pPr>
              <a:buClr>
                <a:srgbClr val="007DC3"/>
              </a:buClr>
              <a:buFontTx/>
              <a:buChar char="•"/>
            </a:pPr>
            <a:r>
              <a:rPr lang="en-US" sz="1400" dirty="0" smtClean="0"/>
              <a:t> Thursday Live (Recording)</a:t>
            </a:r>
            <a:br>
              <a:rPr lang="en-US" sz="1400" dirty="0" smtClean="0"/>
            </a:br>
            <a:endParaRPr lang="en-US" sz="1400" dirty="0" smtClean="0"/>
          </a:p>
          <a:p>
            <a:pPr>
              <a:buClr>
                <a:srgbClr val="007DC3"/>
              </a:buClr>
              <a:buFontTx/>
              <a:buChar char="•"/>
            </a:pPr>
            <a:r>
              <a:rPr lang="en-US" sz="1400" dirty="0" smtClean="0"/>
              <a:t> Sample SOW</a:t>
            </a:r>
            <a:br>
              <a:rPr lang="en-US" sz="1400" dirty="0" smtClean="0"/>
            </a:br>
            <a:endParaRPr lang="en-US" sz="1400" dirty="0" smtClean="0"/>
          </a:p>
          <a:p>
            <a:pPr>
              <a:buClr>
                <a:srgbClr val="007DC3"/>
              </a:buClr>
              <a:buFontTx/>
              <a:buChar char="•"/>
            </a:pPr>
            <a:r>
              <a:rPr lang="en-US" sz="1400" dirty="0" smtClean="0"/>
              <a:t> InfoArchive Pricing</a:t>
            </a:r>
            <a:br>
              <a:rPr lang="en-US" sz="1400" dirty="0" smtClean="0"/>
            </a:br>
            <a:endParaRPr lang="en-US" sz="1400" dirty="0" smtClean="0"/>
          </a:p>
          <a:p>
            <a:pPr>
              <a:buClr>
                <a:srgbClr val="007DC3"/>
              </a:buClr>
              <a:buFontTx/>
              <a:buChar char="•"/>
            </a:pPr>
            <a:r>
              <a:rPr lang="en-US" sz="1400" dirty="0" smtClean="0"/>
              <a:t> InfoArchive Technical Overview</a:t>
            </a:r>
          </a:p>
          <a:p>
            <a:pPr>
              <a:buClr>
                <a:srgbClr val="007DC3"/>
              </a:buClr>
              <a:buFontTx/>
              <a:buChar char="•"/>
            </a:pPr>
            <a:endParaRPr lang="en-US" sz="1400" dirty="0"/>
          </a:p>
        </p:txBody>
      </p:sp>
      <p:sp>
        <p:nvSpPr>
          <p:cNvPr id="27683" name="Rectangle 8"/>
          <p:cNvSpPr>
            <a:spLocks noChangeArrowheads="1"/>
          </p:cNvSpPr>
          <p:nvPr/>
        </p:nvSpPr>
        <p:spPr bwMode="auto">
          <a:xfrm>
            <a:off x="5610225" y="1381125"/>
            <a:ext cx="3175000" cy="738664"/>
          </a:xfrm>
          <a:prstGeom prst="rect">
            <a:avLst/>
          </a:prstGeom>
          <a:noFill/>
          <a:ln w="9525">
            <a:noFill/>
            <a:miter lim="800000"/>
            <a:headEnd/>
            <a:tailEnd/>
          </a:ln>
        </p:spPr>
        <p:txBody>
          <a:bodyPr>
            <a:spAutoFit/>
          </a:bodyPr>
          <a:lstStyle/>
          <a:p>
            <a:pPr>
              <a:buClr>
                <a:srgbClr val="007DC3"/>
              </a:buClr>
              <a:buFontTx/>
              <a:buChar char="•"/>
            </a:pPr>
            <a:r>
              <a:rPr lang="en-US" sz="1400" dirty="0"/>
              <a:t> </a:t>
            </a:r>
            <a:r>
              <a:rPr lang="en-US" sz="1400" dirty="0" smtClean="0"/>
              <a:t>TBD</a:t>
            </a:r>
            <a:endParaRPr lang="en-US" sz="1400" dirty="0"/>
          </a:p>
          <a:p>
            <a:pPr>
              <a:buClr>
                <a:srgbClr val="007DC3"/>
              </a:buClr>
              <a:buFontTx/>
              <a:buChar char="•"/>
            </a:pPr>
            <a:endParaRPr lang="en-US" sz="1400" dirty="0"/>
          </a:p>
          <a:p>
            <a:pPr>
              <a:buClr>
                <a:srgbClr val="007DC3"/>
              </a:buClr>
            </a:pPr>
            <a:endParaRPr lang="en-US" sz="1400" dirty="0"/>
          </a:p>
        </p:txBody>
      </p:sp>
      <p:sp>
        <p:nvSpPr>
          <p:cNvPr id="22" name="Round Same Side Corner Rectangle 21"/>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31"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2"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33"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4"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35"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6" name="TextBox 35"/>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37"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8"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sp>
        <p:nvSpPr>
          <p:cNvPr id="47" name="AutoShape 26"/>
          <p:cNvSpPr>
            <a:spLocks noChangeArrowheads="1"/>
          </p:cNvSpPr>
          <p:nvPr/>
        </p:nvSpPr>
        <p:spPr bwMode="auto">
          <a:xfrm>
            <a:off x="126736" y="5471304"/>
            <a:ext cx="1214438" cy="462292"/>
          </a:xfrm>
          <a:prstGeom prst="roundRect">
            <a:avLst>
              <a:gd name="adj" fmla="val 16667"/>
            </a:avLst>
          </a:prstGeom>
          <a:solidFill>
            <a:schemeClr val="tx2"/>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solidFill>
                <a:cs typeface="+mn-cs"/>
              </a:rPr>
              <a:t>Additional Resources</a:t>
            </a:r>
          </a:p>
        </p:txBody>
      </p:sp>
      <p:sp>
        <p:nvSpPr>
          <p:cNvPr id="48"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9"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2">
                    <a:lumMod val="60000"/>
                    <a:lumOff val="40000"/>
                  </a:schemeClr>
                </a:solidFill>
                <a:cs typeface="+mn-cs"/>
              </a:rPr>
              <a:t>Proof  Points</a:t>
            </a:r>
          </a:p>
        </p:txBody>
      </p:sp>
      <p:grpSp>
        <p:nvGrpSpPr>
          <p:cNvPr id="2" name="Group 49"/>
          <p:cNvGrpSpPr>
            <a:grpSpLocks/>
          </p:cNvGrpSpPr>
          <p:nvPr/>
        </p:nvGrpSpPr>
        <p:grpSpPr bwMode="auto">
          <a:xfrm>
            <a:off x="136525" y="1474788"/>
            <a:ext cx="1214438" cy="461962"/>
            <a:chOff x="350838" y="2459038"/>
            <a:chExt cx="1214438" cy="462292"/>
          </a:xfrm>
        </p:grpSpPr>
        <p:sp>
          <p:nvSpPr>
            <p:cNvPr id="24" name="AutoShape 26"/>
            <p:cNvSpPr>
              <a:spLocks noChangeArrowheads="1"/>
            </p:cNvSpPr>
            <p:nvPr/>
          </p:nvSpPr>
          <p:spPr bwMode="auto">
            <a:xfrm>
              <a:off x="350838" y="2459038"/>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2">
                      <a:lumMod val="60000"/>
                      <a:lumOff val="40000"/>
                    </a:schemeClr>
                  </a:solidFill>
                  <a:cs typeface="+mn-cs"/>
                </a:rPr>
                <a:t>Market Overview</a:t>
              </a:r>
              <a:endParaRPr lang="en-US" sz="1100" kern="0" dirty="0">
                <a:solidFill>
                  <a:schemeClr val="bg2">
                    <a:lumMod val="60000"/>
                    <a:lumOff val="40000"/>
                  </a:schemeClr>
                </a:solidFill>
                <a:cs typeface="+mn-cs"/>
              </a:endParaRPr>
            </a:p>
          </p:txBody>
        </p:sp>
      </p:grpSp>
    </p:spTree>
    <p:extLst>
      <p:ext uri="{BB962C8B-B14F-4D97-AF65-F5344CB8AC3E}">
        <p14:creationId xmlns:p14="http://schemas.microsoft.com/office/powerpoint/2010/main" val="915467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428625" y="309563"/>
            <a:ext cx="8683625" cy="387350"/>
          </a:xfrm>
          <a:prstGeom prst="rect">
            <a:avLst/>
          </a:prstGeom>
        </p:spPr>
        <p:txBody>
          <a:bodyPr/>
          <a:lstStyle/>
          <a:p>
            <a:r>
              <a:rPr lang="en-US" sz="2800" dirty="0"/>
              <a:t>Course Summary </a:t>
            </a:r>
          </a:p>
        </p:txBody>
      </p:sp>
      <p:sp>
        <p:nvSpPr>
          <p:cNvPr id="30723" name="Rectangle 3"/>
          <p:cNvSpPr>
            <a:spLocks noGrp="1" noChangeArrowheads="1"/>
          </p:cNvSpPr>
          <p:nvPr>
            <p:ph type="body" idx="4294967295"/>
          </p:nvPr>
        </p:nvSpPr>
        <p:spPr>
          <a:xfrm>
            <a:off x="749300" y="1379538"/>
            <a:ext cx="7907338" cy="4551362"/>
          </a:xfrm>
          <a:prstGeom prst="rect">
            <a:avLst/>
          </a:prstGeom>
          <a:noFill/>
        </p:spPr>
        <p:txBody>
          <a:bodyPr/>
          <a:lstStyle/>
          <a:p>
            <a:r>
              <a:rPr lang="en-US" sz="2000" dirty="0"/>
              <a:t>During this course, you have learned to:</a:t>
            </a:r>
          </a:p>
          <a:p>
            <a:pPr marL="742950" lvl="1" indent="-285750"/>
            <a:r>
              <a:rPr lang="en-US" sz="1800" dirty="0"/>
              <a:t>Describe EMC </a:t>
            </a:r>
            <a:r>
              <a:rPr lang="en-US" sz="1800" dirty="0" smtClean="0"/>
              <a:t>InfoArchive, </a:t>
            </a:r>
            <a:r>
              <a:rPr lang="en-US" sz="1800" dirty="0"/>
              <a:t>its capabilities, and differentiators</a:t>
            </a:r>
          </a:p>
          <a:p>
            <a:pPr marL="742950" lvl="1" indent="-285750"/>
            <a:r>
              <a:rPr lang="en-US" sz="1800" dirty="0"/>
              <a:t>Describe how the </a:t>
            </a:r>
            <a:r>
              <a:rPr lang="en-US" sz="1800" dirty="0" smtClean="0"/>
              <a:t>InfoArchive addresses </a:t>
            </a:r>
            <a:r>
              <a:rPr lang="en-US" sz="1800" dirty="0"/>
              <a:t>customer challenges</a:t>
            </a:r>
          </a:p>
          <a:p>
            <a:pPr marL="742950" lvl="1" indent="-285750"/>
            <a:r>
              <a:rPr lang="en-US" sz="1800" dirty="0"/>
              <a:t>Identify an </a:t>
            </a:r>
            <a:r>
              <a:rPr lang="en-US" sz="1800" dirty="0" smtClean="0"/>
              <a:t>InfoArchive opportunity</a:t>
            </a:r>
            <a:endParaRPr lang="en-US" sz="1800" dirty="0"/>
          </a:p>
          <a:p>
            <a:pPr marL="742950" lvl="1" indent="-285750"/>
            <a:r>
              <a:rPr lang="en-US" sz="1800" dirty="0"/>
              <a:t>Qualify the opportunity and handle competitive situations</a:t>
            </a:r>
          </a:p>
          <a:p>
            <a:pPr marL="742950" lvl="1" indent="-285750"/>
            <a:r>
              <a:rPr lang="en-US" sz="1800" dirty="0"/>
              <a:t>Position </a:t>
            </a:r>
            <a:r>
              <a:rPr lang="en-US" sz="1800" dirty="0" smtClean="0"/>
              <a:t>InfoArchive in </a:t>
            </a:r>
            <a:r>
              <a:rPr lang="en-US" sz="1800" dirty="0"/>
              <a:t>the customer environment</a:t>
            </a:r>
          </a:p>
          <a:p>
            <a:endParaRPr lang="en-US" sz="2400" dirty="0"/>
          </a:p>
        </p:txBody>
      </p:sp>
      <p:sp>
        <p:nvSpPr>
          <p:cNvPr id="30724" name="Rectangle 2"/>
          <p:cNvSpPr>
            <a:spLocks noChangeArrowheads="1"/>
          </p:cNvSpPr>
          <p:nvPr/>
        </p:nvSpPr>
        <p:spPr bwMode="gray">
          <a:xfrm>
            <a:off x="536575" y="8793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Tree>
    <p:extLst>
      <p:ext uri="{BB962C8B-B14F-4D97-AF65-F5344CB8AC3E}">
        <p14:creationId xmlns:p14="http://schemas.microsoft.com/office/powerpoint/2010/main" val="29398101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The Market Situation: Information Overload</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grpSp>
        <p:nvGrpSpPr>
          <p:cNvPr id="2" name="Group 3"/>
          <p:cNvGrpSpPr/>
          <p:nvPr/>
        </p:nvGrpSpPr>
        <p:grpSpPr>
          <a:xfrm>
            <a:off x="1583253" y="315527"/>
            <a:ext cx="7367583" cy="2839934"/>
            <a:chOff x="395505" y="1706768"/>
            <a:chExt cx="8448453" cy="3318226"/>
          </a:xfrm>
        </p:grpSpPr>
        <p:sp>
          <p:nvSpPr>
            <p:cNvPr id="56" name="Content Placeholder 2"/>
            <p:cNvSpPr txBox="1">
              <a:spLocks/>
            </p:cNvSpPr>
            <p:nvPr/>
          </p:nvSpPr>
          <p:spPr>
            <a:xfrm>
              <a:off x="395505" y="1706768"/>
              <a:ext cx="8448453" cy="1046600"/>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GB" sz="2000" b="1" dirty="0" smtClean="0"/>
            </a:p>
          </p:txBody>
        </p:sp>
        <p:grpSp>
          <p:nvGrpSpPr>
            <p:cNvPr id="3" name="Group 9"/>
            <p:cNvGrpSpPr/>
            <p:nvPr/>
          </p:nvGrpSpPr>
          <p:grpSpPr>
            <a:xfrm>
              <a:off x="2155111" y="3526275"/>
              <a:ext cx="4789410" cy="1151671"/>
              <a:chOff x="-4629239" y="2107477"/>
              <a:chExt cx="4789410" cy="1151671"/>
            </a:xfrm>
          </p:grpSpPr>
          <p:pic>
            <p:nvPicPr>
              <p:cNvPr id="61" name="Picture 60"/>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195" y="2205187"/>
                <a:ext cx="520869" cy="520869"/>
              </a:xfrm>
              <a:prstGeom prst="rect">
                <a:avLst/>
              </a:prstGeom>
              <a:effectLst>
                <a:outerShdw blurRad="76200" dir="18900000" sy="23000" kx="-1200000" algn="bl" rotWithShape="0">
                  <a:prstClr val="black">
                    <a:alpha val="20000"/>
                  </a:prstClr>
                </a:outerShdw>
              </a:effectLst>
            </p:spPr>
          </p:pic>
          <p:pic>
            <p:nvPicPr>
              <p:cNvPr id="62" name="Picture 6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655828" y="2107477"/>
                <a:ext cx="551295" cy="596902"/>
              </a:xfrm>
              <a:prstGeom prst="rect">
                <a:avLst/>
              </a:prstGeom>
              <a:effectLst>
                <a:outerShdw blurRad="76200" dir="18900000" sy="23000" kx="-1200000" algn="bl" rotWithShape="0">
                  <a:prstClr val="black">
                    <a:alpha val="20000"/>
                  </a:prstClr>
                </a:outerShdw>
              </a:effectLst>
            </p:spPr>
          </p:pic>
          <p:pic>
            <p:nvPicPr>
              <p:cNvPr id="63" name="Picture 6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2468941" y="2198315"/>
                <a:ext cx="557287" cy="528150"/>
              </a:xfrm>
              <a:prstGeom prst="rect">
                <a:avLst/>
              </a:prstGeom>
              <a:noFill/>
              <a:effectLst>
                <a:outerShdw blurRad="76200" dir="18900000" sy="23000" kx="-1200000" algn="bl" rotWithShape="0">
                  <a:prstClr val="black">
                    <a:alpha val="20000"/>
                  </a:prstClr>
                </a:outerShdw>
              </a:effectLst>
            </p:spPr>
          </p:pic>
          <p:pic>
            <p:nvPicPr>
              <p:cNvPr id="64" name="Picture 63"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199855" y="2134400"/>
                <a:ext cx="599816" cy="569786"/>
              </a:xfrm>
              <a:prstGeom prst="rect">
                <a:avLst/>
              </a:prstGeom>
              <a:effectLst>
                <a:outerShdw blurRad="76200" dir="18900000" sy="23000" kx="-1200000" algn="bl" rotWithShape="0">
                  <a:prstClr val="black">
                    <a:alpha val="20000"/>
                  </a:prstClr>
                </a:outerShdw>
              </a:effectLst>
            </p:spPr>
          </p:pic>
          <p:pic>
            <p:nvPicPr>
              <p:cNvPr id="65" name="Picture 64"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3623771" y="2166831"/>
                <a:ext cx="512001" cy="572237"/>
              </a:xfrm>
              <a:prstGeom prst="rect">
                <a:avLst/>
              </a:prstGeom>
              <a:effectLst>
                <a:outerShdw blurRad="76200" dir="18900000" sy="23000" kx="-1200000" algn="bl" rotWithShape="0">
                  <a:prstClr val="black">
                    <a:alpha val="20000"/>
                  </a:prstClr>
                </a:outerShdw>
              </a:effectLst>
            </p:spPr>
          </p:pic>
          <p:pic>
            <p:nvPicPr>
              <p:cNvPr id="66" name="Picture 65"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1748104" y="2195790"/>
                <a:ext cx="512001" cy="572237"/>
              </a:xfrm>
              <a:prstGeom prst="rect">
                <a:avLst/>
              </a:prstGeom>
              <a:effectLst>
                <a:outerShdw blurRad="76200" dir="18900000" sy="23000" kx="-1200000" algn="bl" rotWithShape="0">
                  <a:prstClr val="black">
                    <a:alpha val="20000"/>
                  </a:prstClr>
                </a:outerShdw>
              </a:effectLst>
            </p:spPr>
          </p:pic>
          <p:pic>
            <p:nvPicPr>
              <p:cNvPr id="67" name="Picture 66"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2951972" y="2286082"/>
                <a:ext cx="563175" cy="418820"/>
              </a:xfrm>
              <a:prstGeom prst="rect">
                <a:avLst/>
              </a:prstGeom>
              <a:effectLst>
                <a:outerShdw blurRad="76200" dir="18900000" sy="23000" kx="-1200000" algn="bl" rotWithShape="0">
                  <a:prstClr val="black">
                    <a:alpha val="20000"/>
                  </a:prstClr>
                </a:outerShdw>
              </a:effectLst>
            </p:spPr>
          </p:pic>
          <p:pic>
            <p:nvPicPr>
              <p:cNvPr id="68"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1494848" y="2303767"/>
                <a:ext cx="539435" cy="539435"/>
              </a:xfrm>
              <a:prstGeom prst="rect">
                <a:avLst/>
              </a:prstGeom>
              <a:noFill/>
              <a:effectLst>
                <a:outerShdw blurRad="76200" dir="18900000" sy="23000" kx="-1200000" algn="bl" rotWithShape="0">
                  <a:prstClr val="black">
                    <a:alpha val="20000"/>
                  </a:prstClr>
                </a:outerShdw>
              </a:effectLst>
            </p:spPr>
          </p:pic>
          <p:pic>
            <p:nvPicPr>
              <p:cNvPr id="69" name="Picture 68"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223466" y="2374031"/>
                <a:ext cx="517691" cy="384994"/>
              </a:xfrm>
              <a:prstGeom prst="rect">
                <a:avLst/>
              </a:prstGeom>
              <a:effectLst>
                <a:outerShdw blurRad="76200" dir="18900000" sy="23000" kx="-1200000" algn="bl" rotWithShape="0">
                  <a:prstClr val="black">
                    <a:alpha val="20000"/>
                  </a:prstClr>
                </a:outerShdw>
              </a:effectLst>
            </p:spPr>
          </p:pic>
          <p:pic>
            <p:nvPicPr>
              <p:cNvPr id="70" name="Picture 69" descr="webpage.png"/>
              <p:cNvPicPr>
                <a:picLocks noChangeAspect="1"/>
              </p:cNvPicPr>
              <p:nvPr/>
            </p:nvPicPr>
            <p:blipFill>
              <a:blip r:embed="rId10" cstate="print">
                <a:duotone>
                  <a:schemeClr val="accent1">
                    <a:shade val="45000"/>
                    <a:satMod val="135000"/>
                  </a:schemeClr>
                  <a:prstClr val="white"/>
                </a:duotone>
              </a:blip>
              <a:stretch>
                <a:fillRect/>
              </a:stretch>
            </p:blipFill>
            <p:spPr>
              <a:xfrm>
                <a:off x="-1966315" y="2496329"/>
                <a:ext cx="649682" cy="474354"/>
              </a:xfrm>
              <a:prstGeom prst="rect">
                <a:avLst/>
              </a:prstGeom>
              <a:effectLst>
                <a:outerShdw blurRad="76200" dir="18900000" sy="23000" kx="-1200000" algn="bl" rotWithShape="0">
                  <a:prstClr val="black">
                    <a:alpha val="20000"/>
                  </a:prstClr>
                </a:outerShdw>
              </a:effectLst>
            </p:spPr>
          </p:pic>
          <p:pic>
            <p:nvPicPr>
              <p:cNvPr id="71" name="Picture 70" descr="collaboration.png"/>
              <p:cNvPicPr>
                <a:picLocks noChangeAspect="1"/>
              </p:cNvPicPr>
              <p:nvPr/>
            </p:nvPicPr>
            <p:blipFill rotWithShape="1">
              <a:blip r:embed="rId11" cstate="print">
                <a:duotone>
                  <a:schemeClr val="accent1">
                    <a:shade val="45000"/>
                    <a:satMod val="135000"/>
                  </a:schemeClr>
                  <a:prstClr val="white"/>
                </a:duotone>
              </a:blip>
              <a:srcRect l="12583" t="14783" b="15332"/>
              <a:stretch/>
            </p:blipFill>
            <p:spPr>
              <a:xfrm>
                <a:off x="-532394" y="2313143"/>
                <a:ext cx="575455" cy="595345"/>
              </a:xfrm>
              <a:prstGeom prst="rect">
                <a:avLst/>
              </a:prstGeom>
              <a:effectLst>
                <a:outerShdw blurRad="76200" dir="18900000" sy="23000" kx="-1200000" algn="bl" rotWithShape="0">
                  <a:prstClr val="black">
                    <a:alpha val="20000"/>
                  </a:prstClr>
                </a:outerShdw>
              </a:effectLst>
            </p:spPr>
          </p:pic>
          <p:pic>
            <p:nvPicPr>
              <p:cNvPr id="72" name="Picture 7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3856043" y="2404515"/>
                <a:ext cx="551295" cy="596902"/>
              </a:xfrm>
              <a:prstGeom prst="rect">
                <a:avLst/>
              </a:prstGeom>
              <a:effectLst>
                <a:outerShdw blurRad="76200" dir="18900000" sy="23000" kx="-1200000" algn="bl" rotWithShape="0">
                  <a:prstClr val="black">
                    <a:alpha val="20000"/>
                  </a:prstClr>
                </a:outerShdw>
              </a:effectLst>
            </p:spPr>
          </p:pic>
          <p:pic>
            <p:nvPicPr>
              <p:cNvPr id="73" name="Picture 72"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2740604" y="2420943"/>
                <a:ext cx="512001" cy="572237"/>
              </a:xfrm>
              <a:prstGeom prst="rect">
                <a:avLst/>
              </a:prstGeom>
              <a:effectLst>
                <a:outerShdw blurRad="76200" dir="18900000" sy="23000" kx="-1200000" algn="bl" rotWithShape="0">
                  <a:prstClr val="black">
                    <a:alpha val="20000"/>
                  </a:prstClr>
                </a:outerShdw>
              </a:effectLst>
            </p:spPr>
          </p:pic>
          <p:pic>
            <p:nvPicPr>
              <p:cNvPr id="74" name="Picture 7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3386536" y="2368103"/>
                <a:ext cx="510925" cy="570086"/>
              </a:xfrm>
              <a:prstGeom prst="rect">
                <a:avLst/>
              </a:prstGeom>
              <a:effectLst>
                <a:outerShdw blurRad="76200" dir="18900000" sy="23000" kx="-1200000" algn="bl" rotWithShape="0">
                  <a:prstClr val="black">
                    <a:alpha val="20000"/>
                  </a:prstClr>
                </a:outerShdw>
              </a:effectLst>
            </p:spPr>
          </p:pic>
          <p:pic>
            <p:nvPicPr>
              <p:cNvPr id="75"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3224682" y="2508624"/>
                <a:ext cx="539435" cy="539435"/>
              </a:xfrm>
              <a:prstGeom prst="rect">
                <a:avLst/>
              </a:prstGeom>
              <a:noFill/>
              <a:effectLst>
                <a:outerShdw blurRad="76200" dir="18900000" sy="23000" kx="-1200000" algn="bl" rotWithShape="0">
                  <a:prstClr val="black">
                    <a:alpha val="20000"/>
                  </a:prstClr>
                </a:outerShdw>
              </a:effectLst>
            </p:spPr>
          </p:pic>
          <p:pic>
            <p:nvPicPr>
              <p:cNvPr id="76"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1094784" y="2448380"/>
                <a:ext cx="581981" cy="548725"/>
              </a:xfrm>
              <a:prstGeom prst="rect">
                <a:avLst/>
              </a:prstGeom>
              <a:noFill/>
              <a:effectLst>
                <a:outerShdw blurRad="76200" dir="18900000" sy="23000" kx="-1200000" algn="bl" rotWithShape="0">
                  <a:prstClr val="black">
                    <a:alpha val="20000"/>
                  </a:prstClr>
                </a:outerShdw>
              </a:effectLst>
            </p:spPr>
          </p:pic>
          <p:pic>
            <p:nvPicPr>
              <p:cNvPr id="77" name="Picture 76"/>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75224" y="2642907"/>
                <a:ext cx="520869" cy="520869"/>
              </a:xfrm>
              <a:prstGeom prst="rect">
                <a:avLst/>
              </a:prstGeom>
              <a:effectLst>
                <a:outerShdw blurRad="76200" dir="18900000" sy="23000" kx="-1200000" algn="bl" rotWithShape="0">
                  <a:prstClr val="black">
                    <a:alpha val="20000"/>
                  </a:prstClr>
                </a:outerShdw>
              </a:effectLst>
            </p:spPr>
          </p:pic>
          <p:pic>
            <p:nvPicPr>
              <p:cNvPr id="78" name="Picture 4" descr="C:\Windows\system32\config\systemprofile\Desktop\EMC\Logos\2000px-Microsoft_Word_2010_Icon.svg.png"/>
              <p:cNvPicPr>
                <a:picLocks noChangeAspect="1" noChangeArrowheads="1"/>
              </p:cNvPicPr>
              <p:nvPr/>
            </p:nvPicPr>
            <p:blipFill>
              <a:blip r:embed="rId14" cstate="print">
                <a:duotone>
                  <a:schemeClr val="accent1">
                    <a:shade val="45000"/>
                    <a:satMod val="135000"/>
                  </a:schemeClr>
                  <a:prstClr val="white"/>
                </a:duotone>
              </a:blip>
              <a:stretch>
                <a:fillRect/>
              </a:stretch>
            </p:blipFill>
            <p:spPr bwMode="auto">
              <a:xfrm>
                <a:off x="-3609749" y="2615497"/>
                <a:ext cx="578229" cy="578229"/>
              </a:xfrm>
              <a:prstGeom prst="rect">
                <a:avLst/>
              </a:prstGeom>
              <a:noFill/>
              <a:effectLst>
                <a:outerShdw blurRad="76200" dir="18900000" sy="23000" kx="-1200000" algn="bl" rotWithShape="0">
                  <a:prstClr val="black">
                    <a:alpha val="20000"/>
                  </a:prstClr>
                </a:outerShdw>
              </a:effectLst>
            </p:spPr>
          </p:pic>
          <p:pic>
            <p:nvPicPr>
              <p:cNvPr id="79" name="Picture 78"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630897" y="2608445"/>
                <a:ext cx="658287" cy="625331"/>
              </a:xfrm>
              <a:prstGeom prst="rect">
                <a:avLst/>
              </a:prstGeom>
              <a:effectLst>
                <a:outerShdw blurRad="76200" dir="18900000" sy="23000" kx="-1200000" algn="bl" rotWithShape="0">
                  <a:prstClr val="black">
                    <a:alpha val="20000"/>
                  </a:prstClr>
                </a:outerShdw>
              </a:effectLst>
            </p:spPr>
          </p:pic>
          <p:pic>
            <p:nvPicPr>
              <p:cNvPr id="80" name="Picture 79"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4498143" y="2115747"/>
                <a:ext cx="599816" cy="569786"/>
              </a:xfrm>
              <a:prstGeom prst="rect">
                <a:avLst/>
              </a:prstGeom>
              <a:effectLst>
                <a:outerShdw blurRad="76200" dir="18900000" sy="23000" kx="-1200000" algn="bl" rotWithShape="0">
                  <a:prstClr val="black">
                    <a:alpha val="20000"/>
                  </a:prstClr>
                </a:outerShdw>
              </a:effectLst>
            </p:spPr>
          </p:pic>
          <p:pic>
            <p:nvPicPr>
              <p:cNvPr id="81"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4629239" y="2273972"/>
                <a:ext cx="581981" cy="548725"/>
              </a:xfrm>
              <a:prstGeom prst="rect">
                <a:avLst/>
              </a:prstGeom>
              <a:noFill/>
              <a:effectLst>
                <a:outerShdw blurRad="76200" dir="18900000" sy="23000" kx="-1200000" algn="bl" rotWithShape="0">
                  <a:prstClr val="black">
                    <a:alpha val="20000"/>
                  </a:prstClr>
                </a:outerShdw>
              </a:effectLst>
            </p:spPr>
          </p:pic>
          <p:pic>
            <p:nvPicPr>
              <p:cNvPr id="82" name="Picture 81"/>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7269" y="2637282"/>
                <a:ext cx="507440" cy="507440"/>
              </a:xfrm>
              <a:prstGeom prst="rect">
                <a:avLst/>
              </a:prstGeom>
              <a:effectLst>
                <a:outerShdw blurRad="76200" dir="18900000" sy="23000" kx="-1200000" algn="bl" rotWithShape="0">
                  <a:prstClr val="black">
                    <a:alpha val="20000"/>
                  </a:prstClr>
                </a:outerShdw>
              </a:effectLst>
            </p:spPr>
          </p:pic>
          <p:pic>
            <p:nvPicPr>
              <p:cNvPr id="83" name="Picture 8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735329" y="2606131"/>
                <a:ext cx="557287" cy="528150"/>
              </a:xfrm>
              <a:prstGeom prst="rect">
                <a:avLst/>
              </a:prstGeom>
              <a:noFill/>
              <a:effectLst>
                <a:outerShdw blurRad="76200" dir="18900000" sy="23000" kx="-1200000" algn="bl" rotWithShape="0">
                  <a:prstClr val="black">
                    <a:alpha val="20000"/>
                  </a:prstClr>
                </a:outerShdw>
              </a:effectLst>
            </p:spPr>
          </p:pic>
          <p:pic>
            <p:nvPicPr>
              <p:cNvPr id="84" name="Picture 8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2537945" y="2689062"/>
                <a:ext cx="510925" cy="570086"/>
              </a:xfrm>
              <a:prstGeom prst="rect">
                <a:avLst/>
              </a:prstGeom>
              <a:effectLst>
                <a:outerShdw blurRad="76200" dir="18900000" sy="23000" kx="-1200000" algn="bl" rotWithShape="0">
                  <a:prstClr val="black">
                    <a:alpha val="20000"/>
                  </a:prstClr>
                </a:outerShdw>
              </a:effectLst>
            </p:spPr>
          </p:pic>
          <p:pic>
            <p:nvPicPr>
              <p:cNvPr id="85" name="Picture 84"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967750" y="2795478"/>
                <a:ext cx="517691" cy="384994"/>
              </a:xfrm>
              <a:prstGeom prst="rect">
                <a:avLst/>
              </a:prstGeom>
              <a:effectLst>
                <a:outerShdw blurRad="76200" dir="18900000" sy="23000" kx="-1200000" algn="bl" rotWithShape="0">
                  <a:prstClr val="black">
                    <a:alpha val="20000"/>
                  </a:prstClr>
                </a:outerShdw>
              </a:effectLst>
            </p:spPr>
          </p:pic>
          <p:pic>
            <p:nvPicPr>
              <p:cNvPr id="86" name="Picture 85"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4248988" y="2632164"/>
                <a:ext cx="563175" cy="418820"/>
              </a:xfrm>
              <a:prstGeom prst="rect">
                <a:avLst/>
              </a:prstGeom>
              <a:effectLst>
                <a:outerShdw blurRad="76200" dir="18900000" sy="23000" kx="-1200000" algn="bl" rotWithShape="0">
                  <a:prstClr val="black">
                    <a:alpha val="20000"/>
                  </a:prstClr>
                </a:outerShdw>
              </a:effectLst>
            </p:spPr>
          </p:pic>
          <p:pic>
            <p:nvPicPr>
              <p:cNvPr id="87" name="Picture 86"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4489855" y="2571074"/>
                <a:ext cx="512001" cy="572237"/>
              </a:xfrm>
              <a:prstGeom prst="rect">
                <a:avLst/>
              </a:prstGeom>
              <a:effectLst>
                <a:outerShdw blurRad="76200" dir="18900000" sy="23000" kx="-1200000" algn="bl" rotWithShape="0">
                  <a:prstClr val="black">
                    <a:alpha val="20000"/>
                  </a:prstClr>
                </a:outerShdw>
              </a:effectLst>
            </p:spPr>
          </p:pic>
        </p:grpSp>
        <p:sp>
          <p:nvSpPr>
            <p:cNvPr id="89" name="TextBox 88"/>
            <p:cNvSpPr txBox="1"/>
            <p:nvPr/>
          </p:nvSpPr>
          <p:spPr>
            <a:xfrm>
              <a:off x="7167120" y="2770748"/>
              <a:ext cx="828457" cy="369332"/>
            </a:xfrm>
            <a:prstGeom prst="rect">
              <a:avLst/>
            </a:prstGeom>
            <a:noFill/>
          </p:spPr>
          <p:txBody>
            <a:bodyPr wrap="none" rtlCol="0">
              <a:spAutoFit/>
            </a:bodyPr>
            <a:lstStyle/>
            <a:p>
              <a:pPr algn="ctr"/>
              <a:r>
                <a:rPr lang="en-US" dirty="0" smtClean="0">
                  <a:solidFill>
                    <a:schemeClr val="bg1"/>
                  </a:solidFill>
                  <a:latin typeface="MetaNormalLF-Roman"/>
                  <a:cs typeface="MetaNormalLF-Roman"/>
                </a:rPr>
                <a:t>USERS</a:t>
              </a:r>
            </a:p>
          </p:txBody>
        </p:sp>
        <p:grpSp>
          <p:nvGrpSpPr>
            <p:cNvPr id="4" name="Group 10"/>
            <p:cNvGrpSpPr/>
            <p:nvPr/>
          </p:nvGrpSpPr>
          <p:grpSpPr>
            <a:xfrm>
              <a:off x="975343" y="2770748"/>
              <a:ext cx="1587350" cy="2254246"/>
              <a:chOff x="975343" y="2713538"/>
              <a:chExt cx="1587350" cy="2254246"/>
            </a:xfrm>
          </p:grpSpPr>
          <p:sp>
            <p:nvSpPr>
              <p:cNvPr id="95" name="TextBox 94"/>
              <p:cNvSpPr txBox="1"/>
              <p:nvPr/>
            </p:nvSpPr>
            <p:spPr>
              <a:xfrm>
                <a:off x="975343" y="2713538"/>
                <a:ext cx="1571506" cy="369332"/>
              </a:xfrm>
              <a:prstGeom prst="rect">
                <a:avLst/>
              </a:prstGeom>
              <a:noFill/>
            </p:spPr>
            <p:txBody>
              <a:bodyPr wrap="none" rtlCol="0">
                <a:spAutoFit/>
              </a:bodyPr>
              <a:lstStyle/>
              <a:p>
                <a:pPr algn="ctr"/>
                <a:r>
                  <a:rPr lang="en-US" dirty="0" smtClean="0">
                    <a:solidFill>
                      <a:srgbClr val="FFFFFF"/>
                    </a:solidFill>
                    <a:latin typeface="MetaNormalLF-Roman"/>
                    <a:cs typeface="MetaNormalLF-Roman"/>
                  </a:rPr>
                  <a:t>APPLICATIONS</a:t>
                </a:r>
              </a:p>
            </p:txBody>
          </p:sp>
          <p:pic>
            <p:nvPicPr>
              <p:cNvPr id="98" name="Picture 97" descr="server.png"/>
              <p:cNvPicPr>
                <a:picLocks noChangeAspect="1"/>
              </p:cNvPicPr>
              <p:nvPr/>
            </p:nvPicPr>
            <p:blipFill>
              <a:blip r:embed="rId16" cstate="print">
                <a:duotone>
                  <a:schemeClr val="bg2">
                    <a:shade val="45000"/>
                    <a:satMod val="135000"/>
                  </a:schemeClr>
                  <a:prstClr val="white"/>
                </a:duotone>
                <a:extLst>
                  <a:ext uri="{BEBA8EAE-BF5A-486C-A8C5-ECC9F3942E4B}">
                    <a14:imgProps xmlns:a14="http://schemas.microsoft.com/office/drawing/2010/main">
                      <a14:imgLayer r:embed="rId17">
                        <a14:imgEffect>
                          <a14:brightnessContrast bright="40000" contrast="-40000"/>
                        </a14:imgEffect>
                      </a14:imgLayer>
                    </a14:imgProps>
                  </a:ext>
                </a:extLst>
              </a:blip>
              <a:stretch>
                <a:fillRect/>
              </a:stretch>
            </p:blipFill>
            <p:spPr>
              <a:xfrm>
                <a:off x="1398803" y="3425257"/>
                <a:ext cx="1163890" cy="1542527"/>
              </a:xfrm>
              <a:prstGeom prst="rect">
                <a:avLst/>
              </a:prstGeom>
              <a:effectLst>
                <a:outerShdw blurRad="50800" dist="38100" dir="2700000" algn="tl" rotWithShape="0">
                  <a:prstClr val="black">
                    <a:alpha val="40000"/>
                  </a:prstClr>
                </a:outerShdw>
              </a:effectLst>
            </p:spPr>
          </p:pic>
        </p:grpSp>
      </p:grpSp>
      <p:sp>
        <p:nvSpPr>
          <p:cNvPr id="103" name="TextBox 102"/>
          <p:cNvSpPr txBox="1"/>
          <p:nvPr/>
        </p:nvSpPr>
        <p:spPr>
          <a:xfrm>
            <a:off x="2291938" y="1235589"/>
            <a:ext cx="6340262" cy="369332"/>
          </a:xfrm>
          <a:prstGeom prst="rect">
            <a:avLst/>
          </a:prstGeom>
          <a:noFill/>
        </p:spPr>
        <p:txBody>
          <a:bodyPr wrap="none" rtlCol="0">
            <a:spAutoFit/>
          </a:bodyPr>
          <a:lstStyle/>
          <a:p>
            <a:r>
              <a:rPr lang="en-US" dirty="0" smtClean="0"/>
              <a:t>Business Applications generate vast amounts of information</a:t>
            </a:r>
            <a:endParaRPr lang="en-US" dirty="0"/>
          </a:p>
        </p:txBody>
      </p:sp>
      <p:grpSp>
        <p:nvGrpSpPr>
          <p:cNvPr id="5" name="Group 54"/>
          <p:cNvGrpSpPr/>
          <p:nvPr/>
        </p:nvGrpSpPr>
        <p:grpSpPr>
          <a:xfrm>
            <a:off x="0" y="1304925"/>
            <a:ext cx="1531938" cy="4791075"/>
            <a:chOff x="0" y="1304925"/>
            <a:chExt cx="1531938" cy="4791075"/>
          </a:xfrm>
        </p:grpSpPr>
        <p:sp>
          <p:nvSpPr>
            <p:cNvPr id="57" name="Round Same Side Corner Rectangle 5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5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59"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88"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0"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91"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2" name="TextBox 91"/>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93"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6" name="Group 49"/>
            <p:cNvGrpSpPr>
              <a:grpSpLocks/>
            </p:cNvGrpSpPr>
            <p:nvPr/>
          </p:nvGrpSpPr>
          <p:grpSpPr bwMode="auto">
            <a:xfrm>
              <a:off x="136525" y="1474788"/>
              <a:ext cx="1214438" cy="461962"/>
              <a:chOff x="350838" y="2459038"/>
              <a:chExt cx="1214438" cy="462292"/>
            </a:xfrm>
          </p:grpSpPr>
          <p:sp>
            <p:nvSpPr>
              <p:cNvPr id="102"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0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99"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00"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10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2800" dirty="0"/>
              <a:t>Thank You</a:t>
            </a:r>
          </a:p>
        </p:txBody>
      </p:sp>
      <p:sp>
        <p:nvSpPr>
          <p:cNvPr id="31747" name="Rectangle 3"/>
          <p:cNvSpPr>
            <a:spLocks noGrp="1" noChangeArrowheads="1"/>
          </p:cNvSpPr>
          <p:nvPr>
            <p:ph type="body" idx="1"/>
          </p:nvPr>
        </p:nvSpPr>
        <p:spPr>
          <a:xfrm>
            <a:off x="749300" y="1379538"/>
            <a:ext cx="5040313" cy="4551362"/>
          </a:xfrm>
          <a:noFill/>
        </p:spPr>
        <p:txBody>
          <a:bodyPr/>
          <a:lstStyle/>
          <a:p>
            <a:r>
              <a:rPr lang="en-US" sz="2000" dirty="0"/>
              <a:t>Please note:</a:t>
            </a:r>
          </a:p>
          <a:p>
            <a:pPr lvl="1"/>
            <a:r>
              <a:rPr lang="en-US" sz="1800" dirty="0"/>
              <a:t>It may take up to 24 hours for your transcript to be updated and reflect that you have successfully completed this course.</a:t>
            </a:r>
          </a:p>
          <a:p>
            <a:pPr lvl="1"/>
            <a:r>
              <a:rPr lang="en-US" sz="1800" dirty="0"/>
              <a:t>If after 24 hours your transcript is not updated, please send an e-mail to </a:t>
            </a:r>
            <a:r>
              <a:rPr lang="en-US" sz="1800" dirty="0">
                <a:hlinkClick r:id="rId3"/>
              </a:rPr>
              <a:t>EdServices@emc.com</a:t>
            </a:r>
            <a:r>
              <a:rPr lang="en-US" sz="1800" dirty="0"/>
              <a:t> describing your issue. </a:t>
            </a:r>
            <a:endParaRPr lang="en-US" sz="1800" dirty="0" smtClean="0"/>
          </a:p>
          <a:p>
            <a:pPr lvl="2"/>
            <a:r>
              <a:rPr lang="en-US" sz="1600" dirty="0" smtClean="0"/>
              <a:t>Please include:</a:t>
            </a:r>
          </a:p>
          <a:p>
            <a:pPr lvl="3"/>
            <a:r>
              <a:rPr lang="en-US" sz="1400" dirty="0" smtClean="0"/>
              <a:t>Badge Number</a:t>
            </a:r>
          </a:p>
          <a:p>
            <a:pPr lvl="3"/>
            <a:r>
              <a:rPr lang="en-US" sz="1400" dirty="0" smtClean="0"/>
              <a:t>Course Title</a:t>
            </a:r>
          </a:p>
          <a:p>
            <a:pPr lvl="3"/>
            <a:r>
              <a:rPr lang="en-US" sz="1400" dirty="0" smtClean="0"/>
              <a:t>Issue</a:t>
            </a:r>
            <a:endParaRPr lang="en-US" sz="1400" dirty="0"/>
          </a:p>
          <a:p>
            <a:endParaRPr lang="en-US" dirty="0"/>
          </a:p>
        </p:txBody>
      </p:sp>
      <p:pic>
        <p:nvPicPr>
          <p:cNvPr id="31748" name="Picture 13" descr="KS85367b"/>
          <p:cNvPicPr>
            <a:picLocks noChangeAspect="1" noChangeArrowheads="1"/>
          </p:cNvPicPr>
          <p:nvPr/>
        </p:nvPicPr>
        <p:blipFill>
          <a:blip r:embed="rId4" cstate="print"/>
          <a:srcRect/>
          <a:stretch>
            <a:fillRect/>
          </a:stretch>
        </p:blipFill>
        <p:spPr bwMode="auto">
          <a:xfrm>
            <a:off x="5973763" y="1195388"/>
            <a:ext cx="2803525" cy="4205287"/>
          </a:xfrm>
          <a:prstGeom prst="rect">
            <a:avLst/>
          </a:prstGeom>
          <a:noFill/>
          <a:ln w="9525">
            <a:noFill/>
            <a:miter lim="800000"/>
            <a:headEnd/>
            <a:tailEnd/>
          </a:ln>
        </p:spPr>
      </p:pic>
      <p:sp>
        <p:nvSpPr>
          <p:cNvPr id="31749" name="Rectangle 2"/>
          <p:cNvSpPr>
            <a:spLocks noChangeArrowheads="1"/>
          </p:cNvSpPr>
          <p:nvPr/>
        </p:nvSpPr>
        <p:spPr bwMode="gray">
          <a:xfrm>
            <a:off x="536575" y="872750"/>
            <a:ext cx="8683625" cy="387350"/>
          </a:xfrm>
          <a:prstGeom prst="rect">
            <a:avLst/>
          </a:prstGeom>
          <a:noFill/>
          <a:ln w="9525" algn="ctr">
            <a:noFill/>
            <a:miter lim="800000"/>
            <a:headEnd/>
            <a:tailEnd/>
          </a:ln>
        </p:spPr>
        <p:txBody>
          <a:bodyPr lIns="0" tIns="0" rIns="0" bIns="0"/>
          <a:lstStyle/>
          <a:p>
            <a:pPr eaLnBrk="0" hangingPunct="0">
              <a:lnSpc>
                <a:spcPct val="90000"/>
              </a:lnSpc>
            </a:pPr>
            <a:r>
              <a:rPr lang="en-US" sz="1600" dirty="0">
                <a:solidFill>
                  <a:schemeClr val="tx1"/>
                </a:solidFill>
              </a:rPr>
              <a:t>2011 Sales Accreditation Training</a:t>
            </a:r>
          </a:p>
        </p:txBody>
      </p:sp>
    </p:spTree>
    <p:extLst>
      <p:ext uri="{BB962C8B-B14F-4D97-AF65-F5344CB8AC3E}">
        <p14:creationId xmlns:p14="http://schemas.microsoft.com/office/powerpoint/2010/main" val="2738695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ChangeArrowheads="1"/>
          </p:cNvSpPr>
          <p:nvPr/>
        </p:nvSpPr>
        <p:spPr bwMode="auto">
          <a:xfrm>
            <a:off x="265113" y="2947988"/>
            <a:ext cx="5473700" cy="455612"/>
          </a:xfrm>
          <a:prstGeom prst="rect">
            <a:avLst/>
          </a:prstGeom>
          <a:noFill/>
          <a:ln w="9525">
            <a:noFill/>
            <a:miter lim="800000"/>
            <a:headEnd/>
            <a:tailEnd/>
          </a:ln>
        </p:spPr>
        <p:txBody>
          <a:bodyPr>
            <a:spAutoFit/>
          </a:bodyPr>
          <a:lstStyle/>
          <a:p>
            <a:pPr>
              <a:lnSpc>
                <a:spcPct val="85000"/>
              </a:lnSpc>
              <a:spcBef>
                <a:spcPct val="50000"/>
              </a:spcBef>
              <a:buClr>
                <a:schemeClr val="hlink"/>
              </a:buClr>
              <a:buFont typeface="Wingdings" pitchFamily="2" charset="2"/>
              <a:buNone/>
            </a:pPr>
            <a:r>
              <a:rPr lang="en-US" sz="2800" b="1">
                <a:solidFill>
                  <a:schemeClr val="tx2"/>
                </a:solidFill>
                <a:latin typeface="Arial" charset="0"/>
              </a:rPr>
              <a:t>Click here to provide feedback</a:t>
            </a:r>
            <a:endParaRPr lang="en-US" sz="2800">
              <a:solidFill>
                <a:schemeClr val="tx2"/>
              </a:solidFill>
              <a:latin typeface="Arial" charset="0"/>
            </a:endParaRPr>
          </a:p>
        </p:txBody>
      </p:sp>
      <p:pic>
        <p:nvPicPr>
          <p:cNvPr id="20482" name="Picture 9" descr="PAF193000008"/>
          <p:cNvPicPr>
            <a:picLocks noChangeAspect="1" noChangeArrowheads="1"/>
          </p:cNvPicPr>
          <p:nvPr/>
        </p:nvPicPr>
        <p:blipFill>
          <a:blip r:embed="rId4" cstate="print"/>
          <a:srcRect/>
          <a:stretch>
            <a:fillRect/>
          </a:stretch>
        </p:blipFill>
        <p:spPr bwMode="auto">
          <a:xfrm>
            <a:off x="5594350" y="681038"/>
            <a:ext cx="3549650" cy="502443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063422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The Market Situation: Information Overload</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grpSp>
        <p:nvGrpSpPr>
          <p:cNvPr id="2" name="Group 3"/>
          <p:cNvGrpSpPr/>
          <p:nvPr/>
        </p:nvGrpSpPr>
        <p:grpSpPr>
          <a:xfrm>
            <a:off x="1583253" y="315527"/>
            <a:ext cx="7367583" cy="2839934"/>
            <a:chOff x="395505" y="1706768"/>
            <a:chExt cx="8448453" cy="3318226"/>
          </a:xfrm>
        </p:grpSpPr>
        <p:sp>
          <p:nvSpPr>
            <p:cNvPr id="56" name="Content Placeholder 2"/>
            <p:cNvSpPr txBox="1">
              <a:spLocks/>
            </p:cNvSpPr>
            <p:nvPr/>
          </p:nvSpPr>
          <p:spPr>
            <a:xfrm>
              <a:off x="395505" y="1706768"/>
              <a:ext cx="8448453" cy="1046600"/>
            </a:xfrm>
            <a:prstGeom prst="rect">
              <a:avLst/>
            </a:prstGeom>
          </p:spPr>
          <p:txBody>
            <a:bodyPr>
              <a:normAutofit/>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GB" sz="2000" b="1" dirty="0" smtClean="0"/>
            </a:p>
          </p:txBody>
        </p:sp>
        <p:grpSp>
          <p:nvGrpSpPr>
            <p:cNvPr id="3" name="Group 9"/>
            <p:cNvGrpSpPr/>
            <p:nvPr/>
          </p:nvGrpSpPr>
          <p:grpSpPr>
            <a:xfrm>
              <a:off x="2155111" y="3526275"/>
              <a:ext cx="4789410" cy="1151671"/>
              <a:chOff x="-4629239" y="2107477"/>
              <a:chExt cx="4789410" cy="1151671"/>
            </a:xfrm>
          </p:grpSpPr>
          <p:pic>
            <p:nvPicPr>
              <p:cNvPr id="61" name="Picture 60"/>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195" y="2205187"/>
                <a:ext cx="520869" cy="520869"/>
              </a:xfrm>
              <a:prstGeom prst="rect">
                <a:avLst/>
              </a:prstGeom>
              <a:effectLst>
                <a:outerShdw blurRad="76200" dir="18900000" sy="23000" kx="-1200000" algn="bl" rotWithShape="0">
                  <a:prstClr val="black">
                    <a:alpha val="20000"/>
                  </a:prstClr>
                </a:outerShdw>
              </a:effectLst>
            </p:spPr>
          </p:pic>
          <p:pic>
            <p:nvPicPr>
              <p:cNvPr id="62" name="Picture 6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655828" y="2107477"/>
                <a:ext cx="551295" cy="596902"/>
              </a:xfrm>
              <a:prstGeom prst="rect">
                <a:avLst/>
              </a:prstGeom>
              <a:effectLst>
                <a:outerShdw blurRad="76200" dir="18900000" sy="23000" kx="-1200000" algn="bl" rotWithShape="0">
                  <a:prstClr val="black">
                    <a:alpha val="20000"/>
                  </a:prstClr>
                </a:outerShdw>
              </a:effectLst>
            </p:spPr>
          </p:pic>
          <p:pic>
            <p:nvPicPr>
              <p:cNvPr id="63" name="Picture 6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2468941" y="2198315"/>
                <a:ext cx="557287" cy="528150"/>
              </a:xfrm>
              <a:prstGeom prst="rect">
                <a:avLst/>
              </a:prstGeom>
              <a:noFill/>
              <a:effectLst>
                <a:outerShdw blurRad="76200" dir="18900000" sy="23000" kx="-1200000" algn="bl" rotWithShape="0">
                  <a:prstClr val="black">
                    <a:alpha val="20000"/>
                  </a:prstClr>
                </a:outerShdw>
              </a:effectLst>
            </p:spPr>
          </p:pic>
          <p:pic>
            <p:nvPicPr>
              <p:cNvPr id="64" name="Picture 63"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199855" y="2134400"/>
                <a:ext cx="599816" cy="569786"/>
              </a:xfrm>
              <a:prstGeom prst="rect">
                <a:avLst/>
              </a:prstGeom>
              <a:effectLst>
                <a:outerShdw blurRad="76200" dir="18900000" sy="23000" kx="-1200000" algn="bl" rotWithShape="0">
                  <a:prstClr val="black">
                    <a:alpha val="20000"/>
                  </a:prstClr>
                </a:outerShdw>
              </a:effectLst>
            </p:spPr>
          </p:pic>
          <p:pic>
            <p:nvPicPr>
              <p:cNvPr id="65" name="Picture 64"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3623771" y="2166831"/>
                <a:ext cx="512001" cy="572237"/>
              </a:xfrm>
              <a:prstGeom prst="rect">
                <a:avLst/>
              </a:prstGeom>
              <a:effectLst>
                <a:outerShdw blurRad="76200" dir="18900000" sy="23000" kx="-1200000" algn="bl" rotWithShape="0">
                  <a:prstClr val="black">
                    <a:alpha val="20000"/>
                  </a:prstClr>
                </a:outerShdw>
              </a:effectLst>
            </p:spPr>
          </p:pic>
          <p:pic>
            <p:nvPicPr>
              <p:cNvPr id="66" name="Picture 65"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1748104" y="2195790"/>
                <a:ext cx="512001" cy="572237"/>
              </a:xfrm>
              <a:prstGeom prst="rect">
                <a:avLst/>
              </a:prstGeom>
              <a:effectLst>
                <a:outerShdw blurRad="76200" dir="18900000" sy="23000" kx="-1200000" algn="bl" rotWithShape="0">
                  <a:prstClr val="black">
                    <a:alpha val="20000"/>
                  </a:prstClr>
                </a:outerShdw>
              </a:effectLst>
            </p:spPr>
          </p:pic>
          <p:pic>
            <p:nvPicPr>
              <p:cNvPr id="67" name="Picture 66"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2951972" y="2286082"/>
                <a:ext cx="563175" cy="418820"/>
              </a:xfrm>
              <a:prstGeom prst="rect">
                <a:avLst/>
              </a:prstGeom>
              <a:effectLst>
                <a:outerShdw blurRad="76200" dir="18900000" sy="23000" kx="-1200000" algn="bl" rotWithShape="0">
                  <a:prstClr val="black">
                    <a:alpha val="20000"/>
                  </a:prstClr>
                </a:outerShdw>
              </a:effectLst>
            </p:spPr>
          </p:pic>
          <p:pic>
            <p:nvPicPr>
              <p:cNvPr id="68"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1494848" y="2303767"/>
                <a:ext cx="539435" cy="539435"/>
              </a:xfrm>
              <a:prstGeom prst="rect">
                <a:avLst/>
              </a:prstGeom>
              <a:noFill/>
              <a:effectLst>
                <a:outerShdw blurRad="76200" dir="18900000" sy="23000" kx="-1200000" algn="bl" rotWithShape="0">
                  <a:prstClr val="black">
                    <a:alpha val="20000"/>
                  </a:prstClr>
                </a:outerShdw>
              </a:effectLst>
            </p:spPr>
          </p:pic>
          <p:pic>
            <p:nvPicPr>
              <p:cNvPr id="69" name="Picture 68"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223466" y="2374031"/>
                <a:ext cx="517691" cy="384994"/>
              </a:xfrm>
              <a:prstGeom prst="rect">
                <a:avLst/>
              </a:prstGeom>
              <a:effectLst>
                <a:outerShdw blurRad="76200" dir="18900000" sy="23000" kx="-1200000" algn="bl" rotWithShape="0">
                  <a:prstClr val="black">
                    <a:alpha val="20000"/>
                  </a:prstClr>
                </a:outerShdw>
              </a:effectLst>
            </p:spPr>
          </p:pic>
          <p:pic>
            <p:nvPicPr>
              <p:cNvPr id="70" name="Picture 69" descr="webpage.png"/>
              <p:cNvPicPr>
                <a:picLocks noChangeAspect="1"/>
              </p:cNvPicPr>
              <p:nvPr/>
            </p:nvPicPr>
            <p:blipFill>
              <a:blip r:embed="rId10" cstate="print">
                <a:duotone>
                  <a:schemeClr val="accent1">
                    <a:shade val="45000"/>
                    <a:satMod val="135000"/>
                  </a:schemeClr>
                  <a:prstClr val="white"/>
                </a:duotone>
              </a:blip>
              <a:stretch>
                <a:fillRect/>
              </a:stretch>
            </p:blipFill>
            <p:spPr>
              <a:xfrm>
                <a:off x="-1966315" y="2496329"/>
                <a:ext cx="649682" cy="474354"/>
              </a:xfrm>
              <a:prstGeom prst="rect">
                <a:avLst/>
              </a:prstGeom>
              <a:effectLst>
                <a:outerShdw blurRad="76200" dir="18900000" sy="23000" kx="-1200000" algn="bl" rotWithShape="0">
                  <a:prstClr val="black">
                    <a:alpha val="20000"/>
                  </a:prstClr>
                </a:outerShdw>
              </a:effectLst>
            </p:spPr>
          </p:pic>
          <p:pic>
            <p:nvPicPr>
              <p:cNvPr id="71" name="Picture 70" descr="collaboration.png"/>
              <p:cNvPicPr>
                <a:picLocks noChangeAspect="1"/>
              </p:cNvPicPr>
              <p:nvPr/>
            </p:nvPicPr>
            <p:blipFill rotWithShape="1">
              <a:blip r:embed="rId11" cstate="print">
                <a:duotone>
                  <a:schemeClr val="accent1">
                    <a:shade val="45000"/>
                    <a:satMod val="135000"/>
                  </a:schemeClr>
                  <a:prstClr val="white"/>
                </a:duotone>
              </a:blip>
              <a:srcRect l="12583" t="14783" b="15332"/>
              <a:stretch/>
            </p:blipFill>
            <p:spPr>
              <a:xfrm>
                <a:off x="-532394" y="2313143"/>
                <a:ext cx="575455" cy="595345"/>
              </a:xfrm>
              <a:prstGeom prst="rect">
                <a:avLst/>
              </a:prstGeom>
              <a:effectLst>
                <a:outerShdw blurRad="76200" dir="18900000" sy="23000" kx="-1200000" algn="bl" rotWithShape="0">
                  <a:prstClr val="black">
                    <a:alpha val="20000"/>
                  </a:prstClr>
                </a:outerShdw>
              </a:effectLst>
            </p:spPr>
          </p:pic>
          <p:pic>
            <p:nvPicPr>
              <p:cNvPr id="72" name="Picture 71" descr="fax.png"/>
              <p:cNvPicPr>
                <a:picLocks noChangeAspect="1"/>
              </p:cNvPicPr>
              <p:nvPr/>
            </p:nvPicPr>
            <p:blipFill>
              <a:blip r:embed="rId3" cstate="print">
                <a:duotone>
                  <a:schemeClr val="accent1">
                    <a:shade val="45000"/>
                    <a:satMod val="135000"/>
                  </a:schemeClr>
                  <a:prstClr val="white"/>
                </a:duotone>
              </a:blip>
              <a:srcRect l="52800"/>
              <a:stretch>
                <a:fillRect/>
              </a:stretch>
            </p:blipFill>
            <p:spPr>
              <a:xfrm>
                <a:off x="-3856043" y="2404515"/>
                <a:ext cx="551295" cy="596902"/>
              </a:xfrm>
              <a:prstGeom prst="rect">
                <a:avLst/>
              </a:prstGeom>
              <a:effectLst>
                <a:outerShdw blurRad="76200" dir="18900000" sy="23000" kx="-1200000" algn="bl" rotWithShape="0">
                  <a:prstClr val="black">
                    <a:alpha val="20000"/>
                  </a:prstClr>
                </a:outerShdw>
              </a:effectLst>
            </p:spPr>
          </p:pic>
          <p:pic>
            <p:nvPicPr>
              <p:cNvPr id="73" name="Picture 72"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2740604" y="2420943"/>
                <a:ext cx="512001" cy="572237"/>
              </a:xfrm>
              <a:prstGeom prst="rect">
                <a:avLst/>
              </a:prstGeom>
              <a:effectLst>
                <a:outerShdw blurRad="76200" dir="18900000" sy="23000" kx="-1200000" algn="bl" rotWithShape="0">
                  <a:prstClr val="black">
                    <a:alpha val="20000"/>
                  </a:prstClr>
                </a:outerShdw>
              </a:effectLst>
            </p:spPr>
          </p:pic>
          <p:pic>
            <p:nvPicPr>
              <p:cNvPr id="74" name="Picture 7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3386536" y="2368103"/>
                <a:ext cx="510925" cy="570086"/>
              </a:xfrm>
              <a:prstGeom prst="rect">
                <a:avLst/>
              </a:prstGeom>
              <a:effectLst>
                <a:outerShdw blurRad="76200" dir="18900000" sy="23000" kx="-1200000" algn="bl" rotWithShape="0">
                  <a:prstClr val="black">
                    <a:alpha val="20000"/>
                  </a:prstClr>
                </a:outerShdw>
              </a:effectLst>
            </p:spPr>
          </p:pic>
          <p:pic>
            <p:nvPicPr>
              <p:cNvPr id="75" name="Picture 5" descr="C:\Windows\system32\config\systemprofile\Desktop\EMC\Logos\Excel_2010_icon.png"/>
              <p:cNvPicPr>
                <a:picLocks noChangeAspect="1" noChangeArrowheads="1"/>
              </p:cNvPicPr>
              <p:nvPr/>
            </p:nvPicPr>
            <p:blipFill>
              <a:blip r:embed="rId8" cstate="print">
                <a:duotone>
                  <a:schemeClr val="accent1">
                    <a:shade val="45000"/>
                    <a:satMod val="135000"/>
                  </a:schemeClr>
                  <a:prstClr val="white"/>
                </a:duotone>
              </a:blip>
              <a:stretch>
                <a:fillRect/>
              </a:stretch>
            </p:blipFill>
            <p:spPr bwMode="auto">
              <a:xfrm>
                <a:off x="-3224682" y="2508624"/>
                <a:ext cx="539435" cy="539435"/>
              </a:xfrm>
              <a:prstGeom prst="rect">
                <a:avLst/>
              </a:prstGeom>
              <a:noFill/>
              <a:effectLst>
                <a:outerShdw blurRad="76200" dir="18900000" sy="23000" kx="-1200000" algn="bl" rotWithShape="0">
                  <a:prstClr val="black">
                    <a:alpha val="20000"/>
                  </a:prstClr>
                </a:outerShdw>
              </a:effectLst>
            </p:spPr>
          </p:pic>
          <p:pic>
            <p:nvPicPr>
              <p:cNvPr id="76"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1094784" y="2448380"/>
                <a:ext cx="581981" cy="548725"/>
              </a:xfrm>
              <a:prstGeom prst="rect">
                <a:avLst/>
              </a:prstGeom>
              <a:noFill/>
              <a:effectLst>
                <a:outerShdw blurRad="76200" dir="18900000" sy="23000" kx="-1200000" algn="bl" rotWithShape="0">
                  <a:prstClr val="black">
                    <a:alpha val="20000"/>
                  </a:prstClr>
                </a:outerShdw>
              </a:effectLst>
            </p:spPr>
          </p:pic>
          <p:pic>
            <p:nvPicPr>
              <p:cNvPr id="77" name="Picture 76"/>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75224" y="2642907"/>
                <a:ext cx="520869" cy="520869"/>
              </a:xfrm>
              <a:prstGeom prst="rect">
                <a:avLst/>
              </a:prstGeom>
              <a:effectLst>
                <a:outerShdw blurRad="76200" dir="18900000" sy="23000" kx="-1200000" algn="bl" rotWithShape="0">
                  <a:prstClr val="black">
                    <a:alpha val="20000"/>
                  </a:prstClr>
                </a:outerShdw>
              </a:effectLst>
            </p:spPr>
          </p:pic>
          <p:pic>
            <p:nvPicPr>
              <p:cNvPr id="78" name="Picture 4" descr="C:\Windows\system32\config\systemprofile\Desktop\EMC\Logos\2000px-Microsoft_Word_2010_Icon.svg.png"/>
              <p:cNvPicPr>
                <a:picLocks noChangeAspect="1" noChangeArrowheads="1"/>
              </p:cNvPicPr>
              <p:nvPr/>
            </p:nvPicPr>
            <p:blipFill>
              <a:blip r:embed="rId14" cstate="print">
                <a:duotone>
                  <a:schemeClr val="accent1">
                    <a:shade val="45000"/>
                    <a:satMod val="135000"/>
                  </a:schemeClr>
                  <a:prstClr val="white"/>
                </a:duotone>
              </a:blip>
              <a:stretch>
                <a:fillRect/>
              </a:stretch>
            </p:blipFill>
            <p:spPr bwMode="auto">
              <a:xfrm>
                <a:off x="-3609749" y="2615497"/>
                <a:ext cx="578229" cy="578229"/>
              </a:xfrm>
              <a:prstGeom prst="rect">
                <a:avLst/>
              </a:prstGeom>
              <a:noFill/>
              <a:effectLst>
                <a:outerShdw blurRad="76200" dir="18900000" sy="23000" kx="-1200000" algn="bl" rotWithShape="0">
                  <a:prstClr val="black">
                    <a:alpha val="20000"/>
                  </a:prstClr>
                </a:outerShdw>
              </a:effectLst>
            </p:spPr>
          </p:pic>
          <p:pic>
            <p:nvPicPr>
              <p:cNvPr id="79" name="Picture 78"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1630897" y="2608445"/>
                <a:ext cx="658287" cy="625331"/>
              </a:xfrm>
              <a:prstGeom prst="rect">
                <a:avLst/>
              </a:prstGeom>
              <a:effectLst>
                <a:outerShdw blurRad="76200" dir="18900000" sy="23000" kx="-1200000" algn="bl" rotWithShape="0">
                  <a:prstClr val="black">
                    <a:alpha val="20000"/>
                  </a:prstClr>
                </a:outerShdw>
              </a:effectLst>
            </p:spPr>
          </p:pic>
          <p:pic>
            <p:nvPicPr>
              <p:cNvPr id="80" name="Picture 79" descr="photos.png"/>
              <p:cNvPicPr>
                <a:picLocks noChangeAspect="1"/>
              </p:cNvPicPr>
              <p:nvPr/>
            </p:nvPicPr>
            <p:blipFill rotWithShape="1">
              <a:blip r:embed="rId5" cstate="print">
                <a:duotone>
                  <a:schemeClr val="accent1">
                    <a:shade val="45000"/>
                    <a:satMod val="135000"/>
                  </a:schemeClr>
                  <a:prstClr val="white"/>
                </a:duotone>
              </a:blip>
              <a:srcRect b="26596"/>
              <a:stretch/>
            </p:blipFill>
            <p:spPr>
              <a:xfrm>
                <a:off x="-4498143" y="2115747"/>
                <a:ext cx="599816" cy="569786"/>
              </a:xfrm>
              <a:prstGeom prst="rect">
                <a:avLst/>
              </a:prstGeom>
              <a:effectLst>
                <a:outerShdw blurRad="76200" dir="18900000" sy="23000" kx="-1200000" algn="bl" rotWithShape="0">
                  <a:prstClr val="black">
                    <a:alpha val="20000"/>
                  </a:prstClr>
                </a:outerShdw>
              </a:effectLst>
            </p:spPr>
          </p:pic>
          <p:pic>
            <p:nvPicPr>
              <p:cNvPr id="81" name="Picture 6" descr="C:\Windows\system32\config\systemprofile\Desktop\EMC\Logos\Microsoft_Outlook_Icon.png"/>
              <p:cNvPicPr>
                <a:picLocks noChangeArrowheads="1"/>
              </p:cNvPicPr>
              <p:nvPr/>
            </p:nvPicPr>
            <p:blipFill>
              <a:blip r:embed="rId13" cstate="print">
                <a:duotone>
                  <a:schemeClr val="accent1">
                    <a:shade val="45000"/>
                    <a:satMod val="135000"/>
                  </a:schemeClr>
                  <a:prstClr val="white"/>
                </a:duotone>
              </a:blip>
              <a:stretch>
                <a:fillRect/>
              </a:stretch>
            </p:blipFill>
            <p:spPr bwMode="auto">
              <a:xfrm>
                <a:off x="-4629239" y="2273972"/>
                <a:ext cx="581981" cy="548725"/>
              </a:xfrm>
              <a:prstGeom prst="rect">
                <a:avLst/>
              </a:prstGeom>
              <a:noFill/>
              <a:effectLst>
                <a:outerShdw blurRad="76200" dir="18900000" sy="23000" kx="-1200000" algn="bl" rotWithShape="0">
                  <a:prstClr val="black">
                    <a:alpha val="20000"/>
                  </a:prstClr>
                </a:outerShdw>
              </a:effectLst>
            </p:spPr>
          </p:pic>
          <p:pic>
            <p:nvPicPr>
              <p:cNvPr id="82" name="Picture 81"/>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7269" y="2637282"/>
                <a:ext cx="507440" cy="507440"/>
              </a:xfrm>
              <a:prstGeom prst="rect">
                <a:avLst/>
              </a:prstGeom>
              <a:effectLst>
                <a:outerShdw blurRad="76200" dir="18900000" sy="23000" kx="-1200000" algn="bl" rotWithShape="0">
                  <a:prstClr val="black">
                    <a:alpha val="20000"/>
                  </a:prstClr>
                </a:outerShdw>
              </a:effectLst>
            </p:spPr>
          </p:pic>
          <p:pic>
            <p:nvPicPr>
              <p:cNvPr id="83" name="Picture 82" descr="C:\Windows\system32\config\systemprofile\Desktop\EMC\Logos\2000px-Microsoft_Powerpoint_Icon.svg.png"/>
              <p:cNvPicPr>
                <a:picLocks noChangeAspect="1" noChangeArrowheads="1"/>
              </p:cNvPicPr>
              <p:nvPr/>
            </p:nvPicPr>
            <p:blipFill>
              <a:blip r:embed="rId4" cstate="print">
                <a:duotone>
                  <a:schemeClr val="accent1">
                    <a:shade val="45000"/>
                    <a:satMod val="135000"/>
                  </a:schemeClr>
                  <a:prstClr val="white"/>
                </a:duotone>
              </a:blip>
              <a:stretch>
                <a:fillRect/>
              </a:stretch>
            </p:blipFill>
            <p:spPr bwMode="auto">
              <a:xfrm>
                <a:off x="-735329" y="2606131"/>
                <a:ext cx="557287" cy="528150"/>
              </a:xfrm>
              <a:prstGeom prst="rect">
                <a:avLst/>
              </a:prstGeom>
              <a:noFill/>
              <a:effectLst>
                <a:outerShdw blurRad="76200" dir="18900000" sy="23000" kx="-1200000" algn="bl" rotWithShape="0">
                  <a:prstClr val="black">
                    <a:alpha val="20000"/>
                  </a:prstClr>
                </a:outerShdw>
              </a:effectLst>
            </p:spPr>
          </p:pic>
          <p:pic>
            <p:nvPicPr>
              <p:cNvPr id="84" name="Picture 83" descr="form_digital.png"/>
              <p:cNvPicPr>
                <a:picLocks noChangeAspect="1"/>
              </p:cNvPicPr>
              <p:nvPr/>
            </p:nvPicPr>
            <p:blipFill>
              <a:blip r:embed="rId12" cstate="print">
                <a:duotone>
                  <a:schemeClr val="accent1">
                    <a:shade val="45000"/>
                    <a:satMod val="135000"/>
                  </a:schemeClr>
                  <a:prstClr val="white"/>
                </a:duotone>
              </a:blip>
              <a:stretch>
                <a:fillRect/>
              </a:stretch>
            </p:blipFill>
            <p:spPr>
              <a:xfrm>
                <a:off x="-2537945" y="2689062"/>
                <a:ext cx="510925" cy="570086"/>
              </a:xfrm>
              <a:prstGeom prst="rect">
                <a:avLst/>
              </a:prstGeom>
              <a:effectLst>
                <a:outerShdw blurRad="76200" dir="18900000" sy="23000" kx="-1200000" algn="bl" rotWithShape="0">
                  <a:prstClr val="black">
                    <a:alpha val="20000"/>
                  </a:prstClr>
                </a:outerShdw>
              </a:effectLst>
            </p:spPr>
          </p:pic>
          <p:pic>
            <p:nvPicPr>
              <p:cNvPr id="85" name="Picture 84" descr="audio.png"/>
              <p:cNvPicPr>
                <a:picLocks noChangeAspect="1"/>
              </p:cNvPicPr>
              <p:nvPr/>
            </p:nvPicPr>
            <p:blipFill>
              <a:blip r:embed="rId9" cstate="print">
                <a:duotone>
                  <a:schemeClr val="accent1">
                    <a:shade val="45000"/>
                    <a:satMod val="135000"/>
                  </a:schemeClr>
                  <a:prstClr val="white"/>
                </a:duotone>
              </a:blip>
              <a:stretch>
                <a:fillRect/>
              </a:stretch>
            </p:blipFill>
            <p:spPr>
              <a:xfrm>
                <a:off x="-2967750" y="2795478"/>
                <a:ext cx="517691" cy="384994"/>
              </a:xfrm>
              <a:prstGeom prst="rect">
                <a:avLst/>
              </a:prstGeom>
              <a:effectLst>
                <a:outerShdw blurRad="76200" dir="18900000" sy="23000" kx="-1200000" algn="bl" rotWithShape="0">
                  <a:prstClr val="black">
                    <a:alpha val="20000"/>
                  </a:prstClr>
                </a:outerShdw>
              </a:effectLst>
            </p:spPr>
          </p:pic>
          <p:pic>
            <p:nvPicPr>
              <p:cNvPr id="86" name="Picture 85" descr="video.png"/>
              <p:cNvPicPr>
                <a:picLocks noChangeAspect="1"/>
              </p:cNvPicPr>
              <p:nvPr/>
            </p:nvPicPr>
            <p:blipFill>
              <a:blip r:embed="rId7" cstate="print">
                <a:duotone>
                  <a:schemeClr val="accent1">
                    <a:shade val="45000"/>
                    <a:satMod val="135000"/>
                  </a:schemeClr>
                  <a:prstClr val="white"/>
                </a:duotone>
              </a:blip>
              <a:stretch>
                <a:fillRect/>
              </a:stretch>
            </p:blipFill>
            <p:spPr>
              <a:xfrm>
                <a:off x="-4248988" y="2632164"/>
                <a:ext cx="563175" cy="418820"/>
              </a:xfrm>
              <a:prstGeom prst="rect">
                <a:avLst/>
              </a:prstGeom>
              <a:effectLst>
                <a:outerShdw blurRad="76200" dir="18900000" sy="23000" kx="-1200000" algn="bl" rotWithShape="0">
                  <a:prstClr val="black">
                    <a:alpha val="20000"/>
                  </a:prstClr>
                </a:outerShdw>
              </a:effectLst>
            </p:spPr>
          </p:pic>
          <p:pic>
            <p:nvPicPr>
              <p:cNvPr id="87" name="Picture 86" descr="document_digital.png"/>
              <p:cNvPicPr>
                <a:picLocks noChangeAspect="1"/>
              </p:cNvPicPr>
              <p:nvPr/>
            </p:nvPicPr>
            <p:blipFill>
              <a:blip r:embed="rId6" cstate="print">
                <a:duotone>
                  <a:schemeClr val="accent1">
                    <a:shade val="45000"/>
                    <a:satMod val="135000"/>
                  </a:schemeClr>
                  <a:prstClr val="white"/>
                </a:duotone>
              </a:blip>
              <a:stretch>
                <a:fillRect/>
              </a:stretch>
            </p:blipFill>
            <p:spPr>
              <a:xfrm>
                <a:off x="-4489855" y="2571074"/>
                <a:ext cx="512001" cy="572237"/>
              </a:xfrm>
              <a:prstGeom prst="rect">
                <a:avLst/>
              </a:prstGeom>
              <a:effectLst>
                <a:outerShdw blurRad="76200" dir="18900000" sy="23000" kx="-1200000" algn="bl" rotWithShape="0">
                  <a:prstClr val="black">
                    <a:alpha val="20000"/>
                  </a:prstClr>
                </a:outerShdw>
              </a:effectLst>
            </p:spPr>
          </p:pic>
        </p:grpSp>
        <p:sp>
          <p:nvSpPr>
            <p:cNvPr id="89" name="TextBox 88"/>
            <p:cNvSpPr txBox="1"/>
            <p:nvPr/>
          </p:nvSpPr>
          <p:spPr>
            <a:xfrm>
              <a:off x="7167120" y="2770748"/>
              <a:ext cx="828457" cy="369332"/>
            </a:xfrm>
            <a:prstGeom prst="rect">
              <a:avLst/>
            </a:prstGeom>
            <a:noFill/>
          </p:spPr>
          <p:txBody>
            <a:bodyPr wrap="none" rtlCol="0">
              <a:spAutoFit/>
            </a:bodyPr>
            <a:lstStyle/>
            <a:p>
              <a:pPr algn="ctr"/>
              <a:r>
                <a:rPr lang="en-US" dirty="0" smtClean="0">
                  <a:solidFill>
                    <a:schemeClr val="bg1"/>
                  </a:solidFill>
                  <a:latin typeface="MetaNormalLF-Roman"/>
                  <a:cs typeface="MetaNormalLF-Roman"/>
                </a:rPr>
                <a:t>USERS</a:t>
              </a:r>
            </a:p>
          </p:txBody>
        </p:sp>
        <p:grpSp>
          <p:nvGrpSpPr>
            <p:cNvPr id="4" name="Group 10"/>
            <p:cNvGrpSpPr/>
            <p:nvPr/>
          </p:nvGrpSpPr>
          <p:grpSpPr>
            <a:xfrm>
              <a:off x="975343" y="2770748"/>
              <a:ext cx="1587350" cy="2254246"/>
              <a:chOff x="975343" y="2713538"/>
              <a:chExt cx="1587350" cy="2254246"/>
            </a:xfrm>
          </p:grpSpPr>
          <p:sp>
            <p:nvSpPr>
              <p:cNvPr id="95" name="TextBox 94"/>
              <p:cNvSpPr txBox="1"/>
              <p:nvPr/>
            </p:nvSpPr>
            <p:spPr>
              <a:xfrm>
                <a:off x="975343" y="2713538"/>
                <a:ext cx="1571506" cy="369332"/>
              </a:xfrm>
              <a:prstGeom prst="rect">
                <a:avLst/>
              </a:prstGeom>
              <a:noFill/>
            </p:spPr>
            <p:txBody>
              <a:bodyPr wrap="none" rtlCol="0">
                <a:spAutoFit/>
              </a:bodyPr>
              <a:lstStyle/>
              <a:p>
                <a:pPr algn="ctr"/>
                <a:r>
                  <a:rPr lang="en-US" dirty="0" smtClean="0">
                    <a:solidFill>
                      <a:srgbClr val="FFFFFF"/>
                    </a:solidFill>
                    <a:latin typeface="MetaNormalLF-Roman"/>
                    <a:cs typeface="MetaNormalLF-Roman"/>
                  </a:rPr>
                  <a:t>APPLICATIONS</a:t>
                </a:r>
              </a:p>
            </p:txBody>
          </p:sp>
          <p:pic>
            <p:nvPicPr>
              <p:cNvPr id="98" name="Picture 97" descr="server.png"/>
              <p:cNvPicPr>
                <a:picLocks noChangeAspect="1"/>
              </p:cNvPicPr>
              <p:nvPr/>
            </p:nvPicPr>
            <p:blipFill>
              <a:blip r:embed="rId16" cstate="print">
                <a:duotone>
                  <a:schemeClr val="bg2">
                    <a:shade val="45000"/>
                    <a:satMod val="135000"/>
                  </a:schemeClr>
                  <a:prstClr val="white"/>
                </a:duotone>
                <a:extLst>
                  <a:ext uri="{BEBA8EAE-BF5A-486C-A8C5-ECC9F3942E4B}">
                    <a14:imgProps xmlns:a14="http://schemas.microsoft.com/office/drawing/2010/main">
                      <a14:imgLayer r:embed="rId17">
                        <a14:imgEffect>
                          <a14:brightnessContrast bright="40000" contrast="-40000"/>
                        </a14:imgEffect>
                      </a14:imgLayer>
                    </a14:imgProps>
                  </a:ext>
                </a:extLst>
              </a:blip>
              <a:stretch>
                <a:fillRect/>
              </a:stretch>
            </p:blipFill>
            <p:spPr>
              <a:xfrm>
                <a:off x="1398803" y="3425257"/>
                <a:ext cx="1163890" cy="1542527"/>
              </a:xfrm>
              <a:prstGeom prst="rect">
                <a:avLst/>
              </a:prstGeom>
              <a:effectLst>
                <a:outerShdw blurRad="50800" dist="38100" dir="2700000" algn="tl" rotWithShape="0">
                  <a:prstClr val="black">
                    <a:alpha val="40000"/>
                  </a:prstClr>
                </a:outerShdw>
              </a:effectLst>
            </p:spPr>
          </p:pic>
        </p:grpSp>
      </p:grpSp>
      <p:sp>
        <p:nvSpPr>
          <p:cNvPr id="103" name="TextBox 102"/>
          <p:cNvSpPr txBox="1"/>
          <p:nvPr/>
        </p:nvSpPr>
        <p:spPr>
          <a:xfrm>
            <a:off x="2291938" y="1235589"/>
            <a:ext cx="6340262" cy="369332"/>
          </a:xfrm>
          <a:prstGeom prst="rect">
            <a:avLst/>
          </a:prstGeom>
          <a:noFill/>
        </p:spPr>
        <p:txBody>
          <a:bodyPr wrap="none" rtlCol="0">
            <a:spAutoFit/>
          </a:bodyPr>
          <a:lstStyle/>
          <a:p>
            <a:r>
              <a:rPr lang="en-US" dirty="0" smtClean="0"/>
              <a:t>Business Applications generate vast amounts of information</a:t>
            </a:r>
            <a:endParaRPr lang="en-US" dirty="0"/>
          </a:p>
        </p:txBody>
      </p:sp>
      <p:grpSp>
        <p:nvGrpSpPr>
          <p:cNvPr id="5" name="Group 54"/>
          <p:cNvGrpSpPr/>
          <p:nvPr/>
        </p:nvGrpSpPr>
        <p:grpSpPr>
          <a:xfrm>
            <a:off x="0" y="1304925"/>
            <a:ext cx="1531938" cy="4791075"/>
            <a:chOff x="0" y="1304925"/>
            <a:chExt cx="1531938" cy="4791075"/>
          </a:xfrm>
        </p:grpSpPr>
        <p:sp>
          <p:nvSpPr>
            <p:cNvPr id="57" name="Round Same Side Corner Rectangle 5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5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59"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88"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0"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91"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2" name="TextBox 91"/>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93"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6" name="Group 49"/>
            <p:cNvGrpSpPr>
              <a:grpSpLocks/>
            </p:cNvGrpSpPr>
            <p:nvPr/>
          </p:nvGrpSpPr>
          <p:grpSpPr bwMode="auto">
            <a:xfrm>
              <a:off x="136525" y="1474788"/>
              <a:ext cx="1214438" cy="461962"/>
              <a:chOff x="350838" y="2459038"/>
              <a:chExt cx="1214438" cy="462292"/>
            </a:xfrm>
          </p:grpSpPr>
          <p:sp>
            <p:nvSpPr>
              <p:cNvPr id="102"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0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99"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00"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10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pic>
        <p:nvPicPr>
          <p:cNvPr id="39937" name="Picture 2" descr="image003"/>
          <p:cNvPicPr>
            <a:picLocks noChangeAspect="1" noChangeArrowheads="1"/>
          </p:cNvPicPr>
          <p:nvPr/>
        </p:nvPicPr>
        <p:blipFill>
          <a:blip r:embed="rId18" cstate="print"/>
          <a:srcRect/>
          <a:stretch>
            <a:fillRect/>
          </a:stretch>
        </p:blipFill>
        <p:spPr bwMode="auto">
          <a:xfrm>
            <a:off x="2889356" y="3136605"/>
            <a:ext cx="4610447" cy="2966483"/>
          </a:xfrm>
          <a:prstGeom prst="rect">
            <a:avLst/>
          </a:prstGeom>
          <a:noFill/>
          <a:ln w="9525">
            <a:noFill/>
            <a:miter lim="800000"/>
            <a:headEnd/>
            <a:tailEnd/>
          </a:ln>
        </p:spPr>
      </p:pic>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60375" y="198438"/>
            <a:ext cx="8683625" cy="387350"/>
          </a:xfrm>
        </p:spPr>
        <p:txBody>
          <a:bodyPr/>
          <a:lstStyle/>
          <a:p>
            <a:pPr>
              <a:defRPr/>
            </a:pPr>
            <a:r>
              <a:rPr lang="en-US" sz="2800" dirty="0" smtClean="0">
                <a:cs typeface="Arial" pitchFamily="34" charset="0"/>
              </a:rPr>
              <a:t>A Typical Example</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03" name="TextBox 102"/>
          <p:cNvSpPr txBox="1"/>
          <p:nvPr/>
        </p:nvSpPr>
        <p:spPr>
          <a:xfrm>
            <a:off x="2030688" y="1389419"/>
            <a:ext cx="6583854" cy="1477328"/>
          </a:xfrm>
          <a:prstGeom prst="rect">
            <a:avLst/>
          </a:prstGeom>
          <a:noFill/>
        </p:spPr>
        <p:txBody>
          <a:bodyPr wrap="none" rtlCol="0">
            <a:spAutoFit/>
          </a:bodyPr>
          <a:lstStyle/>
          <a:p>
            <a:r>
              <a:rPr lang="en-US" dirty="0" smtClean="0"/>
              <a:t>One EMC customer has 60 applications that together generate:</a:t>
            </a:r>
          </a:p>
          <a:p>
            <a:pPr lvl="1">
              <a:buFont typeface="Arial" pitchFamily="34" charset="0"/>
              <a:buChar char="•"/>
            </a:pPr>
            <a:r>
              <a:rPr lang="en-US" dirty="0" smtClean="0"/>
              <a:t> 10 million data records per day</a:t>
            </a:r>
          </a:p>
          <a:p>
            <a:pPr lvl="1">
              <a:buFont typeface="Arial" pitchFamily="34" charset="0"/>
              <a:buChar char="•"/>
            </a:pPr>
            <a:r>
              <a:rPr lang="en-US" dirty="0" smtClean="0"/>
              <a:t>  2 million documents per day</a:t>
            </a:r>
          </a:p>
          <a:p>
            <a:endParaRPr lang="en-US" dirty="0" smtClean="0"/>
          </a:p>
          <a:p>
            <a:endParaRPr lang="en-US" dirty="0"/>
          </a:p>
        </p:txBody>
      </p:sp>
      <p:sp>
        <p:nvSpPr>
          <p:cNvPr id="55" name="TextBox 54"/>
          <p:cNvSpPr txBox="1"/>
          <p:nvPr/>
        </p:nvSpPr>
        <p:spPr>
          <a:xfrm>
            <a:off x="2111837" y="2551226"/>
            <a:ext cx="6687780" cy="2862322"/>
          </a:xfrm>
          <a:prstGeom prst="rect">
            <a:avLst/>
          </a:prstGeom>
          <a:noFill/>
        </p:spPr>
        <p:txBody>
          <a:bodyPr wrap="square" rtlCol="0">
            <a:spAutoFit/>
          </a:bodyPr>
          <a:lstStyle/>
          <a:p>
            <a:r>
              <a:rPr lang="en-US" dirty="0" smtClean="0"/>
              <a:t>While this information is </a:t>
            </a:r>
            <a:r>
              <a:rPr lang="en-US" i="1" dirty="0" smtClean="0"/>
              <a:t>active</a:t>
            </a:r>
            <a:r>
              <a:rPr lang="en-US" dirty="0" smtClean="0"/>
              <a:t> – while it is still in process– it</a:t>
            </a:r>
          </a:p>
          <a:p>
            <a:r>
              <a:rPr lang="en-US" dirty="0" smtClean="0"/>
              <a:t>must be kept in the operational system that created it</a:t>
            </a:r>
          </a:p>
          <a:p>
            <a:endParaRPr lang="en-US" dirty="0" smtClean="0"/>
          </a:p>
          <a:p>
            <a:r>
              <a:rPr lang="en-US" dirty="0" smtClean="0"/>
              <a:t>But keeping it in the operational system after the information has become stable is unnecessary</a:t>
            </a:r>
          </a:p>
          <a:p>
            <a:endParaRPr lang="en-US" dirty="0" smtClean="0"/>
          </a:p>
          <a:p>
            <a:r>
              <a:rPr lang="en-US" dirty="0" smtClean="0"/>
              <a:t/>
            </a:r>
            <a:br>
              <a:rPr lang="en-US" dirty="0" smtClean="0"/>
            </a:br>
            <a:endParaRPr lang="en-US" dirty="0" smtClean="0"/>
          </a:p>
          <a:p>
            <a:endParaRPr lang="en-US" dirty="0" smtClean="0"/>
          </a:p>
          <a:p>
            <a:endParaRPr lang="en-US" dirty="0"/>
          </a:p>
        </p:txBody>
      </p:sp>
      <p:grpSp>
        <p:nvGrpSpPr>
          <p:cNvPr id="2" name="Group 20"/>
          <p:cNvGrpSpPr/>
          <p:nvPr/>
        </p:nvGrpSpPr>
        <p:grpSpPr>
          <a:xfrm>
            <a:off x="0" y="1304925"/>
            <a:ext cx="1531938" cy="4791075"/>
            <a:chOff x="0" y="1304925"/>
            <a:chExt cx="1531938" cy="4791075"/>
          </a:xfrm>
        </p:grpSpPr>
        <p:sp>
          <p:nvSpPr>
            <p:cNvPr id="22" name="Round Same Side Corner Rectangle 21"/>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3"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8" name="TextBox 2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48"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9"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33"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1"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7"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The Market Situation: Information Overload</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04" name="TextBox 103"/>
          <p:cNvSpPr txBox="1"/>
          <p:nvPr/>
        </p:nvSpPr>
        <p:spPr>
          <a:xfrm>
            <a:off x="2337461" y="1711726"/>
            <a:ext cx="6545282" cy="3693319"/>
          </a:xfrm>
          <a:prstGeom prst="rect">
            <a:avLst/>
          </a:prstGeom>
          <a:noFill/>
        </p:spPr>
        <p:txBody>
          <a:bodyPr wrap="square" rtlCol="0">
            <a:spAutoFit/>
          </a:bodyPr>
          <a:lstStyle/>
          <a:p>
            <a:pPr>
              <a:buFont typeface="Arial" pitchFamily="34" charset="0"/>
              <a:buChar char="•"/>
            </a:pPr>
            <a:r>
              <a:rPr lang="en-US" dirty="0" smtClean="0"/>
              <a:t> This explosive growth can affect performance and drive up costs for IT – both operational and capital expenses</a:t>
            </a:r>
            <a:br>
              <a:rPr lang="en-US" dirty="0" smtClean="0"/>
            </a:br>
            <a:endParaRPr lang="en-US" dirty="0" smtClean="0"/>
          </a:p>
          <a:p>
            <a:pPr>
              <a:buFont typeface="Arial" pitchFamily="34" charset="0"/>
              <a:buChar char="•"/>
            </a:pPr>
            <a:r>
              <a:rPr lang="en-GB" dirty="0" smtClean="0">
                <a:cs typeface="Arial" pitchFamily="34" charset="0"/>
              </a:rPr>
              <a:t> According to Gartner, 60-80% of data in operational applications is inactive – not changing</a:t>
            </a:r>
            <a:br>
              <a:rPr lang="en-GB" dirty="0" smtClean="0">
                <a:cs typeface="Arial" pitchFamily="34" charset="0"/>
              </a:rPr>
            </a:br>
            <a:endParaRPr lang="en-GB" dirty="0" smtClean="0">
              <a:cs typeface="Arial" pitchFamily="34" charset="0"/>
            </a:endParaRPr>
          </a:p>
          <a:p>
            <a:pPr>
              <a:buFont typeface="Arial" pitchFamily="34" charset="0"/>
              <a:buChar char="•"/>
            </a:pPr>
            <a:r>
              <a:rPr lang="en-GB" dirty="0" smtClean="0">
                <a:cs typeface="Arial" pitchFamily="34" charset="0"/>
              </a:rPr>
              <a:t> So why not archive it? </a:t>
            </a:r>
            <a:r>
              <a:rPr lang="en-US" dirty="0" smtClean="0"/>
              <a:t/>
            </a:r>
            <a:br>
              <a:rPr lang="en-US" dirty="0" smtClean="0"/>
            </a:br>
            <a:endParaRPr lang="en-US" dirty="0" smtClean="0"/>
          </a:p>
          <a:p>
            <a:pPr>
              <a:buFont typeface="Arial" pitchFamily="34" charset="0"/>
              <a:buChar char="•"/>
            </a:pPr>
            <a:r>
              <a:rPr lang="en-US" dirty="0" smtClean="0"/>
              <a:t> What’s needed is an archiving solution that </a:t>
            </a:r>
          </a:p>
          <a:p>
            <a:pPr lvl="1">
              <a:buFont typeface="Arial" pitchFamily="34" charset="0"/>
              <a:buChar char="•"/>
            </a:pPr>
            <a:r>
              <a:rPr lang="en-US" dirty="0" smtClean="0"/>
              <a:t> Improves application performance</a:t>
            </a:r>
          </a:p>
          <a:p>
            <a:pPr lvl="1">
              <a:buFont typeface="Arial" pitchFamily="34" charset="0"/>
              <a:buChar char="•"/>
            </a:pPr>
            <a:r>
              <a:rPr lang="en-US" dirty="0" smtClean="0"/>
              <a:t> Reduces IT costs </a:t>
            </a:r>
          </a:p>
          <a:p>
            <a:pPr lvl="1">
              <a:buFont typeface="Arial" pitchFamily="34" charset="0"/>
              <a:buChar char="•"/>
            </a:pPr>
            <a:r>
              <a:rPr lang="en-US" dirty="0" smtClean="0"/>
              <a:t> Meets compliance requirements</a:t>
            </a:r>
          </a:p>
          <a:p>
            <a:pPr lvl="1">
              <a:buFont typeface="Arial" pitchFamily="34" charset="0"/>
              <a:buChar char="•"/>
            </a:pPr>
            <a:r>
              <a:rPr lang="en-US" dirty="0" smtClean="0"/>
              <a:t> Provides access to the data as needed</a:t>
            </a:r>
            <a:endParaRPr lang="en-US" dirty="0"/>
          </a:p>
        </p:txBody>
      </p:sp>
      <p:grpSp>
        <p:nvGrpSpPr>
          <p:cNvPr id="2" name="Group 54"/>
          <p:cNvGrpSpPr/>
          <p:nvPr/>
        </p:nvGrpSpPr>
        <p:grpSpPr>
          <a:xfrm>
            <a:off x="0" y="1304925"/>
            <a:ext cx="1531938" cy="4791075"/>
            <a:chOff x="0" y="1304925"/>
            <a:chExt cx="1531938" cy="4791075"/>
          </a:xfrm>
        </p:grpSpPr>
        <p:sp>
          <p:nvSpPr>
            <p:cNvPr id="57" name="Round Same Side Corner Rectangle 5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5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59"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88"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0"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91"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2" name="TextBox 91"/>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93"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102"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0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99"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00"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10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Challenge 1: IT Costs</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04" name="TextBox 103"/>
          <p:cNvSpPr txBox="1"/>
          <p:nvPr/>
        </p:nvSpPr>
        <p:spPr>
          <a:xfrm>
            <a:off x="2337461" y="1711726"/>
            <a:ext cx="6545282" cy="3693319"/>
          </a:xfrm>
          <a:prstGeom prst="rect">
            <a:avLst/>
          </a:prstGeom>
          <a:noFill/>
        </p:spPr>
        <p:txBody>
          <a:bodyPr wrap="square" rtlCol="0">
            <a:spAutoFit/>
          </a:bodyPr>
          <a:lstStyle/>
          <a:p>
            <a:r>
              <a:rPr lang="en-US" dirty="0" smtClean="0"/>
              <a:t>Ever-increasing volumes of application data lead to three types of costs</a:t>
            </a:r>
          </a:p>
          <a:p>
            <a:endParaRPr lang="en-US" dirty="0" smtClean="0"/>
          </a:p>
          <a:p>
            <a:pPr>
              <a:buFont typeface="Arial" pitchFamily="34" charset="0"/>
              <a:buChar char="•"/>
            </a:pPr>
            <a:r>
              <a:rPr lang="en-GB" dirty="0" smtClean="0">
                <a:cs typeface="Arial" pitchFamily="34" charset="0"/>
              </a:rPr>
              <a:t> Server costs</a:t>
            </a:r>
          </a:p>
          <a:p>
            <a:pPr lvl="1">
              <a:buFont typeface="Arial" pitchFamily="34" charset="0"/>
              <a:buChar char="•"/>
            </a:pPr>
            <a:r>
              <a:rPr lang="en-GB" dirty="0" smtClean="0">
                <a:cs typeface="Arial" pitchFamily="34" charset="0"/>
              </a:rPr>
              <a:t> Including the initial cost and annual maintenance of the DBMS software</a:t>
            </a:r>
          </a:p>
          <a:p>
            <a:pPr>
              <a:buFont typeface="Arial" pitchFamily="34" charset="0"/>
              <a:buChar char="•"/>
            </a:pPr>
            <a:r>
              <a:rPr lang="en-GB" dirty="0" smtClean="0">
                <a:cs typeface="Arial" pitchFamily="34" charset="0"/>
              </a:rPr>
              <a:t> Storage Costs</a:t>
            </a:r>
          </a:p>
          <a:p>
            <a:pPr lvl="1">
              <a:buFont typeface="Arial" pitchFamily="34" charset="0"/>
              <a:buChar char="•"/>
            </a:pPr>
            <a:r>
              <a:rPr lang="en-GB" dirty="0" smtClean="0">
                <a:cs typeface="Arial" pitchFamily="34" charset="0"/>
              </a:rPr>
              <a:t> Including costs of electricity, air conditioning, and data-</a:t>
            </a:r>
            <a:r>
              <a:rPr lang="en-GB" dirty="0" err="1" smtClean="0">
                <a:cs typeface="Arial" pitchFamily="34" charset="0"/>
              </a:rPr>
              <a:t>center</a:t>
            </a:r>
            <a:r>
              <a:rPr lang="en-GB" dirty="0" smtClean="0">
                <a:cs typeface="Arial" pitchFamily="34" charset="0"/>
              </a:rPr>
              <a:t> real estate</a:t>
            </a:r>
            <a:endParaRPr lang="en-US" dirty="0" smtClean="0"/>
          </a:p>
          <a:p>
            <a:pPr>
              <a:buFont typeface="Arial" pitchFamily="34" charset="0"/>
              <a:buChar char="•"/>
            </a:pPr>
            <a:r>
              <a:rPr lang="en-US" dirty="0" smtClean="0"/>
              <a:t> Operational Costs</a:t>
            </a:r>
          </a:p>
          <a:p>
            <a:pPr lvl="1">
              <a:buFont typeface="Arial" pitchFamily="34" charset="0"/>
              <a:buChar char="•"/>
            </a:pPr>
            <a:r>
              <a:rPr lang="en-US" dirty="0" smtClean="0"/>
              <a:t> Backups, recovery, upgrades, tuning</a:t>
            </a:r>
          </a:p>
          <a:p>
            <a:pPr lvl="1">
              <a:buFont typeface="Arial" pitchFamily="34" charset="0"/>
              <a:buChar char="•"/>
            </a:pPr>
            <a:r>
              <a:rPr lang="en-US" dirty="0" smtClean="0"/>
              <a:t> Including costs for maintenance and administration of servers, DBMS and storage</a:t>
            </a:r>
            <a:endParaRPr lang="en-US" dirty="0"/>
          </a:p>
        </p:txBody>
      </p:sp>
      <p:grpSp>
        <p:nvGrpSpPr>
          <p:cNvPr id="2" name="Group 54"/>
          <p:cNvGrpSpPr/>
          <p:nvPr/>
        </p:nvGrpSpPr>
        <p:grpSpPr>
          <a:xfrm>
            <a:off x="0" y="1304925"/>
            <a:ext cx="1531938" cy="4791075"/>
            <a:chOff x="0" y="1304925"/>
            <a:chExt cx="1531938" cy="4791075"/>
          </a:xfrm>
        </p:grpSpPr>
        <p:sp>
          <p:nvSpPr>
            <p:cNvPr id="57" name="Round Same Side Corner Rectangle 56"/>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58"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59"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88"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0"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91"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2" name="TextBox 91"/>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93"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96"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102"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105"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99"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100"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101"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defRPr/>
            </a:pPr>
            <a:r>
              <a:rPr lang="en-US" sz="2800" dirty="0" smtClean="0">
                <a:cs typeface="Arial" pitchFamily="34" charset="0"/>
              </a:rPr>
              <a:t>Challenge 2: Compliance</a:t>
            </a:r>
            <a:endParaRPr lang="en-US" sz="2800" dirty="0">
              <a:cs typeface="Arial" pitchFamily="34" charset="0"/>
            </a:endParaRPr>
          </a:p>
        </p:txBody>
      </p:sp>
      <p:sp>
        <p:nvSpPr>
          <p:cNvPr id="19459" name="Rectangle 2"/>
          <p:cNvSpPr>
            <a:spLocks noChangeArrowheads="1"/>
          </p:cNvSpPr>
          <p:nvPr/>
        </p:nvSpPr>
        <p:spPr bwMode="gray">
          <a:xfrm>
            <a:off x="571500" y="831850"/>
            <a:ext cx="8683625" cy="387350"/>
          </a:xfrm>
          <a:prstGeom prst="rect">
            <a:avLst/>
          </a:prstGeom>
          <a:noFill/>
          <a:ln w="9525" algn="ctr">
            <a:noFill/>
            <a:miter lim="800000"/>
            <a:headEnd/>
            <a:tailEnd/>
          </a:ln>
        </p:spPr>
        <p:txBody>
          <a:bodyPr lIns="0" tIns="0" rIns="0" bIns="0"/>
          <a:lstStyle/>
          <a:p>
            <a:pPr eaLnBrk="0" hangingPunct="0">
              <a:lnSpc>
                <a:spcPct val="90000"/>
              </a:lnSpc>
            </a:pPr>
            <a:endParaRPr lang="en-US" sz="1600" dirty="0">
              <a:solidFill>
                <a:schemeClr val="tx1"/>
              </a:solidFill>
            </a:endParaRPr>
          </a:p>
        </p:txBody>
      </p:sp>
      <p:sp>
        <p:nvSpPr>
          <p:cNvPr id="103" name="TextBox 102"/>
          <p:cNvSpPr txBox="1"/>
          <p:nvPr/>
        </p:nvSpPr>
        <p:spPr>
          <a:xfrm>
            <a:off x="2030689" y="1389419"/>
            <a:ext cx="6507670" cy="1754326"/>
          </a:xfrm>
          <a:prstGeom prst="rect">
            <a:avLst/>
          </a:prstGeom>
          <a:noFill/>
        </p:spPr>
        <p:txBody>
          <a:bodyPr wrap="square" rtlCol="0">
            <a:spAutoFit/>
          </a:bodyPr>
          <a:lstStyle/>
          <a:p>
            <a:r>
              <a:rPr lang="en-US" dirty="0" smtClean="0"/>
              <a:t>Government regulations impose strict rules on how companies manage application information</a:t>
            </a:r>
          </a:p>
          <a:p>
            <a:endParaRPr lang="en-US" dirty="0" smtClean="0"/>
          </a:p>
          <a:p>
            <a:r>
              <a:rPr lang="en-US" dirty="0" smtClean="0"/>
              <a:t>The primary regulations are these four:</a:t>
            </a:r>
          </a:p>
          <a:p>
            <a:endParaRPr lang="en-US" dirty="0" smtClean="0"/>
          </a:p>
          <a:p>
            <a:endParaRPr lang="en-US" dirty="0"/>
          </a:p>
        </p:txBody>
      </p:sp>
      <p:sp>
        <p:nvSpPr>
          <p:cNvPr id="55" name="TextBox 54"/>
          <p:cNvSpPr txBox="1"/>
          <p:nvPr/>
        </p:nvSpPr>
        <p:spPr>
          <a:xfrm>
            <a:off x="2111837" y="2551226"/>
            <a:ext cx="6687780" cy="3416320"/>
          </a:xfrm>
          <a:prstGeom prst="rect">
            <a:avLst/>
          </a:prstGeom>
          <a:noFill/>
        </p:spPr>
        <p:txBody>
          <a:bodyPr wrap="square" rtlCol="0">
            <a:spAutoFit/>
          </a:bodyPr>
          <a:lstStyle/>
          <a:p>
            <a:pPr lvl="1">
              <a:buFont typeface="Arial" pitchFamily="34" charset="0"/>
              <a:buChar char="•"/>
            </a:pPr>
            <a:r>
              <a:rPr lang="en-US" dirty="0" smtClean="0"/>
              <a:t> Retention – information must be preserved for a specified period of time</a:t>
            </a:r>
          </a:p>
          <a:p>
            <a:pPr lvl="1">
              <a:buFont typeface="Arial" pitchFamily="34" charset="0"/>
              <a:buChar char="•"/>
            </a:pPr>
            <a:r>
              <a:rPr lang="en-US" dirty="0" smtClean="0"/>
              <a:t> Immutability – information cannot be deleted or changed</a:t>
            </a:r>
          </a:p>
          <a:p>
            <a:pPr lvl="1">
              <a:buFont typeface="Arial" pitchFamily="34" charset="0"/>
              <a:buChar char="•"/>
            </a:pPr>
            <a:r>
              <a:rPr lang="en-US" dirty="0" smtClean="0"/>
              <a:t> Privacy – Sensitive information must be encrypted or masked</a:t>
            </a:r>
          </a:p>
          <a:p>
            <a:pPr lvl="1">
              <a:buFont typeface="Arial" pitchFamily="34" charset="0"/>
              <a:buChar char="•"/>
            </a:pPr>
            <a:r>
              <a:rPr lang="en-US" dirty="0" smtClean="0"/>
              <a:t> Audit Trail – Significant events must be tracked and available for inspection by auditors</a:t>
            </a:r>
          </a:p>
          <a:p>
            <a:endParaRPr lang="en-US" dirty="0" smtClean="0"/>
          </a:p>
          <a:p>
            <a:r>
              <a:rPr lang="en-US" dirty="0" smtClean="0"/>
              <a:t> Failure to comply with these regulations can mean stiff fines or even time in jail</a:t>
            </a:r>
          </a:p>
          <a:p>
            <a:endParaRPr lang="en-US" dirty="0" smtClean="0"/>
          </a:p>
          <a:p>
            <a:endParaRPr lang="en-US" dirty="0"/>
          </a:p>
        </p:txBody>
      </p:sp>
      <p:grpSp>
        <p:nvGrpSpPr>
          <p:cNvPr id="2" name="Group 20"/>
          <p:cNvGrpSpPr/>
          <p:nvPr/>
        </p:nvGrpSpPr>
        <p:grpSpPr>
          <a:xfrm>
            <a:off x="0" y="1304925"/>
            <a:ext cx="1531938" cy="4791075"/>
            <a:chOff x="0" y="1304925"/>
            <a:chExt cx="1531938" cy="4791075"/>
          </a:xfrm>
        </p:grpSpPr>
        <p:sp>
          <p:nvSpPr>
            <p:cNvPr id="22" name="Round Same Side Corner Rectangle 21"/>
            <p:cNvSpPr/>
            <p:nvPr/>
          </p:nvSpPr>
          <p:spPr>
            <a:xfrm rot="5400000">
              <a:off x="-1629569" y="2934494"/>
              <a:ext cx="4791075" cy="1531938"/>
            </a:xfrm>
            <a:prstGeom prst="round2Same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35000"/>
                </a:spcBef>
                <a:buClr>
                  <a:srgbClr val="A1C9E6"/>
                </a:buClr>
                <a:buSzPct val="75000"/>
                <a:buFont typeface="Wingdings" pitchFamily="2" charset="2"/>
                <a:buChar char="n"/>
                <a:defRPr/>
              </a:pPr>
              <a:endParaRPr lang="en-US"/>
            </a:p>
          </p:txBody>
        </p:sp>
        <p:sp>
          <p:nvSpPr>
            <p:cNvPr id="23" name="AutoShape 26"/>
            <p:cNvSpPr>
              <a:spLocks noChangeArrowheads="1"/>
            </p:cNvSpPr>
            <p:nvPr/>
          </p:nvSpPr>
          <p:spPr bwMode="auto">
            <a:xfrm>
              <a:off x="136261" y="4356879"/>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4" name="TextBox 37"/>
            <p:cNvSpPr txBox="1">
              <a:spLocks noChangeArrowheads="1"/>
            </p:cNvSpPr>
            <p:nvPr/>
          </p:nvSpPr>
          <p:spPr bwMode="auto">
            <a:xfrm>
              <a:off x="182563" y="4360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Position the EMC Solution</a:t>
              </a:r>
            </a:p>
          </p:txBody>
        </p:sp>
        <p:sp>
          <p:nvSpPr>
            <p:cNvPr id="25" name="AutoShape 26"/>
            <p:cNvSpPr>
              <a:spLocks noChangeArrowheads="1"/>
            </p:cNvSpPr>
            <p:nvPr/>
          </p:nvSpPr>
          <p:spPr bwMode="auto">
            <a:xfrm>
              <a:off x="136261" y="3213385"/>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6" name="TextBox 37"/>
            <p:cNvSpPr txBox="1">
              <a:spLocks noChangeArrowheads="1"/>
            </p:cNvSpPr>
            <p:nvPr/>
          </p:nvSpPr>
          <p:spPr bwMode="auto">
            <a:xfrm>
              <a:off x="182563" y="3217863"/>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Qualify Opportunities</a:t>
              </a:r>
            </a:p>
          </p:txBody>
        </p:sp>
        <p:sp>
          <p:nvSpPr>
            <p:cNvPr id="27" name="AutoShape 26"/>
            <p:cNvSpPr>
              <a:spLocks noChangeArrowheads="1"/>
            </p:cNvSpPr>
            <p:nvPr/>
          </p:nvSpPr>
          <p:spPr bwMode="auto">
            <a:xfrm>
              <a:off x="136261" y="205950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28" name="TextBox 27"/>
            <p:cNvSpPr txBox="1">
              <a:spLocks noChangeArrowheads="1"/>
            </p:cNvSpPr>
            <p:nvPr/>
          </p:nvSpPr>
          <p:spPr bwMode="auto">
            <a:xfrm>
              <a:off x="182563" y="2063750"/>
              <a:ext cx="1122362" cy="430213"/>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Product Description</a:t>
              </a:r>
            </a:p>
          </p:txBody>
        </p:sp>
        <p:sp>
          <p:nvSpPr>
            <p:cNvPr id="29" name="AutoShape 26"/>
            <p:cNvSpPr>
              <a:spLocks noChangeArrowheads="1"/>
            </p:cNvSpPr>
            <p:nvPr/>
          </p:nvSpPr>
          <p:spPr bwMode="auto">
            <a:xfrm>
              <a:off x="136261" y="2639411"/>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31" name="TextBox 37"/>
            <p:cNvSpPr txBox="1">
              <a:spLocks noChangeArrowheads="1"/>
            </p:cNvSpPr>
            <p:nvPr/>
          </p:nvSpPr>
          <p:spPr bwMode="auto">
            <a:xfrm>
              <a:off x="182563" y="2643188"/>
              <a:ext cx="1122362" cy="430212"/>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a:solidFill>
                    <a:schemeClr val="bg1">
                      <a:lumMod val="65000"/>
                    </a:schemeClr>
                  </a:solidFill>
                  <a:cs typeface="+mn-cs"/>
                </a:rPr>
                <a:t>Identify Opportunities</a:t>
              </a:r>
            </a:p>
          </p:txBody>
        </p:sp>
        <p:grpSp>
          <p:nvGrpSpPr>
            <p:cNvPr id="3" name="Group 49"/>
            <p:cNvGrpSpPr>
              <a:grpSpLocks/>
            </p:cNvGrpSpPr>
            <p:nvPr/>
          </p:nvGrpSpPr>
          <p:grpSpPr bwMode="auto">
            <a:xfrm>
              <a:off x="136525" y="1474788"/>
              <a:ext cx="1214438" cy="461962"/>
              <a:chOff x="350838" y="2459038"/>
              <a:chExt cx="1214438" cy="462292"/>
            </a:xfrm>
          </p:grpSpPr>
          <p:sp>
            <p:nvSpPr>
              <p:cNvPr id="48" name="AutoShape 26"/>
              <p:cNvSpPr>
                <a:spLocks noChangeArrowheads="1"/>
              </p:cNvSpPr>
              <p:nvPr/>
            </p:nvSpPr>
            <p:spPr bwMode="auto">
              <a:xfrm>
                <a:off x="350838" y="2459038"/>
                <a:ext cx="1214438" cy="462292"/>
              </a:xfrm>
              <a:prstGeom prst="roundRect">
                <a:avLst>
                  <a:gd name="adj" fmla="val 16667"/>
                </a:avLst>
              </a:prstGeom>
              <a:solidFill>
                <a:srgbClr val="007DC3"/>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endParaRPr lang="en-US" sz="8800" b="1" i="1" kern="0" dirty="0">
                  <a:solidFill>
                    <a:schemeClr val="tx1"/>
                  </a:solidFill>
                  <a:latin typeface="Arial" charset="0"/>
                  <a:cs typeface="+mn-cs"/>
                </a:endParaRPr>
              </a:p>
            </p:txBody>
          </p:sp>
          <p:sp>
            <p:nvSpPr>
              <p:cNvPr id="49" name="TextBox 37"/>
              <p:cNvSpPr txBox="1">
                <a:spLocks noChangeArrowheads="1"/>
              </p:cNvSpPr>
              <p:nvPr/>
            </p:nvSpPr>
            <p:spPr bwMode="auto">
              <a:xfrm>
                <a:off x="396876" y="2462215"/>
                <a:ext cx="1123950" cy="431195"/>
              </a:xfrm>
              <a:prstGeom prst="rect">
                <a:avLst/>
              </a:prstGeom>
              <a:noFill/>
              <a:ln w="9525">
                <a:noFill/>
                <a:miter lim="800000"/>
                <a:headEnd/>
                <a:tailEnd/>
              </a:ln>
            </p:spPr>
            <p:txBody>
              <a:bodyPr>
                <a:spAutoFit/>
              </a:bodyPr>
              <a:lstStyle/>
              <a:p>
                <a:pPr algn="ctr" fontAlgn="auto">
                  <a:spcBef>
                    <a:spcPts val="0"/>
                  </a:spcBef>
                  <a:spcAft>
                    <a:spcPts val="0"/>
                  </a:spcAft>
                  <a:defRPr/>
                </a:pPr>
                <a:r>
                  <a:rPr lang="en-US" sz="1100" kern="0" dirty="0" smtClean="0">
                    <a:solidFill>
                      <a:schemeClr val="bg1"/>
                    </a:solidFill>
                    <a:cs typeface="+mn-cs"/>
                  </a:rPr>
                  <a:t>Market Overview</a:t>
                </a:r>
                <a:endParaRPr lang="en-US" sz="1100" kern="0" dirty="0">
                  <a:solidFill>
                    <a:schemeClr val="bg1"/>
                  </a:solidFill>
                  <a:cs typeface="+mn-cs"/>
                </a:endParaRPr>
              </a:p>
            </p:txBody>
          </p:sp>
        </p:grpSp>
        <p:sp>
          <p:nvSpPr>
            <p:cNvPr id="33" name="AutoShape 26"/>
            <p:cNvSpPr>
              <a:spLocks noChangeArrowheads="1"/>
            </p:cNvSpPr>
            <p:nvPr/>
          </p:nvSpPr>
          <p:spPr bwMode="auto">
            <a:xfrm>
              <a:off x="126736" y="54713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Additional Resources</a:t>
              </a:r>
            </a:p>
          </p:txBody>
        </p:sp>
        <p:sp>
          <p:nvSpPr>
            <p:cNvPr id="41" name="AutoShape 26"/>
            <p:cNvSpPr>
              <a:spLocks noChangeArrowheads="1"/>
            </p:cNvSpPr>
            <p:nvPr/>
          </p:nvSpPr>
          <p:spPr bwMode="auto">
            <a:xfrm>
              <a:off x="155311" y="3794410"/>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Competitive Differentiators</a:t>
              </a:r>
            </a:p>
          </p:txBody>
        </p:sp>
        <p:sp>
          <p:nvSpPr>
            <p:cNvPr id="47" name="AutoShape 26"/>
            <p:cNvSpPr>
              <a:spLocks noChangeArrowheads="1"/>
            </p:cNvSpPr>
            <p:nvPr/>
          </p:nvSpPr>
          <p:spPr bwMode="auto">
            <a:xfrm>
              <a:off x="126736" y="4899804"/>
              <a:ext cx="1214438" cy="462292"/>
            </a:xfrm>
            <a:prstGeom prst="roundRect">
              <a:avLst>
                <a:gd name="adj" fmla="val 16667"/>
              </a:avLst>
            </a:prstGeom>
            <a:solidFill>
              <a:schemeClr val="bg1">
                <a:lumMod val="85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0" tIns="0" rIns="0" bIns="0" anchor="ctr"/>
            <a:lstStyle/>
            <a:p>
              <a:pPr algn="ctr" fontAlgn="auto">
                <a:spcBef>
                  <a:spcPts val="0"/>
                </a:spcBef>
                <a:spcAft>
                  <a:spcPts val="0"/>
                </a:spcAft>
                <a:defRPr/>
              </a:pPr>
              <a:r>
                <a:rPr lang="en-US" sz="1100" kern="0" dirty="0">
                  <a:solidFill>
                    <a:schemeClr val="bg1">
                      <a:lumMod val="65000"/>
                    </a:schemeClr>
                  </a:solidFill>
                  <a:cs typeface="+mn-cs"/>
                </a:rPr>
                <a:t>Proof  Points</a:t>
              </a:r>
            </a:p>
          </p:txBody>
        </p:sp>
      </p:grpSp>
    </p:spTree>
    <p:extLst>
      <p:ext uri="{BB962C8B-B14F-4D97-AF65-F5344CB8AC3E}">
        <p14:creationId xmlns:p14="http://schemas.microsoft.com/office/powerpoint/2010/main" val="29035867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LMS_COMPLETION_TITLE" val="Q2 2011 Business Class Symmetrix Launch"/>
  <p:tag name="LMS_COMPLETION_ID" val="Q2_2011_Business_Class_Symmetrix_Launch"/>
  <p:tag name="LMS_COMPLETION_VERSION" val="1.0"/>
  <p:tag name="LMS_COMPLETION_DURATION" val="01:00:00"/>
  <p:tag name="LMS_COMPLETION_SCO_TITLE" val="Q2 2011 Business Class Symmetrix Launch"/>
  <p:tag name="LMS_COMPLETION_SCO_ID" val="Q2_2011_Business_Class_Symmetrix_Launch"/>
  <p:tag name="LMS_COMPLETION_EDITION" val="0"/>
  <p:tag name="LMS_COMPLETION_INTERACTION" val="340"/>
  <p:tag name="LMS_COMPLETION_THRESHOLD" val="38"/>
  <p:tag name="LMS_COMPLETION_METHOD" val="VIEW"/>
  <p:tag name="LMS_REPORTING" val="1"/>
  <p:tag name="LMS_DATA_SCORM" val="Yes"/>
  <p:tag name="PRESENTATION_PLAYLIST_COUNT" val="0"/>
  <p:tag name="PRESENTATION_PRESENTER_SLIDE_LEVEL" val="0"/>
  <p:tag name="ARTICULATE_PRESENTER_VERSION" val="6"/>
  <p:tag name="PUBLISH_TITLE" val="Q2 2011 Business Class Symmetrix Launch"/>
  <p:tag name="ARTICULATE_PUBLISH_PATH" val="W:\eLearningServices\Sales_Field\Launch\Q2 2011 Symmetrix VMAXe\Pub"/>
  <p:tag name="ARTICULATE_LOGO" val="EMC_B_Small.gif"/>
  <p:tag name="ARTICULATE_PRESENTER" val="(None selected)"/>
  <p:tag name="ARTICULATE_PRESENTER_GUID" val="9869030842"/>
  <p:tag name="ARTICULATE_LMS" val="0"/>
  <p:tag name="ARTICULATE_TEMPLATE" val="EMC Cloud Blue"/>
  <p:tag name="ARTICULATE_TEMPLATE_GUID" val="f6e81806-8949-4475-a07b-69eb16a45ab9"/>
  <p:tag name="LMS_PUBLISH" val="Yes"/>
  <p:tag name="PRESENTER_PREVIEW_MODE" val="0"/>
  <p:tag name="PRESENTER_PREVIEW_START" val="1"/>
  <p:tag name="LMS_PROTOCOL_METHOD" val="SCORM"/>
  <p:tag name="LMS_PROTOCOL_VERSION" val="1.2"/>
  <p:tag name="PLAYERLOGOHEIGHT" val="40"/>
  <p:tag name="PLAYERLOGOWIDTH" val="114"/>
  <p:tag name="LAUNCHINNEWWINDOW" val="0"/>
  <p:tag name="LASTPUBLISHED" val="W:\eLearningServices\Sales_Field\Launch\Q2 2011 Symmetrix VMAXe\Pub\Q2 2011 Business Class Symmetrix Launch\player.html"/>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47dfe59-02cd-4b3f-b530-cd94b52f1797"/>
</p:tagLst>
</file>

<file path=ppt/theme/theme1.xml><?xml version="1.0" encoding="utf-8"?>
<a:theme xmlns:a="http://schemas.openxmlformats.org/drawingml/2006/main" name="EMC_Presentation_Internal_Templat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w 2010 Template">
      <a:dk1>
        <a:srgbClr val="000000"/>
      </a:dk1>
      <a:lt1>
        <a:srgbClr val="FFFFFF"/>
      </a:lt1>
      <a:dk2>
        <a:srgbClr val="007DC3"/>
      </a:dk2>
      <a:lt2>
        <a:srgbClr val="5F5F5F"/>
      </a:lt2>
      <a:accent1>
        <a:srgbClr val="2C95DD"/>
      </a:accent1>
      <a:accent2>
        <a:srgbClr val="49A942"/>
      </a:accent2>
      <a:accent3>
        <a:srgbClr val="B4D88B"/>
      </a:accent3>
      <a:accent4>
        <a:srgbClr val="FFC425"/>
      </a:accent4>
      <a:accent5>
        <a:srgbClr val="E36F1E"/>
      </a:accent5>
      <a:accent6>
        <a:srgbClr val="B5121B"/>
      </a:accent6>
      <a:hlink>
        <a:srgbClr val="007DC3"/>
      </a:hlink>
      <a:folHlink>
        <a:srgbClr val="49A942"/>
      </a:folHlink>
    </a:clrScheme>
    <a:fontScheme name="Meta">
      <a:majorFont>
        <a:latin typeface="MetaNormalLF-Roman"/>
        <a:ea typeface=""/>
        <a:cs typeface=""/>
      </a:majorFont>
      <a:minorFont>
        <a:latin typeface="MetaNormalLF-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EMC_Presentation_Internal_Template</Template>
  <TotalTime>8549</TotalTime>
  <Words>2880</Words>
  <Application>Microsoft Office PowerPoint</Application>
  <PresentationFormat>On-screen Show (4:3)</PresentationFormat>
  <Paragraphs>718</Paragraphs>
  <Slides>43</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EMC_Presentation_Internal_Template</vt:lpstr>
      <vt:lpstr>Worksheet</vt:lpstr>
      <vt:lpstr>EMC InfoArchive 101</vt:lpstr>
      <vt:lpstr>What You Will Learn</vt:lpstr>
      <vt:lpstr>PowerPoint Presentation</vt:lpstr>
      <vt:lpstr>The Market Situation: Information Overload</vt:lpstr>
      <vt:lpstr>The Market Situation: Information Overload</vt:lpstr>
      <vt:lpstr>A Typical Example</vt:lpstr>
      <vt:lpstr>The Market Situation: Information Overload</vt:lpstr>
      <vt:lpstr>Challenge 1: IT Costs</vt:lpstr>
      <vt:lpstr>Challenge 2: Compliance</vt:lpstr>
      <vt:lpstr>Challenge 3: Application Decommissioning</vt:lpstr>
      <vt:lpstr>PowerPoint Presentation</vt:lpstr>
      <vt:lpstr>EMC InfoArchive</vt:lpstr>
      <vt:lpstr>The Unified Archive</vt:lpstr>
      <vt:lpstr>Technology Components</vt:lpstr>
      <vt:lpstr>Caution</vt:lpstr>
      <vt:lpstr>How does it work?</vt:lpstr>
      <vt:lpstr>DEMO: Data Access</vt:lpstr>
      <vt:lpstr>How InfoArchive Addresses the Cost Challenge</vt:lpstr>
      <vt:lpstr>How InfoArchive Addresses the Compliance Challenge</vt:lpstr>
      <vt:lpstr>How InfoArchive Addresses the Decommissioning Challenge</vt:lpstr>
      <vt:lpstr>PowerPoint Presentation</vt:lpstr>
      <vt:lpstr>Target Markets </vt:lpstr>
      <vt:lpstr>Target Accounts</vt:lpstr>
      <vt:lpstr>Target Accounts</vt:lpstr>
      <vt:lpstr>Competitive Overview</vt:lpstr>
      <vt:lpstr>Landmines (Avoiding &amp; Planting)</vt:lpstr>
      <vt:lpstr>Landmines (Avoiding &amp; Planting)</vt:lpstr>
      <vt:lpstr>PowerPoint Presentation</vt:lpstr>
      <vt:lpstr>Value Proposition</vt:lpstr>
      <vt:lpstr>Sources of Value</vt:lpstr>
      <vt:lpstr>Sources of Value</vt:lpstr>
      <vt:lpstr>The Three Components of InfoArchive Pricing</vt:lpstr>
      <vt:lpstr>How InfoArchive is Delivered</vt:lpstr>
      <vt:lpstr>Customer Examples &amp; Use Cases</vt:lpstr>
      <vt:lpstr>Customer Examples &amp; Use Cases</vt:lpstr>
      <vt:lpstr>Customer Examples &amp; Use Cases</vt:lpstr>
      <vt:lpstr>Industry Quotes</vt:lpstr>
      <vt:lpstr>Additional Resources </vt:lpstr>
      <vt:lpstr>Course Summary </vt:lpstr>
      <vt:lpstr>Thank You</vt:lpstr>
      <vt:lpstr>PowerPoint Presentation</vt:lpstr>
      <vt:lpstr>PowerPoint Presentation</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201 (e.g. Selling to the Application Owner 201)</dc:title>
  <dc:creator>Carror2</dc:creator>
  <cp:lastModifiedBy>EMC</cp:lastModifiedBy>
  <cp:revision>297</cp:revision>
  <dcterms:created xsi:type="dcterms:W3CDTF">2011-04-05T16:05:08Z</dcterms:created>
  <dcterms:modified xsi:type="dcterms:W3CDTF">2014-01-24T23:29:39Z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0F02C858-DC69-4A15-9EA1-8A0AAE633A99</vt:lpwstr>
  </property>
  <property fmtid="{D5CDD505-2E9C-101B-9397-08002B2CF9AE}" pid="4" name="ArticulatePath">
    <vt:lpwstr>VMAXe_Launch_Training_EN</vt:lpwstr>
  </property>
  <property fmtid="{D5CDD505-2E9C-101B-9397-08002B2CF9AE}" pid="5" name="ArticulateProjectFull">
    <vt:lpwstr>W:\eLearningServices\Sales_Field\Launch\Q2 2011 Symmetrix VMAXe\VMAXe_Launch_Training_EN.ppta</vt:lpwstr>
  </property>
</Properties>
</file>