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6"/>
  </p:notesMasterIdLst>
  <p:handoutMasterIdLst>
    <p:handoutMasterId r:id="rId17"/>
  </p:handoutMasterIdLst>
  <p:sldIdLst>
    <p:sldId id="311" r:id="rId2"/>
    <p:sldId id="518" r:id="rId3"/>
    <p:sldId id="509" r:id="rId4"/>
    <p:sldId id="510" r:id="rId5"/>
    <p:sldId id="519" r:id="rId6"/>
    <p:sldId id="520" r:id="rId7"/>
    <p:sldId id="511" r:id="rId8"/>
    <p:sldId id="512" r:id="rId9"/>
    <p:sldId id="513" r:id="rId10"/>
    <p:sldId id="514" r:id="rId11"/>
    <p:sldId id="515" r:id="rId12"/>
    <p:sldId id="516" r:id="rId13"/>
    <p:sldId id="517" r:id="rId14"/>
    <p:sldId id="508" r:id="rId15"/>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0C9"/>
    <a:srgbClr val="E7E7E7"/>
    <a:srgbClr val="49A942"/>
    <a:srgbClr val="73C167"/>
    <a:srgbClr val="4E917A"/>
    <a:srgbClr val="76AE99"/>
    <a:srgbClr val="005C42"/>
    <a:srgbClr val="9DC8BA"/>
    <a:srgbClr val="B5121B"/>
    <a:srgbClr val="A8D59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65868" autoAdjust="0"/>
  </p:normalViewPr>
  <p:slideViewPr>
    <p:cSldViewPr snapToGrid="0" showGuides="1">
      <p:cViewPr varScale="1">
        <p:scale>
          <a:sx n="57" d="100"/>
          <a:sy n="57" d="100"/>
        </p:scale>
        <p:origin x="-1698" y="-84"/>
      </p:cViewPr>
      <p:guideLst>
        <p:guide orient="horz" pos="2468"/>
        <p:guide orient="horz" pos="497"/>
        <p:guide pos="5529"/>
        <p:guide pos="448"/>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76" d="100"/>
          <a:sy n="76" d="100"/>
        </p:scale>
        <p:origin x="-2046" y="-102"/>
      </p:cViewPr>
      <p:guideLst>
        <p:guide orient="horz" pos="110"/>
        <p:guide pos="4180"/>
        <p:guide pos="188"/>
      </p:guideLst>
    </p:cSldViewPr>
  </p:notesViewPr>
  <p:gridSpacing cx="117043200" cy="117043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xmlns="" val="828217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95500" y="692150"/>
            <a:ext cx="280035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xmlns="" val="303597336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Operators- tactical.</a:t>
            </a:r>
            <a:r>
              <a:rPr lang="en-US" baseline="0" dirty="0" smtClean="0"/>
              <a:t>  Only have a no vote.</a:t>
            </a:r>
          </a:p>
          <a:p>
            <a:r>
              <a:rPr lang="en-US" baseline="0" dirty="0" smtClean="0"/>
              <a:t>Executives- strategic. Have the ability to say yes.</a:t>
            </a:r>
          </a:p>
          <a:p>
            <a:endParaRPr lang="en-US" baseline="0" dirty="0" smtClean="0"/>
          </a:p>
          <a:p>
            <a:r>
              <a:rPr lang="en-US" baseline="0" dirty="0" smtClean="0"/>
              <a:t>Reporting, analytics, higher level elements will win a deal.</a:t>
            </a:r>
          </a:p>
          <a:p>
            <a:r>
              <a:rPr lang="en-US" baseline="0" dirty="0" smtClean="0"/>
              <a:t>Ease of use, just gets you to the 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Saving lives. (police</a:t>
            </a:r>
            <a:r>
              <a:rPr lang="en-US" baseline="0" dirty="0" smtClean="0"/>
              <a:t> depts.)</a:t>
            </a:r>
            <a:endParaRPr lang="en-US" dirty="0" smtClean="0"/>
          </a:p>
          <a:p>
            <a:r>
              <a:rPr lang="en-US" dirty="0" smtClean="0"/>
              <a:t>Making lives better. (pharmaceuticals)</a:t>
            </a:r>
          </a:p>
          <a:p>
            <a:r>
              <a:rPr lang="en-US" dirty="0" smtClean="0"/>
              <a:t>Etc.</a:t>
            </a:r>
          </a:p>
          <a:p>
            <a:endParaRPr lang="en-US" dirty="0" smtClean="0"/>
          </a:p>
          <a:p>
            <a:r>
              <a:rPr lang="en-US" dirty="0" smtClean="0"/>
              <a:t>Financial is only one element</a:t>
            </a:r>
            <a:r>
              <a:rPr lang="en-US" baseline="0" dirty="0" smtClean="0"/>
              <a:t> of an organizations charter.</a:t>
            </a:r>
          </a:p>
          <a:p>
            <a:endParaRPr lang="en-US" baseline="0"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how one use case, can and should have elements of all of these.</a:t>
            </a:r>
          </a:p>
          <a:p>
            <a:endParaRPr lang="en-US" dirty="0" smtClean="0"/>
          </a:p>
          <a:p>
            <a:r>
              <a:rPr lang="en-US" dirty="0" smtClean="0"/>
              <a:t>Discuss how they</a:t>
            </a:r>
            <a:r>
              <a:rPr lang="en-US" baseline="0" dirty="0" smtClean="0"/>
              <a:t> layer on each other.  Sometimes a 12 month hard savings is close, but not compelling, then cost avoidance comes in, and then risk mitigation could nail it home.</a:t>
            </a:r>
          </a:p>
          <a:p>
            <a:endParaRPr lang="en-US" baseline="0" dirty="0" smtClean="0"/>
          </a:p>
          <a:p>
            <a:r>
              <a:rPr lang="en-US" baseline="0" dirty="0" smtClean="0"/>
              <a:t>Talk about how to measure in concept the different types.  Tough one is risk mitigation– twist it to a hard savings with audit reductions for example.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2" y="1239838"/>
            <a:ext cx="6048376" cy="1354217"/>
          </a:xfrm>
          <a:prstGeom prst="rect">
            <a:avLst/>
          </a:prstGeom>
          <a:noFill/>
        </p:spPr>
        <p:txBody>
          <a:bodyPr lIns="0" tIns="0" rIns="0" bIns="0" anchor="b" anchorCtr="0">
            <a:spAutoFit/>
          </a:bodyPr>
          <a:lstStyle>
            <a:lvl1pPr>
              <a:defRPr sz="4400">
                <a:solidFill>
                  <a:schemeClr val="tx2"/>
                </a:solidFill>
                <a:latin typeface="Verdana"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4" y="3025775"/>
            <a:ext cx="6048375" cy="369332"/>
          </a:xfrm>
          <a:prstGeom prst="rect">
            <a:avLst/>
          </a:prstGeom>
          <a:noFill/>
        </p:spPr>
        <p:txBody>
          <a:bodyPr lIns="0" tIns="0" rIns="0" bIns="0">
            <a:spAutoFit/>
          </a:bodyPr>
          <a:lstStyle>
            <a:lvl1pPr marL="0" indent="0" algn="l">
              <a:spcBef>
                <a:spcPts val="0"/>
              </a:spcBef>
              <a:buNone/>
              <a:defRPr sz="2400">
                <a:solidFill>
                  <a:schemeClr val="bg2"/>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0" y="0"/>
            <a:ext cx="2439989" cy="6172200"/>
          </a:xfrm>
          <a:prstGeom prst="rect">
            <a:avLst/>
          </a:prstGeom>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Content Placeholder 6"/>
          <p:cNvSpPr>
            <a:spLocks noGrp="1"/>
          </p:cNvSpPr>
          <p:nvPr>
            <p:ph sz="quarter" idx="11"/>
          </p:nvPr>
        </p:nvSpPr>
        <p:spPr bwMode="gray">
          <a:xfrm>
            <a:off x="2728914" y="4120284"/>
            <a:ext cx="6048375"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2"/>
                </a:solidFill>
                <a:effectLst/>
                <a:uLnTx/>
                <a:uFillTx/>
                <a:latin typeface="Verdana" pitchFamily="34" charset="0"/>
                <a:ea typeface="+mn-ea"/>
                <a:cs typeface="+mn-cs"/>
              </a:defRPr>
            </a:lvl1pPr>
          </a:lstStyle>
          <a:p>
            <a:pPr marL="0" marR="0" lvl="0" indent="0" algn="l" defTabSz="914400" rtl="0" eaLnBrk="1" fontAlgn="auto" latinLnBrk="0" hangingPunct="1">
              <a:lnSpc>
                <a:spcPct val="100000"/>
              </a:lnSpc>
              <a:spcBef>
                <a:spcPct val="20000"/>
              </a:spcBef>
              <a:spcAft>
                <a:spcPts val="0"/>
              </a:spcAft>
              <a:buClr>
                <a:srgbClr val="2C95DD"/>
              </a:buClr>
              <a:buSzTx/>
              <a:tabLst/>
              <a:defRPr/>
            </a:pPr>
            <a:r>
              <a:rPr lang="en-US" smtClean="0"/>
              <a:t>Click to edit Master text styles</a:t>
            </a:r>
          </a:p>
        </p:txBody>
      </p:sp>
    </p:spTree>
  </p:cSld>
  <p:clrMapOvr>
    <a:masterClrMapping/>
  </p:clrMapOvr>
  <p:transition>
    <p:fade/>
  </p:transition>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6714" y="1123950"/>
            <a:ext cx="8410575" cy="461625"/>
          </a:xfrm>
          <a:prstGeom prst="rect">
            <a:avLst/>
          </a:prstGeom>
          <a:noFill/>
        </p:spPr>
        <p:txBody>
          <a:bodyPr lIns="0" tIns="0" rIns="0" bIns="0" anchor="t" anchorCtr="0"/>
          <a:lstStyle>
            <a:lvl1pPr marL="0" indent="0">
              <a:spcBef>
                <a:spcPts val="0"/>
              </a:spcBef>
              <a:buNone/>
              <a:tabLst/>
              <a:defRPr sz="2000" b="0">
                <a:solidFill>
                  <a:schemeClr val="bg2"/>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Content Placeholder 3"/>
          <p:cNvSpPr>
            <a:spLocks noGrp="1"/>
          </p:cNvSpPr>
          <p:nvPr>
            <p:ph sz="quarter" idx="10"/>
          </p:nvPr>
        </p:nvSpPr>
        <p:spPr bwMode="gray">
          <a:xfrm>
            <a:off x="366714" y="1873250"/>
            <a:ext cx="8410575" cy="4070349"/>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vl3pPr>
              <a:spcBef>
                <a:spcPts val="300"/>
              </a:spcBef>
              <a:buClr>
                <a:schemeClr val="tx2"/>
              </a:buClr>
              <a:buFont typeface="Verdana" pitchFamily="34" charset="0"/>
              <a:buChar char="▪"/>
              <a:defRPr sz="1800">
                <a:solidFill>
                  <a:schemeClr val="bg2"/>
                </a:solidFill>
                <a:latin typeface="Verdana" pitchFamily="34" charset="0"/>
              </a:defRPr>
            </a:lvl3pPr>
            <a:lvl4pPr marL="1658938" indent="-287338">
              <a:spcBef>
                <a:spcPts val="300"/>
              </a:spcBef>
              <a:buClr>
                <a:schemeClr val="tx2"/>
              </a:buClr>
              <a:buFont typeface="Verdana" pitchFamily="34" charset="0"/>
              <a:buChar char="—"/>
              <a:defRPr sz="1600">
                <a:solidFill>
                  <a:schemeClr val="bg2"/>
                </a:solidFill>
                <a:latin typeface="Verdana" pitchFamily="34" charset="0"/>
              </a:defRPr>
            </a:lvl4pPr>
            <a:lvl5pPr>
              <a:spcBef>
                <a:spcPts val="300"/>
              </a:spcBef>
              <a:buClr>
                <a:schemeClr val="tx2"/>
              </a:buClr>
              <a:buFont typeface="Verdana" pitchFamily="34" charset="0"/>
              <a:buChar char="»"/>
              <a:defRPr sz="14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5" name="Picture Placeholder 2"/>
          <p:cNvSpPr>
            <a:spLocks noGrp="1"/>
          </p:cNvSpPr>
          <p:nvPr>
            <p:ph type="pic" idx="1"/>
          </p:nvPr>
        </p:nvSpPr>
        <p:spPr bwMode="gray">
          <a:xfrm>
            <a:off x="366714" y="1412875"/>
            <a:ext cx="2073275" cy="4530725"/>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Content Placeholder 3"/>
          <p:cNvSpPr>
            <a:spLocks noGrp="1"/>
          </p:cNvSpPr>
          <p:nvPr>
            <p:ph sz="quarter" idx="11"/>
          </p:nvPr>
        </p:nvSpPr>
        <p:spPr bwMode="gray">
          <a:xfrm>
            <a:off x="2728913" y="1412875"/>
            <a:ext cx="6048376" cy="4530725"/>
          </a:xfrm>
          <a:prstGeom prst="rect">
            <a:avLst/>
          </a:prstGeom>
          <a:noFill/>
        </p:spPr>
        <p:txBody>
          <a:bodyPr lIns="0" tIns="0" rIns="0" bIns="0">
            <a:noAutofit/>
          </a:bodyPr>
          <a:lstStyle>
            <a:lvl1pPr>
              <a:spcBef>
                <a:spcPts val="1200"/>
              </a:spcBef>
              <a:buClr>
                <a:schemeClr val="tx2"/>
              </a:buClr>
              <a:buFont typeface="Wingdings" pitchFamily="2" charset="2"/>
              <a:buChar char=""/>
              <a:defRPr>
                <a:solidFill>
                  <a:schemeClr val="bg2"/>
                </a:solidFill>
                <a:latin typeface="Verdana" pitchFamily="34" charset="0"/>
              </a:defRPr>
            </a:lvl1pPr>
            <a:lvl2pPr>
              <a:spcBef>
                <a:spcPts val="300"/>
              </a:spcBef>
              <a:buClr>
                <a:schemeClr val="tx2"/>
              </a:buClr>
              <a:buFont typeface="Verdana" pitchFamily="34" charset="0"/>
              <a:buChar char="–"/>
              <a:defRPr>
                <a:solidFill>
                  <a:schemeClr val="bg2"/>
                </a:solidFill>
                <a:latin typeface="Verdana" pitchFamily="34" charset="0"/>
              </a:defRPr>
            </a:lvl2pPr>
            <a:lvl3pPr>
              <a:spcBef>
                <a:spcPts val="300"/>
              </a:spcBef>
              <a:buClr>
                <a:schemeClr val="tx2"/>
              </a:buClr>
              <a:buFont typeface="Verdana" pitchFamily="34" charset="0"/>
              <a:buChar char="▪"/>
              <a:defRPr>
                <a:solidFill>
                  <a:schemeClr val="bg2"/>
                </a:solidFill>
                <a:latin typeface="Verdana" pitchFamily="34" charset="0"/>
              </a:defRPr>
            </a:lvl3pPr>
            <a:lvl4pPr marL="1658938" indent="-287338">
              <a:spcBef>
                <a:spcPts val="300"/>
              </a:spcBef>
              <a:buClr>
                <a:schemeClr val="tx2"/>
              </a:buClr>
              <a:buFont typeface="Verdana" pitchFamily="34" charset="0"/>
              <a:buChar char="—"/>
              <a:defRPr>
                <a:solidFill>
                  <a:schemeClr val="bg2"/>
                </a:solidFill>
                <a:latin typeface="Verdana" pitchFamily="34" charset="0"/>
              </a:defRPr>
            </a:lvl4pPr>
            <a:lvl5pPr>
              <a:spcBef>
                <a:spcPts val="300"/>
              </a:spcBef>
              <a:buClr>
                <a:schemeClr val="tx2"/>
              </a:buClr>
              <a:buFont typeface="Verdana" pitchFamily="34" charset="0"/>
              <a:buChar char="»"/>
              <a:defRPr sz="16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5" name="Picture Placeholder 2"/>
          <p:cNvSpPr>
            <a:spLocks noGrp="1"/>
          </p:cNvSpPr>
          <p:nvPr>
            <p:ph type="pic" idx="10"/>
          </p:nvPr>
        </p:nvSpPr>
        <p:spPr bwMode="gray">
          <a:xfrm>
            <a:off x="366714" y="1873250"/>
            <a:ext cx="2073275" cy="4070351"/>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Content Placeholder 3"/>
          <p:cNvSpPr>
            <a:spLocks noGrp="1"/>
          </p:cNvSpPr>
          <p:nvPr>
            <p:ph sz="quarter" idx="11"/>
          </p:nvPr>
        </p:nvSpPr>
        <p:spPr bwMode="gray">
          <a:xfrm>
            <a:off x="2728913" y="1892300"/>
            <a:ext cx="6048376" cy="4051299"/>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vl3pPr>
              <a:spcBef>
                <a:spcPts val="300"/>
              </a:spcBef>
              <a:buClr>
                <a:schemeClr val="tx2"/>
              </a:buClr>
              <a:buFont typeface="Verdana" pitchFamily="34" charset="0"/>
              <a:buChar char="▪"/>
              <a:defRPr sz="1800">
                <a:solidFill>
                  <a:schemeClr val="bg2"/>
                </a:solidFill>
                <a:latin typeface="Verdana" pitchFamily="34" charset="0"/>
              </a:defRPr>
            </a:lvl3pPr>
            <a:lvl4pPr marL="1658938" indent="-287338">
              <a:spcBef>
                <a:spcPts val="300"/>
              </a:spcBef>
              <a:buClr>
                <a:schemeClr val="tx2"/>
              </a:buClr>
              <a:buFont typeface="Verdana" pitchFamily="34" charset="0"/>
              <a:buChar char="—"/>
              <a:defRPr sz="1600">
                <a:solidFill>
                  <a:schemeClr val="bg2"/>
                </a:solidFill>
                <a:latin typeface="Verdana" pitchFamily="34" charset="0"/>
              </a:defRPr>
            </a:lvl4pPr>
            <a:lvl5pPr>
              <a:spcBef>
                <a:spcPts val="300"/>
              </a:spcBef>
              <a:buClr>
                <a:schemeClr val="tx2"/>
              </a:buClr>
              <a:buFont typeface="Verdana" pitchFamily="34" charset="0"/>
              <a:buChar char="»"/>
              <a:defRPr sz="14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p:cNvSpPr>
            <a:spLocks noGrp="1"/>
          </p:cNvSpPr>
          <p:nvPr>
            <p:ph type="body" idx="1"/>
          </p:nvPr>
        </p:nvSpPr>
        <p:spPr bwMode="gray">
          <a:xfrm>
            <a:off x="366714" y="1123950"/>
            <a:ext cx="8410575" cy="461625"/>
          </a:xfrm>
          <a:prstGeom prst="rect">
            <a:avLst/>
          </a:prstGeom>
          <a:noFill/>
        </p:spPr>
        <p:txBody>
          <a:bodyPr lIns="0" tIns="0" rIns="0" bIns="0" anchor="t" anchorCtr="0"/>
          <a:lstStyle>
            <a:lvl1pPr marL="0" indent="0">
              <a:spcBef>
                <a:spcPts val="0"/>
              </a:spcBef>
              <a:buNone/>
              <a:tabLst/>
              <a:defRPr sz="2000" b="0">
                <a:solidFill>
                  <a:schemeClr val="bg2"/>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5" name="Content Placeholder 3"/>
          <p:cNvSpPr>
            <a:spLocks noGrp="1"/>
          </p:cNvSpPr>
          <p:nvPr>
            <p:ph sz="quarter" idx="10"/>
          </p:nvPr>
        </p:nvSpPr>
        <p:spPr bwMode="gray">
          <a:xfrm>
            <a:off x="366714" y="1412875"/>
            <a:ext cx="4032466" cy="4551893"/>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vl3pPr>
              <a:spcBef>
                <a:spcPts val="300"/>
              </a:spcBef>
              <a:buClr>
                <a:schemeClr val="tx2"/>
              </a:buClr>
              <a:buFont typeface="Verdana" pitchFamily="34" charset="0"/>
              <a:buChar char="▪"/>
              <a:defRPr sz="1800">
                <a:solidFill>
                  <a:schemeClr val="bg2"/>
                </a:solidFill>
                <a:latin typeface="Verdana" pitchFamily="34" charset="0"/>
              </a:defRPr>
            </a:lvl3pPr>
            <a:lvl4pPr marL="1658938" indent="-287338">
              <a:spcBef>
                <a:spcPts val="300"/>
              </a:spcBef>
              <a:buClr>
                <a:schemeClr val="tx2"/>
              </a:buClr>
              <a:buFont typeface="Verdana" pitchFamily="34" charset="0"/>
              <a:buChar char="—"/>
              <a:defRPr sz="1600">
                <a:solidFill>
                  <a:schemeClr val="bg2"/>
                </a:solidFill>
                <a:latin typeface="Verdana" pitchFamily="34" charset="0"/>
              </a:defRPr>
            </a:lvl4pPr>
            <a:lvl5pPr>
              <a:spcBef>
                <a:spcPts val="300"/>
              </a:spcBef>
              <a:buClr>
                <a:schemeClr val="tx2"/>
              </a:buClr>
              <a:buFont typeface="Verdana" pitchFamily="34" charset="0"/>
              <a:buChar char="»"/>
              <a:defRPr sz="14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quarter" idx="11"/>
          </p:nvPr>
        </p:nvSpPr>
        <p:spPr bwMode="gray">
          <a:xfrm>
            <a:off x="4744822" y="1412875"/>
            <a:ext cx="4032466" cy="4551893"/>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vl3pPr>
              <a:spcBef>
                <a:spcPts val="300"/>
              </a:spcBef>
              <a:buClr>
                <a:schemeClr val="tx2"/>
              </a:buClr>
              <a:buFont typeface="Verdana" pitchFamily="34" charset="0"/>
              <a:buChar char="▪"/>
              <a:defRPr sz="1800">
                <a:solidFill>
                  <a:schemeClr val="bg2"/>
                </a:solidFill>
                <a:latin typeface="Verdana" pitchFamily="34" charset="0"/>
              </a:defRPr>
            </a:lvl3pPr>
            <a:lvl4pPr marL="1658938" indent="-287338">
              <a:spcBef>
                <a:spcPts val="300"/>
              </a:spcBef>
              <a:buClr>
                <a:schemeClr val="tx2"/>
              </a:buClr>
              <a:buFont typeface="Verdana" pitchFamily="34" charset="0"/>
              <a:buChar char="—"/>
              <a:defRPr sz="1600">
                <a:solidFill>
                  <a:schemeClr val="bg2"/>
                </a:solidFill>
                <a:latin typeface="Verdana" pitchFamily="34" charset="0"/>
              </a:defRPr>
            </a:lvl4pPr>
            <a:lvl5pPr>
              <a:spcBef>
                <a:spcPts val="300"/>
              </a:spcBef>
              <a:buClr>
                <a:schemeClr val="tx2"/>
              </a:buClr>
              <a:buFont typeface="Verdana" pitchFamily="34" charset="0"/>
              <a:buChar char="»"/>
              <a:defRPr sz="14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412875"/>
            <a:ext cx="4032466" cy="4551893"/>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vl3pPr>
              <a:spcBef>
                <a:spcPts val="300"/>
              </a:spcBef>
              <a:buClr>
                <a:schemeClr val="tx2"/>
              </a:buClr>
              <a:buFont typeface="Verdana" pitchFamily="34" charset="0"/>
              <a:buChar char="▪"/>
              <a:defRPr sz="1800">
                <a:solidFill>
                  <a:schemeClr val="bg2"/>
                </a:solidFill>
                <a:latin typeface="Verdana" pitchFamily="34" charset="0"/>
              </a:defRPr>
            </a:lvl3pPr>
            <a:lvl4pPr marL="1658938" indent="-287338">
              <a:spcBef>
                <a:spcPts val="300"/>
              </a:spcBef>
              <a:buClr>
                <a:schemeClr val="tx2"/>
              </a:buClr>
              <a:buFont typeface="Verdana" pitchFamily="34" charset="0"/>
              <a:buChar char="—"/>
              <a:defRPr sz="1600">
                <a:solidFill>
                  <a:schemeClr val="bg2"/>
                </a:solidFill>
                <a:latin typeface="Verdana" pitchFamily="34" charset="0"/>
              </a:defRPr>
            </a:lvl4pPr>
            <a:lvl5pPr>
              <a:spcBef>
                <a:spcPts val="300"/>
              </a:spcBef>
              <a:buClr>
                <a:schemeClr val="tx2"/>
              </a:buClr>
              <a:buFont typeface="Verdana" pitchFamily="34" charset="0"/>
              <a:buChar char="»"/>
              <a:defRPr sz="14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smtClean="0"/>
              <a:t>Click to edit Master title style</a:t>
            </a:r>
            <a:endParaRPr lang="en-US" dirty="0"/>
          </a:p>
        </p:txBody>
      </p:sp>
      <p:sp>
        <p:nvSpPr>
          <p:cNvPr id="5" name="Content Placeholder 3"/>
          <p:cNvSpPr>
            <a:spLocks noGrp="1"/>
          </p:cNvSpPr>
          <p:nvPr>
            <p:ph sz="quarter" idx="11"/>
          </p:nvPr>
        </p:nvSpPr>
        <p:spPr bwMode="gray">
          <a:xfrm>
            <a:off x="4744822" y="1412875"/>
            <a:ext cx="4032466" cy="4551893"/>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vl3pPr>
              <a:spcBef>
                <a:spcPts val="300"/>
              </a:spcBef>
              <a:buClr>
                <a:schemeClr val="tx2"/>
              </a:buClr>
              <a:buFont typeface="Verdana" pitchFamily="34" charset="0"/>
              <a:buChar char="▪"/>
              <a:defRPr sz="1800">
                <a:solidFill>
                  <a:schemeClr val="bg2"/>
                </a:solidFill>
                <a:latin typeface="Verdana" pitchFamily="34" charset="0"/>
              </a:defRPr>
            </a:lvl3pPr>
            <a:lvl4pPr marL="1658938" indent="-287338">
              <a:spcBef>
                <a:spcPts val="300"/>
              </a:spcBef>
              <a:buClr>
                <a:schemeClr val="tx2"/>
              </a:buClr>
              <a:buFont typeface="Verdana" pitchFamily="34" charset="0"/>
              <a:buChar char="—"/>
              <a:defRPr sz="1600">
                <a:solidFill>
                  <a:schemeClr val="bg2"/>
                </a:solidFill>
                <a:latin typeface="Verdana" pitchFamily="34" charset="0"/>
              </a:defRPr>
            </a:lvl4pPr>
            <a:lvl5pPr>
              <a:spcBef>
                <a:spcPts val="300"/>
              </a:spcBef>
              <a:buClr>
                <a:schemeClr val="tx2"/>
              </a:buClr>
              <a:buFont typeface="Verdana" pitchFamily="34" charset="0"/>
              <a:buChar char="»"/>
              <a:defRPr sz="14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7" name="Content Placeholder 3"/>
          <p:cNvSpPr>
            <a:spLocks noGrp="1"/>
          </p:cNvSpPr>
          <p:nvPr>
            <p:ph sz="half" idx="2"/>
          </p:nvPr>
        </p:nvSpPr>
        <p:spPr bwMode="gray">
          <a:xfrm>
            <a:off x="366713" y="1412875"/>
            <a:ext cx="4032250" cy="4551893"/>
          </a:xfrm>
          <a:prstGeom prst="rect">
            <a:avLst/>
          </a:prstGeom>
          <a:noFill/>
        </p:spPr>
        <p:txBody>
          <a:bodyPr lIns="0" tIns="0" rIns="0" bIns="0">
            <a:noAutofit/>
          </a:bodyPr>
          <a:lstStyle>
            <a:lvl1pPr marL="0" indent="0">
              <a:spcBef>
                <a:spcPts val="1200"/>
              </a:spcBef>
              <a:buClr>
                <a:schemeClr val="tx2"/>
              </a:buClr>
              <a:buNone/>
              <a:defRPr sz="2000" b="1">
                <a:solidFill>
                  <a:schemeClr val="tx2"/>
                </a:solidFill>
                <a:latin typeface="Verdana" pitchFamily="34" charset="0"/>
              </a:defRPr>
            </a:lvl1pPr>
            <a:lvl2pPr marL="171450" indent="-171450">
              <a:spcBef>
                <a:spcPts val="1200"/>
              </a:spcBef>
              <a:buClr>
                <a:schemeClr val="tx2"/>
              </a:buClr>
              <a:buFont typeface="Wingdings" pitchFamily="2" charset="2"/>
              <a:buChar char=""/>
              <a:defRPr sz="2000">
                <a:solidFill>
                  <a:schemeClr val="bg2"/>
                </a:solidFill>
                <a:latin typeface="Verdana" pitchFamily="34" charset="0"/>
              </a:defRPr>
            </a:lvl2pPr>
            <a:lvl3pPr marL="628650" indent="-228600">
              <a:spcBef>
                <a:spcPts val="300"/>
              </a:spcBef>
              <a:buClr>
                <a:schemeClr val="tx2"/>
              </a:buClr>
              <a:buFont typeface="Verdana" pitchFamily="34" charset="0"/>
              <a:buChar char="–"/>
              <a:defRPr sz="1600">
                <a:solidFill>
                  <a:schemeClr val="bg2"/>
                </a:solidFill>
                <a:latin typeface="Verdana" pitchFamily="34" charset="0"/>
              </a:defRPr>
            </a:lvl3pPr>
            <a:lvl4pPr marL="971550" indent="-171450">
              <a:spcBef>
                <a:spcPts val="300"/>
              </a:spcBef>
              <a:buClr>
                <a:schemeClr val="tx2"/>
              </a:buClr>
              <a:buFont typeface="Verdana" pitchFamily="34" charset="0"/>
              <a:buChar char="▪"/>
              <a:defRPr sz="1400">
                <a:solidFill>
                  <a:schemeClr val="bg2"/>
                </a:solidFill>
                <a:latin typeface="Verdana" pitchFamily="34" charset="0"/>
              </a:defRPr>
            </a:lvl4pPr>
            <a:lvl5pPr marL="1309688" indent="-223838">
              <a:spcBef>
                <a:spcPts val="300"/>
              </a:spcBef>
              <a:buClr>
                <a:schemeClr val="tx2"/>
              </a:buClr>
              <a:buFont typeface="Verdana" pitchFamily="34" charset="0"/>
              <a:buChar char="—"/>
              <a:tabLst/>
              <a:defRPr sz="1100">
                <a:solidFill>
                  <a:schemeClr val="bg2"/>
                </a:solidFill>
                <a:latin typeface="Verdan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bwMode="gray">
          <a:xfrm>
            <a:off x="4745038" y="1412875"/>
            <a:ext cx="4032250" cy="4551893"/>
          </a:xfrm>
          <a:prstGeom prst="rect">
            <a:avLst/>
          </a:prstGeom>
          <a:noFill/>
        </p:spPr>
        <p:txBody>
          <a:bodyPr lIns="0" tIns="0" rIns="0" bIns="0">
            <a:noAutofit/>
          </a:bodyPr>
          <a:lstStyle>
            <a:lvl1pPr marL="0" indent="0">
              <a:spcBef>
                <a:spcPts val="1200"/>
              </a:spcBef>
              <a:buClr>
                <a:schemeClr val="tx2"/>
              </a:buClr>
              <a:buNone/>
              <a:defRPr sz="2000" b="1">
                <a:solidFill>
                  <a:schemeClr val="tx2"/>
                </a:solidFill>
                <a:latin typeface="Verdana" pitchFamily="34" charset="0"/>
              </a:defRPr>
            </a:lvl1pPr>
            <a:lvl2pPr marL="171450" indent="-171450">
              <a:spcBef>
                <a:spcPts val="1200"/>
              </a:spcBef>
              <a:buClr>
                <a:schemeClr val="tx2"/>
              </a:buClr>
              <a:buFont typeface="Wingdings" pitchFamily="2" charset="2"/>
              <a:buChar char=""/>
              <a:defRPr sz="2000">
                <a:solidFill>
                  <a:schemeClr val="bg2"/>
                </a:solidFill>
                <a:latin typeface="Verdana" pitchFamily="34" charset="0"/>
              </a:defRPr>
            </a:lvl2pPr>
            <a:lvl3pPr marL="628650" indent="-228600">
              <a:spcBef>
                <a:spcPts val="300"/>
              </a:spcBef>
              <a:buClr>
                <a:schemeClr val="tx2"/>
              </a:buClr>
              <a:buFont typeface="Verdana" pitchFamily="34" charset="0"/>
              <a:buChar char="–"/>
              <a:defRPr sz="1600">
                <a:solidFill>
                  <a:schemeClr val="bg2"/>
                </a:solidFill>
                <a:latin typeface="Verdana" pitchFamily="34" charset="0"/>
              </a:defRPr>
            </a:lvl3pPr>
            <a:lvl4pPr marL="971550" indent="-171450">
              <a:spcBef>
                <a:spcPts val="300"/>
              </a:spcBef>
              <a:buClr>
                <a:schemeClr val="tx2"/>
              </a:buClr>
              <a:buFont typeface="Verdana" pitchFamily="34" charset="0"/>
              <a:buChar char="▪"/>
              <a:defRPr sz="1400">
                <a:solidFill>
                  <a:schemeClr val="bg2"/>
                </a:solidFill>
                <a:latin typeface="Verdana" pitchFamily="34" charset="0"/>
              </a:defRPr>
            </a:lvl4pPr>
            <a:lvl5pPr marL="1309688" indent="-223838">
              <a:spcBef>
                <a:spcPts val="300"/>
              </a:spcBef>
              <a:buClr>
                <a:schemeClr val="tx2"/>
              </a:buClr>
              <a:buFont typeface="Verdana" pitchFamily="34" charset="0"/>
              <a:buChar char="—"/>
              <a:tabLst/>
              <a:defRPr sz="1100">
                <a:solidFill>
                  <a:schemeClr val="bg2"/>
                </a:solidFill>
                <a:latin typeface="Verdan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er Profi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7" name="Content Placeholder 3"/>
          <p:cNvSpPr>
            <a:spLocks noGrp="1"/>
          </p:cNvSpPr>
          <p:nvPr>
            <p:ph sz="half" idx="2"/>
          </p:nvPr>
        </p:nvSpPr>
        <p:spPr bwMode="gray">
          <a:xfrm>
            <a:off x="366713" y="1412875"/>
            <a:ext cx="2075688" cy="4551893"/>
          </a:xfrm>
          <a:prstGeom prst="rect">
            <a:avLst/>
          </a:prstGeom>
          <a:solidFill>
            <a:srgbClr val="E7E7E7"/>
          </a:solidFill>
        </p:spPr>
        <p:txBody>
          <a:bodyPr lIns="91440" tIns="1371600" rIns="91440" bIns="0">
            <a:noAutofit/>
          </a:bodyPr>
          <a:lstStyle>
            <a:lvl1pPr marL="0" indent="0">
              <a:spcBef>
                <a:spcPts val="1200"/>
              </a:spcBef>
              <a:buClr>
                <a:schemeClr val="tx2"/>
              </a:buClr>
              <a:buNone/>
              <a:defRPr sz="1400" b="1">
                <a:solidFill>
                  <a:schemeClr val="tx2"/>
                </a:solidFill>
                <a:latin typeface="Verdana" pitchFamily="34" charset="0"/>
              </a:defRPr>
            </a:lvl1pPr>
            <a:lvl2pPr marL="171450" indent="-171450">
              <a:spcBef>
                <a:spcPts val="600"/>
              </a:spcBef>
              <a:buClr>
                <a:schemeClr val="tx2"/>
              </a:buClr>
              <a:buFont typeface="Wingdings" pitchFamily="2" charset="2"/>
              <a:buNone/>
              <a:tabLst/>
              <a:defRPr sz="1400">
                <a:solidFill>
                  <a:schemeClr val="bg2"/>
                </a:solidFill>
                <a:latin typeface="Verdana" pitchFamily="34" charset="0"/>
              </a:defRPr>
            </a:lvl2pPr>
            <a:lvl3pPr marL="233363" indent="0">
              <a:spcBef>
                <a:spcPts val="600"/>
              </a:spcBef>
              <a:buClr>
                <a:schemeClr val="tx2"/>
              </a:buClr>
              <a:buFont typeface="Verdana" pitchFamily="34" charset="0"/>
              <a:buNone/>
              <a:defRPr sz="1100">
                <a:solidFill>
                  <a:schemeClr val="bg2"/>
                </a:solidFill>
                <a:latin typeface="Verdana" pitchFamily="34" charset="0"/>
              </a:defRPr>
            </a:lvl3pPr>
            <a:lvl4pPr marL="971550" indent="-171450">
              <a:spcBef>
                <a:spcPts val="300"/>
              </a:spcBef>
              <a:buClr>
                <a:schemeClr val="tx2"/>
              </a:buClr>
              <a:buFont typeface="Verdana" pitchFamily="34" charset="0"/>
              <a:buChar char="▪"/>
              <a:defRPr sz="1100">
                <a:solidFill>
                  <a:schemeClr val="bg2"/>
                </a:solidFill>
                <a:latin typeface="Verdana" pitchFamily="34" charset="0"/>
              </a:defRPr>
            </a:lvl4pPr>
            <a:lvl5pPr marL="1309688" indent="-223838">
              <a:spcBef>
                <a:spcPts val="300"/>
              </a:spcBef>
              <a:buClr>
                <a:schemeClr val="tx2"/>
              </a:buClr>
              <a:buFont typeface="Verdana" pitchFamily="34" charset="0"/>
              <a:buChar char="—"/>
              <a:tabLst/>
              <a:defRPr sz="1000">
                <a:solidFill>
                  <a:schemeClr val="bg2"/>
                </a:solidFill>
                <a:latin typeface="Verdan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3"/>
          <p:cNvSpPr>
            <a:spLocks noGrp="1"/>
          </p:cNvSpPr>
          <p:nvPr>
            <p:ph sz="half" idx="10"/>
          </p:nvPr>
        </p:nvSpPr>
        <p:spPr bwMode="gray">
          <a:xfrm>
            <a:off x="2728576" y="1412875"/>
            <a:ext cx="6048712" cy="4551893"/>
          </a:xfrm>
          <a:prstGeom prst="rect">
            <a:avLst/>
          </a:prstGeom>
          <a:noFill/>
        </p:spPr>
        <p:txBody>
          <a:bodyPr lIns="0" tIns="0" rIns="0" bIns="0">
            <a:noAutofit/>
          </a:bodyPr>
          <a:lstStyle>
            <a:lvl1pPr marL="0" indent="0">
              <a:spcBef>
                <a:spcPts val="1200"/>
              </a:spcBef>
              <a:buClr>
                <a:schemeClr val="tx2"/>
              </a:buClr>
              <a:buNone/>
              <a:defRPr sz="1800" b="1">
                <a:solidFill>
                  <a:schemeClr val="tx2"/>
                </a:solidFill>
                <a:latin typeface="Verdana" pitchFamily="34" charset="0"/>
              </a:defRPr>
            </a:lvl1pPr>
            <a:lvl2pPr marL="171450" indent="-171450">
              <a:spcBef>
                <a:spcPts val="1200"/>
              </a:spcBef>
              <a:buClr>
                <a:schemeClr val="tx2"/>
              </a:buClr>
              <a:buFont typeface="Wingdings" pitchFamily="2" charset="2"/>
              <a:buChar char=""/>
              <a:defRPr sz="1800">
                <a:solidFill>
                  <a:schemeClr val="bg2"/>
                </a:solidFill>
                <a:latin typeface="Verdana" pitchFamily="34" charset="0"/>
              </a:defRPr>
            </a:lvl2pPr>
            <a:lvl3pPr marL="509588" indent="-169863">
              <a:spcBef>
                <a:spcPts val="300"/>
              </a:spcBef>
              <a:buClr>
                <a:schemeClr val="tx2"/>
              </a:buClr>
              <a:buFont typeface="Verdana" pitchFamily="34" charset="0"/>
              <a:buChar char="–"/>
              <a:defRPr sz="1400">
                <a:solidFill>
                  <a:schemeClr val="bg2"/>
                </a:solidFill>
                <a:latin typeface="Verdana" pitchFamily="34" charset="0"/>
              </a:defRPr>
            </a:lvl3pPr>
            <a:lvl4pPr marL="862013" indent="-171450">
              <a:spcBef>
                <a:spcPts val="300"/>
              </a:spcBef>
              <a:buClr>
                <a:schemeClr val="tx2"/>
              </a:buClr>
              <a:buFont typeface="Verdana" pitchFamily="34" charset="0"/>
              <a:buChar char="▪"/>
              <a:defRPr sz="1200">
                <a:solidFill>
                  <a:schemeClr val="bg2"/>
                </a:solidFill>
                <a:latin typeface="Verdana" pitchFamily="34" charset="0"/>
              </a:defRPr>
            </a:lvl4pPr>
            <a:lvl5pPr marL="1254125" indent="-222250">
              <a:spcBef>
                <a:spcPts val="300"/>
              </a:spcBef>
              <a:buClr>
                <a:schemeClr val="tx2"/>
              </a:buClr>
              <a:buFont typeface="Verdana" pitchFamily="34" charset="0"/>
              <a:buChar char="—"/>
              <a:tabLst/>
              <a:defRPr sz="1050">
                <a:solidFill>
                  <a:schemeClr val="bg2"/>
                </a:solidFill>
                <a:latin typeface="Verdan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2"/>
          <p:cNvSpPr>
            <a:spLocks noGrp="1"/>
          </p:cNvSpPr>
          <p:nvPr>
            <p:ph type="pic" idx="11"/>
          </p:nvPr>
        </p:nvSpPr>
        <p:spPr bwMode="gray">
          <a:xfrm>
            <a:off x="481904" y="1527176"/>
            <a:ext cx="1843424" cy="1152934"/>
          </a:xfrm>
          <a:prstGeom prst="rect">
            <a:avLst/>
          </a:prstGeom>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bwMode="gray">
          <a:xfrm>
            <a:off x="366714" y="1432984"/>
            <a:ext cx="8410575" cy="4510616"/>
          </a:xfrm>
          <a:prstGeom prst="rect">
            <a:avLst/>
          </a:prstGeom>
          <a:noFill/>
        </p:spPr>
        <p:txBody>
          <a:bodyPr lIns="0" tIns="0" rIns="0" bIns="0"/>
          <a:lstStyle>
            <a:lvl1pPr marL="225425" indent="-225425">
              <a:spcBef>
                <a:spcPts val="1200"/>
              </a:spcBef>
              <a:buClr>
                <a:schemeClr val="tx2"/>
              </a:buClr>
              <a:buFont typeface="+mj-lt"/>
              <a:buNone/>
              <a:defRPr sz="3600">
                <a:solidFill>
                  <a:schemeClr val="tx2"/>
                </a:solidFill>
                <a:latin typeface="Verdana" pitchFamily="34" charset="0"/>
              </a:defRPr>
            </a:lvl1pPr>
            <a:lvl2pPr marL="581025" indent="0" algn="l">
              <a:spcBef>
                <a:spcPts val="600"/>
              </a:spcBef>
              <a:buClr>
                <a:schemeClr val="tx2"/>
              </a:buClr>
              <a:buFont typeface="Wingdings" pitchFamily="2" charset="2"/>
              <a:buNone/>
              <a:defRPr sz="1800">
                <a:solidFill>
                  <a:schemeClr val="bg2"/>
                </a:solidFill>
                <a:latin typeface="Verdana" pitchFamily="34" charset="0"/>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dirty="0" smtClean="0"/>
              <a:t>“Click to edit Master text styles</a:t>
            </a:r>
          </a:p>
          <a:p>
            <a:pPr lvl="1"/>
            <a:r>
              <a:rPr lang="en-US" dirty="0" smtClean="0"/>
              <a:t>SECOND LEVEL</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1331834"/>
            <a:ext cx="6048376" cy="1354217"/>
          </a:xfrm>
          <a:prstGeom prst="rect">
            <a:avLst/>
          </a:prstGeom>
          <a:noFill/>
        </p:spPr>
        <p:txBody>
          <a:bodyPr lIns="0" tIns="0" rIns="0" bIns="0" anchor="b" anchorCtr="0">
            <a:spAutoFit/>
          </a:bodyPr>
          <a:lstStyle>
            <a:lvl1pPr algn="l" defTabSz="914400" rtl="0" eaLnBrk="1" latinLnBrk="0" hangingPunct="1">
              <a:spcBef>
                <a:spcPct val="0"/>
              </a:spcBef>
              <a:buNone/>
              <a:defRPr lang="en-US" sz="44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4" name="Picture Placeholder 2"/>
          <p:cNvSpPr>
            <a:spLocks noGrp="1"/>
          </p:cNvSpPr>
          <p:nvPr>
            <p:ph type="pic" idx="1"/>
          </p:nvPr>
        </p:nvSpPr>
        <p:spPr bwMode="gray">
          <a:xfrm>
            <a:off x="0" y="0"/>
            <a:ext cx="2439989" cy="6172200"/>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SA footer">
    <p:spTree>
      <p:nvGrpSpPr>
        <p:cNvPr id="1" name=""/>
        <p:cNvGrpSpPr/>
        <p:nvPr/>
      </p:nvGrpSpPr>
      <p:grpSpPr>
        <a:xfrm>
          <a:off x="0" y="0"/>
          <a:ext cx="0" cy="0"/>
          <a:chOff x="0" y="0"/>
          <a:chExt cx="0" cy="0"/>
        </a:xfrm>
      </p:grpSpPr>
      <p:sp>
        <p:nvSpPr>
          <p:cNvPr id="3" name="Rectangle 2"/>
          <p:cNvSpPr/>
          <p:nvPr userDrawn="1"/>
        </p:nvSpPr>
        <p:spPr bwMode="gray">
          <a:xfrm>
            <a:off x="0" y="6172201"/>
            <a:ext cx="9144000" cy="514351"/>
          </a:xfrm>
          <a:prstGeom prst="rect">
            <a:avLst/>
          </a:prstGeom>
          <a:solidFill>
            <a:srgbClr val="949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Verdana" pitchFamily="34" charset="0"/>
            </a:endParaRPr>
          </a:p>
        </p:txBody>
      </p:sp>
      <p:sp>
        <p:nvSpPr>
          <p:cNvPr id="6"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accent6"/>
                </a:solidFill>
                <a:latin typeface="Verdana" pitchFamily="34" charset="0"/>
                <a:ea typeface="+mj-ea"/>
                <a:cs typeface="+mj-cs"/>
              </a:defRPr>
            </a:lvl1pPr>
          </a:lstStyle>
          <a:p>
            <a:r>
              <a:rPr lang="en-US" smtClean="0"/>
              <a:t>Click to edit Master title style</a:t>
            </a:r>
            <a:endParaRPr lang="en-US" dirty="0"/>
          </a:p>
        </p:txBody>
      </p:sp>
      <p:pic>
        <p:nvPicPr>
          <p:cNvPr id="7" name="Picture 6" descr="EMC logo white-lg.png"/>
          <p:cNvPicPr>
            <a:picLocks noChangeAspect="1"/>
          </p:cNvPicPr>
          <p:nvPr userDrawn="1"/>
        </p:nvPicPr>
        <p:blipFill>
          <a:blip r:embed="rId2" cstate="screen"/>
          <a:srcRect/>
          <a:stretch>
            <a:fillRect/>
          </a:stretch>
        </p:blipFill>
        <p:spPr bwMode="gray">
          <a:xfrm>
            <a:off x="7848600" y="6280319"/>
            <a:ext cx="928688" cy="292447"/>
          </a:xfrm>
          <a:prstGeom prst="rect">
            <a:avLst/>
          </a:prstGeom>
        </p:spPr>
      </p:pic>
      <p:pic>
        <p:nvPicPr>
          <p:cNvPr id="8" name="Picture 7" descr="RSA_Division_EMC_logo.png"/>
          <p:cNvPicPr>
            <a:picLocks noChangeAspect="1"/>
          </p:cNvPicPr>
          <p:nvPr userDrawn="1"/>
        </p:nvPicPr>
        <p:blipFill>
          <a:blip r:embed="rId3" cstate="screen"/>
          <a:srcRect/>
          <a:stretch>
            <a:fillRect/>
          </a:stretch>
        </p:blipFill>
        <p:spPr bwMode="gray">
          <a:xfrm>
            <a:off x="366712" y="6261113"/>
            <a:ext cx="731520" cy="33652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CE footer">
    <p:spTree>
      <p:nvGrpSpPr>
        <p:cNvPr id="1" name=""/>
        <p:cNvGrpSpPr/>
        <p:nvPr/>
      </p:nvGrpSpPr>
      <p:grpSpPr>
        <a:xfrm>
          <a:off x="0" y="0"/>
          <a:ext cx="0" cy="0"/>
          <a:chOff x="0" y="0"/>
          <a:chExt cx="0" cy="0"/>
        </a:xfrm>
      </p:grpSpPr>
      <p:sp>
        <p:nvSpPr>
          <p:cNvPr id="3" name="Rectangle 2"/>
          <p:cNvSpPr/>
          <p:nvPr userDrawn="1"/>
        </p:nvSpPr>
        <p:spPr bwMode="gray">
          <a:xfrm>
            <a:off x="0" y="6172201"/>
            <a:ext cx="9144000" cy="5143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Verdana" pitchFamily="34" charset="0"/>
            </a:endParaRPr>
          </a:p>
        </p:txBody>
      </p:sp>
      <p:pic>
        <p:nvPicPr>
          <p:cNvPr id="8" name="Picture 7" descr="EMC logo white-lg.png"/>
          <p:cNvPicPr>
            <a:picLocks noChangeAspect="1"/>
          </p:cNvPicPr>
          <p:nvPr userDrawn="1"/>
        </p:nvPicPr>
        <p:blipFill>
          <a:blip r:embed="rId2" cstate="screen"/>
          <a:srcRect/>
          <a:stretch>
            <a:fillRect/>
          </a:stretch>
        </p:blipFill>
        <p:spPr bwMode="gray">
          <a:xfrm>
            <a:off x="7848600" y="6280319"/>
            <a:ext cx="928688" cy="292447"/>
          </a:xfrm>
          <a:prstGeom prst="rect">
            <a:avLst/>
          </a:prstGeom>
        </p:spPr>
      </p:pic>
      <p:pic>
        <p:nvPicPr>
          <p:cNvPr id="9" name="Picture 8" descr="VMW_09Q3_LOGO_Corp_White.png"/>
          <p:cNvPicPr>
            <a:picLocks noChangeAspect="1"/>
          </p:cNvPicPr>
          <p:nvPr userDrawn="1"/>
        </p:nvPicPr>
        <p:blipFill>
          <a:blip r:embed="rId3" cstate="screen"/>
          <a:stretch>
            <a:fillRect/>
          </a:stretch>
        </p:blipFill>
        <p:spPr bwMode="gray">
          <a:xfrm>
            <a:off x="338602" y="6350093"/>
            <a:ext cx="1188720" cy="179833"/>
          </a:xfrm>
          <a:prstGeom prst="rect">
            <a:avLst/>
          </a:prstGeom>
        </p:spPr>
      </p:pic>
      <p:pic>
        <p:nvPicPr>
          <p:cNvPr id="10" name="Picture 9" descr="Cisco_white.png"/>
          <p:cNvPicPr>
            <a:picLocks noChangeAspect="1"/>
          </p:cNvPicPr>
          <p:nvPr userDrawn="1"/>
        </p:nvPicPr>
        <p:blipFill>
          <a:blip r:embed="rId4" cstate="screen"/>
          <a:stretch>
            <a:fillRect/>
          </a:stretch>
        </p:blipFill>
        <p:spPr bwMode="gray">
          <a:xfrm>
            <a:off x="4224760" y="6246496"/>
            <a:ext cx="694481" cy="36576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nivers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background">
    <p:bg bwMode="gray">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MC Blue background">
    <p:bg bwMode="gray">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slide">
    <p:bg bwMode="gray">
      <p:bgPr>
        <a:solidFill>
          <a:schemeClr val="accent1"/>
        </a:solidFill>
        <a:effectLst/>
      </p:bgPr>
    </p:bg>
    <p:spTree>
      <p:nvGrpSpPr>
        <p:cNvPr id="1" name=""/>
        <p:cNvGrpSpPr/>
        <p:nvPr/>
      </p:nvGrpSpPr>
      <p:grpSpPr>
        <a:xfrm>
          <a:off x="0" y="0"/>
          <a:ext cx="0" cy="0"/>
          <a:chOff x="0" y="0"/>
          <a:chExt cx="0" cy="0"/>
        </a:xfrm>
      </p:grpSpPr>
      <p:pic>
        <p:nvPicPr>
          <p:cNvPr id="3" name="Picture 2" descr="EMC-no-tag_white_RGB-150dpi.png"/>
          <p:cNvPicPr>
            <a:picLocks noChangeAspect="1"/>
          </p:cNvPicPr>
          <p:nvPr userDrawn="1"/>
        </p:nvPicPr>
        <p:blipFill>
          <a:blip r:embed="rId2" cstate="screen"/>
          <a:stretch>
            <a:fillRect/>
          </a:stretch>
        </p:blipFill>
        <p:spPr bwMode="gray">
          <a:xfrm>
            <a:off x="1828800" y="2392363"/>
            <a:ext cx="5486400" cy="176651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1200149"/>
            <a:ext cx="6048376" cy="1485901"/>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3025775"/>
            <a:ext cx="6048375" cy="83820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3" y="1355725"/>
            <a:ext cx="2073275" cy="1323975"/>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xmlns="" val="1033356557"/>
      </p:ext>
    </p:extLst>
  </p:cSld>
  <p:clrMapOvr>
    <a:masterClrMapping/>
  </p:clrMapOvr>
  <p:transition>
    <p:push/>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grpSp>
        <p:nvGrpSpPr>
          <p:cNvPr id="8" name="Group 7"/>
          <p:cNvGrpSpPr/>
          <p:nvPr userDrawn="1"/>
        </p:nvGrpSpPr>
        <p:grpSpPr bwMode="gray">
          <a:xfrm>
            <a:off x="0" y="0"/>
            <a:ext cx="9144000" cy="5886451"/>
            <a:chOff x="0" y="0"/>
            <a:chExt cx="9144000" cy="4414838"/>
          </a:xfrm>
        </p:grpSpPr>
        <p:sp>
          <p:nvSpPr>
            <p:cNvPr id="6" name="Rectangle 5"/>
            <p:cNvSpPr/>
            <p:nvPr userDrawn="1"/>
          </p:nvSpPr>
          <p:spPr bwMode="gray">
            <a:xfrm>
              <a:off x="0" y="0"/>
              <a:ext cx="9144000" cy="2168501"/>
            </a:xfrm>
            <a:prstGeom prst="rect">
              <a:avLst/>
            </a:prstGeom>
            <a:gradFill flip="none" rotWithShape="1">
              <a:gsLst>
                <a:gs pos="0">
                  <a:schemeClr val="bg1"/>
                </a:gs>
                <a:gs pos="34000">
                  <a:schemeClr val="accent1">
                    <a:tint val="13500"/>
                    <a:satMod val="250000"/>
                  </a:schemeClr>
                </a:gs>
                <a:gs pos="100000">
                  <a:schemeClr val="accent1">
                    <a:tint val="60000"/>
                    <a:satMod val="200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7" name="Rectangle 6"/>
            <p:cNvSpPr/>
            <p:nvPr userDrawn="1"/>
          </p:nvSpPr>
          <p:spPr bwMode="gray">
            <a:xfrm>
              <a:off x="0" y="2341322"/>
              <a:ext cx="9144000" cy="2073516"/>
            </a:xfrm>
            <a:prstGeom prst="rect">
              <a:avLst/>
            </a:prstGeom>
            <a:gradFill>
              <a:gsLst>
                <a:gs pos="0">
                  <a:schemeClr val="bg2">
                    <a:lumMod val="20000"/>
                    <a:lumOff val="8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smtClean="0">
                <a:latin typeface="+mj-lt"/>
              </a:endParaRPr>
            </a:p>
          </p:txBody>
        </p:sp>
      </p:grpSp>
      <p:sp>
        <p:nvSpPr>
          <p:cNvPr id="2" name="Title 1"/>
          <p:cNvSpPr>
            <a:spLocks noGrp="1"/>
          </p:cNvSpPr>
          <p:nvPr>
            <p:ph type="ctrTitle" hasCustomPrompt="1"/>
          </p:nvPr>
        </p:nvSpPr>
        <p:spPr bwMode="gray">
          <a:xfrm>
            <a:off x="2728912" y="1613350"/>
            <a:ext cx="6048376" cy="1354217"/>
          </a:xfrm>
          <a:prstGeom prst="rect">
            <a:avLst/>
          </a:prstGeom>
          <a:noFill/>
        </p:spPr>
        <p:txBody>
          <a:bodyPr lIns="0" tIns="0" rIns="0" bIns="0" anchor="b" anchorCtr="0">
            <a:spAutoFit/>
          </a:bodyPr>
          <a:lstStyle>
            <a:lvl1pPr>
              <a:defRPr sz="4400">
                <a:solidFill>
                  <a:schemeClr val="tx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4" y="3274484"/>
            <a:ext cx="6048375" cy="2535605"/>
          </a:xfrm>
          <a:prstGeom prst="rect">
            <a:avLst/>
          </a:prstGeom>
          <a:noFill/>
        </p:spPr>
        <p:txBody>
          <a:bodyPr wrap="square" lIns="0" tIns="0" rIns="0" bIns="0">
            <a:noAutofit/>
          </a:bodyPr>
          <a:lstStyle>
            <a:lvl1pPr marL="0" indent="0" algn="l">
              <a:spcBef>
                <a:spcPts val="600"/>
              </a:spcBef>
              <a:buNone/>
              <a:defRPr sz="28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p:fade/>
  </p:transition>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grpSp>
        <p:nvGrpSpPr>
          <p:cNvPr id="3" name="Group 7"/>
          <p:cNvGrpSpPr/>
          <p:nvPr userDrawn="1"/>
        </p:nvGrpSpPr>
        <p:grpSpPr bwMode="gray">
          <a:xfrm>
            <a:off x="0" y="0"/>
            <a:ext cx="9144000" cy="5886451"/>
            <a:chOff x="0" y="0"/>
            <a:chExt cx="9144000" cy="4414838"/>
          </a:xfrm>
        </p:grpSpPr>
        <p:sp>
          <p:nvSpPr>
            <p:cNvPr id="6" name="Rectangle 5"/>
            <p:cNvSpPr/>
            <p:nvPr userDrawn="1"/>
          </p:nvSpPr>
          <p:spPr bwMode="gray">
            <a:xfrm>
              <a:off x="0" y="0"/>
              <a:ext cx="9144000" cy="2168501"/>
            </a:xfrm>
            <a:prstGeom prst="rect">
              <a:avLst/>
            </a:prstGeom>
            <a:gradFill flip="none" rotWithShape="1">
              <a:gsLst>
                <a:gs pos="0">
                  <a:schemeClr val="bg1"/>
                </a:gs>
                <a:gs pos="34000">
                  <a:schemeClr val="accent1">
                    <a:tint val="13500"/>
                    <a:satMod val="250000"/>
                  </a:schemeClr>
                </a:gs>
                <a:gs pos="100000">
                  <a:schemeClr val="accent1">
                    <a:tint val="60000"/>
                    <a:satMod val="200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7" name="Rectangle 6"/>
            <p:cNvSpPr/>
            <p:nvPr userDrawn="1"/>
          </p:nvSpPr>
          <p:spPr bwMode="gray">
            <a:xfrm>
              <a:off x="0" y="2341322"/>
              <a:ext cx="9144000" cy="2073516"/>
            </a:xfrm>
            <a:prstGeom prst="rect">
              <a:avLst/>
            </a:prstGeom>
            <a:gradFill>
              <a:gsLst>
                <a:gs pos="0">
                  <a:schemeClr val="bg2">
                    <a:lumMod val="20000"/>
                    <a:lumOff val="8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smtClean="0">
                <a:latin typeface="+mj-lt"/>
              </a:endParaRPr>
            </a:p>
          </p:txBody>
        </p:sp>
      </p:grpSp>
      <p:sp>
        <p:nvSpPr>
          <p:cNvPr id="2" name="Title 1"/>
          <p:cNvSpPr>
            <a:spLocks noGrp="1"/>
          </p:cNvSpPr>
          <p:nvPr>
            <p:ph type="ctrTitle"/>
          </p:nvPr>
        </p:nvSpPr>
        <p:spPr bwMode="gray">
          <a:xfrm>
            <a:off x="2728913" y="2219252"/>
            <a:ext cx="6048375" cy="2988687"/>
          </a:xfrm>
          <a:prstGeom prst="rect">
            <a:avLst/>
          </a:prstGeom>
          <a:noFill/>
        </p:spPr>
        <p:txBody>
          <a:bodyPr wrap="square" lIns="0" tIns="0" rIns="0" bIns="0" anchor="t" anchorCtr="0">
            <a:noAutofit/>
          </a:bodyPr>
          <a:lstStyle>
            <a:lvl1pPr>
              <a:lnSpc>
                <a:spcPct val="80000"/>
              </a:lnSpc>
              <a:defRPr sz="9600">
                <a:solidFill>
                  <a:schemeClr val="tx2"/>
                </a:solidFill>
                <a:effectLst>
                  <a:reflection blurRad="6350" stA="55000" endA="300" endPos="45500" dir="5400000" sy="-100000" algn="bl" rotWithShape="0"/>
                </a:effectLst>
                <a:latin typeface="+mj-lt"/>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Gray Background">
    <p:spTree>
      <p:nvGrpSpPr>
        <p:cNvPr id="1" name=""/>
        <p:cNvGrpSpPr/>
        <p:nvPr/>
      </p:nvGrpSpPr>
      <p:grpSpPr>
        <a:xfrm>
          <a:off x="0" y="0"/>
          <a:ext cx="0" cy="0"/>
          <a:chOff x="0" y="0"/>
          <a:chExt cx="0" cy="0"/>
        </a:xfrm>
      </p:grpSpPr>
      <p:grpSp>
        <p:nvGrpSpPr>
          <p:cNvPr id="2" name="Group 7"/>
          <p:cNvGrpSpPr/>
          <p:nvPr userDrawn="1"/>
        </p:nvGrpSpPr>
        <p:grpSpPr bwMode="gray">
          <a:xfrm>
            <a:off x="0" y="0"/>
            <a:ext cx="9144000" cy="5886451"/>
            <a:chOff x="0" y="0"/>
            <a:chExt cx="9144000" cy="4414838"/>
          </a:xfrm>
        </p:grpSpPr>
        <p:sp>
          <p:nvSpPr>
            <p:cNvPr id="6" name="Rectangle 5"/>
            <p:cNvSpPr/>
            <p:nvPr userDrawn="1"/>
          </p:nvSpPr>
          <p:spPr bwMode="gray">
            <a:xfrm>
              <a:off x="0" y="0"/>
              <a:ext cx="9144000" cy="2168501"/>
            </a:xfrm>
            <a:prstGeom prst="rect">
              <a:avLst/>
            </a:prstGeom>
            <a:gradFill flip="none" rotWithShape="1">
              <a:gsLst>
                <a:gs pos="0">
                  <a:schemeClr val="bg1"/>
                </a:gs>
                <a:gs pos="34000">
                  <a:schemeClr val="accent1">
                    <a:tint val="13500"/>
                    <a:satMod val="250000"/>
                  </a:schemeClr>
                </a:gs>
                <a:gs pos="100000">
                  <a:schemeClr val="accent1">
                    <a:tint val="60000"/>
                    <a:satMod val="200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7" name="Rectangle 6"/>
            <p:cNvSpPr/>
            <p:nvPr userDrawn="1"/>
          </p:nvSpPr>
          <p:spPr bwMode="gray">
            <a:xfrm>
              <a:off x="0" y="2341322"/>
              <a:ext cx="9144000" cy="2073516"/>
            </a:xfrm>
            <a:prstGeom prst="rect">
              <a:avLst/>
            </a:prstGeom>
            <a:gradFill>
              <a:gsLst>
                <a:gs pos="0">
                  <a:schemeClr val="bg2">
                    <a:lumMod val="20000"/>
                    <a:lumOff val="8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smtClean="0">
                <a:latin typeface="+mj-lt"/>
              </a:endParaRPr>
            </a:p>
          </p:txBody>
        </p:sp>
      </p:grpSp>
    </p:spTree>
  </p:cSld>
  <p:clrMapOvr>
    <a:masterClrMapping/>
  </p:clrMapOvr>
  <p:transition>
    <p:fade/>
  </p:transition>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with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1331834"/>
            <a:ext cx="6048376" cy="1354217"/>
          </a:xfrm>
          <a:prstGeom prst="rect">
            <a:avLst/>
          </a:prstGeom>
          <a:noFill/>
        </p:spPr>
        <p:txBody>
          <a:bodyPr lIns="0" tIns="0" rIns="0" bIns="0" anchor="b" anchorCtr="0">
            <a:spAutoFit/>
          </a:bodyPr>
          <a:lstStyle>
            <a:lvl1pPr algn="l" defTabSz="914400" rtl="0" eaLnBrk="1" latinLnBrk="0" hangingPunct="1">
              <a:spcBef>
                <a:spcPct val="0"/>
              </a:spcBef>
              <a:buNone/>
              <a:defRPr lang="en-US" sz="44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2728914" y="3025776"/>
            <a:ext cx="6048375" cy="2803525"/>
          </a:xfrm>
          <a:prstGeom prst="rect">
            <a:avLst/>
          </a:prstGeom>
          <a:noFill/>
        </p:spPr>
        <p:txBody>
          <a:bodyPr lIns="0" tIns="0" rIns="0" bIns="0">
            <a:noAutofit/>
          </a:bodyPr>
          <a:lstStyle>
            <a:lvl1pPr>
              <a:spcBef>
                <a:spcPts val="1200"/>
              </a:spcBef>
              <a:buClr>
                <a:schemeClr val="tx2"/>
              </a:buClr>
              <a:buFont typeface="Wingdings" pitchFamily="2" charset="2"/>
              <a:buChar char=""/>
              <a:defRPr sz="2400">
                <a:solidFill>
                  <a:schemeClr val="bg2"/>
                </a:solidFill>
                <a:latin typeface="Verdana" pitchFamily="34" charset="0"/>
              </a:defRPr>
            </a:lvl1pPr>
            <a:lvl2pPr>
              <a:spcBef>
                <a:spcPts val="300"/>
              </a:spcBef>
              <a:buClr>
                <a:schemeClr val="tx2"/>
              </a:buClr>
              <a:buFont typeface="Verdana" pitchFamily="34" charset="0"/>
              <a:buChar char="–"/>
              <a:defRPr sz="2000">
                <a:solidFill>
                  <a:schemeClr val="bg2"/>
                </a:solidFill>
                <a:latin typeface="Verdana" pitchFamily="34" charset="0"/>
              </a:defRPr>
            </a:lvl2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nSpc>
                <a:spcPts val="3600"/>
              </a:lnSpc>
              <a:defRPr sz="3200">
                <a:solidFill>
                  <a:schemeClr val="tx2"/>
                </a:solidFill>
                <a:latin typeface="Verdana"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432984"/>
            <a:ext cx="8410575" cy="4510616"/>
          </a:xfrm>
          <a:prstGeom prst="rect">
            <a:avLst/>
          </a:prstGeom>
          <a:noFill/>
        </p:spPr>
        <p:txBody>
          <a:bodyPr lIns="0" tIns="0" rIns="0" bIns="0">
            <a:noAutofit/>
          </a:bodyPr>
          <a:lstStyle>
            <a:lvl1pPr>
              <a:spcBef>
                <a:spcPts val="1200"/>
              </a:spcBef>
              <a:buClr>
                <a:schemeClr val="tx2"/>
              </a:buClr>
              <a:buFont typeface="Wingdings" pitchFamily="2" charset="2"/>
              <a:buChar char=""/>
              <a:defRPr>
                <a:solidFill>
                  <a:schemeClr val="bg2"/>
                </a:solidFill>
                <a:latin typeface="Verdana" pitchFamily="34" charset="0"/>
              </a:defRPr>
            </a:lvl1pPr>
            <a:lvl2pPr>
              <a:spcBef>
                <a:spcPts val="300"/>
              </a:spcBef>
              <a:buClr>
                <a:schemeClr val="tx2"/>
              </a:buClr>
              <a:buFont typeface="Verdana" pitchFamily="34" charset="0"/>
              <a:buChar char="–"/>
              <a:defRPr>
                <a:solidFill>
                  <a:schemeClr val="bg2"/>
                </a:solidFill>
                <a:latin typeface="Verdana" pitchFamily="34" charset="0"/>
              </a:defRPr>
            </a:lvl2pPr>
            <a:lvl3pPr>
              <a:spcBef>
                <a:spcPts val="300"/>
              </a:spcBef>
              <a:buClr>
                <a:schemeClr val="tx2"/>
              </a:buClr>
              <a:buFont typeface="Verdana" pitchFamily="34" charset="0"/>
              <a:buChar char="▪"/>
              <a:defRPr>
                <a:solidFill>
                  <a:schemeClr val="bg2"/>
                </a:solidFill>
                <a:latin typeface="Verdana" pitchFamily="34" charset="0"/>
              </a:defRPr>
            </a:lvl3pPr>
            <a:lvl4pPr marL="1658938" indent="-287338">
              <a:spcBef>
                <a:spcPts val="300"/>
              </a:spcBef>
              <a:buClr>
                <a:schemeClr val="tx2"/>
              </a:buClr>
              <a:buFont typeface="Verdana" pitchFamily="34" charset="0"/>
              <a:buChar char="—"/>
              <a:defRPr>
                <a:solidFill>
                  <a:schemeClr val="bg2"/>
                </a:solidFill>
                <a:latin typeface="Verdana" pitchFamily="34" charset="0"/>
              </a:defRPr>
            </a:lvl4pPr>
            <a:lvl5pPr>
              <a:spcBef>
                <a:spcPts val="300"/>
              </a:spcBef>
              <a:buClr>
                <a:schemeClr val="tx2"/>
              </a:buClr>
              <a:buFont typeface="Verdana" pitchFamily="34" charset="0"/>
              <a:buChar char="»"/>
              <a:defRPr sz="16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4" y="203200"/>
            <a:ext cx="8410575" cy="920751"/>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6714" y="1123950"/>
            <a:ext cx="8410575" cy="461625"/>
          </a:xfrm>
          <a:prstGeom prst="rect">
            <a:avLst/>
          </a:prstGeom>
          <a:noFill/>
        </p:spPr>
        <p:txBody>
          <a:bodyPr lIns="0" tIns="0" rIns="0" bIns="0" anchor="t" anchorCtr="0"/>
          <a:lstStyle>
            <a:lvl1pPr marL="0" indent="0">
              <a:spcBef>
                <a:spcPts val="0"/>
              </a:spcBef>
              <a:buNone/>
              <a:tabLst/>
              <a:defRPr sz="2000" b="0">
                <a:solidFill>
                  <a:schemeClr val="bg2"/>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2" name="TextBox 11"/>
          <p:cNvSpPr txBox="1"/>
          <p:nvPr/>
        </p:nvSpPr>
        <p:spPr bwMode="gray">
          <a:xfrm flipH="1">
            <a:off x="8553450" y="6710722"/>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2"/>
                </a:solidFill>
                <a:latin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2"/>
              </a:solidFill>
              <a:latin typeface="+mn-lt"/>
            </a:endParaRPr>
          </a:p>
        </p:txBody>
      </p:sp>
      <p:sp>
        <p:nvSpPr>
          <p:cNvPr id="10" name="TextBox 9"/>
          <p:cNvSpPr txBox="1"/>
          <p:nvPr/>
        </p:nvSpPr>
        <p:spPr bwMode="gray">
          <a:xfrm>
            <a:off x="366714" y="6710722"/>
            <a:ext cx="2898229" cy="123111"/>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bg2"/>
                </a:solidFill>
                <a:latin typeface="+mn-lt"/>
              </a:rPr>
              <a:t>© Copyright 2012 EMC Corporation. All rights reserved.</a:t>
            </a:r>
          </a:p>
        </p:txBody>
      </p:sp>
      <p:sp>
        <p:nvSpPr>
          <p:cNvPr id="6" name="Rectangle 5"/>
          <p:cNvSpPr/>
          <p:nvPr/>
        </p:nvSpPr>
        <p:spPr bwMode="gray">
          <a:xfrm>
            <a:off x="0" y="6172200"/>
            <a:ext cx="9144000" cy="5143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Verdana" pitchFamily="34" charset="0"/>
            </a:endParaRPr>
          </a:p>
        </p:txBody>
      </p:sp>
      <p:pic>
        <p:nvPicPr>
          <p:cNvPr id="9" name="Picture 8" descr="EMC logo white-lg.png"/>
          <p:cNvPicPr>
            <a:picLocks noChangeAspect="1"/>
          </p:cNvPicPr>
          <p:nvPr/>
        </p:nvPicPr>
        <p:blipFill>
          <a:blip r:embed="rId28" cstate="screen"/>
          <a:srcRect/>
          <a:stretch>
            <a:fillRect/>
          </a:stretch>
        </p:blipFill>
        <p:spPr bwMode="gray">
          <a:xfrm>
            <a:off x="7848600" y="6280319"/>
            <a:ext cx="928688" cy="292447"/>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97"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93" r:id="rId14"/>
    <p:sldLayoutId id="2147483692" r:id="rId15"/>
    <p:sldLayoutId id="2147483682" r:id="rId16"/>
    <p:sldLayoutId id="2147483698" r:id="rId17"/>
    <p:sldLayoutId id="2147483684" r:id="rId18"/>
    <p:sldLayoutId id="2147483686" r:id="rId19"/>
    <p:sldLayoutId id="2147483689" r:id="rId20"/>
    <p:sldLayoutId id="2147483690" r:id="rId21"/>
    <p:sldLayoutId id="2147483688" r:id="rId22"/>
    <p:sldLayoutId id="2147483695" r:id="rId23"/>
    <p:sldLayoutId id="2147483691" r:id="rId24"/>
    <p:sldLayoutId id="2147483687" r:id="rId25"/>
    <p:sldLayoutId id="2147483703" r:id="rId26"/>
  </p:sldLayoutIdLst>
  <p:transition>
    <p:fade/>
  </p:transition>
  <p:timing>
    <p:tnLst>
      <p:par>
        <p:cT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www.business-case-analysis.com/business-strategy.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business-case-analysis.com/avoided-cost.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nding.jpg"/>
          <p:cNvPicPr>
            <a:picLocks noChangeAspect="1"/>
          </p:cNvPicPr>
          <p:nvPr/>
        </p:nvPicPr>
        <p:blipFill>
          <a:blip r:embed="rId3" cstate="print"/>
          <a:stretch>
            <a:fillRect/>
          </a:stretch>
        </p:blipFill>
        <p:spPr>
          <a:xfrm>
            <a:off x="0" y="0"/>
            <a:ext cx="9144000" cy="6858000"/>
          </a:xfrm>
          <a:prstGeom prst="rect">
            <a:avLst/>
          </a:prstGeom>
        </p:spPr>
      </p:pic>
      <p:sp>
        <p:nvSpPr>
          <p:cNvPr id="13" name="TextBox 12"/>
          <p:cNvSpPr txBox="1"/>
          <p:nvPr/>
        </p:nvSpPr>
        <p:spPr>
          <a:xfrm>
            <a:off x="1632536" y="2046432"/>
            <a:ext cx="5865709" cy="707886"/>
          </a:xfrm>
          <a:prstGeom prst="rect">
            <a:avLst/>
          </a:prstGeom>
          <a:noFill/>
        </p:spPr>
        <p:txBody>
          <a:bodyPr wrap="none" rtlCol="0">
            <a:spAutoFit/>
          </a:bodyPr>
          <a:lstStyle/>
          <a:p>
            <a:pPr algn="ctr">
              <a:lnSpc>
                <a:spcPts val="4800"/>
              </a:lnSpc>
            </a:pPr>
            <a:r>
              <a:rPr lang="en-US" sz="4000" b="1" spc="-150" dirty="0" smtClean="0">
                <a:solidFill>
                  <a:schemeClr val="tx2"/>
                </a:solidFill>
                <a:effectLst>
                  <a:innerShdw blurRad="63500" dist="25400" dir="13500000">
                    <a:prstClr val="black">
                      <a:alpha val="50000"/>
                    </a:prstClr>
                  </a:innerShdw>
                </a:effectLst>
                <a:latin typeface="+mj-lt"/>
              </a:rPr>
              <a:t>IIG SE Training 2013</a:t>
            </a:r>
            <a:endParaRPr lang="en-US" sz="4000" b="1" spc="-150" dirty="0">
              <a:solidFill>
                <a:schemeClr val="tx2"/>
              </a:solidFill>
              <a:effectLst>
                <a:innerShdw blurRad="63500" dist="25400" dir="13500000">
                  <a:prstClr val="black">
                    <a:alpha val="50000"/>
                  </a:prstClr>
                </a:innerShdw>
              </a:effectLst>
              <a:latin typeface="+mj-lt"/>
            </a:endParaRPr>
          </a:p>
        </p:txBody>
      </p:sp>
      <p:sp>
        <p:nvSpPr>
          <p:cNvPr id="14" name="TextBox 13"/>
          <p:cNvSpPr txBox="1"/>
          <p:nvPr/>
        </p:nvSpPr>
        <p:spPr>
          <a:xfrm>
            <a:off x="2187023" y="3889856"/>
            <a:ext cx="4660379" cy="461665"/>
          </a:xfrm>
          <a:prstGeom prst="rect">
            <a:avLst/>
          </a:prstGeom>
          <a:noFill/>
        </p:spPr>
        <p:txBody>
          <a:bodyPr wrap="none" rtlCol="0">
            <a:spAutoFit/>
          </a:bodyPr>
          <a:lstStyle/>
          <a:p>
            <a:pPr algn="ctr"/>
            <a:r>
              <a:rPr lang="en-US" sz="2400" dirty="0" smtClean="0"/>
              <a:t>Value Selling Overview- ROI </a:t>
            </a:r>
            <a:endParaRPr lang="en-US" sz="2400" dirty="0"/>
          </a:p>
        </p:txBody>
      </p:sp>
      <p:grpSp>
        <p:nvGrpSpPr>
          <p:cNvPr id="6" name="Group 13"/>
          <p:cNvGrpSpPr/>
          <p:nvPr/>
        </p:nvGrpSpPr>
        <p:grpSpPr>
          <a:xfrm>
            <a:off x="0" y="6175086"/>
            <a:ext cx="9144000" cy="512064"/>
            <a:chOff x="0" y="6175086"/>
            <a:chExt cx="9144000" cy="512064"/>
          </a:xfrm>
        </p:grpSpPr>
        <p:sp>
          <p:nvSpPr>
            <p:cNvPr id="7" name="Rectangle 6"/>
            <p:cNvSpPr/>
            <p:nvPr/>
          </p:nvSpPr>
          <p:spPr>
            <a:xfrm>
              <a:off x="0" y="6175086"/>
              <a:ext cx="9144000" cy="51206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png"/>
            <p:cNvPicPr>
              <a:picLocks noChangeAspect="1"/>
            </p:cNvPicPr>
            <p:nvPr/>
          </p:nvPicPr>
          <p:blipFill>
            <a:blip r:embed="rId4" cstate="print"/>
            <a:stretch>
              <a:fillRect/>
            </a:stretch>
          </p:blipFill>
          <p:spPr>
            <a:xfrm>
              <a:off x="7836549" y="6203661"/>
              <a:ext cx="940762" cy="470381"/>
            </a:xfrm>
            <a:prstGeom prst="rect">
              <a:avLst/>
            </a:prstGeom>
          </p:spPr>
        </p:pic>
      </p:grpSp>
      <p:sp>
        <p:nvSpPr>
          <p:cNvPr id="9" name="TextBox 8"/>
          <p:cNvSpPr txBox="1"/>
          <p:nvPr/>
        </p:nvSpPr>
        <p:spPr bwMode="gray">
          <a:xfrm>
            <a:off x="366713" y="6710720"/>
            <a:ext cx="2898229" cy="123111"/>
          </a:xfrm>
          <a:prstGeom prst="rect">
            <a:avLst/>
          </a:prstGeom>
          <a:noFill/>
        </p:spPr>
        <p:txBody>
          <a:bodyPr wrap="none" lIns="0" tIns="0" rIns="0" bIns="0" rtlCol="0">
            <a:spAutoFit/>
          </a:bodyPr>
          <a:lstStyle/>
          <a:p>
            <a:pPr algn="l"/>
            <a:r>
              <a:rPr lang="en-US" sz="800" dirty="0" smtClean="0">
                <a:solidFill>
                  <a:schemeClr val="tx1">
                    <a:lumMod val="50000"/>
                    <a:lumOff val="50000"/>
                  </a:schemeClr>
                </a:solidFill>
                <a:latin typeface="+mj-lt"/>
              </a:rPr>
              <a:t>© Copyright 2012 EMC Corporation. All rights reserved.</a:t>
            </a:r>
            <a:endParaRPr lang="en-US" sz="800" dirty="0">
              <a:solidFill>
                <a:schemeClr val="tx1">
                  <a:lumMod val="50000"/>
                  <a:lumOff val="50000"/>
                </a:schemeClr>
              </a:solidFill>
              <a:latin typeface="+mj-lt"/>
            </a:endParaRPr>
          </a:p>
        </p:txBody>
      </p:sp>
      <p:sp>
        <p:nvSpPr>
          <p:cNvPr id="10" name="TextBox 9"/>
          <p:cNvSpPr txBox="1"/>
          <p:nvPr/>
        </p:nvSpPr>
        <p:spPr bwMode="gray">
          <a:xfrm flipH="1">
            <a:off x="8553450" y="6710720"/>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tx1">
                    <a:lumMod val="50000"/>
                    <a:lumOff val="50000"/>
                  </a:schemeClr>
                </a:solidFill>
                <a:latin typeface="+mj-lt"/>
              </a:rPr>
              <a:pPr marL="0" marR="0" indent="0" algn="r" defTabSz="914400" rtl="0" eaLnBrk="1" fontAlgn="auto" latinLnBrk="0" hangingPunct="1">
                <a:lnSpc>
                  <a:spcPct val="100000"/>
                </a:lnSpc>
                <a:spcBef>
                  <a:spcPts val="0"/>
                </a:spcBef>
                <a:spcAft>
                  <a:spcPts val="0"/>
                </a:spcAft>
                <a:buClrTx/>
                <a:buSzTx/>
                <a:buFontTx/>
                <a:buNone/>
                <a:tabLst/>
                <a:defRPr/>
              </a:pPr>
              <a:t>1</a:t>
            </a:fld>
            <a:endParaRPr lang="en-US" sz="800" dirty="0" smtClean="0">
              <a:solidFill>
                <a:schemeClr val="tx1">
                  <a:lumMod val="50000"/>
                  <a:lumOff val="50000"/>
                </a:schemeClr>
              </a:solidFill>
              <a:latin typeface="+mj-lt"/>
            </a:endParaRPr>
          </a:p>
        </p:txBody>
      </p:sp>
    </p:spTree>
    <p:extLst>
      <p:ext uri="{BB962C8B-B14F-4D97-AF65-F5344CB8AC3E}">
        <p14:creationId xmlns:p14="http://schemas.microsoft.com/office/powerpoint/2010/main" xmlns="" val="505233466"/>
      </p:ext>
    </p:extLst>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a:r>
            <a:br>
              <a:rPr lang="en-US" b="1" dirty="0" smtClean="0"/>
            </a:br>
            <a:r>
              <a:rPr lang="en-US" b="1" dirty="0" smtClean="0"/>
              <a:t>Non Financial Objectives &amp; Benefits</a:t>
            </a:r>
            <a:br>
              <a:rPr lang="en-US" b="1" dirty="0" smtClean="0"/>
            </a:br>
            <a:endParaRPr lang="en-US" dirty="0"/>
          </a:p>
        </p:txBody>
      </p:sp>
      <p:sp>
        <p:nvSpPr>
          <p:cNvPr id="3" name="Content Placeholder 2"/>
          <p:cNvSpPr>
            <a:spLocks noGrp="1"/>
          </p:cNvSpPr>
          <p:nvPr>
            <p:ph sz="quarter" idx="10"/>
          </p:nvPr>
        </p:nvSpPr>
        <p:spPr/>
        <p:txBody>
          <a:bodyPr/>
          <a:lstStyle/>
          <a:p>
            <a:r>
              <a:rPr lang="en-US" sz="1600" dirty="0" smtClean="0"/>
              <a:t>Not all business objectives are defined and measured first in financial terms. Some of these may in fact be called </a:t>
            </a:r>
            <a:r>
              <a:rPr lang="en-US" sz="1600" dirty="0" smtClean="0">
                <a:hlinkClick r:id="rId2" tooltip="Business Strategy"/>
              </a:rPr>
              <a:t>strategic objectives</a:t>
            </a:r>
            <a:r>
              <a:rPr lang="en-US" sz="1600" dirty="0" smtClean="0"/>
              <a:t>, when they are critical to the organization's survival and growth.</a:t>
            </a:r>
          </a:p>
          <a:p>
            <a:r>
              <a:rPr lang="en-US" sz="1600" dirty="0" smtClean="0"/>
              <a:t>Unfortunately, in the eyes of many business people, business benefits defined as contributions to non financial objectives (e.g. customer satisfaction or organizational image) are sometimes viewed as "second class" benefits, unworthy of serious consideration in the business case or other form of business analysis</a:t>
            </a:r>
          </a:p>
          <a:p>
            <a:r>
              <a:rPr lang="en-US" sz="1600" dirty="0" smtClean="0"/>
              <a:t>Some may acknowledge that such objectives and benefits are important, but they are still unsure about how to measure them, value them, compare them to financial objectives and benefits, or otherwise bring them into business analysis or business planning.</a:t>
            </a:r>
            <a:br>
              <a:rPr lang="en-US" sz="1600" dirty="0" smtClean="0"/>
            </a:br>
            <a:endParaRPr lang="en-US" sz="1600" dirty="0" smtClean="0"/>
          </a:p>
          <a:p>
            <a:r>
              <a:rPr lang="en-US" sz="1600" dirty="0" smtClean="0"/>
              <a:t>The approach to dealing with non financial objectives and benefits requires a clear under understanding of some commonly misused terms, including "intangible" and "soft benefits."</a:t>
            </a:r>
          </a:p>
          <a:p>
            <a:pPr>
              <a:buNone/>
            </a:pPr>
            <a:r>
              <a:rPr lang="en-US" sz="800" dirty="0" smtClean="0"/>
              <a:t> </a:t>
            </a:r>
          </a:p>
          <a:p>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Tangible vs. Intangible Benefits</a:t>
            </a:r>
            <a:endParaRPr lang="en-US" dirty="0"/>
          </a:p>
        </p:txBody>
      </p:sp>
      <p:sp>
        <p:nvSpPr>
          <p:cNvPr id="3" name="Content Placeholder 2"/>
          <p:cNvSpPr>
            <a:spLocks noGrp="1"/>
          </p:cNvSpPr>
          <p:nvPr>
            <p:ph sz="quarter" idx="10"/>
          </p:nvPr>
        </p:nvSpPr>
        <p:spPr/>
        <p:txBody>
          <a:bodyPr/>
          <a:lstStyle/>
          <a:p>
            <a:r>
              <a:rPr lang="en-US" sz="1600" dirty="0" smtClean="0"/>
              <a:t>The word </a:t>
            </a:r>
            <a:r>
              <a:rPr lang="en-US" sz="1600" b="1" dirty="0" smtClean="0"/>
              <a:t>tangible</a:t>
            </a:r>
            <a:r>
              <a:rPr lang="en-US" sz="1600" dirty="0" smtClean="0"/>
              <a:t>, means "touchable," but the term is often used incorrectly as though it meant "financial"  </a:t>
            </a:r>
          </a:p>
          <a:p>
            <a:r>
              <a:rPr lang="en-US" sz="1600" dirty="0" smtClean="0"/>
              <a:t>People sometimes say "intangible" when referring to objectives and benefits such as improved customer satisfaction, improved branding, improved employee morale, or reduced risk, because for them, presumably, the financial value of these outcomes is unclear</a:t>
            </a:r>
          </a:p>
          <a:p>
            <a:r>
              <a:rPr lang="en-US" sz="1600" dirty="0" smtClean="0"/>
              <a:t>If an objective or benefit outcome is truly "intangible," that means simply there is no evidence it has appeared and no way to measure it</a:t>
            </a:r>
          </a:p>
          <a:p>
            <a:r>
              <a:rPr lang="en-US" sz="1600" dirty="0" smtClean="0"/>
              <a:t>Business objectives and business benefits are tangible if there is some kind of objective evidence they have appeared, by which they can be measured</a:t>
            </a:r>
          </a:p>
          <a:p>
            <a:r>
              <a:rPr lang="en-US" sz="1600" dirty="0" smtClean="0"/>
              <a:t>Objectives that are truly intangible serve no useful purpose in a business plan, business strategy, business model, or business case</a:t>
            </a:r>
          </a:p>
          <a:p>
            <a:r>
              <a:rPr lang="en-US" sz="1600" dirty="0" smtClean="0"/>
              <a:t>The business person seeking to understand the value of non financial objectives or benefits must find acceptable tangible measures for them, even if the measures are necessarily indirect and initially non financial</a:t>
            </a:r>
            <a:r>
              <a:rPr lang="en-US" sz="800" dirty="0" smtClean="0"/>
              <a:t/>
            </a:r>
            <a:br>
              <a:rPr lang="en-US" sz="800" dirty="0" smtClean="0"/>
            </a:br>
            <a:endParaRPr lang="en-US" sz="800" dirty="0" smtClean="0"/>
          </a:p>
          <a:p>
            <a:pPr>
              <a:buNone/>
            </a:pPr>
            <a:endParaRPr lang="en-US" sz="800" dirty="0"/>
          </a:p>
        </p:txBody>
      </p:sp>
      <p:sp>
        <p:nvSpPr>
          <p:cNvPr id="4" name="TextBox 3"/>
          <p:cNvSpPr txBox="1"/>
          <p:nvPr/>
        </p:nvSpPr>
        <p:spPr>
          <a:xfrm rot="19836207">
            <a:off x="897775" y="2596733"/>
            <a:ext cx="7165570" cy="984885"/>
          </a:xfrm>
          <a:prstGeom prst="rect">
            <a:avLst/>
          </a:prstGeom>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lgn="ctr"/>
            <a:r>
              <a:rPr lang="en-US" sz="3200" dirty="0" smtClean="0">
                <a:solidFill>
                  <a:schemeClr val="bg2"/>
                </a:solidFill>
              </a:rPr>
              <a:t>If it cant be measured, it doesn’t matter to this discussion.</a:t>
            </a:r>
            <a:endParaRPr lang="en-US" sz="3200" dirty="0" smtClean="0">
              <a:solidFill>
                <a:schemeClr val="bg2"/>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 vs. Hard Benefits </a:t>
            </a:r>
            <a:br>
              <a:rPr lang="en-US" b="1" dirty="0" smtClean="0"/>
            </a:br>
            <a:endParaRPr lang="en-US" dirty="0"/>
          </a:p>
        </p:txBody>
      </p:sp>
      <p:sp>
        <p:nvSpPr>
          <p:cNvPr id="4" name="Text Placeholder 3"/>
          <p:cNvSpPr>
            <a:spLocks noGrp="1"/>
          </p:cNvSpPr>
          <p:nvPr>
            <p:ph type="body" idx="1"/>
          </p:nvPr>
        </p:nvSpPr>
        <p:spPr>
          <a:xfrm>
            <a:off x="305754" y="842010"/>
            <a:ext cx="8410575" cy="461625"/>
          </a:xfrm>
        </p:spPr>
        <p:txBody>
          <a:bodyPr/>
          <a:lstStyle/>
          <a:p>
            <a:r>
              <a:rPr lang="en-US" b="1" dirty="0" smtClean="0"/>
              <a:t>What Counts Can Be Counted </a:t>
            </a:r>
          </a:p>
          <a:p>
            <a:endParaRPr lang="en-US" dirty="0"/>
          </a:p>
        </p:txBody>
      </p:sp>
      <p:sp>
        <p:nvSpPr>
          <p:cNvPr id="3" name="Content Placeholder 2"/>
          <p:cNvSpPr>
            <a:spLocks noGrp="1"/>
          </p:cNvSpPr>
          <p:nvPr>
            <p:ph sz="quarter" idx="10"/>
          </p:nvPr>
        </p:nvSpPr>
        <p:spPr>
          <a:xfrm>
            <a:off x="244794" y="1187450"/>
            <a:ext cx="8410575" cy="4916170"/>
          </a:xfrm>
        </p:spPr>
        <p:txBody>
          <a:bodyPr/>
          <a:lstStyle/>
          <a:p>
            <a:r>
              <a:rPr lang="en-US" sz="1400" dirty="0" smtClean="0"/>
              <a:t>The traditional view of hard savings is pretty standard. According to Karen Lay-Brew, CIO and vice president of knowledge services of BHP Billiton, regularly listed examples of hard savings are: reduction in unit cost of operation (e.g. cost of sale) and unit cost of production; reduction in transaction cost; lower overhead costs; lower head count; and increased throughput, resulting in increased sales or revenue.</a:t>
            </a:r>
          </a:p>
          <a:p>
            <a:r>
              <a:rPr lang="en-US" sz="1400" b="1" u="sng" dirty="0" smtClean="0"/>
              <a:t>Common Hard Savings</a:t>
            </a:r>
            <a:r>
              <a:rPr lang="en-US" sz="1000" b="1" u="sng" dirty="0" smtClean="0"/>
              <a:t/>
            </a:r>
            <a:br>
              <a:rPr lang="en-US" sz="1000" b="1" u="sng" dirty="0" smtClean="0"/>
            </a:br>
            <a:endParaRPr lang="en-US" sz="1000" dirty="0" smtClean="0"/>
          </a:p>
          <a:p>
            <a:pPr lvl="1"/>
            <a:r>
              <a:rPr lang="en-US" sz="1000" dirty="0" smtClean="0"/>
              <a:t>Reduction in unit cost of operations </a:t>
            </a:r>
          </a:p>
          <a:p>
            <a:pPr lvl="1"/>
            <a:r>
              <a:rPr lang="en-US" sz="1000" dirty="0" smtClean="0"/>
              <a:t>Reduction in unit cost of production </a:t>
            </a:r>
          </a:p>
          <a:p>
            <a:pPr lvl="1"/>
            <a:r>
              <a:rPr lang="en-US" sz="1000" dirty="0" smtClean="0"/>
              <a:t>Reduction in transaction cost </a:t>
            </a:r>
          </a:p>
          <a:p>
            <a:pPr lvl="1"/>
            <a:r>
              <a:rPr lang="en-US" sz="1000" dirty="0" smtClean="0"/>
              <a:t>Reduction in overhead cost </a:t>
            </a:r>
          </a:p>
          <a:p>
            <a:pPr lvl="1"/>
            <a:r>
              <a:rPr lang="en-US" sz="1000" dirty="0" smtClean="0"/>
              <a:t>Reduction in transportation cost </a:t>
            </a:r>
          </a:p>
          <a:p>
            <a:pPr lvl="1"/>
            <a:r>
              <a:rPr lang="en-US" sz="1000" dirty="0" smtClean="0"/>
              <a:t>Reduction in manpower </a:t>
            </a:r>
          </a:p>
          <a:p>
            <a:pPr lvl="1"/>
            <a:r>
              <a:rPr lang="en-US" sz="1000" dirty="0" smtClean="0"/>
              <a:t>Increased throughput, resulting in increased sales or revenue </a:t>
            </a:r>
          </a:p>
          <a:p>
            <a:r>
              <a:rPr lang="en-US" sz="1400" b="1" u="sng" dirty="0" smtClean="0"/>
              <a:t>Common Soft Savings</a:t>
            </a:r>
            <a:r>
              <a:rPr lang="en-US" sz="1000" b="1" u="sng" dirty="0" smtClean="0"/>
              <a:t/>
            </a:r>
            <a:br>
              <a:rPr lang="en-US" sz="1000" b="1" u="sng" dirty="0" smtClean="0"/>
            </a:br>
            <a:endParaRPr lang="en-US" sz="1000" dirty="0" smtClean="0"/>
          </a:p>
          <a:p>
            <a:pPr lvl="1"/>
            <a:r>
              <a:rPr lang="en-US" sz="1000" dirty="0" smtClean="0"/>
              <a:t>Reduction in cash flow </a:t>
            </a:r>
          </a:p>
          <a:p>
            <a:pPr lvl="1"/>
            <a:r>
              <a:rPr lang="en-US" sz="1000" dirty="0" smtClean="0"/>
              <a:t>Reduction in need for working capital </a:t>
            </a:r>
          </a:p>
          <a:p>
            <a:pPr lvl="1"/>
            <a:r>
              <a:rPr lang="en-US" sz="1000" dirty="0" smtClean="0"/>
              <a:t>Avoidance of capacity enhancement </a:t>
            </a:r>
          </a:p>
          <a:p>
            <a:pPr lvl="1"/>
            <a:r>
              <a:rPr lang="en-US" sz="1000" dirty="0" smtClean="0"/>
              <a:t>Conformation to changes in the law </a:t>
            </a:r>
          </a:p>
          <a:p>
            <a:pPr lvl="1"/>
            <a:r>
              <a:rPr lang="en-US" sz="1000" dirty="0" smtClean="0"/>
              <a:t>Increased safety in the workplace </a:t>
            </a:r>
          </a:p>
          <a:p>
            <a:pPr lvl="1"/>
            <a:r>
              <a:rPr lang="en-US" sz="1000" dirty="0" smtClean="0"/>
              <a:t>Increased employee satisfaction </a:t>
            </a:r>
          </a:p>
          <a:p>
            <a:pPr lvl="1"/>
            <a:r>
              <a:rPr lang="en-US" sz="1000" dirty="0" smtClean="0"/>
              <a:t>Increased customer satisfaction </a:t>
            </a:r>
          </a:p>
          <a:p>
            <a:endParaRPr lang="en-US" sz="1000" b="1" dirty="0" smtClean="0"/>
          </a:p>
          <a:p>
            <a:endParaRPr lang="en-US" dirty="0"/>
          </a:p>
        </p:txBody>
      </p:sp>
      <p:sp>
        <p:nvSpPr>
          <p:cNvPr id="5" name="TextBox 4"/>
          <p:cNvSpPr txBox="1"/>
          <p:nvPr/>
        </p:nvSpPr>
        <p:spPr>
          <a:xfrm rot="19836207">
            <a:off x="897775" y="1858070"/>
            <a:ext cx="7165570" cy="2462213"/>
          </a:xfrm>
          <a:prstGeom prst="rect">
            <a:avLst/>
          </a:prstGeom>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lgn="ctr"/>
            <a:r>
              <a:rPr lang="en-US" sz="3200" dirty="0" smtClean="0">
                <a:solidFill>
                  <a:schemeClr val="bg2"/>
                </a:solidFill>
              </a:rPr>
              <a:t>Hard savings;</a:t>
            </a:r>
          </a:p>
          <a:p>
            <a:pPr algn="ctr"/>
            <a:r>
              <a:rPr lang="en-US" sz="3200" dirty="0" smtClean="0">
                <a:solidFill>
                  <a:schemeClr val="bg2"/>
                </a:solidFill>
              </a:rPr>
              <a:t>Cost avoidance;</a:t>
            </a:r>
          </a:p>
          <a:p>
            <a:pPr algn="ctr"/>
            <a:r>
              <a:rPr lang="en-US" sz="3200" dirty="0" smtClean="0">
                <a:solidFill>
                  <a:schemeClr val="bg2"/>
                </a:solidFill>
              </a:rPr>
              <a:t>Soft benefits;</a:t>
            </a:r>
          </a:p>
          <a:p>
            <a:pPr algn="ctr"/>
            <a:r>
              <a:rPr lang="en-US" sz="3200" dirty="0" smtClean="0">
                <a:solidFill>
                  <a:schemeClr val="bg2"/>
                </a:solidFill>
              </a:rPr>
              <a:t>Strategic metrics;</a:t>
            </a:r>
          </a:p>
          <a:p>
            <a:pPr algn="ctr"/>
            <a:r>
              <a:rPr lang="en-US" sz="3200" dirty="0" smtClean="0">
                <a:solidFill>
                  <a:schemeClr val="bg2"/>
                </a:solidFill>
              </a:rPr>
              <a:t>Risk mitigation.</a:t>
            </a:r>
            <a:endParaRPr lang="en-US" sz="3200" dirty="0" smtClean="0">
              <a:solidFill>
                <a:schemeClr val="bg2"/>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Measuring Benefit Value</a:t>
            </a:r>
            <a:endParaRPr lang="en-US" dirty="0"/>
          </a:p>
        </p:txBody>
      </p:sp>
      <p:sp>
        <p:nvSpPr>
          <p:cNvPr id="3" name="Content Placeholder 2"/>
          <p:cNvSpPr>
            <a:spLocks noGrp="1"/>
          </p:cNvSpPr>
          <p:nvPr>
            <p:ph sz="quarter" idx="10"/>
          </p:nvPr>
        </p:nvSpPr>
        <p:spPr/>
        <p:txBody>
          <a:bodyPr/>
          <a:lstStyle/>
          <a:p>
            <a:r>
              <a:rPr lang="en-US" sz="1400" dirty="0" smtClean="0"/>
              <a:t>Ultimately, value in the business world is best expressed either directly in financial terms ($, €, £, or ¥, for instance), or else by comparison to something of known financial value.  </a:t>
            </a:r>
          </a:p>
          <a:p>
            <a:r>
              <a:rPr lang="en-US" sz="1400" dirty="0" smtClean="0"/>
              <a:t>The business analyst will try, insofar as possible, to value business benefits in financial terms or, failing that, designate a non financial benefit as having more or less value than another benefit that does have known financial value</a:t>
            </a:r>
          </a:p>
          <a:p>
            <a:r>
              <a:rPr lang="en-US" sz="1400" dirty="0" smtClean="0"/>
              <a:t>Some non financial benefits can readily be given financial value because they directly impact financial objectives. An increase in </a:t>
            </a:r>
            <a:br>
              <a:rPr lang="en-US" sz="1400" dirty="0" smtClean="0"/>
            </a:br>
            <a:r>
              <a:rPr lang="en-US" sz="1400" dirty="0" smtClean="0"/>
              <a:t>"employee productivity" (the non financial benefit) may be associated rather directly with savings in labor costs, or in labor avoided costs, for instance.</a:t>
            </a:r>
          </a:p>
          <a:p>
            <a:r>
              <a:rPr lang="en-US" sz="1400" dirty="0" smtClean="0"/>
              <a:t>It is reasonable to ask: What is the financial value of reaching these targets? There not a single approach to answering such questions for all objectives, but many times an acceptable answer can be reached by assessing:</a:t>
            </a:r>
          </a:p>
          <a:p>
            <a:pPr lvl="1"/>
            <a:r>
              <a:rPr lang="en-US" sz="1000" dirty="0" smtClean="0"/>
              <a:t>The contribution to increased sales or profits from reaching the objective.</a:t>
            </a:r>
          </a:p>
          <a:p>
            <a:pPr lvl="1"/>
            <a:r>
              <a:rPr lang="en-US" sz="1000" dirty="0" smtClean="0"/>
              <a:t>Costs that follow from not reaching the target.</a:t>
            </a:r>
          </a:p>
          <a:p>
            <a:pPr lvl="1"/>
            <a:r>
              <a:rPr lang="en-US" sz="1000" dirty="0" smtClean="0"/>
              <a:t>The cost of reaching the objective by the next least-costly approach.</a:t>
            </a:r>
          </a:p>
          <a:p>
            <a:pPr lvl="1"/>
            <a:r>
              <a:rPr lang="en-US" sz="1000" dirty="0" smtClean="0"/>
              <a:t>Simply the price management is willing to pay to reach the objective target.</a:t>
            </a:r>
          </a:p>
          <a:p>
            <a:r>
              <a:rPr lang="en-US" sz="1400" dirty="0" smtClean="0"/>
              <a:t>If an acceptable value can be agreed for reaching the target, then it is also reasonable to ask, and judge, the value of a benefit contribution that achieves, or partially achieves, the objective target.</a:t>
            </a:r>
          </a:p>
          <a:p>
            <a:endParaRPr lang="en-US" sz="800" dirty="0" smtClean="0"/>
          </a:p>
          <a:p>
            <a:endParaRPr lang="en-US" sz="8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a:xfrm>
            <a:off x="366714" y="1432984"/>
            <a:ext cx="8410575" cy="1506159"/>
          </a:xfrm>
        </p:spPr>
        <p:txBody>
          <a:bodyPr/>
          <a:lstStyle/>
          <a:p>
            <a:r>
              <a:rPr lang="en-US" dirty="0" smtClean="0"/>
              <a:t>List 3 benefits of D2.</a:t>
            </a:r>
          </a:p>
          <a:p>
            <a:r>
              <a:rPr lang="en-US" dirty="0" smtClean="0"/>
              <a:t>List 3 benefits of xCP.</a:t>
            </a:r>
          </a:p>
          <a:p>
            <a:endParaRPr lang="en-US" dirty="0"/>
          </a:p>
        </p:txBody>
      </p:sp>
      <p:sp>
        <p:nvSpPr>
          <p:cNvPr id="4" name="Content Placeholder 2"/>
          <p:cNvSpPr txBox="1">
            <a:spLocks/>
          </p:cNvSpPr>
          <p:nvPr/>
        </p:nvSpPr>
        <p:spPr bwMode="gray">
          <a:xfrm>
            <a:off x="388482" y="2728415"/>
            <a:ext cx="8410575" cy="1321072"/>
          </a:xfrm>
          <a:prstGeom prst="rect">
            <a:avLst/>
          </a:prstGeom>
          <a:noFill/>
        </p:spPr>
        <p:txBody>
          <a:bodyPr lIns="0" tIns="0" rIns="0" bIns="0">
            <a:noAutofit/>
          </a:bodyPr>
          <a:lstStyle/>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How</a:t>
            </a:r>
            <a:r>
              <a:rPr kumimoji="0" lang="en-US" sz="2800" b="0" i="0" u="none" strike="noStrike" kern="1200" cap="none" spc="0" normalizeH="0" noProof="0" dirty="0" smtClean="0">
                <a:ln>
                  <a:noFill/>
                </a:ln>
                <a:solidFill>
                  <a:schemeClr val="bg2"/>
                </a:solidFill>
                <a:effectLst/>
                <a:uLnTx/>
                <a:uFillTx/>
                <a:latin typeface="Verdana" pitchFamily="34" charset="0"/>
                <a:ea typeface="+mn-ea"/>
                <a:cs typeface="+mn-cs"/>
              </a:rPr>
              <a:t> many said ‘</a:t>
            </a:r>
            <a:r>
              <a:rPr kumimoji="0" lang="en-US" sz="2800" b="0" i="0" u="none" strike="noStrike" kern="1200" cap="none" spc="0" normalizeH="0" noProof="0" dirty="0" err="1" smtClean="0">
                <a:ln>
                  <a:noFill/>
                </a:ln>
                <a:solidFill>
                  <a:schemeClr val="bg2"/>
                </a:solidFill>
                <a:effectLst/>
                <a:uLnTx/>
                <a:uFillTx/>
                <a:latin typeface="Verdana" pitchFamily="34" charset="0"/>
                <a:ea typeface="+mn-ea"/>
                <a:cs typeface="+mn-cs"/>
              </a:rPr>
              <a:t>eas</a:t>
            </a:r>
            <a:r>
              <a:rPr lang="en-US" sz="2800" dirty="0" smtClean="0">
                <a:solidFill>
                  <a:schemeClr val="bg2"/>
                </a:solidFill>
                <a:latin typeface="Verdana" pitchFamily="34" charset="0"/>
              </a:rPr>
              <a:t>e of use’?</a:t>
            </a:r>
            <a:endPar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endParaRPr>
          </a:p>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How many said ‘more efficient</a:t>
            </a:r>
            <a:r>
              <a:rPr lang="en-US" sz="2800" dirty="0" smtClean="0">
                <a:solidFill>
                  <a:schemeClr val="bg2"/>
                </a:solidFill>
                <a:latin typeface="Verdana" pitchFamily="34" charset="0"/>
              </a:rPr>
              <a:t>’?</a:t>
            </a:r>
            <a:endPar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endParaRPr>
          </a:p>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Verdana" pitchFamily="34" charset="0"/>
              <a:ea typeface="+mn-ea"/>
              <a:cs typeface="+mn-cs"/>
            </a:endParaRPr>
          </a:p>
        </p:txBody>
      </p:sp>
      <p:sp>
        <p:nvSpPr>
          <p:cNvPr id="5" name="Content Placeholder 2"/>
          <p:cNvSpPr txBox="1">
            <a:spLocks/>
          </p:cNvSpPr>
          <p:nvPr/>
        </p:nvSpPr>
        <p:spPr bwMode="gray">
          <a:xfrm>
            <a:off x="377596" y="4023815"/>
            <a:ext cx="8410575" cy="2115728"/>
          </a:xfrm>
          <a:prstGeom prst="rect">
            <a:avLst/>
          </a:prstGeom>
          <a:noFill/>
        </p:spPr>
        <p:txBody>
          <a:bodyPr lIns="0" tIns="0" rIns="0" bIns="0">
            <a:noAutofit/>
          </a:bodyPr>
          <a:lstStyle/>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Think again:</a:t>
            </a:r>
          </a:p>
          <a:p>
            <a:pPr marL="685800" lvl="1" indent="-228600">
              <a:spcBef>
                <a:spcPts val="1200"/>
              </a:spcBef>
              <a:buClr>
                <a:schemeClr val="tx2"/>
              </a:buClr>
              <a:buFont typeface="Wingdings" pitchFamily="2" charset="2"/>
              <a:buChar char=""/>
            </a:pPr>
            <a:r>
              <a:rPr lang="en-US" sz="2800" dirty="0" smtClean="0">
                <a:solidFill>
                  <a:schemeClr val="bg2"/>
                </a:solidFill>
                <a:latin typeface="Verdana" pitchFamily="34" charset="0"/>
              </a:rPr>
              <a:t>If it can’t be measured, it doesn’t matter.</a:t>
            </a:r>
          </a:p>
          <a:p>
            <a:pPr marL="685800" lvl="1" indent="-228600">
              <a:spcBef>
                <a:spcPts val="1200"/>
              </a:spcBef>
              <a:buClr>
                <a:schemeClr val="tx2"/>
              </a:buClr>
              <a:buFont typeface="Wingdings" pitchFamily="2" charset="2"/>
              <a:buChar cha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If it cant translate</a:t>
            </a:r>
            <a:r>
              <a:rPr kumimoji="0" lang="en-US" sz="2800" b="0" i="0" u="none" strike="noStrike" kern="1200" cap="none" spc="0" normalizeH="0" noProof="0" dirty="0" smtClean="0">
                <a:ln>
                  <a:noFill/>
                </a:ln>
                <a:solidFill>
                  <a:schemeClr val="bg2"/>
                </a:solidFill>
                <a:effectLst/>
                <a:uLnTx/>
                <a:uFillTx/>
                <a:latin typeface="Verdana" pitchFamily="34" charset="0"/>
                <a:ea typeface="+mn-ea"/>
                <a:cs typeface="+mn-cs"/>
              </a:rPr>
              <a:t> to business benefit it doesn’t matter.</a:t>
            </a:r>
            <a:endPar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endParaRPr>
          </a:p>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Verdana" pitchFamily="34" charset="0"/>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Value =</a:t>
            </a:r>
            <a:r>
              <a:rPr lang="en-US" b="1" dirty="0" smtClean="0"/>
              <a:t> </a:t>
            </a:r>
            <a:r>
              <a:rPr lang="en-US" dirty="0" smtClean="0"/>
              <a:t>Business Benefit </a:t>
            </a:r>
            <a:endParaRPr lang="en-US" dirty="0"/>
          </a:p>
        </p:txBody>
      </p:sp>
      <p:sp>
        <p:nvSpPr>
          <p:cNvPr id="6" name="Content Placeholder 5"/>
          <p:cNvSpPr>
            <a:spLocks noGrp="1"/>
          </p:cNvSpPr>
          <p:nvPr>
            <p:ph sz="quarter" idx="10"/>
          </p:nvPr>
        </p:nvSpPr>
        <p:spPr/>
        <p:txBody>
          <a:bodyPr/>
          <a:lstStyle/>
          <a:p>
            <a:r>
              <a:rPr lang="en-US" dirty="0" smtClean="0"/>
              <a:t>The term</a:t>
            </a:r>
            <a:r>
              <a:rPr lang="en-US" b="1" dirty="0" smtClean="0"/>
              <a:t> business benefit</a:t>
            </a:r>
            <a:r>
              <a:rPr lang="en-US" dirty="0" smtClean="0"/>
              <a:t> refers to the outcome of an action or decision that</a:t>
            </a:r>
          </a:p>
          <a:p>
            <a:pPr lvl="1"/>
            <a:r>
              <a:rPr lang="en-US" dirty="0" smtClean="0"/>
              <a:t>Contributes towards meeting a business objective</a:t>
            </a:r>
          </a:p>
          <a:p>
            <a:pPr lvl="1"/>
            <a:r>
              <a:rPr lang="en-US" dirty="0" smtClean="0"/>
              <a:t>Has positive value for the business. </a:t>
            </a:r>
            <a:br>
              <a:rPr lang="en-US" dirty="0" smtClean="0"/>
            </a:br>
            <a:r>
              <a:rPr lang="en-US" dirty="0" smtClean="0"/>
              <a:t>	</a:t>
            </a:r>
          </a:p>
          <a:p>
            <a:r>
              <a:rPr lang="en-US" dirty="0" smtClean="0"/>
              <a:t>Business benefit can be defined as </a:t>
            </a:r>
            <a:r>
              <a:rPr lang="en-US" b="1" dirty="0" smtClean="0"/>
              <a:t>financial benefit</a:t>
            </a:r>
            <a:r>
              <a:rPr lang="en-US" dirty="0" smtClean="0"/>
              <a:t>, </a:t>
            </a:r>
            <a:r>
              <a:rPr lang="en-US" b="1" dirty="0" smtClean="0"/>
              <a:t>non financial benefit</a:t>
            </a:r>
            <a:r>
              <a:rPr lang="en-US" dirty="0" smtClean="0"/>
              <a:t>, </a:t>
            </a:r>
            <a:r>
              <a:rPr lang="en-US" b="1" dirty="0" smtClean="0"/>
              <a:t>hard benefit</a:t>
            </a:r>
            <a:r>
              <a:rPr lang="en-US" dirty="0" smtClean="0"/>
              <a:t>, </a:t>
            </a:r>
            <a:r>
              <a:rPr lang="en-US" b="1" dirty="0" smtClean="0"/>
              <a:t>soft benefit</a:t>
            </a:r>
            <a:r>
              <a:rPr lang="en-US" dirty="0" smtClean="0"/>
              <a:t>, </a:t>
            </a:r>
            <a:r>
              <a:rPr lang="en-US" b="1" dirty="0" smtClean="0"/>
              <a:t>tangible benefit</a:t>
            </a:r>
            <a:r>
              <a:rPr lang="en-US" dirty="0" smtClean="0"/>
              <a:t>, and </a:t>
            </a:r>
            <a:r>
              <a:rPr lang="en-US" b="1" dirty="0" smtClean="0"/>
              <a:t>intangible benefit</a:t>
            </a:r>
            <a:r>
              <a:rPr lang="en-US" dirty="0" smtClean="0"/>
              <a:t>.</a:t>
            </a: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Costs vs. Business Benefit</a:t>
            </a:r>
            <a:endParaRPr lang="en-US" dirty="0"/>
          </a:p>
        </p:txBody>
      </p:sp>
      <p:sp>
        <p:nvSpPr>
          <p:cNvPr id="3" name="Content Placeholder 2"/>
          <p:cNvSpPr>
            <a:spLocks noGrp="1"/>
          </p:cNvSpPr>
          <p:nvPr>
            <p:ph sz="quarter" idx="10"/>
          </p:nvPr>
        </p:nvSpPr>
        <p:spPr/>
        <p:txBody>
          <a:bodyPr/>
          <a:lstStyle/>
          <a:p>
            <a:r>
              <a:rPr lang="en-US" dirty="0" smtClean="0"/>
              <a:t>A </a:t>
            </a:r>
            <a:r>
              <a:rPr lang="en-US" b="1" dirty="0" smtClean="0"/>
              <a:t>business benefit</a:t>
            </a:r>
            <a:r>
              <a:rPr lang="en-US" dirty="0" smtClean="0"/>
              <a:t> is an outcome of an action or decision that contributes towards meeting a business objective.  Benefits have positive value for the business.</a:t>
            </a:r>
          </a:p>
          <a:p>
            <a:r>
              <a:rPr lang="en-US" dirty="0" smtClean="0"/>
              <a:t>A </a:t>
            </a:r>
            <a:r>
              <a:rPr lang="en-US" b="1" dirty="0" smtClean="0"/>
              <a:t>business cost</a:t>
            </a:r>
            <a:r>
              <a:rPr lang="en-US" dirty="0" smtClean="0"/>
              <a:t> is an outcome of a decision or action that works against meeting a business objective. Costs have negative value for the business.</a:t>
            </a:r>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revisited</a:t>
            </a:r>
            <a:endParaRPr lang="en-US" dirty="0"/>
          </a:p>
        </p:txBody>
      </p:sp>
      <p:sp>
        <p:nvSpPr>
          <p:cNvPr id="3" name="Content Placeholder 2"/>
          <p:cNvSpPr>
            <a:spLocks noGrp="1"/>
          </p:cNvSpPr>
          <p:nvPr>
            <p:ph sz="quarter" idx="10"/>
          </p:nvPr>
        </p:nvSpPr>
        <p:spPr>
          <a:xfrm>
            <a:off x="366714" y="1432984"/>
            <a:ext cx="8410575" cy="1038073"/>
          </a:xfrm>
        </p:spPr>
        <p:txBody>
          <a:bodyPr/>
          <a:lstStyle/>
          <a:p>
            <a:r>
              <a:rPr lang="en-US" dirty="0" smtClean="0"/>
              <a:t>How could ‘ease of use’ be twisted to become business value?</a:t>
            </a:r>
          </a:p>
          <a:p>
            <a:endParaRPr lang="en-US" dirty="0"/>
          </a:p>
        </p:txBody>
      </p:sp>
      <p:sp>
        <p:nvSpPr>
          <p:cNvPr id="4" name="Content Placeholder 2"/>
          <p:cNvSpPr txBox="1">
            <a:spLocks/>
          </p:cNvSpPr>
          <p:nvPr/>
        </p:nvSpPr>
        <p:spPr bwMode="gray">
          <a:xfrm>
            <a:off x="388482" y="2728415"/>
            <a:ext cx="8410575" cy="2660014"/>
          </a:xfrm>
          <a:prstGeom prst="rect">
            <a:avLst/>
          </a:prstGeom>
          <a:noFill/>
        </p:spPr>
        <p:txBody>
          <a:bodyPr lIns="0" tIns="0" rIns="0" bIns="0">
            <a:noAutofit/>
          </a:bodyPr>
          <a:lstStyle/>
          <a:p>
            <a:pPr marL="685800" lvl="1" indent="-228600">
              <a:spcBef>
                <a:spcPts val="1200"/>
              </a:spcBef>
              <a:buClr>
                <a:schemeClr val="tx2"/>
              </a:buClr>
              <a:buFont typeface="Wingdings" pitchFamily="2" charset="2"/>
              <a:buChar cha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Reduced</a:t>
            </a:r>
            <a:r>
              <a:rPr kumimoji="0" lang="en-US" sz="2800" b="0" i="0" u="none" strike="noStrike" kern="1200" cap="none" spc="0" normalizeH="0" noProof="0" dirty="0" smtClean="0">
                <a:ln>
                  <a:noFill/>
                </a:ln>
                <a:solidFill>
                  <a:schemeClr val="bg2"/>
                </a:solidFill>
                <a:effectLst/>
                <a:uLnTx/>
                <a:uFillTx/>
                <a:latin typeface="Verdana" pitchFamily="34" charset="0"/>
                <a:ea typeface="+mn-ea"/>
                <a:cs typeface="+mn-cs"/>
              </a:rPr>
              <a:t> training costs?</a:t>
            </a:r>
          </a:p>
          <a:p>
            <a:pPr marL="685800" lvl="1" indent="-228600">
              <a:spcBef>
                <a:spcPts val="1200"/>
              </a:spcBef>
              <a:buClr>
                <a:schemeClr val="tx2"/>
              </a:buClr>
              <a:buFont typeface="Wingdings" pitchFamily="2" charset="2"/>
              <a:buChar char=""/>
            </a:pPr>
            <a:r>
              <a:rPr lang="en-US" sz="2800" baseline="0" dirty="0" smtClean="0">
                <a:solidFill>
                  <a:schemeClr val="bg2"/>
                </a:solidFill>
                <a:latin typeface="Verdana" pitchFamily="34" charset="0"/>
              </a:rPr>
              <a:t>Lower</a:t>
            </a:r>
            <a:r>
              <a:rPr lang="en-US" sz="2800" dirty="0" smtClean="0">
                <a:solidFill>
                  <a:schemeClr val="bg2"/>
                </a:solidFill>
                <a:latin typeface="Verdana" pitchFamily="34" charset="0"/>
              </a:rPr>
              <a:t> employee turnover?</a:t>
            </a:r>
          </a:p>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Do</a:t>
            </a:r>
            <a:r>
              <a:rPr kumimoji="0" lang="en-US" sz="2800" b="0" i="0" u="none" strike="noStrike" kern="1200" cap="none" spc="0" normalizeH="0" noProof="0" dirty="0" smtClean="0">
                <a:ln>
                  <a:noFill/>
                </a:ln>
                <a:solidFill>
                  <a:schemeClr val="bg2"/>
                </a:solidFill>
                <a:effectLst/>
                <a:uLnTx/>
                <a:uFillTx/>
                <a:latin typeface="Verdana" pitchFamily="34" charset="0"/>
                <a:ea typeface="+mn-ea"/>
                <a:cs typeface="+mn-cs"/>
              </a:rPr>
              <a:t> we really care if the user is happy, or do we care that we can get a full days effort from a full days pay?</a:t>
            </a:r>
            <a:endPar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endParaRPr>
          </a:p>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Verdana" pitchFamily="34" charset="0"/>
              <a:ea typeface="+mn-ea"/>
              <a:cs typeface="+mn-cs"/>
            </a:endParaRPr>
          </a:p>
        </p:txBody>
      </p:sp>
      <p:sp>
        <p:nvSpPr>
          <p:cNvPr id="5" name="Content Placeholder 2"/>
          <p:cNvSpPr txBox="1">
            <a:spLocks/>
          </p:cNvSpPr>
          <p:nvPr/>
        </p:nvSpPr>
        <p:spPr bwMode="gray">
          <a:xfrm>
            <a:off x="334053" y="5569585"/>
            <a:ext cx="8410575" cy="744127"/>
          </a:xfrm>
          <a:prstGeom prst="rect">
            <a:avLst/>
          </a:prstGeom>
          <a:noFill/>
        </p:spPr>
        <p:txBody>
          <a:bodyPr lIns="0" tIns="0" rIns="0" bIns="0">
            <a:noAutofit/>
          </a:bodyPr>
          <a:lstStyle/>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r>
              <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rPr>
              <a:t>Discussion:</a:t>
            </a:r>
            <a:r>
              <a:rPr kumimoji="0" lang="en-US" sz="2800" b="0" i="0" u="none" strike="noStrike" kern="1200" cap="none" spc="0" normalizeH="0" noProof="0" dirty="0" smtClean="0">
                <a:ln>
                  <a:noFill/>
                </a:ln>
                <a:solidFill>
                  <a:schemeClr val="bg2"/>
                </a:solidFill>
                <a:effectLst/>
                <a:uLnTx/>
                <a:uFillTx/>
                <a:latin typeface="Verdana" pitchFamily="34" charset="0"/>
                <a:ea typeface="+mn-ea"/>
                <a:cs typeface="+mn-cs"/>
              </a:rPr>
              <a:t> Now lets tackle xCP as a group.</a:t>
            </a:r>
            <a:endParaRPr kumimoji="0" lang="en-US" sz="2800" b="0" i="0" u="none" strike="noStrike" kern="1200" cap="none" spc="0" normalizeH="0" baseline="0" noProof="0" dirty="0" smtClean="0">
              <a:ln>
                <a:noFill/>
              </a:ln>
              <a:solidFill>
                <a:schemeClr val="bg2"/>
              </a:solidFill>
              <a:effectLst/>
              <a:uLnTx/>
              <a:uFillTx/>
              <a:latin typeface="Verdana" pitchFamily="34" charset="0"/>
              <a:ea typeface="+mn-ea"/>
              <a:cs typeface="+mn-cs"/>
            </a:endParaRPr>
          </a:p>
          <a:p>
            <a:pPr marL="228600" marR="0" lvl="0" indent="-228600" algn="l" defTabSz="914400" rtl="0" eaLnBrk="1" fontAlgn="auto" latinLnBrk="0" hangingPunct="1">
              <a:lnSpc>
                <a:spcPct val="100000"/>
              </a:lnSpc>
              <a:spcBef>
                <a:spcPts val="1200"/>
              </a:spcBef>
              <a:spcAft>
                <a:spcPts val="0"/>
              </a:spcAft>
              <a:buClr>
                <a:schemeClr val="tx2"/>
              </a:buClr>
              <a:buSzTx/>
              <a:buFont typeface="Wingdings"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Verdana" pitchFamily="34" charset="0"/>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quarter" idx="10"/>
          </p:nvPr>
        </p:nvSpPr>
        <p:spPr>
          <a:xfrm>
            <a:off x="366714" y="1432985"/>
            <a:ext cx="8410575" cy="3204330"/>
          </a:xfrm>
        </p:spPr>
        <p:txBody>
          <a:bodyPr/>
          <a:lstStyle/>
          <a:p>
            <a:r>
              <a:rPr lang="en-US" dirty="0" smtClean="0"/>
              <a:t>In a classic AP, Capture, xCP sales cycle, the key demo guidelines focus on ease of use for the operators (easy to process vouchers, easy to index images, easy to approve claims).</a:t>
            </a:r>
          </a:p>
          <a:p>
            <a:pPr lvl="1"/>
            <a:r>
              <a:rPr lang="en-US" dirty="0" smtClean="0"/>
              <a:t>Name the typical key parties to the sales cycle.</a:t>
            </a:r>
          </a:p>
          <a:p>
            <a:pPr lvl="1"/>
            <a:r>
              <a:rPr lang="en-US" dirty="0" smtClean="0"/>
              <a:t>Describe the relative power of each.</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vs. Tactical Benefit</a:t>
            </a:r>
            <a:endParaRPr lang="en-US" dirty="0"/>
          </a:p>
        </p:txBody>
      </p:sp>
      <p:sp>
        <p:nvSpPr>
          <p:cNvPr id="3" name="Content Placeholder 2"/>
          <p:cNvSpPr>
            <a:spLocks noGrp="1"/>
          </p:cNvSpPr>
          <p:nvPr>
            <p:ph sz="quarter" idx="10"/>
          </p:nvPr>
        </p:nvSpPr>
        <p:spPr/>
        <p:txBody>
          <a:bodyPr/>
          <a:lstStyle/>
          <a:p>
            <a:pPr marL="274320">
              <a:spcBef>
                <a:spcPts val="0"/>
              </a:spcBef>
              <a:buNone/>
            </a:pPr>
            <a:r>
              <a:rPr lang="en-US" sz="2400" dirty="0" smtClean="0"/>
              <a:t>Business benefits may appear in the form of</a:t>
            </a:r>
          </a:p>
          <a:p>
            <a:pPr marL="274320">
              <a:spcBef>
                <a:spcPts val="0"/>
              </a:spcBef>
              <a:buNone/>
            </a:pPr>
            <a:r>
              <a:rPr lang="en-US" sz="2400" dirty="0" smtClean="0"/>
              <a:t>progress towards high and low level objectives</a:t>
            </a:r>
          </a:p>
          <a:p>
            <a:pPr marL="274320">
              <a:spcBef>
                <a:spcPts val="0"/>
              </a:spcBef>
              <a:buNone/>
            </a:pPr>
            <a:r>
              <a:rPr lang="en-US" sz="2400" dirty="0" smtClean="0"/>
              <a:t>alike:</a:t>
            </a:r>
          </a:p>
          <a:p>
            <a:r>
              <a:rPr lang="en-US" sz="1800" dirty="0" smtClean="0"/>
              <a:t>Benefits = Progress towards high level, "strategic" objectives, e.g. </a:t>
            </a:r>
          </a:p>
          <a:p>
            <a:pPr lvl="1"/>
            <a:r>
              <a:rPr lang="en-US" sz="1800" dirty="0" smtClean="0"/>
              <a:t>Grow annual sales revenues by 10%.</a:t>
            </a:r>
          </a:p>
          <a:p>
            <a:pPr lvl="1"/>
            <a:r>
              <a:rPr lang="en-US" sz="1800" dirty="0" smtClean="0"/>
              <a:t>Become industry leader in customer satisfaction.</a:t>
            </a:r>
          </a:p>
          <a:p>
            <a:pPr lvl="1"/>
            <a:r>
              <a:rPr lang="en-US" sz="1800" dirty="0" smtClean="0"/>
              <a:t>Establish brand leadership.</a:t>
            </a:r>
          </a:p>
          <a:p>
            <a:pPr lvl="1"/>
            <a:r>
              <a:rPr lang="en-US" sz="1800" dirty="0" smtClean="0"/>
              <a:t>Become the industry's leading low-cost provider.</a:t>
            </a:r>
          </a:p>
          <a:p>
            <a:r>
              <a:rPr lang="en-US" sz="1800" dirty="0" smtClean="0"/>
              <a:t>Benefits = Progress towards lower level, "tactical" objectives, e.g. </a:t>
            </a:r>
          </a:p>
          <a:p>
            <a:pPr lvl="1"/>
            <a:r>
              <a:rPr lang="en-US" sz="1800" dirty="0" smtClean="0"/>
              <a:t>Reduce average customer wait time on call center phone by 50%.</a:t>
            </a:r>
          </a:p>
          <a:p>
            <a:pPr lvl="1"/>
            <a:r>
              <a:rPr lang="en-US" sz="1800" dirty="0" smtClean="0"/>
              <a:t>Increase product mean time between failure by 100%.</a:t>
            </a:r>
          </a:p>
          <a:p>
            <a:pPr lvl="1"/>
            <a:r>
              <a:rPr lang="en-US" sz="1800" dirty="0" smtClean="0"/>
              <a:t>Reduce office supplies expenses by 10%. </a:t>
            </a:r>
          </a:p>
          <a:p>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Business Benefits by Objective</a:t>
            </a:r>
            <a:endParaRPr lang="en-US" dirty="0"/>
          </a:p>
        </p:txBody>
      </p:sp>
      <p:sp>
        <p:nvSpPr>
          <p:cNvPr id="4" name="Content Placeholder 3"/>
          <p:cNvSpPr>
            <a:spLocks noGrp="1"/>
          </p:cNvSpPr>
          <p:nvPr>
            <p:ph sz="quarter" idx="10"/>
          </p:nvPr>
        </p:nvSpPr>
        <p:spPr/>
        <p:txBody>
          <a:bodyPr/>
          <a:lstStyle/>
          <a:p>
            <a:pPr>
              <a:buNone/>
            </a:pPr>
            <a:r>
              <a:rPr lang="en-US" sz="1400" b="1" dirty="0" smtClean="0"/>
              <a:t>Financial objectives:</a:t>
            </a:r>
          </a:p>
          <a:p>
            <a:pPr lvl="1">
              <a:buNone/>
            </a:pPr>
            <a:r>
              <a:rPr lang="en-US" sz="1200" b="1" dirty="0" smtClean="0"/>
              <a:t>     </a:t>
            </a:r>
            <a:r>
              <a:rPr lang="en-US" sz="1200" dirty="0" smtClean="0"/>
              <a:t>Increase earnings per share by 25%.</a:t>
            </a:r>
          </a:p>
          <a:p>
            <a:pPr lvl="1">
              <a:buNone/>
            </a:pPr>
            <a:r>
              <a:rPr lang="en-US" sz="1200" dirty="0" smtClean="0"/>
              <a:t>     Increase profits by 10%.</a:t>
            </a:r>
          </a:p>
          <a:p>
            <a:pPr lvl="1">
              <a:buNone/>
            </a:pPr>
            <a:r>
              <a:rPr lang="en-US" sz="1200" dirty="0" smtClean="0"/>
              <a:t>     Reduce costs in specific operational       areas by 20%.</a:t>
            </a:r>
          </a:p>
          <a:p>
            <a:pPr marL="746125" lvl="1" indent="-746125">
              <a:buNone/>
            </a:pPr>
            <a:r>
              <a:rPr lang="en-US" sz="1200" b="1" dirty="0" smtClean="0"/>
              <a:t>Sales objectives: </a:t>
            </a:r>
            <a:br>
              <a:rPr lang="en-US" sz="1200" b="1" dirty="0" smtClean="0"/>
            </a:br>
            <a:r>
              <a:rPr lang="en-US" sz="1200" dirty="0" smtClean="0"/>
              <a:t>Shorten the average sales cycle by 50%.</a:t>
            </a:r>
            <a:br>
              <a:rPr lang="en-US" sz="1200" dirty="0" smtClean="0"/>
            </a:br>
            <a:r>
              <a:rPr lang="en-US" sz="1200" dirty="0" smtClean="0"/>
              <a:t>Increase sales revenues by 10% (also a financial objective)</a:t>
            </a:r>
          </a:p>
          <a:p>
            <a:pPr marL="457200" indent="-457200">
              <a:buNone/>
            </a:pPr>
            <a:r>
              <a:rPr lang="en-US" sz="1400" b="1" dirty="0" smtClean="0"/>
              <a:t>Marketing objectives:</a:t>
            </a:r>
            <a:r>
              <a:rPr lang="en-US" sz="1400" dirty="0" smtClean="0"/>
              <a:t>  </a:t>
            </a:r>
            <a:br>
              <a:rPr lang="en-US" sz="1400" dirty="0" smtClean="0"/>
            </a:br>
            <a:r>
              <a:rPr lang="en-US" sz="1200" dirty="0" smtClean="0"/>
              <a:t>     Enter a new geographic market.</a:t>
            </a:r>
            <a:br>
              <a:rPr lang="en-US" sz="1200" dirty="0" smtClean="0"/>
            </a:br>
            <a:r>
              <a:rPr lang="en-US" sz="1200" dirty="0" smtClean="0"/>
              <a:t>     Achieve industry leading market share. </a:t>
            </a:r>
          </a:p>
          <a:p>
            <a:pPr marL="685800" indent="-685800">
              <a:buNone/>
            </a:pPr>
            <a:r>
              <a:rPr lang="en-US" sz="1400" b="1" dirty="0" smtClean="0"/>
              <a:t>Customer objectives</a:t>
            </a:r>
            <a:r>
              <a:rPr lang="en-US" sz="1400" dirty="0" smtClean="0"/>
              <a:t>:</a:t>
            </a:r>
            <a:br>
              <a:rPr lang="en-US" sz="1400" dirty="0" smtClean="0"/>
            </a:br>
            <a:r>
              <a:rPr lang="en-US" sz="1200" dirty="0" smtClean="0"/>
              <a:t>Exceed the competition in customer      satisfaction ratings. </a:t>
            </a:r>
            <a:br>
              <a:rPr lang="en-US" sz="1200" dirty="0" smtClean="0"/>
            </a:br>
            <a:r>
              <a:rPr lang="en-US" sz="1200" dirty="0" smtClean="0"/>
              <a:t>Become the vendor of choice for small and medium size businesses.</a:t>
            </a:r>
            <a:r>
              <a:rPr lang="en-US" sz="900" dirty="0" smtClean="0"/>
              <a:t/>
            </a:r>
            <a:br>
              <a:rPr lang="en-US" sz="900" dirty="0" smtClean="0"/>
            </a:br>
            <a:endParaRPr lang="en-US" sz="900" dirty="0" smtClean="0"/>
          </a:p>
          <a:p>
            <a:endParaRPr lang="en-US" dirty="0"/>
          </a:p>
        </p:txBody>
      </p:sp>
      <p:sp>
        <p:nvSpPr>
          <p:cNvPr id="5" name="Content Placeholder 4"/>
          <p:cNvSpPr>
            <a:spLocks noGrp="1"/>
          </p:cNvSpPr>
          <p:nvPr>
            <p:ph sz="quarter" idx="11"/>
          </p:nvPr>
        </p:nvSpPr>
        <p:spPr/>
        <p:txBody>
          <a:bodyPr/>
          <a:lstStyle/>
          <a:p>
            <a:pPr marL="517525" indent="-517525">
              <a:buNone/>
            </a:pPr>
            <a:r>
              <a:rPr lang="en-US" sz="1400" b="1" dirty="0" smtClean="0"/>
              <a:t>Branding and Image objectives:</a:t>
            </a:r>
            <a:r>
              <a:rPr lang="en-US" sz="1400" dirty="0" smtClean="0"/>
              <a:t/>
            </a:r>
            <a:br>
              <a:rPr lang="en-US" sz="1400" dirty="0" smtClean="0"/>
            </a:br>
            <a:r>
              <a:rPr lang="en-US" sz="1200" dirty="0" smtClean="0"/>
              <a:t>Establish brand awareness for a new product      line.</a:t>
            </a:r>
            <a:br>
              <a:rPr lang="en-US" sz="1200" dirty="0" smtClean="0"/>
            </a:br>
            <a:r>
              <a:rPr lang="en-US" sz="1200" dirty="0" smtClean="0"/>
              <a:t>Achieve industry recognition for product quality.</a:t>
            </a:r>
          </a:p>
          <a:p>
            <a:pPr marL="571500" indent="-571500">
              <a:buNone/>
            </a:pPr>
            <a:r>
              <a:rPr lang="en-US" sz="1400" b="1" dirty="0" smtClean="0"/>
              <a:t>Employee objectives:</a:t>
            </a:r>
            <a:r>
              <a:rPr lang="en-US" sz="1400" dirty="0" smtClean="0"/>
              <a:t/>
            </a:r>
            <a:br>
              <a:rPr lang="en-US" sz="1400" dirty="0" smtClean="0"/>
            </a:br>
            <a:r>
              <a:rPr lang="en-US" sz="1200" dirty="0" smtClean="0"/>
              <a:t>Improve employee satisfaction survey scores.</a:t>
            </a:r>
            <a:br>
              <a:rPr lang="en-US" sz="1200" dirty="0" smtClean="0"/>
            </a:br>
            <a:r>
              <a:rPr lang="en-US" sz="1200" dirty="0" smtClean="0"/>
              <a:t>Reduce employee annual turnover by 25%.</a:t>
            </a:r>
          </a:p>
          <a:p>
            <a:pPr marL="571500" indent="-571500">
              <a:buNone/>
            </a:pPr>
            <a:r>
              <a:rPr lang="en-US" sz="1400" b="1" dirty="0" smtClean="0"/>
              <a:t>Operational and Efficiency objectives</a:t>
            </a:r>
            <a:r>
              <a:rPr lang="en-US" sz="1400" dirty="0" smtClean="0"/>
              <a:t>:</a:t>
            </a:r>
            <a:br>
              <a:rPr lang="en-US" sz="1400" dirty="0" smtClean="0"/>
            </a:br>
            <a:r>
              <a:rPr lang="en-US" sz="1200" dirty="0" smtClean="0"/>
              <a:t>Provide same day response to 100% of customer service calls.</a:t>
            </a:r>
            <a:br>
              <a:rPr lang="en-US" sz="1200" dirty="0" smtClean="0"/>
            </a:br>
            <a:r>
              <a:rPr lang="en-US" sz="1200" dirty="0" smtClean="0"/>
              <a:t>Increase annual inventory turn rate by 50%.</a:t>
            </a:r>
            <a:br>
              <a:rPr lang="en-US" sz="1200" dirty="0" smtClean="0"/>
            </a:br>
            <a:r>
              <a:rPr lang="en-US" sz="1200" dirty="0" smtClean="0"/>
              <a:t>     Increase employee productivity by 10%.</a:t>
            </a:r>
          </a:p>
          <a:p>
            <a:pPr marL="571500" indent="-571500">
              <a:buNone/>
            </a:pPr>
            <a:r>
              <a:rPr lang="en-US" sz="1400" b="1" dirty="0" smtClean="0"/>
              <a:t>Penalty or Problem Avoidance objectives</a:t>
            </a:r>
            <a:r>
              <a:rPr lang="en-US" sz="1400" dirty="0" smtClean="0"/>
              <a:t>:</a:t>
            </a:r>
            <a:br>
              <a:rPr lang="en-US" sz="1400" dirty="0" smtClean="0"/>
            </a:br>
            <a:r>
              <a:rPr lang="en-US" sz="1200" dirty="0" smtClean="0"/>
              <a:t>Achieve compliance with new environmental regulations.</a:t>
            </a:r>
            <a:br>
              <a:rPr lang="en-US" sz="1200" dirty="0" smtClean="0"/>
            </a:br>
            <a:r>
              <a:rPr lang="en-US" sz="1200" dirty="0" smtClean="0"/>
              <a:t>Reduce the risk of laboratory equipment failure.</a:t>
            </a:r>
            <a:br>
              <a:rPr lang="en-US" sz="1200" dirty="0" smtClean="0"/>
            </a:br>
            <a:r>
              <a:rPr lang="en-US" sz="1200" dirty="0" smtClean="0"/>
              <a:t>Improve data security.</a:t>
            </a:r>
            <a:endParaRPr lang="en-US" sz="1200" dirty="0"/>
          </a:p>
        </p:txBody>
      </p:sp>
      <p:sp>
        <p:nvSpPr>
          <p:cNvPr id="6" name="TextBox 5"/>
          <p:cNvSpPr txBox="1"/>
          <p:nvPr/>
        </p:nvSpPr>
        <p:spPr>
          <a:xfrm rot="19836207">
            <a:off x="897775" y="2842954"/>
            <a:ext cx="7165570" cy="492443"/>
          </a:xfrm>
          <a:prstGeom prst="rect">
            <a:avLst/>
          </a:prstGeom>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lgn="ctr"/>
            <a:r>
              <a:rPr lang="en-US" sz="3200" dirty="0" smtClean="0">
                <a:solidFill>
                  <a:schemeClr val="bg2"/>
                </a:solidFill>
              </a:rPr>
              <a:t>Discuss ways to measure these.</a:t>
            </a:r>
            <a:endParaRPr lang="en-US" sz="3200" dirty="0" smtClean="0">
              <a:solidFill>
                <a:schemeClr val="bg2"/>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a:r>
            <a:br>
              <a:rPr lang="en-US" b="1" dirty="0" smtClean="0"/>
            </a:br>
            <a:r>
              <a:rPr lang="en-US" b="1" dirty="0" smtClean="0"/>
              <a:t>Financial Objectives &amp; Benefits</a:t>
            </a:r>
            <a:br>
              <a:rPr lang="en-US" b="1" dirty="0" smtClean="0"/>
            </a:br>
            <a:endParaRPr lang="en-US" dirty="0"/>
          </a:p>
        </p:txBody>
      </p:sp>
      <p:sp>
        <p:nvSpPr>
          <p:cNvPr id="3" name="Content Placeholder 2"/>
          <p:cNvSpPr>
            <a:spLocks noGrp="1"/>
          </p:cNvSpPr>
          <p:nvPr>
            <p:ph sz="quarter" idx="10"/>
          </p:nvPr>
        </p:nvSpPr>
        <p:spPr/>
        <p:txBody>
          <a:bodyPr/>
          <a:lstStyle/>
          <a:p>
            <a:r>
              <a:rPr lang="en-US" sz="1600" dirty="0" smtClean="0"/>
              <a:t>The highest level objective for profit making companies is typically stated as "making profits.“</a:t>
            </a:r>
          </a:p>
          <a:p>
            <a:r>
              <a:rPr lang="en-US" sz="1600" dirty="0" smtClean="0"/>
              <a:t>Any outcome of an action that arguably contributes to the profit objective (such as increased sales revenues or cost savings) can be considered a business benefit.  When it is possible to estimate the contribution to profit, then the benefit's financial value is also known.</a:t>
            </a:r>
          </a:p>
          <a:p>
            <a:r>
              <a:rPr lang="en-US" sz="1600" dirty="0" smtClean="0"/>
              <a:t>Businesses typically have other financial objectives that support the profit objective, such as "Increased sales revenues," "increased margins, "</a:t>
            </a:r>
            <a:r>
              <a:rPr lang="en-US" sz="1600" dirty="0" smtClean="0">
                <a:hlinkClick r:id="rId3" tooltip="Cost savings"/>
              </a:rPr>
              <a:t>cost savings</a:t>
            </a:r>
            <a:r>
              <a:rPr lang="en-US" sz="1600" dirty="0" smtClean="0"/>
              <a:t>," or "</a:t>
            </a:r>
            <a:r>
              <a:rPr lang="en-US" sz="1600" dirty="0" smtClean="0">
                <a:hlinkClick r:id="rId3" tooltip="Avoided cost"/>
              </a:rPr>
              <a:t>avoided costs</a:t>
            </a:r>
            <a:r>
              <a:rPr lang="en-US" sz="1600" dirty="0" smtClean="0"/>
              <a:t>."  Benefits (outcomes) that contribute directly to meeting these objectives may be called "financial benefits."</a:t>
            </a:r>
          </a:p>
          <a:p>
            <a:r>
              <a:rPr lang="en-US" sz="1600" dirty="0" smtClean="0"/>
              <a:t>Note that the highest level objectives for government organizations or non profit organizations may not be stated as "profits," but rather in terms of a mission statement having to do with service delivery and a population served. Outcomes that contribute to meeting such objectives are no less "financial benefits" than are similar contributions in private industry. </a:t>
            </a:r>
          </a:p>
          <a:p>
            <a:endParaRPr lang="en-US" sz="800" dirty="0" smtClean="0"/>
          </a:p>
          <a:p>
            <a:endParaRPr lang="en-US" sz="800" dirty="0"/>
          </a:p>
        </p:txBody>
      </p:sp>
      <p:sp>
        <p:nvSpPr>
          <p:cNvPr id="4" name="TextBox 3"/>
          <p:cNvSpPr txBox="1"/>
          <p:nvPr/>
        </p:nvSpPr>
        <p:spPr>
          <a:xfrm rot="19836207">
            <a:off x="897775" y="2596733"/>
            <a:ext cx="7165570" cy="984885"/>
          </a:xfrm>
          <a:prstGeom prst="rect">
            <a:avLst/>
          </a:prstGeom>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lgn="ctr"/>
            <a:r>
              <a:rPr lang="en-US" sz="3200" dirty="0" smtClean="0">
                <a:solidFill>
                  <a:schemeClr val="bg2"/>
                </a:solidFill>
              </a:rPr>
              <a:t>Discuss other strategic non-financial goals.</a:t>
            </a:r>
            <a:endParaRPr lang="en-US" sz="3200" dirty="0" smtClean="0">
              <a:solidFill>
                <a:schemeClr val="bg2"/>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012 4x3 external new font templat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dirty="0"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4448</TotalTime>
  <Words>781</Words>
  <Application>Microsoft Office PowerPoint</Application>
  <PresentationFormat>On-screen Show (4:3)</PresentationFormat>
  <Paragraphs>125</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2012 4x3 external new font template</vt:lpstr>
      <vt:lpstr>Slide 1</vt:lpstr>
      <vt:lpstr>Exercise</vt:lpstr>
      <vt:lpstr>Value = Business Benefit </vt:lpstr>
      <vt:lpstr>Business Costs vs. Business Benefit</vt:lpstr>
      <vt:lpstr>Exercise revisited</vt:lpstr>
      <vt:lpstr>Exercise 2</vt:lpstr>
      <vt:lpstr>Strategic vs. Tactical Benefit</vt:lpstr>
      <vt:lpstr>Examples of Business Benefits by Objective</vt:lpstr>
      <vt:lpstr>  Financial Objectives &amp; Benefits </vt:lpstr>
      <vt:lpstr>  Non Financial Objectives &amp; Benefits </vt:lpstr>
      <vt:lpstr>Tangible vs. Intangible Benefits</vt:lpstr>
      <vt:lpstr>Soft vs. Hard Benefits  </vt:lpstr>
      <vt:lpstr>Measuring Benefit Value</vt:lpstr>
      <vt:lpstr>Slide 14</vt:lpstr>
    </vt:vector>
  </TitlesOfParts>
  <Company>EMC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44 POINT VERDANA ALL CAPS</dc:title>
  <dc:creator>leblad</dc:creator>
  <cp:lastModifiedBy>EMC</cp:lastModifiedBy>
  <cp:revision>329</cp:revision>
  <dcterms:created xsi:type="dcterms:W3CDTF">2011-12-19T15:17:42Z</dcterms:created>
  <dcterms:modified xsi:type="dcterms:W3CDTF">2013-02-24T16:53:01Z</dcterms:modified>
</cp:coreProperties>
</file>