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66891-54E5-449A-BBB7-3B1A6FDF02F4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5769A-1773-4061-B24B-E42421B745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000" dirty="0" smtClean="0">
                <a:latin typeface="Arial" charset="0"/>
                <a:cs typeface="Arial" charset="0"/>
              </a:rPr>
              <a:t>Two key businesses:</a:t>
            </a:r>
          </a:p>
          <a:p>
            <a:pPr eaLnBrk="1" hangingPunct="1">
              <a:spcBef>
                <a:spcPct val="0"/>
              </a:spcBef>
            </a:pPr>
            <a:r>
              <a:rPr lang="en-US" sz="1000" dirty="0" smtClean="0">
                <a:latin typeface="Arial" charset="0"/>
                <a:cs typeface="Arial" charset="0"/>
              </a:rPr>
              <a:t>	EMC</a:t>
            </a:r>
          </a:p>
          <a:p>
            <a:pPr eaLnBrk="1" hangingPunct="1">
              <a:spcBef>
                <a:spcPct val="0"/>
              </a:spcBef>
            </a:pPr>
            <a:r>
              <a:rPr lang="en-US" sz="1000" dirty="0" smtClean="0">
                <a:latin typeface="Arial" charset="0"/>
                <a:cs typeface="Arial" charset="0"/>
              </a:rPr>
              <a:t>	</a:t>
            </a:r>
            <a:r>
              <a:rPr lang="en-US" sz="1000" dirty="0" err="1" smtClean="0">
                <a:latin typeface="Arial" charset="0"/>
                <a:cs typeface="Arial" charset="0"/>
              </a:rPr>
              <a:t>VMWare</a:t>
            </a:r>
            <a:endParaRPr lang="en-US" sz="10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000" dirty="0" smtClean="0">
                <a:latin typeface="Arial" charset="0"/>
                <a:cs typeface="Arial" charset="0"/>
              </a:rPr>
              <a:t>“E</a:t>
            </a:r>
            <a:r>
              <a:rPr lang="en-US" dirty="0" smtClean="0">
                <a:cs typeface="Arial" charset="0"/>
              </a:rPr>
              <a:t>MC Corporation is a global leader in enabling businesses and service providers to transform their operations and deliver IT as a service”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CB883F-F4D7-489E-937E-712F6047C573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21" tIns="45710" rIns="91421" bIns="4571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170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3" y="1200149"/>
            <a:ext cx="6048376" cy="148590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913" y="3025775"/>
            <a:ext cx="604837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66713" y="1355725"/>
            <a:ext cx="2073275" cy="1323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355725"/>
            <a:ext cx="4040188" cy="3587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758950"/>
            <a:ext cx="4040188" cy="4205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5513" y="1355725"/>
            <a:ext cx="4041775" cy="3587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5513" y="1758950"/>
            <a:ext cx="4041775" cy="4205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123951"/>
            <a:ext cx="8410575" cy="4032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435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35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2627313" y="2460625"/>
            <a:ext cx="38893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6000" dirty="0">
                <a:solidFill>
                  <a:srgbClr val="007DC3"/>
                </a:solidFill>
                <a:cs typeface="Arial" charset="0"/>
              </a:rPr>
              <a:t>THANK YOU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715000" cy="571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3" y="1200150"/>
            <a:ext cx="6048376" cy="14859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366713" y="1355725"/>
            <a:ext cx="2073275" cy="1323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3" y="1200150"/>
            <a:ext cx="6048376" cy="14859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28913" y="3025775"/>
            <a:ext cx="6048375" cy="2803525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3" y="1355725"/>
            <a:ext cx="8410575" cy="45878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3" y="1355725"/>
            <a:ext cx="8410575" cy="4587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4000">
                <a:solidFill>
                  <a:schemeClr val="tx2"/>
                </a:solidFill>
              </a:defRPr>
            </a:lvl1pPr>
            <a:lvl2pPr marL="457200" indent="0" algn="r">
              <a:spcBef>
                <a:spcPts val="600"/>
              </a:spcBef>
              <a:buClr>
                <a:schemeClr val="tx2"/>
              </a:buClr>
              <a:buNone/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123951"/>
            <a:ext cx="8410575" cy="4032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2" y="1758950"/>
            <a:ext cx="8410575" cy="4183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28913" y="1355725"/>
            <a:ext cx="6048375" cy="45878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66713" y="1355725"/>
            <a:ext cx="2073275" cy="4587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123950"/>
            <a:ext cx="8410575" cy="40322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lang="en-US" sz="2400" b="0" kern="1200" smtClean="0">
                <a:solidFill>
                  <a:schemeClr val="bg2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8913" y="1758950"/>
            <a:ext cx="6048374" cy="4194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66713" y="1771650"/>
            <a:ext cx="2073275" cy="41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55724"/>
            <a:ext cx="4038600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buNone/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355724"/>
            <a:ext cx="4038600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30188" indent="-230188"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8553450" y="67103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fld id="{1993F659-3B4B-4B4F-A81E-45797FB5E01E}" type="slidenum">
              <a:rPr lang="en-US" sz="800">
                <a:solidFill>
                  <a:srgbClr val="5F5F5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800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1028" name="Picture 7" descr="2004 EMC logo white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967663" y="62769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6713" y="6710363"/>
            <a:ext cx="2411412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5F5F5F"/>
                </a:solidFill>
                <a:cs typeface="Arial" charset="0"/>
              </a:rPr>
              <a:t>© Copyright 2010 EMC Corporation.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gray">
          <a:xfrm flipH="1">
            <a:off x="-249238" y="1768475"/>
            <a:ext cx="4819651" cy="3543300"/>
          </a:xfrm>
          <a:custGeom>
            <a:avLst/>
            <a:gdLst>
              <a:gd name="T0" fmla="*/ 0 w 6020224"/>
              <a:gd name="T1" fmla="*/ 2007718 h 4104640"/>
              <a:gd name="T2" fmla="*/ 5919 w 6020224"/>
              <a:gd name="T3" fmla="*/ 1057890 h 4104640"/>
              <a:gd name="T4" fmla="*/ 3268730 w 6020224"/>
              <a:gd name="T5" fmla="*/ 0 h 4104640"/>
              <a:gd name="T6" fmla="*/ 3857758 w 6020224"/>
              <a:gd name="T7" fmla="*/ 1533797 h 4104640"/>
              <a:gd name="T8" fmla="*/ 3268730 w 6020224"/>
              <a:gd name="T9" fmla="*/ 3058726 h 4104640"/>
              <a:gd name="T10" fmla="*/ 0 w 6020224"/>
              <a:gd name="T11" fmla="*/ 2007718 h 41046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20224"/>
              <a:gd name="T19" fmla="*/ 0 h 4104640"/>
              <a:gd name="T20" fmla="*/ 6020224 w 6020224"/>
              <a:gd name="T21" fmla="*/ 4104640 h 41046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20224" h="4104640">
                <a:moveTo>
                  <a:pt x="0" y="2694247"/>
                </a:moveTo>
                <a:cubicBezTo>
                  <a:pt x="3079" y="2269374"/>
                  <a:pt x="6157" y="1844502"/>
                  <a:pt x="9236" y="1419629"/>
                </a:cubicBezTo>
                <a:lnTo>
                  <a:pt x="5101018" y="0"/>
                </a:lnTo>
                <a:cubicBezTo>
                  <a:pt x="5610327" y="440093"/>
                  <a:pt x="6013851" y="1245980"/>
                  <a:pt x="6020224" y="2058271"/>
                </a:cubicBezTo>
                <a:cubicBezTo>
                  <a:pt x="5997399" y="2909585"/>
                  <a:pt x="5539977" y="3764184"/>
                  <a:pt x="5101018" y="4104640"/>
                </a:cubicBezTo>
                <a:lnTo>
                  <a:pt x="0" y="2694247"/>
                </a:lnTo>
                <a:close/>
              </a:path>
            </a:pathLst>
          </a:custGeom>
          <a:gradFill rotWithShape="1">
            <a:gsLst>
              <a:gs pos="0">
                <a:srgbClr val="C7C7C7">
                  <a:alpha val="50000"/>
                </a:srgbClr>
              </a:gs>
              <a:gs pos="100000">
                <a:srgbClr val="CBCBCB">
                  <a:alpha val="0"/>
                </a:srgbClr>
              </a:gs>
            </a:gsLst>
            <a:lin ang="0" scaled="1"/>
          </a:gradFill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smtClean="0">
                <a:latin typeface="Arial" charset="0"/>
                <a:cs typeface="Arial" charset="0"/>
              </a:rPr>
              <a:t>The Value of EMC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4570413" y="1768475"/>
            <a:ext cx="4822825" cy="3543300"/>
          </a:xfrm>
          <a:custGeom>
            <a:avLst/>
            <a:gdLst>
              <a:gd name="T0" fmla="*/ 0 w 6020224"/>
              <a:gd name="T1" fmla="*/ 2007718 h 4104640"/>
              <a:gd name="T2" fmla="*/ 5927 w 6020224"/>
              <a:gd name="T3" fmla="*/ 1057890 h 4104640"/>
              <a:gd name="T4" fmla="*/ 3273363 w 6020224"/>
              <a:gd name="T5" fmla="*/ 0 h 4104640"/>
              <a:gd name="T6" fmla="*/ 3863228 w 6020224"/>
              <a:gd name="T7" fmla="*/ 1533797 h 4104640"/>
              <a:gd name="T8" fmla="*/ 3273363 w 6020224"/>
              <a:gd name="T9" fmla="*/ 3058726 h 4104640"/>
              <a:gd name="T10" fmla="*/ 0 w 6020224"/>
              <a:gd name="T11" fmla="*/ 2007718 h 41046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20224"/>
              <a:gd name="T19" fmla="*/ 0 h 4104640"/>
              <a:gd name="T20" fmla="*/ 6020224 w 6020224"/>
              <a:gd name="T21" fmla="*/ 4104640 h 41046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20224" h="4104640">
                <a:moveTo>
                  <a:pt x="0" y="2694247"/>
                </a:moveTo>
                <a:cubicBezTo>
                  <a:pt x="3079" y="2269374"/>
                  <a:pt x="6157" y="1844502"/>
                  <a:pt x="9236" y="1419629"/>
                </a:cubicBezTo>
                <a:lnTo>
                  <a:pt x="5101018" y="0"/>
                </a:lnTo>
                <a:cubicBezTo>
                  <a:pt x="5610327" y="440093"/>
                  <a:pt x="6013851" y="1245980"/>
                  <a:pt x="6020224" y="2058271"/>
                </a:cubicBezTo>
                <a:cubicBezTo>
                  <a:pt x="5997399" y="2909585"/>
                  <a:pt x="5539977" y="3764184"/>
                  <a:pt x="5101018" y="4104640"/>
                </a:cubicBezTo>
                <a:lnTo>
                  <a:pt x="0" y="2694247"/>
                </a:lnTo>
                <a:close/>
              </a:path>
            </a:pathLst>
          </a:custGeom>
          <a:gradFill rotWithShape="1">
            <a:gsLst>
              <a:gs pos="0">
                <a:srgbClr val="CBCBCB">
                  <a:alpha val="0"/>
                </a:srgbClr>
              </a:gs>
              <a:gs pos="100000">
                <a:srgbClr val="C7C7C7">
                  <a:alpha val="50000"/>
                </a:srgbClr>
              </a:gs>
            </a:gsLst>
            <a:lin ang="10800000" scaled="1"/>
          </a:gradFill>
          <a:ln w="12700" cap="flat" cmpd="sng">
            <a:noFill/>
            <a:prstDash val="solid"/>
            <a:round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9988" y="3084513"/>
            <a:ext cx="2312987" cy="92392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5F5F5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INFORMATION</a:t>
            </a:r>
          </a:p>
          <a:p>
            <a:pPr algn="ctr">
              <a:defRPr/>
            </a:pPr>
            <a:r>
              <a:rPr lang="en-US" b="1" dirty="0">
                <a:solidFill>
                  <a:srgbClr val="5F5F5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INFRASTRUCTURE</a:t>
            </a:r>
          </a:p>
          <a:p>
            <a:pPr algn="ctr">
              <a:defRPr/>
            </a:pPr>
            <a:r>
              <a:rPr lang="en-US" b="1" dirty="0">
                <a:solidFill>
                  <a:srgbClr val="5F5F5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PRODUCTS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82925" y="2054225"/>
            <a:ext cx="2974975" cy="2976563"/>
            <a:chOff x="3231739" y="2150908"/>
            <a:chExt cx="2676870" cy="2676870"/>
          </a:xfrm>
        </p:grpSpPr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3231739" y="2150908"/>
              <a:ext cx="2676870" cy="2676870"/>
              <a:chOff x="3047999" y="885895"/>
              <a:chExt cx="3048003" cy="304800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047999" y="885895"/>
                <a:ext cx="3048003" cy="3048003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1905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3200" b="1" dirty="0">
                  <a:solidFill>
                    <a:srgbClr val="5F5F5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47999" y="885895"/>
                <a:ext cx="3048003" cy="3048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45683" y="983579"/>
                <a:ext cx="2852635" cy="28526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innerShdw blurRad="584200">
                  <a:prstClr val="black">
                    <a:alpha val="45000"/>
                  </a:prst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163479" y="1007816"/>
                <a:ext cx="2763370" cy="1573582"/>
              </a:xfrm>
              <a:custGeom>
                <a:avLst/>
                <a:gdLst/>
                <a:ahLst/>
                <a:cxnLst>
                  <a:cxn ang="0">
                    <a:pos x="432" y="163"/>
                  </a:cxn>
                  <a:cxn ang="0">
                    <a:pos x="220" y="0"/>
                  </a:cxn>
                  <a:cxn ang="0">
                    <a:pos x="0" y="220"/>
                  </a:cxn>
                  <a:cxn ang="0">
                    <a:pos x="1" y="229"/>
                  </a:cxn>
                  <a:cxn ang="0">
                    <a:pos x="138" y="243"/>
                  </a:cxn>
                  <a:cxn ang="0">
                    <a:pos x="432" y="163"/>
                  </a:cxn>
                </a:cxnLst>
                <a:rect l="0" t="0" r="r" b="b"/>
                <a:pathLst>
                  <a:path w="432" h="243">
                    <a:moveTo>
                      <a:pt x="432" y="163"/>
                    </a:moveTo>
                    <a:cubicBezTo>
                      <a:pt x="407" y="69"/>
                      <a:pt x="322" y="0"/>
                      <a:pt x="220" y="0"/>
                    </a:cubicBezTo>
                    <a:cubicBezTo>
                      <a:pt x="99" y="0"/>
                      <a:pt x="0" y="99"/>
                      <a:pt x="0" y="220"/>
                    </a:cubicBezTo>
                    <a:cubicBezTo>
                      <a:pt x="0" y="223"/>
                      <a:pt x="1" y="226"/>
                      <a:pt x="1" y="229"/>
                    </a:cubicBezTo>
                    <a:cubicBezTo>
                      <a:pt x="43" y="238"/>
                      <a:pt x="89" y="243"/>
                      <a:pt x="138" y="243"/>
                    </a:cubicBezTo>
                    <a:cubicBezTo>
                      <a:pt x="266" y="243"/>
                      <a:pt x="376" y="211"/>
                      <a:pt x="432" y="1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16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90274" y="3093166"/>
              <a:ext cx="1959800" cy="760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41300" algn="t" rotWithShape="0">
                <a:prstClr val="black">
                  <a:alpha val="73000"/>
                </a:prstClr>
              </a:outerShdw>
            </a:effectLst>
          </p:spPr>
        </p:pic>
      </p:grp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3435350"/>
            <a:ext cx="21590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-249238" y="1768475"/>
            <a:ext cx="9642476" cy="3543300"/>
            <a:chOff x="-96153" y="1866902"/>
            <a:chExt cx="9641106" cy="3543298"/>
          </a:xfrm>
        </p:grpSpPr>
        <p:sp>
          <p:nvSpPr>
            <p:cNvPr id="23595" name="Freeform 16"/>
            <p:cNvSpPr>
              <a:spLocks/>
            </p:cNvSpPr>
            <p:nvPr/>
          </p:nvSpPr>
          <p:spPr bwMode="gray">
            <a:xfrm>
              <a:off x="4722573" y="1866902"/>
              <a:ext cx="4822380" cy="3543298"/>
            </a:xfrm>
            <a:custGeom>
              <a:avLst/>
              <a:gdLst>
                <a:gd name="T0" fmla="*/ 0 w 6020224"/>
                <a:gd name="T1" fmla="*/ 2007717 h 4104640"/>
                <a:gd name="T2" fmla="*/ 5926 w 6020224"/>
                <a:gd name="T3" fmla="*/ 1057890 h 4104640"/>
                <a:gd name="T4" fmla="*/ 3273061 w 6020224"/>
                <a:gd name="T5" fmla="*/ 0 h 4104640"/>
                <a:gd name="T6" fmla="*/ 3862871 w 6020224"/>
                <a:gd name="T7" fmla="*/ 1533797 h 4104640"/>
                <a:gd name="T8" fmla="*/ 3273061 w 6020224"/>
                <a:gd name="T9" fmla="*/ 3058724 h 4104640"/>
                <a:gd name="T10" fmla="*/ 0 w 6020224"/>
                <a:gd name="T11" fmla="*/ 2007717 h 4104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20224"/>
                <a:gd name="T19" fmla="*/ 0 h 4104640"/>
                <a:gd name="T20" fmla="*/ 6020224 w 6020224"/>
                <a:gd name="T21" fmla="*/ 4104640 h 4104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20224" h="4104640">
                  <a:moveTo>
                    <a:pt x="0" y="2694247"/>
                  </a:moveTo>
                  <a:cubicBezTo>
                    <a:pt x="3079" y="2269374"/>
                    <a:pt x="6157" y="1844502"/>
                    <a:pt x="9236" y="1419629"/>
                  </a:cubicBezTo>
                  <a:lnTo>
                    <a:pt x="5101018" y="0"/>
                  </a:lnTo>
                  <a:cubicBezTo>
                    <a:pt x="5610327" y="440093"/>
                    <a:pt x="6013851" y="1245980"/>
                    <a:pt x="6020224" y="2058271"/>
                  </a:cubicBezTo>
                  <a:cubicBezTo>
                    <a:pt x="5997399" y="2909585"/>
                    <a:pt x="5539977" y="3764184"/>
                    <a:pt x="5101018" y="4104640"/>
                  </a:cubicBezTo>
                  <a:lnTo>
                    <a:pt x="0" y="2694247"/>
                  </a:lnTo>
                  <a:close/>
                </a:path>
              </a:pathLst>
            </a:custGeom>
            <a:gradFill rotWithShape="1">
              <a:gsLst>
                <a:gs pos="0">
                  <a:srgbClr val="CBCBCB">
                    <a:alpha val="0"/>
                  </a:srgbClr>
                </a:gs>
                <a:gs pos="100000">
                  <a:srgbClr val="C7C7C7">
                    <a:alpha val="50000"/>
                  </a:srgbClr>
                </a:gs>
              </a:gsLst>
              <a:lin ang="10800000" scaled="1"/>
            </a:gra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596" name="Freeform 17"/>
            <p:cNvSpPr>
              <a:spLocks/>
            </p:cNvSpPr>
            <p:nvPr/>
          </p:nvSpPr>
          <p:spPr bwMode="gray">
            <a:xfrm flipH="1">
              <a:off x="-96153" y="1866902"/>
              <a:ext cx="4818726" cy="3543298"/>
            </a:xfrm>
            <a:custGeom>
              <a:avLst/>
              <a:gdLst>
                <a:gd name="T0" fmla="*/ 0 w 6020224"/>
                <a:gd name="T1" fmla="*/ 2007717 h 4104640"/>
                <a:gd name="T2" fmla="*/ 5918 w 6020224"/>
                <a:gd name="T3" fmla="*/ 1057890 h 4104640"/>
                <a:gd name="T4" fmla="*/ 3268103 w 6020224"/>
                <a:gd name="T5" fmla="*/ 0 h 4104640"/>
                <a:gd name="T6" fmla="*/ 3857018 w 6020224"/>
                <a:gd name="T7" fmla="*/ 1533797 h 4104640"/>
                <a:gd name="T8" fmla="*/ 3268103 w 6020224"/>
                <a:gd name="T9" fmla="*/ 3058724 h 4104640"/>
                <a:gd name="T10" fmla="*/ 0 w 6020224"/>
                <a:gd name="T11" fmla="*/ 2007717 h 4104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20224"/>
                <a:gd name="T19" fmla="*/ 0 h 4104640"/>
                <a:gd name="T20" fmla="*/ 6020224 w 6020224"/>
                <a:gd name="T21" fmla="*/ 4104640 h 4104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20224" h="4104640">
                  <a:moveTo>
                    <a:pt x="0" y="2694247"/>
                  </a:moveTo>
                  <a:cubicBezTo>
                    <a:pt x="3079" y="2269374"/>
                    <a:pt x="6157" y="1844502"/>
                    <a:pt x="9236" y="1419629"/>
                  </a:cubicBezTo>
                  <a:lnTo>
                    <a:pt x="5101018" y="0"/>
                  </a:lnTo>
                  <a:cubicBezTo>
                    <a:pt x="5610327" y="440093"/>
                    <a:pt x="6013851" y="1245980"/>
                    <a:pt x="6020224" y="2058271"/>
                  </a:cubicBezTo>
                  <a:cubicBezTo>
                    <a:pt x="5997399" y="2909585"/>
                    <a:pt x="5539977" y="3764184"/>
                    <a:pt x="5101018" y="4104640"/>
                  </a:cubicBezTo>
                  <a:lnTo>
                    <a:pt x="0" y="2694247"/>
                  </a:lnTo>
                  <a:close/>
                </a:path>
              </a:pathLst>
            </a:custGeom>
            <a:gradFill rotWithShape="1">
              <a:gsLst>
                <a:gs pos="0">
                  <a:srgbClr val="C7C7C7">
                    <a:alpha val="50000"/>
                  </a:srgbClr>
                </a:gs>
                <a:gs pos="100000">
                  <a:srgbClr val="CBCBCB">
                    <a:alpha val="0"/>
                  </a:srgbClr>
                </a:gs>
              </a:gsLst>
              <a:lin ang="0" scaled="1"/>
            </a:gra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4311" y="3535364"/>
              <a:ext cx="2160280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6402150" y="3182939"/>
              <a:ext cx="2314246" cy="92392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5F5F5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INFORMATION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5F5F5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INFRASTRUCTURE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5F5F5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PRODUCTS</a:t>
              </a:r>
            </a:p>
          </p:txBody>
        </p: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234848" y="2154017"/>
              <a:ext cx="2975452" cy="2975452"/>
              <a:chOff x="3231739" y="2150908"/>
              <a:chExt cx="2676870" cy="2676870"/>
            </a:xfrm>
          </p:grpSpPr>
          <p:grpSp>
            <p:nvGrpSpPr>
              <p:cNvPr id="9" name="Group 85"/>
              <p:cNvGrpSpPr>
                <a:grpSpLocks/>
              </p:cNvGrpSpPr>
              <p:nvPr/>
            </p:nvGrpSpPr>
            <p:grpSpPr bwMode="auto">
              <a:xfrm>
                <a:off x="3231739" y="2150908"/>
                <a:ext cx="2676870" cy="2676870"/>
                <a:chOff x="3047999" y="885895"/>
                <a:chExt cx="3048003" cy="3048003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048705" y="886123"/>
                  <a:ext cx="3047081" cy="3047512"/>
                </a:xfrm>
                <a:prstGeom prst="ellipse">
                  <a:avLst/>
                </a:prstGeom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3200" b="1" dirty="0">
                    <a:solidFill>
                      <a:srgbClr val="5F5F5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048705" y="886123"/>
                  <a:ext cx="3047081" cy="304751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145683" y="983579"/>
                  <a:ext cx="2852635" cy="285263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>
                  <a:innerShdw blurRad="584200">
                    <a:prstClr val="black">
                      <a:alpha val="45000"/>
                    </a:prst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164150" y="1008088"/>
                  <a:ext cx="2762535" cy="1572543"/>
                </a:xfrm>
                <a:custGeom>
                  <a:avLst/>
                  <a:gdLst/>
                  <a:ahLst/>
                  <a:cxnLst>
                    <a:cxn ang="0">
                      <a:pos x="432" y="163"/>
                    </a:cxn>
                    <a:cxn ang="0">
                      <a:pos x="220" y="0"/>
                    </a:cxn>
                    <a:cxn ang="0">
                      <a:pos x="0" y="220"/>
                    </a:cxn>
                    <a:cxn ang="0">
                      <a:pos x="1" y="229"/>
                    </a:cxn>
                    <a:cxn ang="0">
                      <a:pos x="138" y="243"/>
                    </a:cxn>
                    <a:cxn ang="0">
                      <a:pos x="432" y="163"/>
                    </a:cxn>
                  </a:cxnLst>
                  <a:rect l="0" t="0" r="r" b="b"/>
                  <a:pathLst>
                    <a:path w="432" h="243">
                      <a:moveTo>
                        <a:pt x="432" y="163"/>
                      </a:moveTo>
                      <a:cubicBezTo>
                        <a:pt x="407" y="69"/>
                        <a:pt x="322" y="0"/>
                        <a:pt x="220" y="0"/>
                      </a:cubicBezTo>
                      <a:cubicBezTo>
                        <a:pt x="99" y="0"/>
                        <a:pt x="0" y="99"/>
                        <a:pt x="0" y="220"/>
                      </a:cubicBezTo>
                      <a:cubicBezTo>
                        <a:pt x="0" y="223"/>
                        <a:pt x="1" y="226"/>
                        <a:pt x="1" y="229"/>
                      </a:cubicBezTo>
                      <a:cubicBezTo>
                        <a:pt x="43" y="238"/>
                        <a:pt x="89" y="243"/>
                        <a:pt x="138" y="243"/>
                      </a:cubicBezTo>
                      <a:cubicBezTo>
                        <a:pt x="266" y="243"/>
                        <a:pt x="376" y="211"/>
                        <a:pt x="432" y="1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53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90786" y="3093718"/>
                <a:ext cx="1959208" cy="75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241300" algn="t" rotWithShape="0">
                  <a:prstClr val="black">
                    <a:alpha val="73000"/>
                  </a:prstClr>
                </a:outerShdw>
              </a:effectLst>
            </p:spPr>
          </p:pic>
        </p:grpSp>
      </p:grp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05638" y="3279775"/>
            <a:ext cx="24431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Greenplum </a:t>
            </a:r>
            <a:b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Data Computing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005638" y="1984375"/>
            <a:ext cx="3738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Information </a:t>
            </a:r>
            <a:b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Intelligence Group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005638" y="2740025"/>
            <a:ext cx="43132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RSA Security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05638" y="3944938"/>
            <a:ext cx="4743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Backup &amp; </a:t>
            </a:r>
            <a:b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Recovery Solutions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005638" y="4716463"/>
            <a:ext cx="18526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t>Storage</a:t>
            </a:r>
          </a:p>
        </p:txBody>
      </p: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5867400" y="2078038"/>
            <a:ext cx="947738" cy="2992437"/>
            <a:chOff x="5086350" y="1208762"/>
            <a:chExt cx="947894" cy="2992316"/>
          </a:xfrm>
        </p:grpSpPr>
        <p:pic>
          <p:nvPicPr>
            <p:cNvPr id="79" name="Picture 4" descr="\\MV-FS\Projects\EMC\resources\Icons\EMC_icons_070910\finals\pngs\serv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62678" y="3781995"/>
              <a:ext cx="371536" cy="371460"/>
            </a:xfrm>
            <a:prstGeom prst="rect">
              <a:avLst/>
            </a:prstGeom>
            <a:noFill/>
            <a:ln>
              <a:noFill/>
            </a:ln>
            <a:effectLst>
              <a:outerShdw blurRad="38100" dist="25400" dir="5400000" algn="t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80" name="Picture 4" descr="\\MV-FS\Projects\EMC\resources\Icons\EMC_icons_070910\finals\pngs\serv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62563" y="3781995"/>
              <a:ext cx="371536" cy="371460"/>
            </a:xfrm>
            <a:prstGeom prst="rect">
              <a:avLst/>
            </a:prstGeom>
            <a:noFill/>
            <a:ln>
              <a:noFill/>
            </a:ln>
            <a:effectLst>
              <a:outerShdw blurRad="38100" dist="25400" dir="5400000" algn="t" rotWithShape="0">
                <a:prstClr val="black">
                  <a:alpha val="25000"/>
                </a:prstClr>
              </a:outerShdw>
            </a:effectLst>
          </p:spPr>
        </p:pic>
        <p:cxnSp>
          <p:nvCxnSpPr>
            <p:cNvPr id="71" name="Straight Connector 70"/>
            <p:cNvCxnSpPr/>
            <p:nvPr/>
          </p:nvCxnSpPr>
          <p:spPr bwMode="auto">
            <a:xfrm rot="10800000">
              <a:off x="5419780" y="3380374"/>
              <a:ext cx="228638" cy="0"/>
            </a:xfrm>
            <a:prstGeom prst="line">
              <a:avLst/>
            </a:prstGeom>
            <a:ln w="25400" cap="flat" cmpd="sng" algn="ctr">
              <a:solidFill>
                <a:srgbClr val="7F7F7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10800000">
              <a:off x="5457886" y="3266079"/>
              <a:ext cx="228638" cy="0"/>
            </a:xfrm>
            <a:prstGeom prst="line">
              <a:avLst/>
            </a:prstGeom>
            <a:ln w="254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83"/>
            <p:cNvGrpSpPr>
              <a:grpSpLocks noChangeAspect="1"/>
            </p:cNvGrpSpPr>
            <p:nvPr/>
          </p:nvGrpSpPr>
          <p:grpSpPr bwMode="auto">
            <a:xfrm>
              <a:off x="5305454" y="2456787"/>
              <a:ext cx="565564" cy="362611"/>
              <a:chOff x="11182707" y="5338415"/>
              <a:chExt cx="1244638" cy="106398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1301525" y="5691535"/>
                <a:ext cx="237605" cy="57292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blurRad="38100" dist="25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619497" y="5998957"/>
                <a:ext cx="234110" cy="2654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blurRad="38100" dist="25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rot="5400000">
                <a:off x="10656381" y="5870865"/>
                <a:ext cx="1066658" cy="0"/>
              </a:xfrm>
              <a:prstGeom prst="line">
                <a:avLst/>
              </a:prstGeom>
              <a:ln>
                <a:solidFill>
                  <a:srgbClr val="7F7F7F"/>
                </a:solidFill>
                <a:headEnd type="triangl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27"/>
              <p:cNvCxnSpPr/>
              <p:nvPr/>
            </p:nvCxnSpPr>
            <p:spPr>
              <a:xfrm rot="10800000">
                <a:off x="11182722" y="6390221"/>
                <a:ext cx="1243931" cy="0"/>
              </a:xfrm>
              <a:prstGeom prst="line">
                <a:avLst/>
              </a:prstGeom>
              <a:ln w="25400" cap="flat" cmpd="sng" algn="ctr">
                <a:solidFill>
                  <a:srgbClr val="7F7F7F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28"/>
              <p:cNvSpPr/>
              <p:nvPr/>
            </p:nvSpPr>
            <p:spPr>
              <a:xfrm>
                <a:off x="11937467" y="6124719"/>
                <a:ext cx="234112" cy="13973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blurRad="38100" dist="25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5121276" y="1208762"/>
              <a:ext cx="912968" cy="324073"/>
              <a:chOff x="3174178" y="4945118"/>
              <a:chExt cx="902421" cy="427120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3225974" y="5030898"/>
                <a:ext cx="850625" cy="10462"/>
              </a:xfrm>
              <a:prstGeom prst="line">
                <a:avLst/>
              </a:prstGeom>
              <a:ln w="25400" cap="flat" cmpd="sng" algn="ctr">
                <a:solidFill>
                  <a:srgbClr val="7F7F7F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Alternate Process 92"/>
              <p:cNvSpPr/>
              <p:nvPr/>
            </p:nvSpPr>
            <p:spPr>
              <a:xfrm>
                <a:off x="3670119" y="4945118"/>
                <a:ext cx="255816" cy="17156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blurRad="38100" dist="25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 bwMode="auto">
              <a:xfrm rot="10800000">
                <a:off x="3291890" y="5296608"/>
                <a:ext cx="510060" cy="2092"/>
              </a:xfrm>
              <a:prstGeom prst="line">
                <a:avLst/>
              </a:prstGeom>
              <a:ln w="2540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Alternate Process 91"/>
              <p:cNvSpPr/>
              <p:nvPr/>
            </p:nvSpPr>
            <p:spPr>
              <a:xfrm>
                <a:off x="3406457" y="5200367"/>
                <a:ext cx="255816" cy="17156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blurRad="38100" dist="25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5" name="Straight Connector 84"/>
              <p:cNvCxnSpPr>
                <a:stCxn id="82" idx="2"/>
              </p:cNvCxnSpPr>
              <p:nvPr/>
            </p:nvCxnSpPr>
            <p:spPr bwMode="auto">
              <a:xfrm rot="5400000">
                <a:off x="3706232" y="5206119"/>
                <a:ext cx="182021" cy="3139"/>
              </a:xfrm>
              <a:prstGeom prst="line">
                <a:avLst/>
              </a:prstGeom>
              <a:ln>
                <a:solidFill>
                  <a:srgbClr val="7F7F7F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7" idx="2"/>
              </p:cNvCxnSpPr>
              <p:nvPr/>
            </p:nvCxnSpPr>
            <p:spPr bwMode="auto">
              <a:xfrm rot="5400000">
                <a:off x="3209511" y="5206904"/>
                <a:ext cx="182021" cy="1570"/>
              </a:xfrm>
              <a:prstGeom prst="line">
                <a:avLst/>
              </a:prstGeom>
              <a:ln>
                <a:solidFill>
                  <a:srgbClr val="7F7F7F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Alternate Process 90"/>
              <p:cNvSpPr/>
              <p:nvPr/>
            </p:nvSpPr>
            <p:spPr>
              <a:xfrm>
                <a:off x="3174183" y="4945118"/>
                <a:ext cx="255816" cy="17156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blurRad="38100" dist="254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75" name="Picture 2" descr="\\MV-FS\Projects\EMC\resources\Icons\EMC_icons_070910\finals\pngs\locks_closed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gray">
            <a:xfrm>
              <a:off x="5372147" y="1804050"/>
              <a:ext cx="296912" cy="390509"/>
            </a:xfrm>
            <a:prstGeom prst="rect">
              <a:avLst/>
            </a:prstGeom>
            <a:noFill/>
            <a:ln>
              <a:noFill/>
            </a:ln>
            <a:effectLst>
              <a:outerShdw blurRad="38100" dist="25400" dir="5400000" algn="t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76" name="Picture 2" descr="\\MV-FS\Projects\EMC\resources\Icons\EMC_icons_070910\finals\pngs\database_legacy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86350" y="3105747"/>
              <a:ext cx="409642" cy="4095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5400" dir="5400000" algn="t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77" name="Picture 3" descr="\\MV-FS\Projects\EMC\resources\Icons\EMC_icons_070910\finals\pngs\database_emc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91258" y="3096223"/>
              <a:ext cx="409642" cy="4095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5400" dir="5400000" algn="t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78" name="Picture 4" descr="\\MV-FS\Projects\EMC\resources\Icons\EMC_icons_070910\finals\pngs\server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00698" y="3715323"/>
              <a:ext cx="485855" cy="485755"/>
            </a:xfrm>
            <a:prstGeom prst="rect">
              <a:avLst/>
            </a:prstGeom>
            <a:noFill/>
            <a:ln>
              <a:noFill/>
            </a:ln>
            <a:effectLst>
              <a:outerShdw blurRad="38100" dist="254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5905500" y="1885950"/>
            <a:ext cx="3238500" cy="3282950"/>
            <a:chOff x="5076825" y="1035350"/>
            <a:chExt cx="4067175" cy="328235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076825" y="1035350"/>
              <a:ext cx="4067175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076825" y="1692455"/>
              <a:ext cx="4067175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76825" y="2347973"/>
              <a:ext cx="4067175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076825" y="3005078"/>
              <a:ext cx="4067175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076825" y="3660595"/>
              <a:ext cx="4067175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076825" y="4317700"/>
              <a:ext cx="4067175" cy="0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9479 -3.33333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10" grpId="0"/>
      <p:bldP spid="10" grpId="1"/>
      <p:bldP spid="65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457200" y="1296988"/>
            <a:ext cx="8305800" cy="1531937"/>
            <a:chOff x="457200" y="2825749"/>
            <a:chExt cx="8305800" cy="831851"/>
          </a:xfrm>
        </p:grpSpPr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457200" y="2825749"/>
              <a:ext cx="8305800" cy="831851"/>
            </a:xfrm>
            <a:prstGeom prst="rect">
              <a:avLst/>
            </a:prstGeom>
            <a:gradFill>
              <a:gsLst>
                <a:gs pos="0">
                  <a:srgbClr val="FBF993"/>
                </a:gs>
                <a:gs pos="35000">
                  <a:srgbClr val="EDF6B8"/>
                </a:gs>
                <a:gs pos="100000">
                  <a:srgbClr val="FFFFCC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" name="Text Box 84"/>
            <p:cNvSpPr txBox="1">
              <a:spLocks noChangeArrowheads="1"/>
            </p:cNvSpPr>
            <p:nvPr/>
          </p:nvSpPr>
          <p:spPr bwMode="auto">
            <a:xfrm>
              <a:off x="7086600" y="3037806"/>
              <a:ext cx="1676400" cy="363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900" b="1">
                  <a:solidFill>
                    <a:srgbClr val="FFC000"/>
                  </a:solidFill>
                </a:rPr>
                <a:t>Value Realization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57200" y="2825750"/>
            <a:ext cx="8305800" cy="831850"/>
            <a:chOff x="457200" y="2825749"/>
            <a:chExt cx="8305800" cy="831851"/>
          </a:xfrm>
        </p:grpSpPr>
        <p:sp>
          <p:nvSpPr>
            <p:cNvPr id="101" name="Rectangle 85"/>
            <p:cNvSpPr>
              <a:spLocks noChangeArrowheads="1"/>
            </p:cNvSpPr>
            <p:nvPr/>
          </p:nvSpPr>
          <p:spPr bwMode="auto">
            <a:xfrm>
              <a:off x="457200" y="2825749"/>
              <a:ext cx="8305800" cy="8318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Text Box 84"/>
            <p:cNvSpPr txBox="1">
              <a:spLocks noChangeArrowheads="1"/>
            </p:cNvSpPr>
            <p:nvPr/>
          </p:nvSpPr>
          <p:spPr bwMode="auto">
            <a:xfrm>
              <a:off x="7086600" y="2935287"/>
              <a:ext cx="1676400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Value Added Services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7200" y="3659188"/>
            <a:ext cx="8305800" cy="2470150"/>
            <a:chOff x="457200" y="3659186"/>
            <a:chExt cx="8305800" cy="2470681"/>
          </a:xfrm>
        </p:grpSpPr>
        <p:sp>
          <p:nvSpPr>
            <p:cNvPr id="99" name="Rectangle 85"/>
            <p:cNvSpPr>
              <a:spLocks noChangeArrowheads="1"/>
            </p:cNvSpPr>
            <p:nvPr/>
          </p:nvSpPr>
          <p:spPr bwMode="auto">
            <a:xfrm>
              <a:off x="457200" y="3659186"/>
              <a:ext cx="8305800" cy="24706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7" name="Text Box 84"/>
            <p:cNvSpPr txBox="1">
              <a:spLocks noChangeArrowheads="1"/>
            </p:cNvSpPr>
            <p:nvPr/>
          </p:nvSpPr>
          <p:spPr bwMode="auto">
            <a:xfrm>
              <a:off x="6934200" y="3798916"/>
              <a:ext cx="1676400" cy="106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b="1">
                  <a:solidFill>
                    <a:srgbClr val="0070C0"/>
                  </a:solidFill>
                </a:rPr>
                <a:t>Complete</a:t>
              </a:r>
            </a:p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b="1">
                  <a:solidFill>
                    <a:srgbClr val="0070C0"/>
                  </a:solidFill>
                </a:rPr>
                <a:t>Secure</a:t>
              </a:r>
            </a:p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b="1">
                  <a:solidFill>
                    <a:srgbClr val="0070C0"/>
                  </a:solidFill>
                </a:rPr>
                <a:t>Accessible</a:t>
              </a:r>
            </a:p>
          </p:txBody>
        </p:sp>
      </p:grp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946150" y="2606675"/>
            <a:ext cx="7400925" cy="2070100"/>
            <a:chOff x="946150" y="2606675"/>
            <a:chExt cx="7400925" cy="20701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946150" y="2676525"/>
              <a:ext cx="7400925" cy="2000250"/>
              <a:chOff x="596" y="1582"/>
              <a:chExt cx="4662" cy="1260"/>
            </a:xfrm>
          </p:grpSpPr>
          <p:sp>
            <p:nvSpPr>
              <p:cNvPr id="3126" name="Freeform 5"/>
              <p:cNvSpPr>
                <a:spLocks/>
              </p:cNvSpPr>
              <p:nvPr/>
            </p:nvSpPr>
            <p:spPr bwMode="auto">
              <a:xfrm>
                <a:off x="596" y="1582"/>
                <a:ext cx="4662" cy="1260"/>
              </a:xfrm>
              <a:custGeom>
                <a:avLst/>
                <a:gdLst>
                  <a:gd name="T0" fmla="*/ 3480 w 4662"/>
                  <a:gd name="T1" fmla="*/ 0 h 1260"/>
                  <a:gd name="T2" fmla="*/ 2676 w 4662"/>
                  <a:gd name="T3" fmla="*/ 60 h 1260"/>
                  <a:gd name="T4" fmla="*/ 2826 w 4662"/>
                  <a:gd name="T5" fmla="*/ 174 h 1260"/>
                  <a:gd name="T6" fmla="*/ 1554 w 4662"/>
                  <a:gd name="T7" fmla="*/ 264 h 1260"/>
                  <a:gd name="T8" fmla="*/ 1374 w 4662"/>
                  <a:gd name="T9" fmla="*/ 150 h 1260"/>
                  <a:gd name="T10" fmla="*/ 966 w 4662"/>
                  <a:gd name="T11" fmla="*/ 174 h 1260"/>
                  <a:gd name="T12" fmla="*/ 792 w 4662"/>
                  <a:gd name="T13" fmla="*/ 60 h 1260"/>
                  <a:gd name="T14" fmla="*/ 0 w 4662"/>
                  <a:gd name="T15" fmla="*/ 120 h 1260"/>
                  <a:gd name="T16" fmla="*/ 474 w 4662"/>
                  <a:gd name="T17" fmla="*/ 474 h 1260"/>
                  <a:gd name="T18" fmla="*/ 684 w 4662"/>
                  <a:gd name="T19" fmla="*/ 456 h 1260"/>
                  <a:gd name="T20" fmla="*/ 1188 w 4662"/>
                  <a:gd name="T21" fmla="*/ 804 h 1260"/>
                  <a:gd name="T22" fmla="*/ 564 w 4662"/>
                  <a:gd name="T23" fmla="*/ 840 h 1260"/>
                  <a:gd name="T24" fmla="*/ 714 w 4662"/>
                  <a:gd name="T25" fmla="*/ 966 h 1260"/>
                  <a:gd name="T26" fmla="*/ 312 w 4662"/>
                  <a:gd name="T27" fmla="*/ 996 h 1260"/>
                  <a:gd name="T28" fmla="*/ 660 w 4662"/>
                  <a:gd name="T29" fmla="*/ 1230 h 1260"/>
                  <a:gd name="T30" fmla="*/ 1908 w 4662"/>
                  <a:gd name="T31" fmla="*/ 1140 h 1260"/>
                  <a:gd name="T32" fmla="*/ 2082 w 4662"/>
                  <a:gd name="T33" fmla="*/ 1260 h 1260"/>
                  <a:gd name="T34" fmla="*/ 3768 w 4662"/>
                  <a:gd name="T35" fmla="*/ 1140 h 1260"/>
                  <a:gd name="T36" fmla="*/ 3588 w 4662"/>
                  <a:gd name="T37" fmla="*/ 1020 h 1260"/>
                  <a:gd name="T38" fmla="*/ 4014 w 4662"/>
                  <a:gd name="T39" fmla="*/ 990 h 1260"/>
                  <a:gd name="T40" fmla="*/ 3846 w 4662"/>
                  <a:gd name="T41" fmla="*/ 876 h 1260"/>
                  <a:gd name="T42" fmla="*/ 4662 w 4662"/>
                  <a:gd name="T43" fmla="*/ 816 h 1260"/>
                  <a:gd name="T44" fmla="*/ 4152 w 4662"/>
                  <a:gd name="T45" fmla="*/ 468 h 1260"/>
                  <a:gd name="T46" fmla="*/ 3720 w 4662"/>
                  <a:gd name="T47" fmla="*/ 492 h 1260"/>
                  <a:gd name="T48" fmla="*/ 3582 w 4662"/>
                  <a:gd name="T49" fmla="*/ 372 h 1260"/>
                  <a:gd name="T50" fmla="*/ 3990 w 4662"/>
                  <a:gd name="T51" fmla="*/ 348 h 1260"/>
                  <a:gd name="T52" fmla="*/ 3480 w 4662"/>
                  <a:gd name="T53" fmla="*/ 0 h 126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662"/>
                  <a:gd name="T82" fmla="*/ 0 h 1260"/>
                  <a:gd name="T83" fmla="*/ 4662 w 4662"/>
                  <a:gd name="T84" fmla="*/ 1260 h 126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662" h="1260">
                    <a:moveTo>
                      <a:pt x="3480" y="0"/>
                    </a:moveTo>
                    <a:lnTo>
                      <a:pt x="2676" y="60"/>
                    </a:lnTo>
                    <a:lnTo>
                      <a:pt x="2826" y="174"/>
                    </a:lnTo>
                    <a:lnTo>
                      <a:pt x="1554" y="264"/>
                    </a:lnTo>
                    <a:lnTo>
                      <a:pt x="1374" y="150"/>
                    </a:lnTo>
                    <a:lnTo>
                      <a:pt x="966" y="174"/>
                    </a:lnTo>
                    <a:lnTo>
                      <a:pt x="792" y="60"/>
                    </a:lnTo>
                    <a:lnTo>
                      <a:pt x="0" y="120"/>
                    </a:lnTo>
                    <a:lnTo>
                      <a:pt x="474" y="474"/>
                    </a:lnTo>
                    <a:lnTo>
                      <a:pt x="684" y="456"/>
                    </a:lnTo>
                    <a:lnTo>
                      <a:pt x="1188" y="804"/>
                    </a:lnTo>
                    <a:lnTo>
                      <a:pt x="564" y="840"/>
                    </a:lnTo>
                    <a:lnTo>
                      <a:pt x="714" y="966"/>
                    </a:lnTo>
                    <a:lnTo>
                      <a:pt x="312" y="996"/>
                    </a:lnTo>
                    <a:lnTo>
                      <a:pt x="660" y="1230"/>
                    </a:lnTo>
                    <a:lnTo>
                      <a:pt x="1908" y="1140"/>
                    </a:lnTo>
                    <a:lnTo>
                      <a:pt x="2082" y="1260"/>
                    </a:lnTo>
                    <a:lnTo>
                      <a:pt x="3768" y="1140"/>
                    </a:lnTo>
                    <a:lnTo>
                      <a:pt x="3588" y="1020"/>
                    </a:lnTo>
                    <a:lnTo>
                      <a:pt x="4014" y="990"/>
                    </a:lnTo>
                    <a:lnTo>
                      <a:pt x="3846" y="876"/>
                    </a:lnTo>
                    <a:lnTo>
                      <a:pt x="4662" y="816"/>
                    </a:lnTo>
                    <a:lnTo>
                      <a:pt x="4152" y="468"/>
                    </a:lnTo>
                    <a:lnTo>
                      <a:pt x="3720" y="492"/>
                    </a:lnTo>
                    <a:lnTo>
                      <a:pt x="3582" y="372"/>
                    </a:lnTo>
                    <a:lnTo>
                      <a:pt x="3990" y="348"/>
                    </a:lnTo>
                    <a:lnTo>
                      <a:pt x="3480" y="0"/>
                    </a:lnTo>
                    <a:close/>
                  </a:path>
                </a:pathLst>
              </a:custGeom>
              <a:solidFill>
                <a:srgbClr val="666699">
                  <a:alpha val="70195"/>
                </a:srgbClr>
              </a:solidFill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" name="Line 6"/>
              <p:cNvSpPr>
                <a:spLocks noChangeShapeType="1"/>
              </p:cNvSpPr>
              <p:nvPr/>
            </p:nvSpPr>
            <p:spPr bwMode="auto">
              <a:xfrm>
                <a:off x="3218" y="1774"/>
                <a:ext cx="984" cy="704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" name="Line 7"/>
              <p:cNvSpPr>
                <a:spLocks noChangeShapeType="1"/>
              </p:cNvSpPr>
              <p:nvPr/>
            </p:nvSpPr>
            <p:spPr bwMode="auto">
              <a:xfrm flipH="1">
                <a:off x="3170" y="2462"/>
                <a:ext cx="1272" cy="96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" name="Line 8"/>
              <p:cNvSpPr>
                <a:spLocks noChangeShapeType="1"/>
              </p:cNvSpPr>
              <p:nvPr/>
            </p:nvSpPr>
            <p:spPr bwMode="auto">
              <a:xfrm flipH="1">
                <a:off x="3698" y="2078"/>
                <a:ext cx="616" cy="40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" name="Line 9"/>
              <p:cNvSpPr>
                <a:spLocks noChangeShapeType="1"/>
              </p:cNvSpPr>
              <p:nvPr/>
            </p:nvSpPr>
            <p:spPr bwMode="auto">
              <a:xfrm flipH="1" flipV="1">
                <a:off x="2656" y="2190"/>
                <a:ext cx="832" cy="592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" name="Line 10"/>
              <p:cNvSpPr>
                <a:spLocks noChangeShapeType="1"/>
              </p:cNvSpPr>
              <p:nvPr/>
            </p:nvSpPr>
            <p:spPr bwMode="auto">
              <a:xfrm flipH="1" flipV="1">
                <a:off x="3490" y="2134"/>
                <a:ext cx="496" cy="352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" name="Line 11"/>
              <p:cNvSpPr>
                <a:spLocks noChangeShapeType="1"/>
              </p:cNvSpPr>
              <p:nvPr/>
            </p:nvSpPr>
            <p:spPr bwMode="auto">
              <a:xfrm flipH="1">
                <a:off x="1834" y="2134"/>
                <a:ext cx="1656" cy="120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Line 12"/>
              <p:cNvSpPr>
                <a:spLocks noChangeShapeType="1"/>
              </p:cNvSpPr>
              <p:nvPr/>
            </p:nvSpPr>
            <p:spPr bwMode="auto">
              <a:xfrm>
                <a:off x="1834" y="2254"/>
                <a:ext cx="664" cy="472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" name="Line 13"/>
              <p:cNvSpPr>
                <a:spLocks noChangeShapeType="1"/>
              </p:cNvSpPr>
              <p:nvPr/>
            </p:nvSpPr>
            <p:spPr bwMode="auto">
              <a:xfrm flipH="1">
                <a:off x="2160" y="2434"/>
                <a:ext cx="840" cy="56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" name="Line 14"/>
              <p:cNvSpPr>
                <a:spLocks noChangeShapeType="1"/>
              </p:cNvSpPr>
              <p:nvPr/>
            </p:nvSpPr>
            <p:spPr bwMode="auto">
              <a:xfrm flipH="1">
                <a:off x="1754" y="2078"/>
                <a:ext cx="1672" cy="120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" name="Line 15"/>
              <p:cNvSpPr>
                <a:spLocks noChangeShapeType="1"/>
              </p:cNvSpPr>
              <p:nvPr/>
            </p:nvSpPr>
            <p:spPr bwMode="auto">
              <a:xfrm flipH="1">
                <a:off x="1106" y="1838"/>
                <a:ext cx="1040" cy="80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" name="Line 16"/>
              <p:cNvSpPr>
                <a:spLocks noChangeShapeType="1"/>
              </p:cNvSpPr>
              <p:nvPr/>
            </p:nvSpPr>
            <p:spPr bwMode="auto">
              <a:xfrm>
                <a:off x="1106" y="1918"/>
                <a:ext cx="176" cy="120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" name="Line 17"/>
              <p:cNvSpPr>
                <a:spLocks noChangeShapeType="1"/>
              </p:cNvSpPr>
              <p:nvPr/>
            </p:nvSpPr>
            <p:spPr bwMode="auto">
              <a:xfrm>
                <a:off x="1780" y="2382"/>
                <a:ext cx="512" cy="352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" name="Line 18"/>
              <p:cNvSpPr>
                <a:spLocks noChangeShapeType="1"/>
              </p:cNvSpPr>
              <p:nvPr/>
            </p:nvSpPr>
            <p:spPr bwMode="auto">
              <a:xfrm>
                <a:off x="2158" y="1842"/>
                <a:ext cx="408" cy="296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" name="Line 19"/>
              <p:cNvSpPr>
                <a:spLocks noChangeShapeType="1"/>
              </p:cNvSpPr>
              <p:nvPr/>
            </p:nvSpPr>
            <p:spPr bwMode="auto">
              <a:xfrm>
                <a:off x="1324" y="1902"/>
                <a:ext cx="424" cy="296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" name="Line 20"/>
              <p:cNvSpPr>
                <a:spLocks noChangeShapeType="1"/>
              </p:cNvSpPr>
              <p:nvPr/>
            </p:nvSpPr>
            <p:spPr bwMode="auto">
              <a:xfrm>
                <a:off x="2994" y="1782"/>
                <a:ext cx="416" cy="288"/>
              </a:xfrm>
              <a:prstGeom prst="line">
                <a:avLst/>
              </a:prstGeom>
              <a:noFill/>
              <a:ln w="19050">
                <a:solidFill>
                  <a:srgbClr val="AFB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116" name="Picture 32" descr="person-brt-gre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188" y="2949575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7" name="Picture 33" descr="person-dctm-blu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2463" y="2806700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8" name="Picture 34" descr="person-gre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0038" y="3494088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9" name="Picture 35" descr="person-purpl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73688" y="3260725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20" name="Picture 38" descr="person-purpl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84388" y="3730625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21" name="Picture 39" descr="person-r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92225" y="2606675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22" name="Picture 40" descr="person-brt-orang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986588" y="3409950"/>
              <a:ext cx="26352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23" name="Picture 31" descr="person-yellow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01949" y="3002456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24" name="Picture 37" descr="person-tea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886325" y="4027488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25" name="Picture 36" descr="person-r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97525" y="4016375"/>
              <a:ext cx="2667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43213" y="1603375"/>
            <a:ext cx="1190625" cy="1049338"/>
            <a:chOff x="2843213" y="1603375"/>
            <a:chExt cx="1190625" cy="1049338"/>
          </a:xfrm>
        </p:grpSpPr>
        <p:pic>
          <p:nvPicPr>
            <p:cNvPr id="3164" name="Picture 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052763" y="2049463"/>
              <a:ext cx="771525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65" name="Text Box 53"/>
            <p:cNvSpPr txBox="1">
              <a:spLocks noChangeArrowheads="1"/>
            </p:cNvSpPr>
            <p:nvPr/>
          </p:nvSpPr>
          <p:spPr bwMode="auto">
            <a:xfrm>
              <a:off x="2843213" y="1603375"/>
              <a:ext cx="1190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Customer</a:t>
              </a:r>
            </a:p>
            <a:p>
              <a:pPr algn="ctr"/>
              <a:r>
                <a:rPr lang="en-US" sz="1000" b="1"/>
                <a:t>Correspondence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315200" y="2341563"/>
            <a:ext cx="1103313" cy="1001712"/>
            <a:chOff x="7315200" y="2341563"/>
            <a:chExt cx="1103312" cy="1001712"/>
          </a:xfrm>
        </p:grpSpPr>
        <p:pic>
          <p:nvPicPr>
            <p:cNvPr id="3162" name="Picture 66"/>
            <p:cNvPicPr>
              <a:picLocks noChangeAspect="1" noChangeArrowheads="1"/>
            </p:cNvPicPr>
            <p:nvPr/>
          </p:nvPicPr>
          <p:blipFill>
            <a:blip r:embed="rId12" cstate="print"/>
            <a:srcRect l="9521" t="16971" r="12175" b="2972"/>
            <a:stretch>
              <a:fillRect/>
            </a:stretch>
          </p:blipFill>
          <p:spPr bwMode="auto">
            <a:xfrm>
              <a:off x="7453313" y="2743200"/>
              <a:ext cx="78422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63" name="Text Box 67"/>
            <p:cNvSpPr txBox="1">
              <a:spLocks noChangeArrowheads="1"/>
            </p:cNvSpPr>
            <p:nvPr/>
          </p:nvSpPr>
          <p:spPr bwMode="auto">
            <a:xfrm>
              <a:off x="7315200" y="2341563"/>
              <a:ext cx="11033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/>
                <a:t>Project</a:t>
              </a:r>
            </a:p>
            <a:p>
              <a:pPr algn="ctr"/>
              <a:r>
                <a:rPr lang="en-US" sz="1000" b="1"/>
                <a:t>Documents</a:t>
              </a: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7388225" y="4375150"/>
            <a:ext cx="1243013" cy="835025"/>
            <a:chOff x="7387606" y="4375150"/>
            <a:chExt cx="1244251" cy="835085"/>
          </a:xfrm>
        </p:grpSpPr>
        <p:pic>
          <p:nvPicPr>
            <p:cNvPr id="3160" name="Picture 69" descr="servlet3"/>
            <p:cNvPicPr>
              <a:picLocks noChangeAspect="1" noChangeArrowheads="1"/>
            </p:cNvPicPr>
            <p:nvPr/>
          </p:nvPicPr>
          <p:blipFill>
            <a:blip r:embed="rId13" cstate="print"/>
            <a:srcRect l="49500" t="13373" r="2695" b="53055"/>
            <a:stretch>
              <a:fillRect/>
            </a:stretch>
          </p:blipFill>
          <p:spPr bwMode="auto">
            <a:xfrm>
              <a:off x="7570788" y="4375150"/>
              <a:ext cx="903287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61" name="Text Box 71"/>
            <p:cNvSpPr txBox="1">
              <a:spLocks noChangeArrowheads="1"/>
            </p:cNvSpPr>
            <p:nvPr/>
          </p:nvSpPr>
          <p:spPr bwMode="auto">
            <a:xfrm>
              <a:off x="7387606" y="4810125"/>
              <a:ext cx="12442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Decision Support</a:t>
              </a:r>
              <a:br>
                <a:rPr lang="en-US" sz="1000" b="1"/>
              </a:br>
              <a:r>
                <a:rPr lang="en-US" sz="1000" b="1"/>
                <a:t>Materials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579938" y="4894263"/>
            <a:ext cx="1439862" cy="973137"/>
            <a:chOff x="4461933" y="4897438"/>
            <a:chExt cx="1439334" cy="972582"/>
          </a:xfrm>
        </p:grpSpPr>
        <p:sp>
          <p:nvSpPr>
            <p:cNvPr id="3158" name="Text Box 78"/>
            <p:cNvSpPr txBox="1">
              <a:spLocks noChangeArrowheads="1"/>
            </p:cNvSpPr>
            <p:nvPr/>
          </p:nvSpPr>
          <p:spPr bwMode="auto">
            <a:xfrm>
              <a:off x="4461933" y="5500688"/>
              <a:ext cx="14393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/>
                <a:t>Customer Account Setup Documents</a:t>
              </a:r>
            </a:p>
          </p:txBody>
        </p:sp>
        <p:pic>
          <p:nvPicPr>
            <p:cNvPr id="3159" name="Picture 79"/>
            <p:cNvPicPr>
              <a:picLocks noChangeAspect="1" noChangeArrowheads="1"/>
            </p:cNvPicPr>
            <p:nvPr/>
          </p:nvPicPr>
          <p:blipFill>
            <a:blip r:embed="rId14" cstate="print"/>
            <a:srcRect l="32434" t="41978" r="54852" b="36070"/>
            <a:stretch>
              <a:fillRect/>
            </a:stretch>
          </p:blipFill>
          <p:spPr bwMode="auto">
            <a:xfrm>
              <a:off x="4964113" y="4897438"/>
              <a:ext cx="434975" cy="60801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681038" y="4773613"/>
            <a:ext cx="1223962" cy="1017587"/>
            <a:chOff x="545581" y="4792663"/>
            <a:chExt cx="1223412" cy="1017647"/>
          </a:xfrm>
        </p:grpSpPr>
        <p:pic>
          <p:nvPicPr>
            <p:cNvPr id="3156" name="Picture 8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27088" y="4792663"/>
              <a:ext cx="712787" cy="58261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157" name="Text Box 83"/>
            <p:cNvSpPr txBox="1">
              <a:spLocks noChangeArrowheads="1"/>
            </p:cNvSpPr>
            <p:nvPr/>
          </p:nvSpPr>
          <p:spPr bwMode="auto">
            <a:xfrm>
              <a:off x="545581" y="5410200"/>
              <a:ext cx="1223412" cy="40011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Marketing</a:t>
              </a:r>
              <a:br>
                <a:rPr lang="en-US" sz="1000" b="1"/>
              </a:br>
              <a:r>
                <a:rPr lang="en-US" sz="1000" b="1"/>
                <a:t>Communications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52400" y="3384550"/>
            <a:ext cx="1277938" cy="900113"/>
            <a:chOff x="152400" y="3384550"/>
            <a:chExt cx="1277915" cy="900271"/>
          </a:xfrm>
        </p:grpSpPr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366713" y="3384550"/>
              <a:ext cx="827087" cy="661988"/>
              <a:chOff x="331" y="3184"/>
              <a:chExt cx="538" cy="379"/>
            </a:xfrm>
          </p:grpSpPr>
          <p:pic>
            <p:nvPicPr>
              <p:cNvPr id="3154" name="Picture 86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 t="9937"/>
              <a:stretch>
                <a:fillRect/>
              </a:stretch>
            </p:blipFill>
            <p:spPr bwMode="auto">
              <a:xfrm>
                <a:off x="331" y="3184"/>
                <a:ext cx="538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55" name="Picture 87" descr="golf vid 3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 l="65112" t="57764" r="25340" b="32959"/>
              <a:stretch>
                <a:fillRect/>
              </a:stretch>
            </p:blipFill>
            <p:spPr bwMode="auto">
              <a:xfrm>
                <a:off x="440" y="3242"/>
                <a:ext cx="321" cy="235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</p:pic>
        </p:grpSp>
        <p:sp>
          <p:nvSpPr>
            <p:cNvPr id="3153" name="Text Box 89"/>
            <p:cNvSpPr txBox="1">
              <a:spLocks noChangeArrowheads="1"/>
            </p:cNvSpPr>
            <p:nvPr/>
          </p:nvSpPr>
          <p:spPr bwMode="auto">
            <a:xfrm>
              <a:off x="152400" y="4038600"/>
              <a:ext cx="127791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Training Materials</a:t>
              </a:r>
            </a:p>
          </p:txBody>
        </p:sp>
      </p:grp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5205413" y="1387475"/>
            <a:ext cx="1300162" cy="1047750"/>
            <a:chOff x="5205413" y="1387475"/>
            <a:chExt cx="1300162" cy="1047750"/>
          </a:xfrm>
        </p:grpSpPr>
        <p:pic>
          <p:nvPicPr>
            <p:cNvPr id="3150" name="Picture 51" descr="WRI.png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500688" y="1725613"/>
              <a:ext cx="709612" cy="70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51" name="Text Box 99"/>
            <p:cNvSpPr txBox="1">
              <a:spLocks noChangeArrowheads="1"/>
            </p:cNvSpPr>
            <p:nvPr/>
          </p:nvSpPr>
          <p:spPr bwMode="auto">
            <a:xfrm>
              <a:off x="5205413" y="1387475"/>
              <a:ext cx="1300162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/>
                <a:t>Policy</a:t>
              </a:r>
            </a:p>
            <a:p>
              <a:pPr algn="ctr">
                <a:lnSpc>
                  <a:spcPct val="90000"/>
                </a:lnSpc>
              </a:pPr>
              <a:r>
                <a:rPr lang="en-US" sz="1000" b="1"/>
                <a:t>Guidelines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076575" y="4730750"/>
            <a:ext cx="1190625" cy="992188"/>
            <a:chOff x="2955561" y="4733925"/>
            <a:chExt cx="1191353" cy="992346"/>
          </a:xfrm>
        </p:grpSpPr>
        <p:sp>
          <p:nvSpPr>
            <p:cNvPr id="3148" name="Text Box 97"/>
            <p:cNvSpPr txBox="1">
              <a:spLocks noChangeArrowheads="1"/>
            </p:cNvSpPr>
            <p:nvPr/>
          </p:nvSpPr>
          <p:spPr bwMode="auto">
            <a:xfrm>
              <a:off x="2955561" y="5480050"/>
              <a:ext cx="1191353" cy="2462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Payment Images</a:t>
              </a:r>
            </a:p>
          </p:txBody>
        </p:sp>
        <p:pic>
          <p:nvPicPr>
            <p:cNvPr id="3149" name="Picture 25" descr="scanned image invoice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187700" y="4733925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6557963" y="1633538"/>
            <a:ext cx="692150" cy="935037"/>
            <a:chOff x="6557963" y="1633538"/>
            <a:chExt cx="692150" cy="935037"/>
          </a:xfrm>
        </p:grpSpPr>
        <p:sp>
          <p:nvSpPr>
            <p:cNvPr id="3146" name="Text Box 61"/>
            <p:cNvSpPr txBox="1">
              <a:spLocks noChangeArrowheads="1"/>
            </p:cNvSpPr>
            <p:nvPr/>
          </p:nvSpPr>
          <p:spPr bwMode="auto">
            <a:xfrm>
              <a:off x="6577013" y="1633538"/>
              <a:ext cx="6334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E-mails</a:t>
              </a:r>
            </a:p>
          </p:txBody>
        </p:sp>
        <p:pic>
          <p:nvPicPr>
            <p:cNvPr id="3147" name="Picture 20" descr="Archive.png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557963" y="1876425"/>
              <a:ext cx="692150" cy="69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4405313" y="1592263"/>
            <a:ext cx="1004887" cy="1046162"/>
            <a:chOff x="4405313" y="1592263"/>
            <a:chExt cx="1004887" cy="1046162"/>
          </a:xfrm>
        </p:grpSpPr>
        <p:sp>
          <p:nvSpPr>
            <p:cNvPr id="3144" name="Text Box 58"/>
            <p:cNvSpPr txBox="1">
              <a:spLocks noChangeArrowheads="1"/>
            </p:cNvSpPr>
            <p:nvPr/>
          </p:nvSpPr>
          <p:spPr bwMode="auto">
            <a:xfrm>
              <a:off x="4405313" y="1592263"/>
              <a:ext cx="1004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/>
                <a:t>Risk Analysis</a:t>
              </a:r>
              <a:br>
                <a:rPr lang="en-US" sz="1000" b="1"/>
              </a:br>
              <a:r>
                <a:rPr lang="en-US" sz="1000" b="1"/>
                <a:t>Simulations</a:t>
              </a:r>
            </a:p>
          </p:txBody>
        </p:sp>
        <p:pic>
          <p:nvPicPr>
            <p:cNvPr id="3145" name="Picture 7" descr="gantt-chart2.png"/>
            <p:cNvPicPr>
              <a:picLocks noChangeAspect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405313" y="1979613"/>
              <a:ext cx="927100" cy="65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862638" y="4910138"/>
            <a:ext cx="1300162" cy="865187"/>
            <a:chOff x="5751513" y="4913313"/>
            <a:chExt cx="1300162" cy="865187"/>
          </a:xfrm>
        </p:grpSpPr>
        <p:sp>
          <p:nvSpPr>
            <p:cNvPr id="3142" name="Text Box 74"/>
            <p:cNvSpPr txBox="1">
              <a:spLocks noChangeArrowheads="1"/>
            </p:cNvSpPr>
            <p:nvPr/>
          </p:nvSpPr>
          <p:spPr bwMode="auto">
            <a:xfrm>
              <a:off x="5751513" y="5549900"/>
              <a:ext cx="1300162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b="1"/>
                <a:t>Case Files</a:t>
              </a:r>
            </a:p>
          </p:txBody>
        </p:sp>
        <p:pic>
          <p:nvPicPr>
            <p:cNvPr id="3143" name="Picture 12" descr="DOC.png"/>
            <p:cNvPicPr>
              <a:picLocks noChangeAspect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076950" y="4913313"/>
              <a:ext cx="631825" cy="63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9" name="Rectangle 2"/>
          <p:cNvSpPr>
            <a:spLocks noChangeArrowheads="1"/>
          </p:cNvSpPr>
          <p:nvPr/>
        </p:nvSpPr>
        <p:spPr bwMode="gray">
          <a:xfrm>
            <a:off x="482600" y="777875"/>
            <a:ext cx="8410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3200">
                <a:solidFill>
                  <a:srgbClr val="2C95DD"/>
                </a:solidFill>
                <a:latin typeface="MetaNormalLF-Roman" pitchFamily="34" charset="0"/>
              </a:rPr>
              <a:t>Enterprise Perspective</a:t>
            </a: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027113" y="2438400"/>
            <a:ext cx="6818312" cy="2474913"/>
            <a:chOff x="1027768" y="2438399"/>
            <a:chExt cx="6817656" cy="2474913"/>
          </a:xfrm>
        </p:grpSpPr>
        <p:sp>
          <p:nvSpPr>
            <p:cNvPr id="3096" name="Line 51"/>
            <p:cNvSpPr>
              <a:spLocks noChangeShapeType="1"/>
            </p:cNvSpPr>
            <p:nvPr/>
          </p:nvSpPr>
          <p:spPr bwMode="auto">
            <a:xfrm flipV="1">
              <a:off x="3168648" y="2638425"/>
              <a:ext cx="301628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55"/>
            <p:cNvSpPr>
              <a:spLocks noChangeShapeType="1"/>
            </p:cNvSpPr>
            <p:nvPr/>
          </p:nvSpPr>
          <p:spPr bwMode="auto">
            <a:xfrm>
              <a:off x="4918074" y="2540000"/>
              <a:ext cx="17463" cy="441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V="1">
              <a:off x="5954713" y="2438399"/>
              <a:ext cx="777875" cy="568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64"/>
            <p:cNvSpPr>
              <a:spLocks noChangeShapeType="1"/>
            </p:cNvSpPr>
            <p:nvPr/>
          </p:nvSpPr>
          <p:spPr bwMode="auto">
            <a:xfrm flipH="1">
              <a:off x="7250112" y="3146426"/>
              <a:ext cx="203199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70"/>
            <p:cNvSpPr>
              <a:spLocks noChangeShapeType="1"/>
            </p:cNvSpPr>
            <p:nvPr/>
          </p:nvSpPr>
          <p:spPr bwMode="auto">
            <a:xfrm flipH="1" flipV="1">
              <a:off x="7250112" y="3826171"/>
              <a:ext cx="595312" cy="583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Line 75"/>
            <p:cNvSpPr>
              <a:spLocks noChangeShapeType="1"/>
            </p:cNvSpPr>
            <p:nvPr/>
          </p:nvSpPr>
          <p:spPr bwMode="auto">
            <a:xfrm flipH="1" flipV="1">
              <a:off x="5855493" y="4436372"/>
              <a:ext cx="472281" cy="476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77"/>
            <p:cNvSpPr>
              <a:spLocks noChangeShapeType="1"/>
            </p:cNvSpPr>
            <p:nvPr/>
          </p:nvSpPr>
          <p:spPr bwMode="auto">
            <a:xfrm flipH="1" flipV="1">
              <a:off x="5061743" y="4498974"/>
              <a:ext cx="86519" cy="350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82"/>
            <p:cNvSpPr>
              <a:spLocks noChangeShapeType="1"/>
            </p:cNvSpPr>
            <p:nvPr/>
          </p:nvSpPr>
          <p:spPr bwMode="auto">
            <a:xfrm flipV="1">
              <a:off x="1230312" y="4138823"/>
              <a:ext cx="854075" cy="59510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88"/>
            <p:cNvSpPr>
              <a:spLocks noChangeShapeType="1"/>
            </p:cNvSpPr>
            <p:nvPr/>
          </p:nvSpPr>
          <p:spPr bwMode="auto">
            <a:xfrm flipV="1">
              <a:off x="1027768" y="3063875"/>
              <a:ext cx="375582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96"/>
            <p:cNvSpPr>
              <a:spLocks noChangeShapeType="1"/>
            </p:cNvSpPr>
            <p:nvPr/>
          </p:nvSpPr>
          <p:spPr bwMode="auto">
            <a:xfrm flipV="1">
              <a:off x="3478315" y="3886199"/>
              <a:ext cx="617435" cy="8477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98"/>
            <p:cNvSpPr>
              <a:spLocks noChangeShapeType="1"/>
            </p:cNvSpPr>
            <p:nvPr/>
          </p:nvSpPr>
          <p:spPr bwMode="auto">
            <a:xfrm flipV="1">
              <a:off x="5507038" y="2438399"/>
              <a:ext cx="133350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55"/>
            <p:cNvSpPr>
              <a:spLocks noChangeShapeType="1"/>
            </p:cNvSpPr>
            <p:nvPr/>
          </p:nvSpPr>
          <p:spPr bwMode="auto">
            <a:xfrm>
              <a:off x="5032375" y="2540000"/>
              <a:ext cx="423863" cy="703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64"/>
            <p:cNvSpPr>
              <a:spLocks noChangeShapeType="1"/>
            </p:cNvSpPr>
            <p:nvPr/>
          </p:nvSpPr>
          <p:spPr bwMode="auto">
            <a:xfrm flipH="1" flipV="1">
              <a:off x="5954713" y="3006725"/>
              <a:ext cx="149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77"/>
            <p:cNvSpPr>
              <a:spLocks noChangeShapeType="1"/>
            </p:cNvSpPr>
            <p:nvPr/>
          </p:nvSpPr>
          <p:spPr bwMode="auto">
            <a:xfrm flipH="1" flipV="1">
              <a:off x="4367213" y="3896323"/>
              <a:ext cx="781050" cy="953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Line 77"/>
            <p:cNvSpPr>
              <a:spLocks noChangeShapeType="1"/>
            </p:cNvSpPr>
            <p:nvPr/>
          </p:nvSpPr>
          <p:spPr bwMode="auto">
            <a:xfrm flipH="1" flipV="1">
              <a:off x="3168648" y="3463924"/>
              <a:ext cx="1979614" cy="1385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Line 75"/>
            <p:cNvSpPr>
              <a:spLocks noChangeShapeType="1"/>
            </p:cNvSpPr>
            <p:nvPr/>
          </p:nvSpPr>
          <p:spPr bwMode="auto">
            <a:xfrm flipH="1" flipV="1">
              <a:off x="5597524" y="3697286"/>
              <a:ext cx="762000" cy="1200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Line 96"/>
            <p:cNvSpPr>
              <a:spLocks noChangeShapeType="1"/>
            </p:cNvSpPr>
            <p:nvPr/>
          </p:nvSpPr>
          <p:spPr bwMode="auto">
            <a:xfrm flipV="1">
              <a:off x="3478315" y="3735387"/>
              <a:ext cx="3508273" cy="99853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Line 88"/>
            <p:cNvSpPr>
              <a:spLocks noChangeShapeType="1"/>
            </p:cNvSpPr>
            <p:nvPr/>
          </p:nvSpPr>
          <p:spPr bwMode="auto">
            <a:xfrm flipV="1">
              <a:off x="1203324" y="3273424"/>
              <a:ext cx="1698625" cy="342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Line 55"/>
            <p:cNvSpPr>
              <a:spLocks noChangeShapeType="1"/>
            </p:cNvSpPr>
            <p:nvPr/>
          </p:nvSpPr>
          <p:spPr bwMode="auto">
            <a:xfrm flipH="1">
              <a:off x="4284662" y="2539999"/>
              <a:ext cx="517525" cy="963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84"/>
          <p:cNvSpPr txBox="1">
            <a:spLocks noChangeArrowheads="1"/>
          </p:cNvSpPr>
          <p:nvPr/>
        </p:nvSpPr>
        <p:spPr bwMode="auto">
          <a:xfrm>
            <a:off x="4862513" y="1528763"/>
            <a:ext cx="20716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>
                <a:solidFill>
                  <a:srgbClr val="DEA900"/>
                </a:solidFill>
              </a:rPr>
              <a:t>Mobile Productivity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>
                <a:solidFill>
                  <a:srgbClr val="DEA900"/>
                </a:solidFill>
              </a:rPr>
              <a:t>Global Access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>
                <a:solidFill>
                  <a:srgbClr val="DEA900"/>
                </a:solidFill>
              </a:rPr>
              <a:t>Knowledge Retention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>
                <a:solidFill>
                  <a:srgbClr val="DEA900"/>
                </a:solidFill>
              </a:rPr>
              <a:t>Etc.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57200" y="2857500"/>
            <a:ext cx="5181600" cy="749300"/>
            <a:chOff x="457200" y="2857381"/>
            <a:chExt cx="5181600" cy="749411"/>
          </a:xfrm>
        </p:grpSpPr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57200" y="2857381"/>
              <a:ext cx="2952750" cy="749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sz="1100" b="1">
                  <a:solidFill>
                    <a:srgbClr val="31732C"/>
                  </a:solidFill>
                </a:rPr>
                <a:t>Content Automation</a:t>
              </a:r>
            </a:p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sz="1100" b="1">
                  <a:solidFill>
                    <a:srgbClr val="31732C"/>
                  </a:solidFill>
                </a:rPr>
                <a:t>Governance</a:t>
              </a:r>
            </a:p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sz="1100" b="1">
                  <a:solidFill>
                    <a:srgbClr val="31732C"/>
                  </a:solidFill>
                </a:rPr>
                <a:t>Collaboration</a:t>
              </a:r>
            </a:p>
          </p:txBody>
        </p:sp>
        <p:sp>
          <p:nvSpPr>
            <p:cNvPr id="114" name="Text Box 84"/>
            <p:cNvSpPr txBox="1">
              <a:spLocks noChangeArrowheads="1"/>
            </p:cNvSpPr>
            <p:nvPr/>
          </p:nvSpPr>
          <p:spPr bwMode="auto">
            <a:xfrm>
              <a:off x="2686050" y="2857381"/>
              <a:ext cx="2952750" cy="749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sz="1100" b="1">
                  <a:solidFill>
                    <a:srgbClr val="31732C"/>
                  </a:solidFill>
                </a:rPr>
                <a:t>Information Rights Management</a:t>
              </a:r>
            </a:p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sz="1100" b="1">
                  <a:solidFill>
                    <a:srgbClr val="31732C"/>
                  </a:solidFill>
                </a:rPr>
                <a:t>Search and Findability</a:t>
              </a:r>
            </a:p>
            <a:p>
              <a:pPr marL="285750" indent="-28575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en-US" sz="1100" b="1">
                  <a:solidFill>
                    <a:srgbClr val="31732C"/>
                  </a:solidFill>
                </a:rPr>
                <a:t>Policy Management</a:t>
              </a:r>
            </a:p>
          </p:txBody>
        </p:sp>
      </p:grpSp>
      <p:sp>
        <p:nvSpPr>
          <p:cNvPr id="113" name="Text Box 84"/>
          <p:cNvSpPr txBox="1">
            <a:spLocks noChangeArrowheads="1"/>
          </p:cNvSpPr>
          <p:nvPr/>
        </p:nvSpPr>
        <p:spPr bwMode="auto">
          <a:xfrm>
            <a:off x="5715000" y="2849563"/>
            <a:ext cx="121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100" b="1">
                <a:solidFill>
                  <a:srgbClr val="31732C"/>
                </a:solidFill>
              </a:rPr>
              <a:t>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24149 -0.2310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1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0989 0.0495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2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2691 0.0486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275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042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-0.03559 0.11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5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7691 0.2078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0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28003 0.327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1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27361 0.35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1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2783 0.313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23437 0.3120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0.18143 0.250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6714" y="203201"/>
            <a:ext cx="8410575" cy="482600"/>
          </a:xfrm>
        </p:spPr>
        <p:txBody>
          <a:bodyPr/>
          <a:lstStyle/>
          <a:p>
            <a:r>
              <a:rPr lang="en-US" dirty="0" smtClean="0"/>
              <a:t>The Documentum Product Set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 rot="5400000">
            <a:off x="6561637" y="4917546"/>
            <a:ext cx="271072" cy="372487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Down Arrow 43"/>
          <p:cNvSpPr/>
          <p:nvPr/>
        </p:nvSpPr>
        <p:spPr>
          <a:xfrm rot="5400000">
            <a:off x="6561637" y="3773490"/>
            <a:ext cx="271072" cy="372487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2180946" y="3361212"/>
            <a:ext cx="1590449" cy="930287"/>
            <a:chOff x="4123529" y="3437904"/>
            <a:chExt cx="2201071" cy="600696"/>
          </a:xfrm>
        </p:grpSpPr>
        <p:sp>
          <p:nvSpPr>
            <p:cNvPr id="47" name="Rounded Rectangle 46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Content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Services</a:t>
              </a:r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3885386" y="3369722"/>
            <a:ext cx="1590449" cy="930287"/>
            <a:chOff x="4123529" y="3437904"/>
            <a:chExt cx="2201071" cy="600696"/>
          </a:xfrm>
        </p:grpSpPr>
        <p:sp>
          <p:nvSpPr>
            <p:cNvPr id="51" name="Rounded Rectangle 50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Compliance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Services</a:t>
              </a:r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3885385" y="2372207"/>
            <a:ext cx="1590449" cy="930287"/>
            <a:chOff x="4123529" y="3437904"/>
            <a:chExt cx="2201071" cy="600696"/>
          </a:xfrm>
        </p:grpSpPr>
        <p:sp>
          <p:nvSpPr>
            <p:cNvPr id="55" name="Rounded Rectangle 54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Archive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Services</a:t>
              </a:r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2190692" y="2345918"/>
            <a:ext cx="1590449" cy="930287"/>
            <a:chOff x="4123529" y="3437904"/>
            <a:chExt cx="2201071" cy="600696"/>
          </a:xfrm>
        </p:grpSpPr>
        <p:sp>
          <p:nvSpPr>
            <p:cNvPr id="59" name="Rounded Rectangle 58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Process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Services</a:t>
              </a:r>
            </a:p>
          </p:txBody>
        </p:sp>
      </p:grpSp>
      <p:grpSp>
        <p:nvGrpSpPr>
          <p:cNvPr id="7" name="Group 61"/>
          <p:cNvGrpSpPr/>
          <p:nvPr/>
        </p:nvGrpSpPr>
        <p:grpSpPr>
          <a:xfrm>
            <a:off x="2167532" y="1773922"/>
            <a:ext cx="3308303" cy="496824"/>
            <a:chOff x="4123529" y="3437904"/>
            <a:chExt cx="2201071" cy="600696"/>
          </a:xfrm>
        </p:grpSpPr>
        <p:sp>
          <p:nvSpPr>
            <p:cNvPr id="63" name="Rounded Rectangle 62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Enterprise Services Framework</a:t>
              </a:r>
            </a:p>
          </p:txBody>
        </p:sp>
      </p:grpSp>
      <p:grpSp>
        <p:nvGrpSpPr>
          <p:cNvPr id="8" name="Group 65"/>
          <p:cNvGrpSpPr/>
          <p:nvPr/>
        </p:nvGrpSpPr>
        <p:grpSpPr>
          <a:xfrm>
            <a:off x="5562859" y="1773922"/>
            <a:ext cx="767017" cy="2517577"/>
            <a:chOff x="4123529" y="3437904"/>
            <a:chExt cx="2201071" cy="600696"/>
          </a:xfrm>
        </p:grpSpPr>
        <p:sp>
          <p:nvSpPr>
            <p:cNvPr id="67" name="Rounded Rectangle 66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vert="vert270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Security Services  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Audit, Access Control </a:t>
              </a:r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7116541" y="1143000"/>
            <a:ext cx="1590449" cy="1321485"/>
            <a:chOff x="4123529" y="3437904"/>
            <a:chExt cx="2201071" cy="600696"/>
          </a:xfrm>
        </p:grpSpPr>
        <p:sp>
          <p:nvSpPr>
            <p:cNvPr id="71" name="Rounded Rectangle 70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accent2"/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Document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Sciences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Multi-channel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publishing</a:t>
              </a:r>
            </a:p>
          </p:txBody>
        </p:sp>
      </p:grpSp>
      <p:grpSp>
        <p:nvGrpSpPr>
          <p:cNvPr id="10" name="Group 77"/>
          <p:cNvGrpSpPr/>
          <p:nvPr/>
        </p:nvGrpSpPr>
        <p:grpSpPr>
          <a:xfrm>
            <a:off x="7116541" y="3505200"/>
            <a:ext cx="1590449" cy="991558"/>
            <a:chOff x="4123529" y="3437904"/>
            <a:chExt cx="2201071" cy="600696"/>
          </a:xfrm>
        </p:grpSpPr>
        <p:sp>
          <p:nvSpPr>
            <p:cNvPr id="79" name="Rounded Rectangle 78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accent2"/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Captiva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Capture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Services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1" name="Group 81"/>
          <p:cNvGrpSpPr/>
          <p:nvPr/>
        </p:nvGrpSpPr>
        <p:grpSpPr>
          <a:xfrm>
            <a:off x="7123148" y="4614587"/>
            <a:ext cx="1590449" cy="991558"/>
            <a:chOff x="4123529" y="3437904"/>
            <a:chExt cx="2201071" cy="600696"/>
          </a:xfrm>
        </p:grpSpPr>
        <p:sp>
          <p:nvSpPr>
            <p:cNvPr id="83" name="Rounded Rectangle 82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accent2"/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Kazeon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E-Discovery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Services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85"/>
          <p:cNvGrpSpPr/>
          <p:nvPr/>
        </p:nvGrpSpPr>
        <p:grpSpPr>
          <a:xfrm>
            <a:off x="2180946" y="1185587"/>
            <a:ext cx="4148933" cy="496824"/>
            <a:chOff x="4123529" y="3437904"/>
            <a:chExt cx="2201071" cy="600696"/>
          </a:xfrm>
        </p:grpSpPr>
        <p:sp>
          <p:nvSpPr>
            <p:cNvPr id="87" name="Rounded Rectangle 86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rgbClr val="3399FF"/>
            </a:solidFill>
            <a:ln w="25400">
              <a:solidFill>
                <a:srgbClr val="5F90C9"/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Clients: D2, </a:t>
              </a:r>
              <a:r>
                <a:rPr lang="en-US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xCP</a:t>
              </a:r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, Mobile, Solutions</a:t>
              </a:r>
            </a:p>
          </p:txBody>
        </p:sp>
      </p:grpSp>
      <p:grpSp>
        <p:nvGrpSpPr>
          <p:cNvPr id="13" name="Group 89"/>
          <p:cNvGrpSpPr/>
          <p:nvPr/>
        </p:nvGrpSpPr>
        <p:grpSpPr>
          <a:xfrm>
            <a:off x="508976" y="1185588"/>
            <a:ext cx="1590449" cy="3429000"/>
            <a:chOff x="4123529" y="3437904"/>
            <a:chExt cx="2201071" cy="600696"/>
          </a:xfrm>
        </p:grpSpPr>
        <p:sp>
          <p:nvSpPr>
            <p:cNvPr id="91" name="Rounded Rectangle 90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t" anchorCtr="0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xCP</a:t>
              </a:r>
              <a:endPara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Compose</a:t>
              </a: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771244" y="3950053"/>
            <a:ext cx="1066800" cy="451104"/>
          </a:xfrm>
          <a:prstGeom prst="roundRect">
            <a:avLst>
              <a:gd name="adj" fmla="val 8646"/>
            </a:avLst>
          </a:prstGeom>
          <a:solidFill>
            <a:schemeClr val="bg1"/>
          </a:solidFill>
          <a:ln w="9525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Manage</a:t>
            </a:r>
          </a:p>
        </p:txBody>
      </p:sp>
      <p:sp>
        <p:nvSpPr>
          <p:cNvPr id="99" name="Down Arrow 98"/>
          <p:cNvSpPr/>
          <p:nvPr/>
        </p:nvSpPr>
        <p:spPr>
          <a:xfrm>
            <a:off x="1185972" y="3661450"/>
            <a:ext cx="271072" cy="34137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>
            <a:noFill/>
            <a:miter lim="800000"/>
            <a:headEnd/>
            <a:tailEnd/>
          </a:ln>
          <a:effectLst>
            <a:innerShdw blurRad="584200">
              <a:prstClr val="black">
                <a:alpha val="45000"/>
              </a:prstClr>
            </a:innerShdw>
          </a:effectLst>
        </p:spPr>
        <p:txBody>
          <a:bodyPr wrap="none" anchor="t" anchorCtr="0"/>
          <a:lstStyle/>
          <a:p>
            <a:endParaRPr lang="en-US" sz="1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71244" y="3264253"/>
            <a:ext cx="1066800" cy="451104"/>
          </a:xfrm>
          <a:prstGeom prst="roundRect">
            <a:avLst>
              <a:gd name="adj" fmla="val 8646"/>
            </a:avLst>
          </a:prstGeom>
          <a:solidFill>
            <a:schemeClr val="bg1"/>
          </a:solidFill>
          <a:ln w="9525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Deploy</a:t>
            </a:r>
          </a:p>
        </p:txBody>
      </p:sp>
      <p:sp>
        <p:nvSpPr>
          <p:cNvPr id="101" name="Down Arrow 100"/>
          <p:cNvSpPr/>
          <p:nvPr/>
        </p:nvSpPr>
        <p:spPr>
          <a:xfrm>
            <a:off x="1185972" y="2975650"/>
            <a:ext cx="271072" cy="34137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>
            <a:noFill/>
            <a:miter lim="800000"/>
            <a:headEnd/>
            <a:tailEnd/>
          </a:ln>
          <a:effectLst>
            <a:innerShdw blurRad="584200">
              <a:prstClr val="black">
                <a:alpha val="45000"/>
              </a:prstClr>
            </a:innerShdw>
          </a:effectLst>
        </p:spPr>
        <p:txBody>
          <a:bodyPr wrap="none" anchor="t" anchorCtr="0"/>
          <a:lstStyle/>
          <a:p>
            <a:endParaRPr lang="en-US" sz="1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71244" y="2578453"/>
            <a:ext cx="1066800" cy="451104"/>
          </a:xfrm>
          <a:prstGeom prst="roundRect">
            <a:avLst>
              <a:gd name="adj" fmla="val 8646"/>
            </a:avLst>
          </a:prstGeom>
          <a:solidFill>
            <a:schemeClr val="bg1"/>
          </a:solidFill>
          <a:ln w="9525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Compose</a:t>
            </a:r>
          </a:p>
        </p:txBody>
      </p:sp>
      <p:sp>
        <p:nvSpPr>
          <p:cNvPr id="103" name="Down Arrow 102"/>
          <p:cNvSpPr/>
          <p:nvPr/>
        </p:nvSpPr>
        <p:spPr>
          <a:xfrm>
            <a:off x="1185972" y="2289850"/>
            <a:ext cx="271072" cy="34137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>
            <a:noFill/>
            <a:miter lim="800000"/>
            <a:headEnd/>
            <a:tailEnd/>
          </a:ln>
          <a:effectLst>
            <a:innerShdw blurRad="584200">
              <a:prstClr val="black">
                <a:alpha val="45000"/>
              </a:prstClr>
            </a:innerShdw>
          </a:effectLst>
        </p:spPr>
        <p:txBody>
          <a:bodyPr wrap="none" anchor="t" anchorCtr="0"/>
          <a:lstStyle/>
          <a:p>
            <a:endParaRPr lang="en-US" sz="1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71244" y="1892653"/>
            <a:ext cx="1066800" cy="451104"/>
          </a:xfrm>
          <a:prstGeom prst="roundRect">
            <a:avLst>
              <a:gd name="adj" fmla="val 8646"/>
            </a:avLst>
          </a:prstGeom>
          <a:solidFill>
            <a:schemeClr val="bg1"/>
          </a:solidFill>
          <a:ln w="9525">
            <a:solidFill>
              <a:srgbClr val="F2F2F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Design</a:t>
            </a:r>
          </a:p>
        </p:txBody>
      </p:sp>
      <p:grpSp>
        <p:nvGrpSpPr>
          <p:cNvPr id="14" name="Group 104"/>
          <p:cNvGrpSpPr/>
          <p:nvPr/>
        </p:nvGrpSpPr>
        <p:grpSpPr>
          <a:xfrm>
            <a:off x="508975" y="4641737"/>
            <a:ext cx="1590449" cy="900609"/>
            <a:chOff x="4123529" y="3437904"/>
            <a:chExt cx="2201071" cy="600696"/>
          </a:xfrm>
        </p:grpSpPr>
        <p:sp>
          <p:nvSpPr>
            <p:cNvPr id="106" name="Rounded Rectangle 105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D2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Configure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108"/>
          <p:cNvGrpSpPr/>
          <p:nvPr/>
        </p:nvGrpSpPr>
        <p:grpSpPr>
          <a:xfrm>
            <a:off x="2198182" y="4365397"/>
            <a:ext cx="4131697" cy="548640"/>
            <a:chOff x="4123529" y="3437904"/>
            <a:chExt cx="2201071" cy="600696"/>
          </a:xfrm>
        </p:grpSpPr>
        <p:sp>
          <p:nvSpPr>
            <p:cNvPr id="110" name="Rounded Rectangle 109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1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Repository Services: Metadata  Model</a:t>
              </a:r>
            </a:p>
          </p:txBody>
        </p:sp>
      </p:grpSp>
      <p:grpSp>
        <p:nvGrpSpPr>
          <p:cNvPr id="16" name="Group 112"/>
          <p:cNvGrpSpPr/>
          <p:nvPr/>
        </p:nvGrpSpPr>
        <p:grpSpPr>
          <a:xfrm>
            <a:off x="2193162" y="4980347"/>
            <a:ext cx="4131697" cy="548640"/>
            <a:chOff x="4123529" y="3437904"/>
            <a:chExt cx="2201071" cy="600696"/>
          </a:xfrm>
        </p:grpSpPr>
        <p:sp>
          <p:nvSpPr>
            <p:cNvPr id="114" name="Rounded Rectangle 113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5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Content Server Repository</a:t>
              </a:r>
            </a:p>
          </p:txBody>
        </p:sp>
      </p:grpSp>
      <p:grpSp>
        <p:nvGrpSpPr>
          <p:cNvPr id="17" name="Group 116"/>
          <p:cNvGrpSpPr/>
          <p:nvPr/>
        </p:nvGrpSpPr>
        <p:grpSpPr>
          <a:xfrm>
            <a:off x="2362459" y="5452787"/>
            <a:ext cx="786370" cy="627183"/>
            <a:chOff x="4123529" y="3437904"/>
            <a:chExt cx="2201071" cy="600696"/>
          </a:xfrm>
        </p:grpSpPr>
        <p:sp>
          <p:nvSpPr>
            <p:cNvPr id="118" name="Rounded Rectangle 117"/>
            <p:cNvSpPr/>
            <p:nvPr/>
          </p:nvSpPr>
          <p:spPr>
            <a:xfrm>
              <a:off x="4123529" y="3437904"/>
              <a:ext cx="2201071" cy="600696"/>
            </a:xfrm>
            <a:prstGeom prst="flowChartMagneticDisk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9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prstGeom prst="flowChartMagneticDisk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132673" y="3437904"/>
              <a:ext cx="2191927" cy="600696"/>
            </a:xfrm>
            <a:prstGeom prst="flowChartMagneticDisk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Content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xml</a:t>
              </a:r>
              <a:endParaRPr 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8" name="Group 120"/>
          <p:cNvGrpSpPr/>
          <p:nvPr/>
        </p:nvGrpSpPr>
        <p:grpSpPr>
          <a:xfrm>
            <a:off x="3348397" y="5452787"/>
            <a:ext cx="786370" cy="627183"/>
            <a:chOff x="4123529" y="3437904"/>
            <a:chExt cx="2201071" cy="600696"/>
          </a:xfrm>
        </p:grpSpPr>
        <p:sp>
          <p:nvSpPr>
            <p:cNvPr id="122" name="Rounded Rectangle 117"/>
            <p:cNvSpPr/>
            <p:nvPr/>
          </p:nvSpPr>
          <p:spPr>
            <a:xfrm>
              <a:off x="4123529" y="3437904"/>
              <a:ext cx="2201071" cy="600696"/>
            </a:xfrm>
            <a:prstGeom prst="flowChartMagneticDisk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prstGeom prst="flowChartMagneticDisk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32673" y="3437904"/>
              <a:ext cx="2191927" cy="600696"/>
            </a:xfrm>
            <a:prstGeom prst="flowChartMagneticDisk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metadata</a:t>
              </a:r>
              <a:endParaRPr 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9" name="Group 124"/>
          <p:cNvGrpSpPr/>
          <p:nvPr/>
        </p:nvGrpSpPr>
        <p:grpSpPr>
          <a:xfrm>
            <a:off x="4334335" y="5452787"/>
            <a:ext cx="786370" cy="627183"/>
            <a:chOff x="4123529" y="3437904"/>
            <a:chExt cx="2201071" cy="600696"/>
          </a:xfrm>
        </p:grpSpPr>
        <p:sp>
          <p:nvSpPr>
            <p:cNvPr id="126" name="Rounded Rectangle 117"/>
            <p:cNvSpPr/>
            <p:nvPr/>
          </p:nvSpPr>
          <p:spPr>
            <a:xfrm>
              <a:off x="4123529" y="3437904"/>
              <a:ext cx="2201071" cy="600696"/>
            </a:xfrm>
            <a:prstGeom prst="flowChartMagneticDisk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prstGeom prst="flowChartMagneticDisk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32673" y="3437904"/>
              <a:ext cx="2191927" cy="600696"/>
            </a:xfrm>
            <a:prstGeom prst="flowChartMagneticDisk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Full text</a:t>
              </a:r>
              <a:endParaRPr 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0" name="Group 128"/>
          <p:cNvGrpSpPr/>
          <p:nvPr/>
        </p:nvGrpSpPr>
        <p:grpSpPr>
          <a:xfrm>
            <a:off x="5320273" y="5452787"/>
            <a:ext cx="786370" cy="627183"/>
            <a:chOff x="4123529" y="3437904"/>
            <a:chExt cx="2201071" cy="600696"/>
          </a:xfrm>
        </p:grpSpPr>
        <p:sp>
          <p:nvSpPr>
            <p:cNvPr id="130" name="Rounded Rectangle 117"/>
            <p:cNvSpPr/>
            <p:nvPr/>
          </p:nvSpPr>
          <p:spPr>
            <a:xfrm>
              <a:off x="4123529" y="3437904"/>
              <a:ext cx="2201071" cy="600696"/>
            </a:xfrm>
            <a:prstGeom prst="flowChartMagneticDisk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1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prstGeom prst="flowChartMagneticDisk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32673" y="3437904"/>
              <a:ext cx="2191927" cy="600696"/>
            </a:xfrm>
            <a:prstGeom prst="flowChartMagneticDisk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External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Stores</a:t>
              </a:r>
              <a:endParaRPr lang="en-US" sz="1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132"/>
          <p:cNvGrpSpPr/>
          <p:nvPr/>
        </p:nvGrpSpPr>
        <p:grpSpPr>
          <a:xfrm>
            <a:off x="7096351" y="2543217"/>
            <a:ext cx="1590449" cy="871153"/>
            <a:chOff x="4123529" y="3437904"/>
            <a:chExt cx="2201071" cy="600696"/>
          </a:xfrm>
        </p:grpSpPr>
        <p:sp>
          <p:nvSpPr>
            <p:cNvPr id="137" name="Rounded Rectangle 136"/>
            <p:cNvSpPr/>
            <p:nvPr/>
          </p:nvSpPr>
          <p:spPr>
            <a:xfrm>
              <a:off x="4123529" y="3437904"/>
              <a:ext cx="2201071" cy="600696"/>
            </a:xfrm>
            <a:prstGeom prst="roundRect">
              <a:avLst>
                <a:gd name="adj" fmla="val 9956"/>
              </a:avLst>
            </a:prstGeom>
            <a:solidFill>
              <a:schemeClr val="accent2"/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innerShdw blurRad="584200">
                <a:prstClr val="black">
                  <a:alpha val="45000"/>
                </a:prstClr>
              </a:innerShdw>
            </a:effectLst>
          </p:spPr>
          <p:txBody>
            <a:bodyPr wrap="none" anchor="ctr"/>
            <a:lstStyle/>
            <a:p>
              <a:endParaRPr lang="en-U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4132673" y="3437904"/>
              <a:ext cx="2191927" cy="372096"/>
            </a:xfrm>
            <a:custGeom>
              <a:avLst/>
              <a:gdLst/>
              <a:ahLst/>
              <a:cxnLst>
                <a:cxn ang="0">
                  <a:pos x="908" y="85"/>
                </a:cxn>
                <a:cxn ang="0">
                  <a:pos x="908" y="23"/>
                </a:cxn>
                <a:cxn ang="0">
                  <a:pos x="88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31"/>
                </a:cxn>
                <a:cxn ang="0">
                  <a:pos x="908" y="85"/>
                </a:cxn>
              </a:cxnLst>
              <a:rect l="0" t="0" r="r" b="b"/>
              <a:pathLst>
                <a:path w="908" h="131">
                  <a:moveTo>
                    <a:pt x="908" y="85"/>
                  </a:moveTo>
                  <a:cubicBezTo>
                    <a:pt x="908" y="23"/>
                    <a:pt x="908" y="23"/>
                    <a:pt x="908" y="23"/>
                  </a:cubicBezTo>
                  <a:cubicBezTo>
                    <a:pt x="908" y="10"/>
                    <a:pt x="897" y="0"/>
                    <a:pt x="88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1"/>
                    <a:pt x="0" y="131"/>
                    <a:pt x="0" y="131"/>
                  </a:cubicBezTo>
                  <a:lnTo>
                    <a:pt x="908" y="8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50000">
                  <a:schemeClr val="bg1">
                    <a:alpha val="18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32673" y="3437904"/>
              <a:ext cx="2191927" cy="6006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Unified Analytics Platform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Big Data</a:t>
              </a:r>
            </a:p>
          </p:txBody>
        </p:sp>
      </p:grpSp>
      <p:sp>
        <p:nvSpPr>
          <p:cNvPr id="141" name="Left-Right Arrow 140"/>
          <p:cNvSpPr/>
          <p:nvPr/>
        </p:nvSpPr>
        <p:spPr>
          <a:xfrm>
            <a:off x="6510929" y="2837350"/>
            <a:ext cx="381000" cy="266063"/>
          </a:xfrm>
          <a:prstGeom prst="leftRightArrow">
            <a:avLst/>
          </a:prstGeom>
          <a:solidFill>
            <a:srgbClr val="D9D9D9"/>
          </a:solidFill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" name="Left-Right Arrow 141"/>
          <p:cNvSpPr/>
          <p:nvPr/>
        </p:nvSpPr>
        <p:spPr>
          <a:xfrm>
            <a:off x="6513575" y="1715137"/>
            <a:ext cx="381000" cy="266063"/>
          </a:xfrm>
          <a:prstGeom prst="leftRightArrow">
            <a:avLst/>
          </a:prstGeom>
          <a:solidFill>
            <a:srgbClr val="D9D9D9"/>
          </a:solidFill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133600" y="4267200"/>
            <a:ext cx="4343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5175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theme/theme1.xml><?xml version="1.0" encoding="utf-8"?>
<a:theme xmlns:a="http://schemas.openxmlformats.org/drawingml/2006/main" name="2010 EMC Template External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73C167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Meta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On-screen Show (4:3)</PresentationFormat>
  <Paragraphs>95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2010 EMC Template External</vt:lpstr>
      <vt:lpstr>The Value of EMC</vt:lpstr>
      <vt:lpstr>Slide 2</vt:lpstr>
      <vt:lpstr>The Documentum Product Set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EMC</cp:lastModifiedBy>
  <cp:revision>3</cp:revision>
  <dcterms:created xsi:type="dcterms:W3CDTF">2012-12-10T20:33:13Z</dcterms:created>
  <dcterms:modified xsi:type="dcterms:W3CDTF">2012-12-10T20:37:22Z</dcterms:modified>
</cp:coreProperties>
</file>