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5" r:id="rId10"/>
    <p:sldId id="268" r:id="rId11"/>
    <p:sldId id="263" r:id="rId12"/>
    <p:sldId id="267" r:id="rId13"/>
    <p:sldId id="266" r:id="rId14"/>
    <p:sldId id="26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4" autoAdjust="0"/>
  </p:normalViewPr>
  <p:slideViewPr>
    <p:cSldViewPr snapToGrid="0">
      <p:cViewPr varScale="1">
        <p:scale>
          <a:sx n="72" d="100"/>
          <a:sy n="72" d="100"/>
        </p:scale>
        <p:origin x="1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a:noFill/>
          </a:ln>
        </p:spPr>
      </p:pic>
      <p:sp>
        <p:nvSpPr>
          <p:cNvPr id="2" name="CustomShape 2"/>
          <p:cNvSpPr/>
          <p:nvPr/>
        </p:nvSpPr>
        <p:spPr>
          <a:xfrm>
            <a:off x="4338720" y="4899960"/>
            <a:ext cx="466560" cy="1987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900" b="0" strike="noStrike" spc="-1">
                <a:solidFill>
                  <a:srgbClr val="FFFFFF"/>
                </a:solidFill>
                <a:latin typeface="Lato"/>
                <a:ea typeface="Lato"/>
              </a:rPr>
              <a:t>//01</a:t>
            </a:r>
            <a:endParaRPr lang="en-IN" sz="900" b="0" strike="noStrike" spc="-1">
              <a:latin typeface="Arial"/>
            </a:endParaRPr>
          </a:p>
        </p:txBody>
      </p:sp>
      <p:sp>
        <p:nvSpPr>
          <p:cNvPr id="3" name="CustomShape 3"/>
          <p:cNvSpPr/>
          <p:nvPr/>
        </p:nvSpPr>
        <p:spPr>
          <a:xfrm>
            <a:off x="4268880" y="4859280"/>
            <a:ext cx="548280" cy="393120"/>
          </a:xfrm>
          <a:prstGeom prst="rect">
            <a:avLst/>
          </a:prstGeom>
          <a:no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900" b="0" strike="noStrike" spc="-1">
                <a:solidFill>
                  <a:srgbClr val="FFFFFF"/>
                </a:solidFill>
                <a:latin typeface="Lato"/>
                <a:ea typeface="Lato"/>
              </a:rPr>
              <a:t>// </a:t>
            </a:r>
            <a:fld id="{A388ADD1-5DE3-4208-8708-B559AFF4C012}" type="slidenum">
              <a:rPr lang="en" sz="900" b="0" strike="noStrike" spc="-1">
                <a:solidFill>
                  <a:srgbClr val="FFFFFF"/>
                </a:solidFill>
                <a:latin typeface="Lato"/>
                <a:ea typeface="Lato"/>
              </a:rPr>
              <a:t>‹#›</a:t>
            </a:fld>
            <a:endParaRPr lang="en-IN" sz="900" b="0" strike="noStrike" spc="-1">
              <a:latin typeface="Arial"/>
            </a:endParaRPr>
          </a:p>
        </p:txBody>
      </p:sp>
      <p:sp>
        <p:nvSpPr>
          <p:cNvPr id="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p:spPr>
        <p:txBody>
          <a:bodyPr tIns="91440" bIns="91440">
            <a:noAutofit/>
          </a:bodyPr>
          <a:lstStyle/>
          <a:p>
            <a:r>
              <a:rPr lang="en-IN" sz="48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a:noFill/>
          </a:ln>
        </p:spPr>
      </p:pic>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salmon-glacier-0882e7810.3.azurestaticapps.net/" TargetMode="External"/><Relationship Id="rId2" Type="http://schemas.openxmlformats.org/officeDocument/2006/relationships/hyperlink" Target="https://github.com/rajmanic15/sustainability-hackathon"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7BUlSRZEn0qdPFxkfAm21QzkCruflNLISYLmYAmu9lY/edit#gid=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avisatna" TargetMode="External"/><Relationship Id="rId2" Type="http://schemas.openxmlformats.org/officeDocument/2006/relationships/hyperlink" Target="https://www.linkedin.com/in/rajamanickamt/"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www.linkedin.com/in/Pramod-koshy" TargetMode="External"/><Relationship Id="rId4" Type="http://schemas.openxmlformats.org/officeDocument/2006/relationships/hyperlink" Target="https://www.linkedin.com/in/siva-prasad-2b03138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972080" y="100080"/>
            <a:ext cx="8279640" cy="575640"/>
          </a:xfrm>
          <a:prstGeom prst="rect">
            <a:avLst/>
          </a:prstGeom>
          <a:noFill/>
          <a:ln>
            <a:noFill/>
          </a:ln>
        </p:spPr>
        <p:txBody>
          <a:bodyPr tIns="91440" bIns="91440">
            <a:noAutofit/>
          </a:bodyPr>
          <a:lstStyle/>
          <a:p>
            <a:pPr>
              <a:lnSpc>
                <a:spcPct val="100000"/>
              </a:lnSpc>
            </a:pPr>
            <a:r>
              <a:rPr lang="en" sz="4000" b="0" strike="noStrike" spc="-1">
                <a:solidFill>
                  <a:srgbClr val="1F1F50"/>
                </a:solidFill>
                <a:latin typeface="Lato"/>
                <a:ea typeface="Lato"/>
              </a:rPr>
              <a:t>PLEDGE TO PROGRESS</a:t>
            </a:r>
            <a:br/>
            <a:r>
              <a:rPr lang="en" sz="4000" b="1" strike="noStrike" spc="-1">
                <a:solidFill>
                  <a:srgbClr val="1F1F50"/>
                </a:solidFill>
                <a:latin typeface="Lato"/>
                <a:ea typeface="Lato"/>
              </a:rPr>
              <a:t>Sustainability Hackathon </a:t>
            </a:r>
            <a:endParaRPr lang="en-IN" sz="4000" b="0" strike="noStrike" spc="-1">
              <a:solidFill>
                <a:srgbClr val="000000"/>
              </a:solidFill>
              <a:latin typeface="Arial"/>
            </a:endParaRPr>
          </a:p>
        </p:txBody>
      </p:sp>
      <p:sp>
        <p:nvSpPr>
          <p:cNvPr id="81" name="CustomShape 2"/>
          <p:cNvSpPr/>
          <p:nvPr/>
        </p:nvSpPr>
        <p:spPr>
          <a:xfrm>
            <a:off x="-3574440" y="3103200"/>
            <a:ext cx="8238240" cy="34138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202680" y="2914560"/>
            <a:ext cx="6163200" cy="2031325"/>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endParaRPr lang="en-IN" sz="1400" b="0" strike="noStrike" spc="-1" dirty="0">
              <a:latin typeface="Arial"/>
            </a:endParaRPr>
          </a:p>
          <a:p>
            <a:r>
              <a:rPr lang="en-US" sz="1400" b="0" strike="noStrike" spc="-1" dirty="0">
                <a:solidFill>
                  <a:srgbClr val="000000"/>
                </a:solidFill>
                <a:latin typeface="Arial"/>
                <a:ea typeface="Arial"/>
              </a:rPr>
              <a:t>Team Name : </a:t>
            </a:r>
            <a:r>
              <a:rPr lang="en-US" sz="1400" b="1" i="0" dirty="0">
                <a:solidFill>
                  <a:srgbClr val="19171A"/>
                </a:solidFill>
                <a:effectLst/>
                <a:latin typeface="lato" panose="020F0502020204030203" pitchFamily="34" charset="0"/>
              </a:rPr>
              <a:t>eduOnlineSystems </a:t>
            </a: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 team bio : Team comprises of 5 members working in IT specialized in IT software development , testing and supporting business applications.</a:t>
            </a: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endParaRPr lang="en-IN" sz="1400" b="0" strike="noStrike" spc="-1" dirty="0">
              <a:latin typeface="Arial"/>
            </a:endParaRPr>
          </a:p>
          <a:p>
            <a:pPr>
              <a:lnSpc>
                <a:spcPct val="100000"/>
              </a:lnSpc>
            </a:pPr>
            <a:r>
              <a:rPr lang="en-US" sz="1400" b="0" strike="noStrike" spc="-1" dirty="0">
                <a:solidFill>
                  <a:srgbClr val="000000"/>
                </a:solidFill>
                <a:latin typeface="Arial"/>
                <a:ea typeface="Arial"/>
              </a:rPr>
              <a:t>Date : 4/21/2023</a:t>
            </a:r>
            <a:endParaRPr lang="en-IN" sz="1400" b="0" strike="noStrike" spc="-1" dirty="0">
              <a:latin typeface="Arial"/>
            </a:endParaRPr>
          </a:p>
        </p:txBody>
      </p:sp>
      <p:pic>
        <p:nvPicPr>
          <p:cNvPr id="83" name="Picture 4" descr="Icon&#10;&#10;Description automatically generated"/>
          <p:cNvPicPr/>
          <p:nvPr/>
        </p:nvPicPr>
        <p:blipFill>
          <a:blip r:embed="rId2"/>
          <a:stretch/>
        </p:blipFill>
        <p:spPr>
          <a:xfrm>
            <a:off x="7789320" y="4744080"/>
            <a:ext cx="1274760" cy="302040"/>
          </a:xfrm>
          <a:prstGeom prst="rect">
            <a:avLst/>
          </a:prstGeom>
          <a:ln>
            <a:noFill/>
          </a:ln>
        </p:spPr>
      </p:pic>
      <p:pic>
        <p:nvPicPr>
          <p:cNvPr id="84" name="Picture 5"/>
          <p:cNvPicPr/>
          <p:nvPr/>
        </p:nvPicPr>
        <p:blipFill>
          <a:blip r:embed="rId3"/>
          <a:stretch/>
        </p:blipFill>
        <p:spPr>
          <a:xfrm>
            <a:off x="4060800" y="1910520"/>
            <a:ext cx="2057040" cy="437760"/>
          </a:xfrm>
          <a:prstGeom prst="rect">
            <a:avLst/>
          </a:prstGeom>
          <a:ln>
            <a:noFill/>
          </a:ln>
        </p:spPr>
      </p:pic>
      <p:sp>
        <p:nvSpPr>
          <p:cNvPr id="85" name="CustomShape 4"/>
          <p:cNvSpPr/>
          <p:nvPr/>
        </p:nvSpPr>
        <p:spPr>
          <a:xfrm>
            <a:off x="4383360" y="1496520"/>
            <a:ext cx="1358640" cy="383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 sz="1400" b="0" strike="noStrike" spc="-1">
                <a:solidFill>
                  <a:srgbClr val="000000"/>
                </a:solidFill>
                <a:highlight>
                  <a:srgbClr val="FFFFFF"/>
                </a:highlight>
                <a:latin typeface="Arial"/>
                <a:ea typeface="Lato"/>
              </a:rPr>
              <a:t>Sponsored By</a:t>
            </a:r>
            <a:endParaRPr lang="en-IN"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492443"/>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Functional components</a:t>
            </a:r>
            <a:endParaRPr lang="en-IN" sz="2000" b="0" strike="noStrike" spc="-1" dirty="0">
              <a:latin typeface="Arial"/>
            </a:endParaRPr>
          </a:p>
        </p:txBody>
      </p:sp>
      <p:sp>
        <p:nvSpPr>
          <p:cNvPr id="105" name="CustomShape 2"/>
          <p:cNvSpPr/>
          <p:nvPr/>
        </p:nvSpPr>
        <p:spPr>
          <a:xfrm>
            <a:off x="330605" y="492443"/>
            <a:ext cx="3857104" cy="4493538"/>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 sz="1200" b="1" strike="noStrike" spc="-1" dirty="0">
                <a:solidFill>
                  <a:srgbClr val="222222"/>
                </a:solidFill>
                <a:highlight>
                  <a:srgbClr val="FFFFFF"/>
                </a:highlight>
                <a:latin typeface="Lato"/>
                <a:ea typeface="Lato"/>
              </a:rPr>
              <a:t>Main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Admin Portal</a:t>
            </a:r>
          </a:p>
          <a:p>
            <a:pPr>
              <a:lnSpc>
                <a:spcPct val="100000"/>
              </a:lnSpc>
              <a:tabLst>
                <a:tab pos="0" algn="l"/>
              </a:tabLst>
            </a:pPr>
            <a:r>
              <a:rPr lang="en-US" sz="1200" spc="-1" dirty="0">
                <a:solidFill>
                  <a:srgbClr val="000000"/>
                </a:solidFill>
                <a:highlight>
                  <a:srgbClr val="FFFFFF"/>
                </a:highlight>
                <a:latin typeface="Arial"/>
              </a:rPr>
              <a:t>		Master data UI</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Online Learner Portal</a:t>
            </a:r>
          </a:p>
          <a:p>
            <a:pPr>
              <a:lnSpc>
                <a:spcPct val="100000"/>
              </a:lnSpc>
              <a:tabLst>
                <a:tab pos="0" algn="l"/>
              </a:tabLst>
            </a:pPr>
            <a:r>
              <a:rPr lang="en-US" sz="1200" spc="-1" dirty="0">
                <a:solidFill>
                  <a:srgbClr val="000000"/>
                </a:solidFill>
                <a:highlight>
                  <a:srgbClr val="FFFFFF"/>
                </a:highlight>
                <a:latin typeface="Arial"/>
              </a:rPr>
              <a:t>		End User UI , </a:t>
            </a:r>
            <a:r>
              <a:rPr lang="en-US" sz="1200" b="0" strike="noStrike" spc="-1" dirty="0">
                <a:solidFill>
                  <a:srgbClr val="000000"/>
                </a:solidFill>
                <a:highlight>
                  <a:srgbClr val="FFFFFF"/>
                </a:highlight>
                <a:latin typeface="Arial"/>
              </a:rPr>
              <a:t>API </a:t>
            </a:r>
            <a:endParaRPr lang="en-IN" sz="1200" b="0" strike="noStrike" spc="-1" dirty="0">
              <a:latin typeface="Arial"/>
            </a:endParaRPr>
          </a:p>
          <a:p>
            <a:pPr>
              <a:lnSpc>
                <a:spcPct val="100000"/>
              </a:lnSpc>
              <a:tabLst>
                <a:tab pos="0" algn="l"/>
              </a:tabLst>
            </a:pPr>
            <a:r>
              <a:rPr lang="en-US" sz="1200" b="1" strike="noStrike" spc="-1" dirty="0">
                <a:solidFill>
                  <a:srgbClr val="000000"/>
                </a:solidFill>
                <a:highlight>
                  <a:srgbClr val="FFFFFF"/>
                </a:highlight>
                <a:latin typeface="Arial"/>
                <a:ea typeface="Arial"/>
              </a:rPr>
              <a:t>Sub Module</a:t>
            </a:r>
            <a:endParaRPr lang="en-IN" sz="1200" b="1"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Learner</a:t>
            </a:r>
            <a:r>
              <a:rPr lang="en-US" sz="1200" b="0" strike="noStrike" spc="-1" dirty="0">
                <a:solidFill>
                  <a:srgbClr val="000000"/>
                </a:solidFill>
                <a:highlight>
                  <a:srgbClr val="FFFFFF"/>
                </a:highlight>
                <a:latin typeface="Arial"/>
                <a:ea typeface="Arial"/>
              </a:rPr>
              <a:t> </a:t>
            </a:r>
          </a:p>
          <a:p>
            <a:pPr>
              <a:lnSpc>
                <a:spcPct val="100000"/>
              </a:lnSpc>
              <a:tabLst>
                <a:tab pos="0" algn="l"/>
              </a:tabLst>
            </a:pPr>
            <a:r>
              <a:rPr lang="en-US" sz="1200" spc="-1" dirty="0">
                <a:solidFill>
                  <a:srgbClr val="000000"/>
                </a:solidFill>
                <a:highlight>
                  <a:srgbClr val="FFFFFF"/>
                </a:highlight>
                <a:latin typeface="Arial"/>
              </a:rPr>
              <a:t>		Course, Module, Units, sections,  	             exercises , 	Forums, </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Exam</a:t>
            </a:r>
          </a:p>
          <a:p>
            <a:pPr>
              <a:lnSpc>
                <a:spcPct val="100000"/>
              </a:lnSpc>
              <a:tabLst>
                <a:tab pos="0" algn="l"/>
              </a:tabLst>
            </a:pPr>
            <a:r>
              <a:rPr lang="en-US" sz="1200" spc="-1" dirty="0">
                <a:solidFill>
                  <a:srgbClr val="000000"/>
                </a:solidFill>
                <a:highlight>
                  <a:srgbClr val="FFFFFF"/>
                </a:highlight>
                <a:latin typeface="Arial"/>
              </a:rPr>
              <a:t>		Multiple choice, </a:t>
            </a:r>
            <a:r>
              <a:rPr lang="en-US" sz="1200" b="0" strike="noStrike" spc="-1" dirty="0">
                <a:solidFill>
                  <a:srgbClr val="000000"/>
                </a:solidFill>
                <a:highlight>
                  <a:srgbClr val="FFFFFF"/>
                </a:highlight>
                <a:latin typeface="Arial"/>
              </a:rPr>
              <a:t>Subjective,</a:t>
            </a:r>
          </a:p>
          <a:p>
            <a:pPr>
              <a:lnSpc>
                <a:spcPct val="100000"/>
              </a:lnSpc>
              <a:tabLst>
                <a:tab pos="0" algn="l"/>
              </a:tabLst>
            </a:pPr>
            <a:r>
              <a:rPr lang="en-US" sz="1200" spc="-1" dirty="0">
                <a:solidFill>
                  <a:srgbClr val="000000"/>
                </a:solidFill>
                <a:highlight>
                  <a:srgbClr val="FFFFFF"/>
                </a:highlight>
                <a:latin typeface="Arial"/>
              </a:rPr>
              <a:t>		Drag and drop, </a:t>
            </a:r>
            <a:r>
              <a:rPr lang="en-US" sz="1200" spc="-1" dirty="0" err="1">
                <a:solidFill>
                  <a:srgbClr val="000000"/>
                </a:solidFill>
                <a:highlight>
                  <a:srgbClr val="FFFFFF"/>
                </a:highlight>
                <a:latin typeface="Arial"/>
              </a:rPr>
              <a:t>timebased</a:t>
            </a:r>
            <a:r>
              <a:rPr lang="en-US" sz="1200" spc="-1" dirty="0">
                <a:solidFill>
                  <a:srgbClr val="000000"/>
                </a:solidFill>
                <a:highlight>
                  <a:srgbClr val="FFFFFF"/>
                </a:highlight>
                <a:latin typeface="Arial"/>
              </a:rPr>
              <a:t> exams</a:t>
            </a:r>
          </a:p>
          <a:p>
            <a:pPr>
              <a:lnSpc>
                <a:spcPct val="100000"/>
              </a:lnSpc>
              <a:tabLst>
                <a:tab pos="0" algn="l"/>
              </a:tabLst>
            </a:pPr>
            <a:r>
              <a:rPr lang="en-US" sz="1200" b="0" strike="noStrike" spc="-1" dirty="0">
                <a:solidFill>
                  <a:srgbClr val="000000"/>
                </a:solidFill>
                <a:highlight>
                  <a:srgbClr val="FFFFFF"/>
                </a:highlight>
                <a:latin typeface="Arial"/>
              </a:rPr>
              <a:t>		certificates, badges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Leaderboard</a:t>
            </a:r>
          </a:p>
          <a:p>
            <a:pPr>
              <a:lnSpc>
                <a:spcPct val="100000"/>
              </a:lnSpc>
              <a:tabLst>
                <a:tab pos="0" algn="l"/>
              </a:tabLst>
            </a:pPr>
            <a:r>
              <a:rPr lang="en-US" sz="1200" spc="-1" dirty="0">
                <a:solidFill>
                  <a:srgbClr val="000000"/>
                </a:solidFill>
                <a:highlight>
                  <a:srgbClr val="FFFFFF"/>
                </a:highlight>
                <a:latin typeface="Arial"/>
                <a:ea typeface="Arial"/>
              </a:rPr>
              <a:t>		team wise board, class wise board, industry wise board</a:t>
            </a:r>
            <a:endParaRPr lang="en-US" sz="1200" b="0" strike="noStrike" spc="-1" dirty="0">
              <a:solidFill>
                <a:srgbClr val="000000"/>
              </a:solidFill>
              <a:highlight>
                <a:srgbClr val="FFFFFF"/>
              </a:highlight>
              <a:latin typeface="Arial"/>
              <a:ea typeface="Arial"/>
            </a:endParaRPr>
          </a:p>
          <a:p>
            <a:pPr>
              <a:lnSpc>
                <a:spcPct val="100000"/>
              </a:lnSpc>
              <a:tabLst>
                <a:tab pos="0" algn="l"/>
              </a:tabLst>
            </a:pPr>
            <a:r>
              <a:rPr lang="en-US" sz="1200" b="1" spc="-1" dirty="0">
                <a:solidFill>
                  <a:srgbClr val="000000"/>
                </a:solidFill>
                <a:highlight>
                  <a:srgbClr val="FFFFFF"/>
                </a:highlight>
                <a:latin typeface="Arial"/>
              </a:rPr>
              <a:t>Learner dashboard</a:t>
            </a:r>
          </a:p>
          <a:p>
            <a:pPr>
              <a:lnSpc>
                <a:spcPct val="100000"/>
              </a:lnSpc>
              <a:tabLst>
                <a:tab pos="0" algn="l"/>
              </a:tabLst>
            </a:pPr>
            <a:r>
              <a:rPr lang="en-US" sz="1200" b="1" strike="noStrike" spc="-1" dirty="0">
                <a:solidFill>
                  <a:srgbClr val="000000"/>
                </a:solidFill>
                <a:highlight>
                  <a:srgbClr val="FFFFFF"/>
                </a:highlight>
                <a:latin typeface="Arial"/>
              </a:rPr>
              <a:t>		</a:t>
            </a:r>
            <a:r>
              <a:rPr lang="en-US" sz="1200" strike="noStrike" spc="-1" dirty="0">
                <a:solidFill>
                  <a:srgbClr val="000000"/>
                </a:solidFill>
                <a:highlight>
                  <a:srgbClr val="FFFFFF"/>
                </a:highlight>
                <a:latin typeface="Arial"/>
              </a:rPr>
              <a:t>course</a:t>
            </a:r>
            <a:r>
              <a:rPr lang="en-US" sz="1200" spc="-1" dirty="0">
                <a:solidFill>
                  <a:srgbClr val="000000"/>
                </a:solidFill>
                <a:highlight>
                  <a:srgbClr val="FFFFFF"/>
                </a:highlight>
                <a:latin typeface="Arial"/>
              </a:rPr>
              <a:t>s in progress, tests complete</a:t>
            </a:r>
            <a:endParaRPr lang="en-IN" sz="120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	</a:t>
            </a:r>
            <a:r>
              <a:rPr lang="en-US" sz="1200" b="1" strike="noStrike" spc="-1" dirty="0">
                <a:solidFill>
                  <a:srgbClr val="000000"/>
                </a:solidFill>
                <a:highlight>
                  <a:srgbClr val="FFFFFF"/>
                </a:highlight>
                <a:latin typeface="Arial"/>
                <a:ea typeface="Arial"/>
              </a:rPr>
              <a:t>Reports</a:t>
            </a:r>
          </a:p>
          <a:p>
            <a:pPr>
              <a:lnSpc>
                <a:spcPct val="100000"/>
              </a:lnSpc>
              <a:tabLst>
                <a:tab pos="0" algn="l"/>
              </a:tabLst>
            </a:pPr>
            <a:r>
              <a:rPr lang="en-US" sz="1200" spc="-1" dirty="0">
                <a:solidFill>
                  <a:srgbClr val="000000"/>
                </a:solidFill>
                <a:highlight>
                  <a:srgbClr val="FFFFFF"/>
                </a:highlight>
                <a:latin typeface="Arial"/>
                <a:ea typeface="Arial"/>
              </a:rPr>
              <a:t>		Test marks</a:t>
            </a:r>
          </a:p>
          <a:p>
            <a:pPr>
              <a:lnSpc>
                <a:spcPct val="100000"/>
              </a:lnSpc>
              <a:tabLst>
                <a:tab pos="0" algn="l"/>
              </a:tabLst>
            </a:pPr>
            <a:r>
              <a:rPr lang="en-US" sz="1200" b="0" strike="noStrike" spc="-1" dirty="0">
                <a:solidFill>
                  <a:srgbClr val="000000"/>
                </a:solidFill>
                <a:highlight>
                  <a:srgbClr val="FFFFFF"/>
                </a:highlight>
                <a:latin typeface="Arial"/>
                <a:ea typeface="Arial"/>
              </a:rPr>
              <a:t>		Reports on subject group wise</a:t>
            </a:r>
          </a:p>
          <a:p>
            <a:pPr>
              <a:lnSpc>
                <a:spcPct val="100000"/>
              </a:lnSpc>
              <a:tabLst>
                <a:tab pos="0" algn="l"/>
              </a:tabLst>
            </a:pPr>
            <a:r>
              <a:rPr lang="en-US" sz="1400" spc="-1" dirty="0">
                <a:solidFill>
                  <a:srgbClr val="000000"/>
                </a:solidFill>
                <a:highlight>
                  <a:srgbClr val="FFFFFF"/>
                </a:highlight>
                <a:latin typeface="Arial"/>
              </a:rPr>
              <a:t>		</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2"/>
          <a:stretch/>
        </p:blipFill>
        <p:spPr>
          <a:xfrm>
            <a:off x="7789320" y="4744080"/>
            <a:ext cx="1274760" cy="302040"/>
          </a:xfrm>
          <a:prstGeom prst="rect">
            <a:avLst/>
          </a:prstGeom>
          <a:ln>
            <a:noFill/>
          </a:ln>
        </p:spPr>
      </p:pic>
      <p:sp>
        <p:nvSpPr>
          <p:cNvPr id="7" name="TextBox 6">
            <a:extLst>
              <a:ext uri="{FF2B5EF4-FFF2-40B4-BE49-F238E27FC236}">
                <a16:creationId xmlns:a16="http://schemas.microsoft.com/office/drawing/2014/main" id="{94228895-E197-6954-F8EE-429667C0217A}"/>
              </a:ext>
            </a:extLst>
          </p:cNvPr>
          <p:cNvSpPr txBox="1"/>
          <p:nvPr/>
        </p:nvSpPr>
        <p:spPr>
          <a:xfrm>
            <a:off x="4397434" y="706582"/>
            <a:ext cx="3857104" cy="2431435"/>
          </a:xfrm>
          <a:prstGeom prst="rect">
            <a:avLst/>
          </a:prstGeom>
          <a:noFill/>
        </p:spPr>
        <p:txBody>
          <a:bodyPr wrap="square">
            <a:spAutoFit/>
          </a:bodyPr>
          <a:lstStyle/>
          <a:p>
            <a:pPr>
              <a:lnSpc>
                <a:spcPct val="100000"/>
              </a:lnSpc>
              <a:tabLst>
                <a:tab pos="0" algn="l"/>
              </a:tabLst>
            </a:pPr>
            <a:r>
              <a:rPr lang="en-US" sz="1800" spc="-1" dirty="0">
                <a:solidFill>
                  <a:srgbClr val="000000"/>
                </a:solidFill>
                <a:highlight>
                  <a:srgbClr val="FFFFFF"/>
                </a:highlight>
                <a:latin typeface="Arial"/>
              </a:rPr>
              <a:t>	</a:t>
            </a:r>
            <a:endParaRPr lang="en-IN" sz="1800" b="0" strike="noStrike" spc="-1" dirty="0">
              <a:latin typeface="Arial"/>
            </a:endParaRPr>
          </a:p>
          <a:p>
            <a:pPr>
              <a:lnSpc>
                <a:spcPct val="100000"/>
              </a:lnSpc>
              <a:tabLst>
                <a:tab pos="0" algn="l"/>
              </a:tabLst>
            </a:pPr>
            <a:r>
              <a:rPr lang="en-US" sz="1400" b="0" strike="noStrike" spc="-1" dirty="0">
                <a:solidFill>
                  <a:srgbClr val="000000"/>
                </a:solidFill>
                <a:highlight>
                  <a:srgbClr val="FFFFFF"/>
                </a:highlight>
                <a:latin typeface="Arial"/>
                <a:ea typeface="Arial"/>
              </a:rPr>
              <a:t>	</a:t>
            </a:r>
            <a:r>
              <a:rPr lang="en-US" sz="1200" b="0" strike="noStrike" spc="-1" dirty="0">
                <a:solidFill>
                  <a:srgbClr val="000000"/>
                </a:solidFill>
                <a:highlight>
                  <a:srgbClr val="FFFFFF"/>
                </a:highlight>
                <a:latin typeface="Arial"/>
                <a:ea typeface="Arial"/>
              </a:rPr>
              <a:t>Admin &amp; Settings</a:t>
            </a:r>
          </a:p>
          <a:p>
            <a:pPr>
              <a:lnSpc>
                <a:spcPct val="100000"/>
              </a:lnSpc>
              <a:tabLst>
                <a:tab pos="0" algn="l"/>
              </a:tabLst>
            </a:pPr>
            <a:r>
              <a:rPr lang="en-US" sz="1200" spc="-1" dirty="0">
                <a:solidFill>
                  <a:srgbClr val="000000"/>
                </a:solidFill>
                <a:highlight>
                  <a:srgbClr val="FFFFFF"/>
                </a:highlight>
                <a:latin typeface="Arial"/>
              </a:rPr>
              <a:t>Content approval</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Business Rules</a:t>
            </a:r>
            <a:endParaRPr lang="en-IN" sz="1200" b="0" strike="noStrike" spc="-1" dirty="0">
              <a:latin typeface="Arial"/>
            </a:endParaRPr>
          </a:p>
          <a:p>
            <a:pPr>
              <a:lnSpc>
                <a:spcPct val="100000"/>
              </a:lnSpc>
              <a:tabLst>
                <a:tab pos="0" algn="l"/>
              </a:tabLst>
            </a:pPr>
            <a:r>
              <a:rPr lang="en-US" sz="1200" b="0" strike="noStrike" spc="-1" dirty="0">
                <a:solidFill>
                  <a:srgbClr val="000000"/>
                </a:solidFill>
                <a:highlight>
                  <a:srgbClr val="FFFFFF"/>
                </a:highlight>
                <a:latin typeface="Arial"/>
                <a:ea typeface="Arial"/>
              </a:rPr>
              <a:t>Will use Microsoft </a:t>
            </a:r>
            <a:r>
              <a:rPr lang="en-US" sz="1200" b="0" strike="noStrike" spc="-1" dirty="0" err="1">
                <a:solidFill>
                  <a:srgbClr val="000000"/>
                </a:solidFill>
                <a:highlight>
                  <a:srgbClr val="FFFFFF"/>
                </a:highlight>
                <a:latin typeface="Arial"/>
                <a:ea typeface="Arial"/>
              </a:rPr>
              <a:t>ChatGPT</a:t>
            </a:r>
            <a:r>
              <a:rPr lang="en-US" sz="1200" b="0" strike="noStrike" spc="-1" dirty="0">
                <a:solidFill>
                  <a:srgbClr val="000000"/>
                </a:solidFill>
                <a:highlight>
                  <a:srgbClr val="FFFFFF"/>
                </a:highlight>
                <a:latin typeface="Arial"/>
                <a:ea typeface="Arial"/>
              </a:rPr>
              <a:t> API extensively within the application for helping course creation, content summarization, content translation to traditional languages etc. For example a provision will be provided for the Content creator to upload his or curated content to Chat GPT get feedback, and then review it and also pass it via the configurable workflow to authorized reviewers. </a:t>
            </a:r>
            <a:endParaRPr lang="en-IN" sz="12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7088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1F1F50"/>
                </a:solidFill>
                <a:latin typeface="Lato"/>
                <a:ea typeface="Lato"/>
              </a:rPr>
              <a:t>Use cases Scenarios</a:t>
            </a:r>
            <a:endParaRPr lang="en-IN" sz="2000" b="0" strike="noStrike" spc="-1" dirty="0">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US" sz="1400" b="0" strike="noStrike" spc="-1" dirty="0">
                <a:solidFill>
                  <a:srgbClr val="222222"/>
                </a:solidFill>
                <a:highlight>
                  <a:srgbClr val="FFFFFF"/>
                </a:highlight>
                <a:latin typeface="Lato"/>
                <a:ea typeface="Lato"/>
              </a:rPr>
              <a:t>The following are use cases scenarios to consider in the Happy path flow of the Application flow. </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Admin user, need to create course, exam, learner master data</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US" sz="1400" b="0" strike="noStrike" spc="-1" dirty="0">
                <a:solidFill>
                  <a:srgbClr val="222222"/>
                </a:solidFill>
                <a:highlight>
                  <a:srgbClr val="FFFFFF"/>
                </a:highlight>
                <a:latin typeface="Lato"/>
                <a:ea typeface="Lato"/>
              </a:rPr>
              <a:t>As a  faculty user, need to approve the content from the admin.</a:t>
            </a:r>
          </a:p>
          <a:p>
            <a:pPr marL="285840" indent="-285480">
              <a:lnSpc>
                <a:spcPct val="100000"/>
              </a:lnSpc>
              <a:buClr>
                <a:srgbClr val="000000"/>
              </a:buClr>
              <a:buFont typeface="Arial"/>
              <a:buChar char="•"/>
              <a:tabLst>
                <a:tab pos="0" algn="l"/>
              </a:tabLst>
            </a:pPr>
            <a:r>
              <a:rPr lang="en-US" sz="1400" spc="-1" dirty="0">
                <a:solidFill>
                  <a:srgbClr val="222222"/>
                </a:solidFill>
                <a:highlight>
                  <a:srgbClr val="FFFFFF"/>
                </a:highlight>
                <a:latin typeface="Lato"/>
                <a:ea typeface="Lato"/>
              </a:rPr>
              <a:t>As a learner, need to view the course , enroll the course and learn the modules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exam and get assess in the exams.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learner, need to view the leaderboard.</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the reports</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As a faculty, need to view the reports.</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admin user, need to view the admin setting for the client and </a:t>
            </a:r>
            <a:r>
              <a:rPr lang="en" sz="1400" spc="-1" dirty="0">
                <a:solidFill>
                  <a:srgbClr val="222222"/>
                </a:solidFill>
                <a:highlight>
                  <a:srgbClr val="FFFFFF"/>
                </a:highlight>
                <a:latin typeface="Lato"/>
                <a:ea typeface="Lato"/>
              </a:rPr>
              <a:t>change it.</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 need to vie</a:t>
            </a:r>
            <a:r>
              <a:rPr lang="en" sz="1400" spc="-1" dirty="0">
                <a:solidFill>
                  <a:srgbClr val="222222"/>
                </a:solidFill>
                <a:highlight>
                  <a:srgbClr val="FFFFFF"/>
                </a:highlight>
                <a:latin typeface="Lato"/>
                <a:ea typeface="Lato"/>
              </a:rPr>
              <a:t>w the content in the language of preference.</a:t>
            </a: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As a learner, need to view </a:t>
            </a:r>
            <a:r>
              <a:rPr lang="en" sz="1400" spc="-1" dirty="0">
                <a:solidFill>
                  <a:srgbClr val="222222"/>
                </a:solidFill>
                <a:highlight>
                  <a:srgbClr val="FFFFFF"/>
                </a:highlight>
                <a:latin typeface="Lato"/>
                <a:ea typeface="Lato"/>
              </a:rPr>
              <a:t>the exam in the language of preference.</a:t>
            </a:r>
          </a:p>
          <a:p>
            <a:pPr marL="285840" indent="-285480">
              <a:lnSpc>
                <a:spcPct val="100000"/>
              </a:lnSpc>
              <a:buClr>
                <a:srgbClr val="000000"/>
              </a:buClr>
              <a:buFont typeface="Arial"/>
              <a:buChar char="•"/>
              <a:tabLst>
                <a:tab pos="0" algn="l"/>
              </a:tabLst>
            </a:pPr>
            <a:endParaRPr lang="en" sz="1400" b="0" strike="noStrike" spc="-1" dirty="0">
              <a:solidFill>
                <a:srgbClr val="222222"/>
              </a:solidFill>
              <a:highlight>
                <a:srgbClr val="FFFFFF"/>
              </a:highlight>
              <a:latin typeface="Lato"/>
              <a:ea typeface="Lato"/>
            </a:endParaRP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Note: The intention will be to provide the minimum viable product features  in the initial phases.</a:t>
            </a:r>
            <a:endParaRPr lang="en" sz="1400" b="0" strike="noStrike" spc="-1" dirty="0">
              <a:solidFill>
                <a:srgbClr val="222222"/>
              </a:solidFill>
              <a:highlight>
                <a:srgbClr val="FFFFFF"/>
              </a:highlight>
              <a:latin typeface="Lato"/>
              <a:ea typeface="Lato"/>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extLst>
      <p:ext uri="{BB962C8B-B14F-4D97-AF65-F5344CB8AC3E}">
        <p14:creationId xmlns:p14="http://schemas.microsoft.com/office/powerpoint/2010/main" val="144021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9209160" cy="79236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2000" b="1" strike="noStrike" spc="-1" dirty="0">
                <a:solidFill>
                  <a:srgbClr val="1F1F50"/>
                </a:solidFill>
                <a:latin typeface="Lato"/>
                <a:ea typeface="Lato"/>
              </a:rPr>
              <a:t>GitHub Repository Link &amp; </a:t>
            </a:r>
            <a:r>
              <a:rPr lang="en" sz="2000" b="1" strike="noStrike" spc="-1" dirty="0">
                <a:solidFill>
                  <a:srgbClr val="4A4548"/>
                </a:solidFill>
                <a:highlight>
                  <a:srgbClr val="FFFFFF"/>
                </a:highlight>
                <a:latin typeface="Lato"/>
                <a:ea typeface="Lato"/>
              </a:rPr>
              <a:t>supporting diagrams, screenshots, if any</a:t>
            </a:r>
            <a:endParaRPr lang="en-IN" sz="2000" b="0" strike="noStrike" spc="-1" dirty="0">
              <a:latin typeface="Arial"/>
            </a:endParaRPr>
          </a:p>
        </p:txBody>
      </p:sp>
      <p:sp>
        <p:nvSpPr>
          <p:cNvPr id="105" name="CustomShape 2"/>
          <p:cNvSpPr/>
          <p:nvPr/>
        </p:nvSpPr>
        <p:spPr>
          <a:xfrm>
            <a:off x="540329" y="706582"/>
            <a:ext cx="5419896" cy="1908215"/>
          </a:xfrm>
          <a:prstGeom prst="rect">
            <a:avLst/>
          </a:prstGeom>
          <a:no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100000"/>
              </a:lnSpc>
              <a:tabLst>
                <a:tab pos="0" algn="l"/>
              </a:tabLst>
            </a:pPr>
            <a:r>
              <a:rPr lang="en-US" sz="1400" spc="-1" dirty="0">
                <a:solidFill>
                  <a:srgbClr val="000000"/>
                </a:solidFill>
                <a:highlight>
                  <a:srgbClr val="FFFFFF"/>
                </a:highlight>
                <a:latin typeface="Arial"/>
              </a:rPr>
              <a:t>	</a:t>
            </a:r>
            <a:r>
              <a:rPr lang="en-US" sz="1400" spc="-1" dirty="0">
                <a:solidFill>
                  <a:srgbClr val="000000"/>
                </a:solidFill>
                <a:highlight>
                  <a:srgbClr val="FFFFFF"/>
                </a:highlight>
                <a:latin typeface="Arial"/>
                <a:hlinkClick r:id="rId2"/>
              </a:rPr>
              <a:t>https://github.com/rajmanic15/sustainability-hackathon</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3"/>
              </a:rPr>
              <a:t>https://salmon-glacier-0882e7810.3.azurestaticapps.net/</a:t>
            </a:r>
            <a:endParaRPr lang="en-US" sz="1400" spc="-1" dirty="0">
              <a:solidFill>
                <a:srgbClr val="000000"/>
              </a:solidFill>
              <a:highlight>
                <a:srgbClr val="FFFFFF"/>
              </a:highlight>
              <a:latin typeface="Arial"/>
            </a:endParaRPr>
          </a:p>
          <a:p>
            <a:pPr>
              <a:lnSpc>
                <a:spcPct val="100000"/>
              </a:lnSpc>
              <a:tabLst>
                <a:tab pos="0" algn="l"/>
              </a:tabLst>
            </a:pPr>
            <a:r>
              <a:rPr lang="en-US" sz="1400" spc="-1" dirty="0">
                <a:solidFill>
                  <a:srgbClr val="000000"/>
                </a:solidFill>
                <a:highlight>
                  <a:srgbClr val="FFFFFF"/>
                </a:highlight>
                <a:latin typeface="Arial"/>
                <a:hlinkClick r:id="rId4"/>
              </a:rPr>
              <a:t>https://docs.google.com/spreadsheets/d/17BUlSRZEn0qdPFxkfAm21QzkCruflNLISYLmYAmu9lY/edit#gid=0</a:t>
            </a: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US" sz="1400" spc="-1" dirty="0">
              <a:solidFill>
                <a:srgbClr val="000000"/>
              </a:solidFill>
              <a:highlight>
                <a:srgbClr val="FFFFFF"/>
              </a:highlight>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pic>
        <p:nvPicPr>
          <p:cNvPr id="106" name="Picture 4" descr="Icon&#10;&#10;Description automatically generated"/>
          <p:cNvPicPr/>
          <p:nvPr/>
        </p:nvPicPr>
        <p:blipFill>
          <a:blip r:embed="rId5"/>
          <a:stretch/>
        </p:blipFill>
        <p:spPr>
          <a:xfrm>
            <a:off x="7789320" y="4744080"/>
            <a:ext cx="1274760" cy="302040"/>
          </a:xfrm>
          <a:prstGeom prst="rect">
            <a:avLst/>
          </a:prstGeom>
          <a:ln>
            <a:noFill/>
          </a:ln>
        </p:spPr>
      </p:pic>
    </p:spTree>
    <p:extLst>
      <p:ext uri="{BB962C8B-B14F-4D97-AF65-F5344CB8AC3E}">
        <p14:creationId xmlns:p14="http://schemas.microsoft.com/office/powerpoint/2010/main" val="63777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38400" y="1917000"/>
            <a:ext cx="8649000" cy="826920"/>
          </a:xfrm>
          <a:prstGeom prst="rect">
            <a:avLst/>
          </a:prstGeom>
          <a:noFill/>
          <a:ln>
            <a:noFill/>
          </a:ln>
        </p:spPr>
        <p:txBody>
          <a:bodyPr tIns="91440" bIns="91440">
            <a:noAutofit/>
          </a:bodyPr>
          <a:lstStyle/>
          <a:p>
            <a:pPr>
              <a:lnSpc>
                <a:spcPct val="100000"/>
              </a:lnSpc>
              <a:tabLst>
                <a:tab pos="0" algn="l"/>
              </a:tabLst>
            </a:pPr>
            <a:r>
              <a:rPr lang="en" sz="3600" b="0" strike="noStrike" spc="-1">
                <a:solidFill>
                  <a:srgbClr val="FFFFFF"/>
                </a:solidFill>
                <a:latin typeface="Lato Black"/>
                <a:ea typeface="Lato Black"/>
              </a:rPr>
              <a:t>Thank You</a:t>
            </a:r>
            <a:endParaRPr lang="en-IN" sz="3600" b="0" strike="noStrike" spc="-1">
              <a:solidFill>
                <a:srgbClr val="000000"/>
              </a:solidFill>
              <a:latin typeface="Arial"/>
            </a:endParaRPr>
          </a:p>
        </p:txBody>
      </p:sp>
      <p:sp>
        <p:nvSpPr>
          <p:cNvPr id="108" name="TextShape 2"/>
          <p:cNvSpPr txBox="1"/>
          <p:nvPr/>
        </p:nvSpPr>
        <p:spPr>
          <a:xfrm>
            <a:off x="339840" y="2750759"/>
            <a:ext cx="6414120" cy="524455"/>
          </a:xfrm>
          <a:prstGeom prst="rect">
            <a:avLst/>
          </a:prstGeom>
          <a:noFill/>
          <a:ln>
            <a:noFill/>
          </a:ln>
        </p:spPr>
        <p:txBody>
          <a:bodyPr tIns="91440" bIns="91440">
            <a:noAutofit/>
          </a:bodyPr>
          <a:lstStyle/>
          <a:p>
            <a:pPr marL="457200" indent="-342720">
              <a:lnSpc>
                <a:spcPct val="150000"/>
              </a:lnSpc>
              <a:tabLst>
                <a:tab pos="0" algn="l"/>
              </a:tabLst>
            </a:pPr>
            <a:r>
              <a:rPr lang="en-US" sz="1600" b="0" strike="noStrike" spc="-1" dirty="0">
                <a:solidFill>
                  <a:srgbClr val="FFFFFF"/>
                </a:solidFill>
                <a:latin typeface="Lato"/>
                <a:ea typeface="Lato"/>
              </a:rPr>
              <a:t>Rajamanickam T </a:t>
            </a:r>
            <a:r>
              <a:rPr lang="en-US" sz="1600" b="0" u="sng" strike="noStrike" spc="-1" dirty="0">
                <a:solidFill>
                  <a:srgbClr val="1B2E85"/>
                </a:solidFill>
                <a:highlight>
                  <a:srgbClr val="008080"/>
                </a:highlight>
                <a:uFillTx/>
                <a:latin typeface="Lato"/>
                <a:ea typeface="Lato"/>
                <a:hlinkClick r:id="rId2"/>
              </a:rPr>
              <a:t>https://www.linkedin.com/in/rajamanickamt</a:t>
            </a:r>
            <a:r>
              <a:rPr lang="en-US" sz="1600" b="0" u="sng" strike="noStrike" spc="-1" dirty="0">
                <a:solidFill>
                  <a:srgbClr val="1B2E85"/>
                </a:solidFill>
                <a:uFillTx/>
                <a:latin typeface="Lato"/>
                <a:ea typeface="Lato"/>
                <a:hlinkClick r:id="rId2"/>
              </a:rPr>
              <a:t>/</a:t>
            </a:r>
            <a:endParaRPr lang="en-IN" sz="1600" b="0" strike="noStrike" spc="-1" dirty="0">
              <a:latin typeface="Arial"/>
            </a:endParaRPr>
          </a:p>
          <a:p>
            <a:pPr marL="457200" indent="-342720">
              <a:lnSpc>
                <a:spcPct val="150000"/>
              </a:lnSpc>
              <a:tabLst>
                <a:tab pos="0" algn="l"/>
              </a:tabLst>
            </a:pPr>
            <a:r>
              <a:rPr lang="en-US" sz="1600" b="0" strike="noStrike" spc="-1" dirty="0">
                <a:solidFill>
                  <a:srgbClr val="FFFFFF"/>
                </a:solidFill>
                <a:latin typeface="Lato"/>
                <a:ea typeface="Lato"/>
              </a:rPr>
              <a:t>Avinash Singh  </a:t>
            </a:r>
            <a:r>
              <a:rPr lang="en-US" sz="1600" b="0" u="sng" strike="noStrike" spc="-1" dirty="0">
                <a:solidFill>
                  <a:srgbClr val="1B2E85"/>
                </a:solidFill>
                <a:highlight>
                  <a:srgbClr val="008080"/>
                </a:highlight>
                <a:uFillTx/>
                <a:latin typeface="Lato"/>
                <a:ea typeface="Lato"/>
                <a:hlinkClick r:id="rId3"/>
              </a:rPr>
              <a:t>https://www.linkedin.com/in/avisatna</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a:solidFill>
                  <a:srgbClr val="FFFFFF"/>
                </a:solidFill>
                <a:latin typeface="Lato"/>
                <a:ea typeface="Lato"/>
              </a:rPr>
              <a:t>Sivaprasad R  </a:t>
            </a:r>
            <a:r>
              <a:rPr lang="en-US" sz="1600" b="0" strike="noStrike" spc="-1" dirty="0">
                <a:solidFill>
                  <a:srgbClr val="FFFFFF"/>
                </a:solidFill>
                <a:highlight>
                  <a:srgbClr val="008080"/>
                </a:highlight>
                <a:latin typeface="Lato"/>
                <a:ea typeface="Lato"/>
                <a:hlinkClick r:id="rId4"/>
              </a:rPr>
              <a:t>https://www.linkedin.com/in/siva-prasad-2b03138b</a:t>
            </a:r>
            <a:endParaRPr lang="en-US" sz="1600" b="0" strike="noStrike" spc="-1" dirty="0">
              <a:solidFill>
                <a:srgbClr val="FFFFFF"/>
              </a:solidFill>
              <a:highlight>
                <a:srgbClr val="008080"/>
              </a:highlight>
              <a:latin typeface="Lato"/>
              <a:ea typeface="Lato"/>
            </a:endParaRPr>
          </a:p>
          <a:p>
            <a:pPr marL="457200" indent="-342720">
              <a:lnSpc>
                <a:spcPct val="150000"/>
              </a:lnSpc>
              <a:tabLst>
                <a:tab pos="0" algn="l"/>
              </a:tabLst>
            </a:pPr>
            <a:r>
              <a:rPr lang="en-US" sz="1600" b="0" strike="noStrike" spc="-1" dirty="0">
                <a:solidFill>
                  <a:srgbClr val="FFFFFF"/>
                </a:solidFill>
                <a:latin typeface="Lato"/>
                <a:ea typeface="Lato"/>
              </a:rPr>
              <a:t>Pramod Koshy </a:t>
            </a:r>
            <a:r>
              <a:rPr lang="en-US" sz="1600" b="0" u="sng" strike="noStrike" spc="-1" dirty="0">
                <a:solidFill>
                  <a:srgbClr val="1B2E85"/>
                </a:solidFill>
                <a:highlight>
                  <a:srgbClr val="008080"/>
                </a:highlight>
                <a:uFillTx/>
                <a:latin typeface="Lato"/>
                <a:ea typeface="Lato"/>
                <a:hlinkClick r:id="rId5"/>
              </a:rPr>
              <a:t>https://www.linkedin.com/in/Pramod-koshy</a:t>
            </a:r>
            <a:endParaRPr lang="en-IN" sz="1600" b="0" strike="noStrike" spc="-1" dirty="0">
              <a:highlight>
                <a:srgbClr val="008080"/>
              </a:highlight>
              <a:latin typeface="Arial"/>
            </a:endParaRPr>
          </a:p>
          <a:p>
            <a:pPr marL="457200" indent="-342720">
              <a:lnSpc>
                <a:spcPct val="150000"/>
              </a:lnSpc>
              <a:tabLst>
                <a:tab pos="0" algn="l"/>
              </a:tabLst>
            </a:pPr>
            <a:r>
              <a:rPr lang="en-US" sz="1600" b="0" strike="noStrike" spc="-1" dirty="0" err="1">
                <a:solidFill>
                  <a:srgbClr val="FFFFFF"/>
                </a:solidFill>
                <a:latin typeface="Lato"/>
                <a:ea typeface="Lato"/>
              </a:rPr>
              <a:t>Souvik</a:t>
            </a:r>
            <a:r>
              <a:rPr lang="en-US" sz="1600" b="0" strike="noStrike" spc="-1" dirty="0">
                <a:solidFill>
                  <a:srgbClr val="FFFFFF"/>
                </a:solidFill>
                <a:latin typeface="Lato"/>
                <a:ea typeface="Lato"/>
              </a:rPr>
              <a:t> Samantha  </a:t>
            </a:r>
            <a:endParaRPr lang="en-IN" sz="1600" b="0" strike="noStrike" spc="-1" dirty="0">
              <a:latin typeface="Arial"/>
            </a:endParaRPr>
          </a:p>
          <a:p>
            <a:pPr>
              <a:lnSpc>
                <a:spcPct val="150000"/>
              </a:lnSpc>
              <a:spcAft>
                <a:spcPts val="1599"/>
              </a:spcAft>
              <a:tabLst>
                <a:tab pos="0" algn="l"/>
              </a:tabLst>
            </a:pPr>
            <a:endParaRPr lang="en-IN" sz="1200" b="0" strike="noStrike" spc="-1" dirty="0">
              <a:latin typeface="Arial"/>
            </a:endParaRPr>
          </a:p>
        </p:txBody>
      </p:sp>
      <p:pic>
        <p:nvPicPr>
          <p:cNvPr id="109" name="Picture 4" descr="Icon&#10;&#10;Description automatically generated"/>
          <p:cNvPicPr/>
          <p:nvPr/>
        </p:nvPicPr>
        <p:blipFill>
          <a:blip r:embed="rId6"/>
          <a:stretch/>
        </p:blipFill>
        <p:spPr>
          <a:xfrm>
            <a:off x="7789320" y="4744080"/>
            <a:ext cx="1274760" cy="30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Problem Statement?</a:t>
            </a:r>
            <a:endParaRPr lang="en-IN" sz="2000" b="0" strike="noStrike" spc="-1">
              <a:solidFill>
                <a:srgbClr val="000000"/>
              </a:solidFill>
              <a:latin typeface="Arial"/>
            </a:endParaRPr>
          </a:p>
        </p:txBody>
      </p:sp>
      <p:sp>
        <p:nvSpPr>
          <p:cNvPr id="87"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Education is the foundation in eradicating poverty and imparting social equality. </a:t>
            </a:r>
            <a:r>
              <a:rPr lang="en" sz="1400" b="1" strike="noStrike" spc="-1" dirty="0">
                <a:solidFill>
                  <a:srgbClr val="222222"/>
                </a:solidFill>
                <a:highlight>
                  <a:srgbClr val="FFFFFF"/>
                </a:highlight>
                <a:latin typeface="Lato"/>
                <a:ea typeface="Lato"/>
              </a:rPr>
              <a:t>Digital E-learning </a:t>
            </a:r>
            <a:r>
              <a:rPr lang="en" sz="1400" b="0" strike="noStrike" spc="-1" dirty="0">
                <a:solidFill>
                  <a:srgbClr val="222222"/>
                </a:solidFill>
                <a:highlight>
                  <a:srgbClr val="FFFFFF"/>
                </a:highlight>
                <a:latin typeface="Lato"/>
                <a:ea typeface="Lato"/>
              </a:rPr>
              <a:t>provides learners to acccess online learning content with accessbility and affordability. A systematic approach to </a:t>
            </a:r>
            <a:r>
              <a:rPr lang="en" sz="1400" b="1" strike="noStrike" spc="-1" dirty="0">
                <a:solidFill>
                  <a:srgbClr val="222222"/>
                </a:solidFill>
                <a:highlight>
                  <a:srgbClr val="FFFFFF"/>
                </a:highlight>
                <a:latin typeface="Lato"/>
                <a:ea typeface="Lato"/>
              </a:rPr>
              <a:t>learning</a:t>
            </a:r>
            <a:r>
              <a:rPr lang="en" sz="1400" b="0" strike="noStrike" spc="-1" dirty="0">
                <a:solidFill>
                  <a:srgbClr val="222222"/>
                </a:solidFill>
                <a:highlight>
                  <a:srgbClr val="FFFFFF"/>
                </a:highlight>
                <a:latin typeface="Lato"/>
                <a:ea typeface="Lato"/>
              </a:rPr>
              <a:t>  will help the learners to get skills that are required for personal development , regional development and become employable. </a:t>
            </a:r>
            <a:r>
              <a:rPr lang="en" sz="1400" b="1" strike="noStrike" spc="-1" dirty="0">
                <a:solidFill>
                  <a:srgbClr val="222222"/>
                </a:solidFill>
                <a:highlight>
                  <a:srgbClr val="FFFFFF"/>
                </a:highlight>
                <a:latin typeface="Lato"/>
                <a:ea typeface="Lato"/>
              </a:rPr>
              <a:t>Multilingual language </a:t>
            </a:r>
            <a:r>
              <a:rPr lang="en" sz="1400" b="0" strike="noStrike" spc="-1" dirty="0">
                <a:solidFill>
                  <a:srgbClr val="222222"/>
                </a:solidFill>
                <a:highlight>
                  <a:srgbClr val="FFFFFF"/>
                </a:highlight>
                <a:latin typeface="Lato"/>
                <a:ea typeface="Lato"/>
              </a:rPr>
              <a:t>supports learners to learn in  native languages and the ability to think clearly. Video, audio, diagrams are available for cognitive learning. Contents are uploaded as per requriements and approved by authorized faculty. </a:t>
            </a:r>
            <a:r>
              <a:rPr lang="en" sz="1400" b="1" strike="noStrike" spc="-1" dirty="0">
                <a:solidFill>
                  <a:srgbClr val="222222"/>
                </a:solidFill>
                <a:highlight>
                  <a:srgbClr val="FFFFFF"/>
                </a:highlight>
                <a:latin typeface="Lato"/>
                <a:ea typeface="Lato"/>
              </a:rPr>
              <a:t>Exam</a:t>
            </a:r>
            <a:r>
              <a:rPr lang="en" sz="1400" b="0" strike="noStrike" spc="-1" dirty="0">
                <a:solidFill>
                  <a:srgbClr val="222222"/>
                </a:solidFill>
                <a:highlight>
                  <a:srgbClr val="FFFFFF"/>
                </a:highlight>
                <a:latin typeface="Lato"/>
                <a:ea typeface="Lato"/>
              </a:rPr>
              <a:t> module validates the learners knowlege and helps them get certified. </a:t>
            </a:r>
            <a:r>
              <a:rPr lang="en" sz="1400" b="1" strike="noStrike" spc="-1" dirty="0">
                <a:solidFill>
                  <a:srgbClr val="222222"/>
                </a:solidFill>
                <a:highlight>
                  <a:srgbClr val="FFFFFF"/>
                </a:highlight>
                <a:latin typeface="Lato"/>
                <a:ea typeface="Lato"/>
              </a:rPr>
              <a:t>Leaderboard</a:t>
            </a:r>
            <a:r>
              <a:rPr lang="en" sz="1400" b="0" strike="noStrike" spc="-1" dirty="0">
                <a:solidFill>
                  <a:srgbClr val="222222"/>
                </a:solidFill>
                <a:highlight>
                  <a:srgbClr val="FFFFFF"/>
                </a:highlight>
                <a:latin typeface="Lato"/>
                <a:ea typeface="Lato"/>
              </a:rPr>
              <a:t> enables the learners to be competitative and motivating them to achieve more. </a:t>
            </a:r>
            <a:endParaRPr lang="en-IN" sz="1400" b="0" strike="noStrike" spc="-1" dirty="0">
              <a:latin typeface="Arial"/>
            </a:endParaRPr>
          </a:p>
        </p:txBody>
      </p:sp>
      <p:pic>
        <p:nvPicPr>
          <p:cNvPr id="88"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a:solidFill>
                <a:srgbClr val="000000"/>
              </a:solidFill>
              <a:latin typeface="Arial"/>
            </a:endParaRPr>
          </a:p>
        </p:txBody>
      </p:sp>
      <p:sp>
        <p:nvSpPr>
          <p:cNvPr id="90"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from schools, working </a:t>
            </a:r>
            <a:r>
              <a:rPr lang="en-US" sz="1400" b="0" strike="noStrike" spc="-1" dirty="0">
                <a:highlight>
                  <a:srgbClr val="FFFFFF"/>
                </a:highlight>
                <a:latin typeface="Lato"/>
                <a:ea typeface="Lato"/>
              </a:rPr>
              <a:t>professionals, continuous learners </a:t>
            </a:r>
            <a:r>
              <a:rPr lang="en-US" sz="1400" b="0" strike="noStrike" spc="-1" dirty="0">
                <a:solidFill>
                  <a:srgbClr val="222222"/>
                </a:solidFill>
                <a:highlight>
                  <a:srgbClr val="FFFFFF"/>
                </a:highlight>
                <a:latin typeface="Lato"/>
                <a:ea typeface="Lato"/>
              </a:rPr>
              <a:t>are the immediate users of the application. E-learning provides a learning environment that is accessible immediately and provides cognitive learning.  Mobile devices provide anytime and anywhere education. Provision for learners with disability will be included. Multi-lingual content development and faculty/teacher support for the contents target students in multiple regions of India and the World and even in remote places where content can be downloaded and used offline when needed in areas with low Internet services. Content will be available online 24/7 and be a repository for teaching and content authoring. Content review workflow will be an important part of this application. The Expert panel can review the content even sitting from the opposite end of the world. For example</a:t>
            </a:r>
            <a:r>
              <a:rPr lang="en-US" sz="1400" spc="-1" dirty="0">
                <a:solidFill>
                  <a:srgbClr val="222222"/>
                </a:solidFill>
                <a:highlight>
                  <a:srgbClr val="FFFFFF"/>
                </a:highlight>
                <a:latin typeface="Lato"/>
                <a:ea typeface="Lato"/>
              </a:rPr>
              <a:t>, </a:t>
            </a:r>
            <a:r>
              <a:rPr lang="en-US" sz="1400" b="0" strike="noStrike" spc="-1" dirty="0">
                <a:solidFill>
                  <a:srgbClr val="222222"/>
                </a:solidFill>
                <a:highlight>
                  <a:srgbClr val="FFFFFF"/>
                </a:highlight>
                <a:latin typeface="Lato"/>
                <a:ea typeface="Lato"/>
              </a:rPr>
              <a:t>teaching/creating/reviewing English could be done by professors willing to contribute time from UK as well.</a:t>
            </a:r>
            <a:endParaRPr lang="en-IN" sz="1400" b="0" strike="noStrike" spc="-1" dirty="0">
              <a:latin typeface="Arial"/>
            </a:endParaRPr>
          </a:p>
          <a:p>
            <a:pPr>
              <a:lnSpc>
                <a:spcPct val="115000"/>
              </a:lnSpc>
              <a:spcBef>
                <a:spcPts val="1001"/>
              </a:spcBef>
              <a:tabLst>
                <a:tab pos="0" algn="l"/>
              </a:tabLst>
            </a:pPr>
            <a:r>
              <a:rPr lang="en-US" sz="1400" b="0" strike="noStrike" spc="-1" dirty="0">
                <a:solidFill>
                  <a:srgbClr val="222222"/>
                </a:solidFill>
                <a:highlight>
                  <a:srgbClr val="FFFFFF"/>
                </a:highlight>
                <a:latin typeface="Lato"/>
                <a:ea typeface="Lato"/>
              </a:rPr>
              <a:t>Rural students, poor students, regional village students will definitely benefit from this platform.</a:t>
            </a:r>
          </a:p>
          <a:p>
            <a:pPr>
              <a:lnSpc>
                <a:spcPct val="115000"/>
              </a:lnSpc>
              <a:spcBef>
                <a:spcPts val="1001"/>
              </a:spcBef>
              <a:tabLst>
                <a:tab pos="0" algn="l"/>
              </a:tabLst>
            </a:pPr>
            <a:r>
              <a:rPr lang="en-US" sz="1400" b="0" i="0" u="none" strike="noStrike" dirty="0">
                <a:solidFill>
                  <a:srgbClr val="222222"/>
                </a:solidFill>
                <a:effectLst/>
                <a:latin typeface="Lato" panose="020F0502020204030203" pitchFamily="34" charset="0"/>
                <a:ea typeface="Lato" panose="020F0502020204030203" pitchFamily="34" charset="0"/>
                <a:cs typeface="Lato" panose="020F0502020204030203" pitchFamily="34" charset="0"/>
              </a:rPr>
              <a:t>Being fully digital makes it environment friendly and sustainable.</a:t>
            </a:r>
            <a:endParaRPr lang="en-IN" sz="1400" b="0" strike="noStrike" spc="-1" dirty="0">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001"/>
              </a:spcBef>
              <a:spcAft>
                <a:spcPts val="1001"/>
              </a:spcAft>
              <a:tabLst>
                <a:tab pos="0" algn="l"/>
              </a:tabLst>
            </a:pPr>
            <a:endParaRPr lang="en-IN" sz="1400" b="0" strike="noStrike" spc="-1" dirty="0">
              <a:latin typeface="Arial"/>
            </a:endParaRPr>
          </a:p>
        </p:txBody>
      </p:sp>
      <p:pic>
        <p:nvPicPr>
          <p:cNvPr id="91"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36320" y="122760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spcBef>
                <a:spcPts val="1001"/>
              </a:spcBef>
              <a:spcAft>
                <a:spcPts val="1001"/>
              </a:spcAft>
              <a:tabLst>
                <a:tab pos="0" algn="l"/>
              </a:tabLst>
            </a:pPr>
            <a:r>
              <a:rPr lang="en-US" sz="1400" b="0" strike="noStrike" spc="-1" dirty="0">
                <a:solidFill>
                  <a:srgbClr val="222222"/>
                </a:solidFill>
                <a:highlight>
                  <a:srgbClr val="FFFFFF"/>
                </a:highlight>
                <a:latin typeface="Lato"/>
                <a:ea typeface="Lato"/>
              </a:rPr>
              <a:t>Google classroom, content learning with various learning providers are the alternatives. </a:t>
            </a:r>
            <a:r>
              <a:rPr lang="en-US" sz="1400" spc="-1" dirty="0">
                <a:solidFill>
                  <a:srgbClr val="222222"/>
                </a:solidFill>
                <a:highlight>
                  <a:srgbClr val="FFFFFF"/>
                </a:highlight>
                <a:latin typeface="Lato"/>
                <a:ea typeface="Lato"/>
              </a:rPr>
              <a:t>EduOnlineSystems application runs on all the browsers.</a:t>
            </a:r>
            <a:r>
              <a:rPr lang="en-US"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
        <p:nvSpPr>
          <p:cNvPr id="93" name="TextShape 2"/>
          <p:cNvSpPr txBox="1"/>
          <p:nvPr/>
        </p:nvSpPr>
        <p:spPr>
          <a:xfrm>
            <a:off x="34236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Pre-Requisite</a:t>
            </a:r>
            <a:endParaRPr lang="en-IN" sz="2000" b="0" strike="noStrike" spc="-1">
              <a:solidFill>
                <a:srgbClr val="000000"/>
              </a:solidFill>
              <a:latin typeface="Arial"/>
            </a:endParaRPr>
          </a:p>
        </p:txBody>
      </p:sp>
      <p:pic>
        <p:nvPicPr>
          <p:cNvPr id="94"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81864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4A4548"/>
                </a:solidFill>
                <a:highlight>
                  <a:srgbClr val="FFFFFF"/>
                </a:highlight>
                <a:latin typeface="Lato"/>
                <a:ea typeface="Lato"/>
              </a:rPr>
              <a:t>Tools or resources</a:t>
            </a:r>
            <a:endParaRPr lang="en-IN" sz="2000" b="0" strike="noStrike" spc="-1">
              <a:solidFill>
                <a:srgbClr val="000000"/>
              </a:solidFill>
              <a:latin typeface="Arial"/>
            </a:endParaRPr>
          </a:p>
        </p:txBody>
      </p:sp>
      <p:sp>
        <p:nvSpPr>
          <p:cNvPr id="96" name="TextShape 2"/>
          <p:cNvSpPr txBox="1"/>
          <p:nvPr/>
        </p:nvSpPr>
        <p:spPr>
          <a:xfrm>
            <a:off x="0" y="2019960"/>
            <a:ext cx="8279640" cy="575640"/>
          </a:xfrm>
          <a:prstGeom prst="rect">
            <a:avLst/>
          </a:prstGeom>
          <a:noFill/>
          <a:ln>
            <a:noFill/>
          </a:ln>
        </p:spPr>
        <p:txBody>
          <a:bodyPr tIns="91440" bIns="91440">
            <a:noAutofit/>
          </a:bodyPr>
          <a:lstStyle/>
          <a:p>
            <a:pPr>
              <a:lnSpc>
                <a:spcPct val="100000"/>
              </a:lnSpc>
              <a:tabLst>
                <a:tab pos="0" algn="l"/>
              </a:tabLst>
            </a:pPr>
            <a:r>
              <a:rPr lang="en" sz="1400" b="0" strike="noStrike" spc="-1" dirty="0">
                <a:solidFill>
                  <a:srgbClr val="4A4548"/>
                </a:solidFill>
                <a:highlight>
                  <a:srgbClr val="FFFFFF"/>
                </a:highlight>
                <a:latin typeface="Lato"/>
                <a:ea typeface="Lato"/>
              </a:rPr>
              <a:t>Azure native development tools for UI, API, Databases.</a:t>
            </a:r>
          </a:p>
          <a:p>
            <a:pPr>
              <a:lnSpc>
                <a:spcPct val="100000"/>
              </a:lnSpc>
              <a:tabLst>
                <a:tab pos="0" algn="l"/>
              </a:tabLst>
            </a:pPr>
            <a:r>
              <a:rPr lang="en" sz="1400" spc="-1" dirty="0">
                <a:solidFill>
                  <a:srgbClr val="4A4548"/>
                </a:solidFill>
                <a:highlight>
                  <a:srgbClr val="FFFFFF"/>
                </a:highlight>
                <a:latin typeface="Lato"/>
                <a:ea typeface="Lato"/>
              </a:rPr>
              <a:t>Visual studio Code, Angular, .Net, Java, Azure, Reporting, AI/ML, ChatGPT, C#, Python</a:t>
            </a:r>
            <a:endParaRPr lang="en-IN" sz="1400" b="0" strike="noStrike" spc="-1" dirty="0">
              <a:solidFill>
                <a:srgbClr val="000000"/>
              </a:solidFill>
              <a:latin typeface="Arial"/>
            </a:endParaRPr>
          </a:p>
        </p:txBody>
      </p:sp>
      <p:pic>
        <p:nvPicPr>
          <p:cNvPr id="97"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a:solidFill>
                  <a:srgbClr val="1F1F50"/>
                </a:solidFill>
                <a:latin typeface="Lato"/>
                <a:ea typeface="Lato"/>
              </a:rPr>
              <a:t>Any Supporting Functional Documents</a:t>
            </a:r>
            <a:endParaRPr lang="en-IN" sz="2000" b="0" strike="noStrike" spc="-1">
              <a:solidFill>
                <a:srgbClr val="000000"/>
              </a:solidFill>
              <a:latin typeface="Arial"/>
            </a:endParaRPr>
          </a:p>
        </p:txBody>
      </p:sp>
      <p:sp>
        <p:nvSpPr>
          <p:cNvPr id="99"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Agile based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Azure cloud hosted application to support non functional requirements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Microservice architecture for API development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Three layered architecture with User Interface, Middler Layer and Data layer in cloud</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Client focussed archecture with shared resources and data isolation </a:t>
            </a:r>
            <a:r>
              <a:rPr lang="en" sz="1400" spc="-1" dirty="0">
                <a:solidFill>
                  <a:srgbClr val="222222"/>
                </a:solidFill>
                <a:highlight>
                  <a:srgbClr val="FFFFFF"/>
                </a:highlight>
                <a:latin typeface="Lato"/>
                <a:ea typeface="Lato"/>
              </a:rPr>
              <a:t> and </a:t>
            </a:r>
            <a:r>
              <a:rPr lang="en" sz="1400" b="0" strike="noStrike" spc="-1" dirty="0">
                <a:solidFill>
                  <a:srgbClr val="222222"/>
                </a:solidFill>
                <a:highlight>
                  <a:srgbClr val="FFFFFF"/>
                </a:highlight>
                <a:latin typeface="Lato"/>
                <a:ea typeface="Lato"/>
              </a:rPr>
              <a:t>data protection.</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seperated for client admin, expert faculty, end users.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Admin facility for client admin to set contents, questions and get approval for content.</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Multi lingual content supporting regional languages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Modules support for learning with content aggregators with module, units, sections, exercises,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Exam modules for specialised skills and reports supporting  the learning results.</a:t>
            </a:r>
            <a:endParaRPr lang="en-IN" sz="1400" b="0" strike="noStrike" spc="-1" dirty="0">
              <a:latin typeface="Arial"/>
            </a:endParaRPr>
          </a:p>
          <a:p>
            <a:pPr marL="285840" indent="-285480">
              <a:lnSpc>
                <a:spcPct val="100000"/>
              </a:lnSpc>
              <a:buClr>
                <a:srgbClr val="000000"/>
              </a:buClr>
              <a:buFont typeface="Arial"/>
              <a:buChar char="•"/>
              <a:tabLst>
                <a:tab pos="0" algn="l"/>
              </a:tabLst>
            </a:pPr>
            <a:r>
              <a:rPr lang="en" sz="1400" b="0" strike="noStrike" spc="-1" dirty="0">
                <a:solidFill>
                  <a:srgbClr val="222222"/>
                </a:solidFill>
                <a:highlight>
                  <a:srgbClr val="FFFFFF"/>
                </a:highlight>
                <a:latin typeface="Lato"/>
                <a:ea typeface="Lato"/>
              </a:rPr>
              <a:t>Leaderboard and reports showcasing the learners activity and interests. </a:t>
            </a:r>
          </a:p>
          <a:p>
            <a:pPr marL="285840" indent="-285480">
              <a:lnSpc>
                <a:spcPct val="100000"/>
              </a:lnSpc>
              <a:buClr>
                <a:srgbClr val="000000"/>
              </a:buClr>
              <a:buFont typeface="Arial"/>
              <a:buChar char="•"/>
              <a:tabLst>
                <a:tab pos="0" algn="l"/>
              </a:tabLst>
            </a:pPr>
            <a:r>
              <a:rPr lang="en" sz="1400" spc="-1" dirty="0">
                <a:solidFill>
                  <a:srgbClr val="222222"/>
                </a:solidFill>
                <a:highlight>
                  <a:srgbClr val="FFFFFF"/>
                </a:highlight>
                <a:latin typeface="Lato"/>
                <a:ea typeface="Lato"/>
              </a:rPr>
              <a:t>Scalability, security, performance, availability design with azure infrastructcure and services.</a:t>
            </a:r>
            <a:endParaRPr lang="en-IN" sz="1400" b="0" strike="noStrike" spc="-1" dirty="0">
              <a:latin typeface="Arial"/>
            </a:endParaRPr>
          </a:p>
          <a:p>
            <a:pPr>
              <a:lnSpc>
                <a:spcPct val="100000"/>
              </a:lnSpc>
              <a:tabLst>
                <a:tab pos="0" algn="l"/>
              </a:tabLst>
            </a:pPr>
            <a:endParaRPr lang="en-IN" sz="1400" b="0" strike="noStrike" spc="-1" dirty="0">
              <a:latin typeface="Arial"/>
            </a:endParaRPr>
          </a:p>
          <a:p>
            <a:pPr>
              <a:lnSpc>
                <a:spcPct val="100000"/>
              </a:lnSpc>
              <a:tabLst>
                <a:tab pos="0" algn="l"/>
              </a:tabLst>
            </a:pPr>
            <a:endParaRPr lang="en-IN" sz="1400" b="0" strike="noStrike" spc="-1" dirty="0">
              <a:latin typeface="Arial"/>
            </a:endParaRPr>
          </a:p>
          <a:p>
            <a:pPr marL="914400">
              <a:lnSpc>
                <a:spcPct val="100000"/>
              </a:lnSpc>
              <a:tabLst>
                <a:tab pos="0" algn="l"/>
              </a:tabLst>
            </a:pPr>
            <a:endParaRPr lang="en-IN" sz="1400" b="0" strike="noStrike" spc="-1" dirty="0">
              <a:latin typeface="Arial"/>
            </a:endParaRPr>
          </a:p>
        </p:txBody>
      </p:sp>
      <p:pic>
        <p:nvPicPr>
          <p:cNvPr id="100"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94640" y="229680"/>
            <a:ext cx="8279640" cy="575640"/>
          </a:xfrm>
          <a:prstGeom prst="rect">
            <a:avLst/>
          </a:prstGeom>
          <a:noFill/>
          <a:ln>
            <a:noFill/>
          </a:ln>
        </p:spPr>
        <p:txBody>
          <a:bodyPr tIns="91440" bIns="91440">
            <a:noAutofit/>
          </a:bodyPr>
          <a:lstStyle/>
          <a:p>
            <a:pPr>
              <a:lnSpc>
                <a:spcPct val="100000"/>
              </a:lnSpc>
              <a:tabLst>
                <a:tab pos="0" algn="l"/>
              </a:tabLst>
            </a:pPr>
            <a:r>
              <a:rPr lang="en" sz="2000" b="1" strike="noStrike" spc="-1" dirty="0">
                <a:solidFill>
                  <a:srgbClr val="222222"/>
                </a:solidFill>
                <a:highlight>
                  <a:srgbClr val="FFFFFF"/>
                </a:highlight>
                <a:latin typeface="Lato"/>
                <a:ea typeface="Lato"/>
              </a:rPr>
              <a:t>Key Differentiators &amp; Adoption Plan</a:t>
            </a:r>
            <a:endParaRPr lang="en-IN" sz="2000" b="0" strike="noStrike" spc="-1" dirty="0">
              <a:solidFill>
                <a:srgbClr val="000000"/>
              </a:solidFill>
              <a:latin typeface="Arial"/>
            </a:endParaRPr>
          </a:p>
        </p:txBody>
      </p:sp>
      <p:sp>
        <p:nvSpPr>
          <p:cNvPr id="102" name="CustomShape 2"/>
          <p:cNvSpPr/>
          <p:nvPr/>
        </p:nvSpPr>
        <p:spPr>
          <a:xfrm>
            <a:off x="512280" y="1151280"/>
            <a:ext cx="8238240" cy="34138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400" b="0" strike="noStrike" spc="-1" dirty="0">
                <a:solidFill>
                  <a:srgbClr val="222222"/>
                </a:solidFill>
                <a:highlight>
                  <a:srgbClr val="FFFFFF"/>
                </a:highlight>
                <a:latin typeface="Lato"/>
                <a:ea typeface="Lato"/>
              </a:rPr>
              <a:t>Online Edu Systems is a online learning portal availble in cloud and available 24/7. The application supports mobile devices and multi-lungual support. Cognitive learning is provided with video, audio, diagrams supports. The courses will have systematic ways of learning and the best practices of Instructional Design.  Collaborative learning and the ability to discuss and learn topics not only from the Instructor but also from each other in moderated forums will be provided. Each learning modules will have submodules, units, sections and exercises.  The exam module provides the testing services to validate the learning and certify them. Leader board provides ai/ml features to categorise learners and motivate the learners. Admin will add content and expert faculty will approve the content for learners.</a:t>
            </a:r>
            <a:endParaRPr lang="en-IN" sz="1400" b="0" strike="noStrike" spc="-1" dirty="0">
              <a:latin typeface="Arial"/>
            </a:endParaRPr>
          </a:p>
        </p:txBody>
      </p:sp>
      <p:pic>
        <p:nvPicPr>
          <p:cNvPr id="103" name="Picture 4" descr="Icon&#10;&#10;Description automatically generated"/>
          <p:cNvPicPr/>
          <p:nvPr/>
        </p:nvPicPr>
        <p:blipFill>
          <a:blip r:embed="rId2"/>
          <a:stretch/>
        </p:blipFill>
        <p:spPr>
          <a:xfrm>
            <a:off x="7789320" y="4744080"/>
            <a:ext cx="1274760" cy="30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05A5-35CE-F0B4-3D8C-1355B7CD859D}"/>
              </a:ext>
            </a:extLst>
          </p:cNvPr>
          <p:cNvSpPr>
            <a:spLocks noGrp="1"/>
          </p:cNvSpPr>
          <p:nvPr>
            <p:ph type="title"/>
          </p:nvPr>
        </p:nvSpPr>
        <p:spPr>
          <a:xfrm>
            <a:off x="338400" y="638326"/>
            <a:ext cx="3872873" cy="192947"/>
          </a:xfrm>
        </p:spPr>
        <p:txBody>
          <a:bodyPr/>
          <a:lstStyle/>
          <a:p>
            <a:r>
              <a:rPr lang="en-US" sz="1200" dirty="0">
                <a:latin typeface="Lato" panose="020F0502020204030203" pitchFamily="34" charset="0"/>
                <a:ea typeface="Lato" panose="020F0502020204030203" pitchFamily="34" charset="0"/>
                <a:cs typeface="Lato" panose="020F0502020204030203" pitchFamily="34" charset="0"/>
              </a:rPr>
              <a:t>Application Cloud View</a:t>
            </a:r>
            <a:endParaRPr lang="en-US" sz="1200" dirty="0"/>
          </a:p>
        </p:txBody>
      </p:sp>
      <p:pic>
        <p:nvPicPr>
          <p:cNvPr id="14" name="Picture 13" descr="Graphical user interface&#10;&#10;Description automatically generated">
            <a:extLst>
              <a:ext uri="{FF2B5EF4-FFF2-40B4-BE49-F238E27FC236}">
                <a16:creationId xmlns:a16="http://schemas.microsoft.com/office/drawing/2014/main" id="{64AA9C49-73CD-DD3E-289B-6A39CA43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00" y="831273"/>
            <a:ext cx="4734454" cy="4183361"/>
          </a:xfrm>
          <a:prstGeom prst="rect">
            <a:avLst/>
          </a:prstGeom>
        </p:spPr>
      </p:pic>
      <p:pic>
        <p:nvPicPr>
          <p:cNvPr id="4" name="Picture 3" descr="Technical OverviewDiagram&#10;&#10;Application technical overview">
            <a:extLst>
              <a:ext uri="{FF2B5EF4-FFF2-40B4-BE49-F238E27FC236}">
                <a16:creationId xmlns:a16="http://schemas.microsoft.com/office/drawing/2014/main" id="{071FE7B9-86F9-109A-9B02-D6959DC2A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990" y="654341"/>
            <a:ext cx="4488110" cy="4183361"/>
          </a:xfrm>
          <a:prstGeom prst="rect">
            <a:avLst/>
          </a:prstGeom>
        </p:spPr>
      </p:pic>
      <p:sp>
        <p:nvSpPr>
          <p:cNvPr id="6" name="Title 1">
            <a:extLst>
              <a:ext uri="{FF2B5EF4-FFF2-40B4-BE49-F238E27FC236}">
                <a16:creationId xmlns:a16="http://schemas.microsoft.com/office/drawing/2014/main" id="{E938D874-B91E-E455-EA09-532591ACF4C9}"/>
              </a:ext>
            </a:extLst>
          </p:cNvPr>
          <p:cNvSpPr txBox="1">
            <a:spLocks/>
          </p:cNvSpPr>
          <p:nvPr/>
        </p:nvSpPr>
        <p:spPr>
          <a:xfrm>
            <a:off x="4777574" y="486561"/>
            <a:ext cx="3872873" cy="402671"/>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Application Tech overview</a:t>
            </a:r>
            <a:endParaRPr lang="en-US" sz="1400" dirty="0"/>
          </a:p>
        </p:txBody>
      </p:sp>
      <p:sp>
        <p:nvSpPr>
          <p:cNvPr id="7" name="Title 1">
            <a:extLst>
              <a:ext uri="{FF2B5EF4-FFF2-40B4-BE49-F238E27FC236}">
                <a16:creationId xmlns:a16="http://schemas.microsoft.com/office/drawing/2014/main" id="{7AD6C743-0436-7536-45D1-DD4361AE5999}"/>
              </a:ext>
            </a:extLst>
          </p:cNvPr>
          <p:cNvSpPr txBox="1">
            <a:spLocks/>
          </p:cNvSpPr>
          <p:nvPr/>
        </p:nvSpPr>
        <p:spPr>
          <a:xfrm>
            <a:off x="230741" y="193710"/>
            <a:ext cx="3872873" cy="419449"/>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latin typeface="Lato" panose="020F0502020204030203" pitchFamily="34" charset="0"/>
                <a:ea typeface="Lato" panose="020F0502020204030203" pitchFamily="34" charset="0"/>
                <a:cs typeface="Lato" panose="020F0502020204030203" pitchFamily="34" charset="0"/>
              </a:rPr>
              <a:t>Solution architecture</a:t>
            </a:r>
            <a:endParaRPr lang="en-US" sz="1400" dirty="0"/>
          </a:p>
        </p:txBody>
      </p:sp>
    </p:spTree>
    <p:extLst>
      <p:ext uri="{BB962C8B-B14F-4D97-AF65-F5344CB8AC3E}">
        <p14:creationId xmlns:p14="http://schemas.microsoft.com/office/powerpoint/2010/main" val="411739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4F72-E256-4676-1A8B-3470A8B740BB}"/>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E5CC2FE2-5018-68FF-58FC-E8BA67F84984}"/>
              </a:ext>
            </a:extLst>
          </p:cNvPr>
          <p:cNvSpPr txBox="1"/>
          <p:nvPr/>
        </p:nvSpPr>
        <p:spPr>
          <a:xfrm>
            <a:off x="2286000" y="2441088"/>
            <a:ext cx="4572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386416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1154</Words>
  <Application>Microsoft Office PowerPoint</Application>
  <PresentationFormat>On-screen Show (16:9)</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Lato</vt:lpstr>
      <vt:lpstr>Lato</vt:lpstr>
      <vt:lpstr>Lato Black</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Cloud 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subject/>
  <dc:creator/>
  <dc:description/>
  <cp:lastModifiedBy>Thangarasu, Raja - Dell Team</cp:lastModifiedBy>
  <cp:revision>79</cp:revision>
  <dcterms:modified xsi:type="dcterms:W3CDTF">2023-04-21T11:51:28Z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dad3be33-4108-4738-9e07-d8656a181486_ActionId">
    <vt:lpwstr>f0d90b14-8e8d-4a35-a0b8-bb3d814ca796</vt:lpwstr>
  </property>
  <property fmtid="{D5CDD505-2E9C-101B-9397-08002B2CF9AE}" pid="8" name="MSIP_Label_dad3be33-4108-4738-9e07-d8656a181486_ContentBits">
    <vt:lpwstr>0</vt:lpwstr>
  </property>
  <property fmtid="{D5CDD505-2E9C-101B-9397-08002B2CF9AE}" pid="9" name="MSIP_Label_dad3be33-4108-4738-9e07-d8656a181486_Enabled">
    <vt:lpwstr>true</vt:lpwstr>
  </property>
  <property fmtid="{D5CDD505-2E9C-101B-9397-08002B2CF9AE}" pid="10" name="MSIP_Label_dad3be33-4108-4738-9e07-d8656a181486_Method">
    <vt:lpwstr>Privileged</vt:lpwstr>
  </property>
  <property fmtid="{D5CDD505-2E9C-101B-9397-08002B2CF9AE}" pid="11" name="MSIP_Label_dad3be33-4108-4738-9e07-d8656a181486_Name">
    <vt:lpwstr>Public No Visual Label</vt:lpwstr>
  </property>
  <property fmtid="{D5CDD505-2E9C-101B-9397-08002B2CF9AE}" pid="12" name="MSIP_Label_dad3be33-4108-4738-9e07-d8656a181486_SetDate">
    <vt:lpwstr>2023-04-19T09:42:51Z</vt:lpwstr>
  </property>
  <property fmtid="{D5CDD505-2E9C-101B-9397-08002B2CF9AE}" pid="13" name="MSIP_Label_dad3be33-4108-4738-9e07-d8656a181486_SiteId">
    <vt:lpwstr>945c199a-83a2-4e80-9f8c-5a91be5752dd</vt:lpwstr>
  </property>
  <property fmtid="{D5CDD505-2E9C-101B-9397-08002B2CF9AE}" pid="14" name="Notes">
    <vt:i4>9</vt:i4>
  </property>
  <property fmtid="{D5CDD505-2E9C-101B-9397-08002B2CF9AE}" pid="15" name="PresentationFormat">
    <vt:lpwstr>On-screen Show (16:9)</vt:lpwstr>
  </property>
  <property fmtid="{D5CDD505-2E9C-101B-9397-08002B2CF9AE}" pid="16" name="ScaleCrop">
    <vt:bool>false</vt:bool>
  </property>
  <property fmtid="{D5CDD505-2E9C-101B-9397-08002B2CF9AE}" pid="17" name="ShareDoc">
    <vt:bool>false</vt:bool>
  </property>
  <property fmtid="{D5CDD505-2E9C-101B-9397-08002B2CF9AE}" pid="18" name="Slides">
    <vt:i4>9</vt:i4>
  </property>
</Properties>
</file>