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5" r:id="rId10"/>
    <p:sldId id="269" r:id="rId11"/>
    <p:sldId id="270" r:id="rId12"/>
    <p:sldId id="271" r:id="rId13"/>
    <p:sldId id="272" r:id="rId14"/>
    <p:sldId id="263" r:id="rId15"/>
    <p:sldId id="267" r:id="rId16"/>
    <p:sldId id="266" r:id="rId17"/>
    <p:sldId id="26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4" autoAdjust="0"/>
  </p:normalViewPr>
  <p:slideViewPr>
    <p:cSldViewPr snapToGrid="0">
      <p:cViewPr varScale="1">
        <p:scale>
          <a:sx n="76" d="100"/>
          <a:sy n="76" d="100"/>
        </p:scale>
        <p:origin x="10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D51B6-438E-4B49-BDFD-77DBC8044A30}"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C47D-3058-4F1D-BB61-062CDA001E78}" type="slidenum">
              <a:rPr lang="en-US" smtClean="0"/>
              <a:t>‹#›</a:t>
            </a:fld>
            <a:endParaRPr lang="en-US"/>
          </a:p>
        </p:txBody>
      </p:sp>
    </p:spTree>
    <p:extLst>
      <p:ext uri="{BB962C8B-B14F-4D97-AF65-F5344CB8AC3E}">
        <p14:creationId xmlns:p14="http://schemas.microsoft.com/office/powerpoint/2010/main" val="248882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a0632c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a0632c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a0632c2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a0632c2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a0632c2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a0632c2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IN" sz="900" b="0" strike="noStrike" spc="-1">
              <a:latin typeface="Arial"/>
            </a:endParaRPr>
          </a:p>
        </p:txBody>
      </p:sp>
      <p:sp>
        <p:nvSpPr>
          <p:cNvPr id="3" name="CustomShape 3"/>
          <p:cNvSpPr/>
          <p:nvPr/>
        </p:nvSpPr>
        <p:spPr>
          <a:xfrm>
            <a:off x="4268880" y="4859280"/>
            <a:ext cx="548280" cy="3931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A388ADD1-5DE3-4208-8708-B559AFF4C012}" type="slidenum">
              <a:rPr lang="en" sz="900" b="0" strike="noStrike" spc="-1">
                <a:solidFill>
                  <a:srgbClr val="FFFFFF"/>
                </a:solidFill>
                <a:latin typeface="Lato"/>
                <a:ea typeface="Lato"/>
              </a:rPr>
              <a:t>‹#›</a:t>
            </a:fld>
            <a:endParaRPr lang="en-IN" sz="900" b="0" strike="noStrike" spc="-1">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IN"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hyperlink" Target="https://github.com/rajmanic15/sustainability-hackathon"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7BUlSRZEn0qdPFxkfAm21QzkCruflNLISYLmYAmu9lY/edit#gid=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avisatna" TargetMode="External"/><Relationship Id="rId2" Type="http://schemas.openxmlformats.org/officeDocument/2006/relationships/hyperlink" Target="https://www.linkedin.com/in/rajamanickamt/"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hyperlink" Target="https://www.linkedin.com/in/Pramod-koshy" TargetMode="External"/><Relationship Id="rId4" Type="http://schemas.openxmlformats.org/officeDocument/2006/relationships/hyperlink" Target="https://www.linkedin.com/in/siva-prasad-2b03138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972080" y="100080"/>
            <a:ext cx="8279640" cy="575640"/>
          </a:xfrm>
          <a:prstGeom prst="rect">
            <a:avLst/>
          </a:prstGeom>
          <a:noFill/>
          <a:ln>
            <a:noFill/>
          </a:ln>
        </p:spPr>
        <p:txBody>
          <a:bodyPr tIns="91440" bIns="91440">
            <a:noAutofit/>
          </a:bodyPr>
          <a:lstStyle/>
          <a:p>
            <a:pPr>
              <a:lnSpc>
                <a:spcPct val="100000"/>
              </a:lnSpc>
            </a:pPr>
            <a:r>
              <a:rPr lang="en" sz="4000" b="0" strike="noStrike" spc="-1">
                <a:solidFill>
                  <a:srgbClr val="1F1F50"/>
                </a:solidFill>
                <a:latin typeface="Lato"/>
                <a:ea typeface="Lato"/>
              </a:rPr>
              <a:t>PLEDGE TO PROGRESS</a:t>
            </a:r>
            <a:br/>
            <a:r>
              <a:rPr lang="en" sz="4000" b="1" strike="noStrike" spc="-1">
                <a:solidFill>
                  <a:srgbClr val="1F1F50"/>
                </a:solidFill>
                <a:latin typeface="Lato"/>
                <a:ea typeface="Lato"/>
              </a:rPr>
              <a:t>Sustainability Hackathon </a:t>
            </a:r>
            <a:endParaRPr lang="en-IN" sz="4000" b="0" strike="noStrike" spc="-1">
              <a:solidFill>
                <a:srgbClr val="000000"/>
              </a:solidFill>
              <a:latin typeface="Arial"/>
            </a:endParaRPr>
          </a:p>
        </p:txBody>
      </p:sp>
      <p:sp>
        <p:nvSpPr>
          <p:cNvPr id="81" name="CustomShape 2"/>
          <p:cNvSpPr/>
          <p:nvPr/>
        </p:nvSpPr>
        <p:spPr>
          <a:xfrm>
            <a:off x="-3574440" y="3103200"/>
            <a:ext cx="8238240" cy="34138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202680" y="2914560"/>
            <a:ext cx="6163200" cy="2031325"/>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endParaRPr lang="en-IN" sz="1400" b="0" strike="noStrike" spc="-1" dirty="0">
              <a:latin typeface="Arial"/>
            </a:endParaRPr>
          </a:p>
          <a:p>
            <a:r>
              <a:rPr lang="en-US" sz="1400" b="0" strike="noStrike" spc="-1" dirty="0">
                <a:solidFill>
                  <a:srgbClr val="000000"/>
                </a:solidFill>
                <a:latin typeface="Arial"/>
                <a:ea typeface="Arial"/>
              </a:rPr>
              <a:t>Team Name : </a:t>
            </a:r>
            <a:r>
              <a:rPr lang="en-US" sz="1400" b="1" i="0" dirty="0">
                <a:solidFill>
                  <a:srgbClr val="19171A"/>
                </a:solidFill>
                <a:effectLst/>
                <a:latin typeface="lato" panose="020F0502020204030203" pitchFamily="34" charset="0"/>
              </a:rPr>
              <a:t>eduOnlineSystems </a:t>
            </a: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 team bio : Team comprises of 5 members working in IT specialized in IT software development , testing and supporting business applications.</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Date : 4/21/2023</a:t>
            </a:r>
            <a:endParaRPr lang="en-IN" sz="1400" b="0" strike="noStrike" spc="-1" dirty="0">
              <a:latin typeface="Arial"/>
            </a:endParaRPr>
          </a:p>
        </p:txBody>
      </p:sp>
      <p:pic>
        <p:nvPicPr>
          <p:cNvPr id="83" name="Picture 4" descr="Icon&#10;&#10;Description automatically generated"/>
          <p:cNvPicPr/>
          <p:nvPr/>
        </p:nvPicPr>
        <p:blipFill>
          <a:blip r:embed="rId2"/>
          <a:stretch/>
        </p:blipFill>
        <p:spPr>
          <a:xfrm>
            <a:off x="7789320" y="4744080"/>
            <a:ext cx="1274760" cy="302040"/>
          </a:xfrm>
          <a:prstGeom prst="rect">
            <a:avLst/>
          </a:prstGeom>
          <a:ln>
            <a:noFill/>
          </a:ln>
        </p:spPr>
      </p:pic>
      <p:pic>
        <p:nvPicPr>
          <p:cNvPr id="84" name="Picture 5"/>
          <p:cNvPicPr/>
          <p:nvPr/>
        </p:nvPicPr>
        <p:blipFill>
          <a:blip r:embed="rId3"/>
          <a:stretch/>
        </p:blipFill>
        <p:spPr>
          <a:xfrm>
            <a:off x="4060800" y="1910520"/>
            <a:ext cx="2057040" cy="437760"/>
          </a:xfrm>
          <a:prstGeom prst="rect">
            <a:avLst/>
          </a:prstGeom>
          <a:ln>
            <a:noFill/>
          </a:ln>
        </p:spPr>
      </p:pic>
      <p:sp>
        <p:nvSpPr>
          <p:cNvPr id="85" name="CustomShape 4"/>
          <p:cNvSpPr/>
          <p:nvPr/>
        </p:nvSpPr>
        <p:spPr>
          <a:xfrm>
            <a:off x="4383360" y="1496520"/>
            <a:ext cx="1358640" cy="383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 sz="1400" b="0" strike="noStrike" spc="-1">
                <a:solidFill>
                  <a:srgbClr val="000000"/>
                </a:solidFill>
                <a:highlight>
                  <a:srgbClr val="FFFFFF"/>
                </a:highlight>
                <a:latin typeface="Arial"/>
                <a:ea typeface="Lato"/>
              </a:rPr>
              <a:t>Sponsored By</a:t>
            </a:r>
            <a:endParaRPr lang="en-IN"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1a0632c2c5_0_0"/>
          <p:cNvSpPr txBox="1">
            <a:spLocks noGrp="1"/>
          </p:cNvSpPr>
          <p:nvPr>
            <p:ph type="title"/>
          </p:nvPr>
        </p:nvSpPr>
        <p:spPr>
          <a:xfrm>
            <a:off x="199800" y="328750"/>
            <a:ext cx="8649000" cy="5616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Font typeface="Arial"/>
              <a:buNone/>
            </a:pPr>
            <a:r>
              <a:rPr lang="en-US" sz="2000" b="1">
                <a:solidFill>
                  <a:srgbClr val="1F1F50"/>
                </a:solidFill>
                <a:latin typeface="Lato"/>
                <a:ea typeface="Lato"/>
                <a:cs typeface="Lato"/>
                <a:sym typeface="Lato"/>
              </a:rPr>
              <a:t>Our USP - what differentiates us</a:t>
            </a:r>
            <a:endParaRPr/>
          </a:p>
        </p:txBody>
      </p:sp>
      <p:sp>
        <p:nvSpPr>
          <p:cNvPr id="181" name="Google Shape;181;g21a0632c2c5_0_0"/>
          <p:cNvSpPr txBox="1"/>
          <p:nvPr/>
        </p:nvSpPr>
        <p:spPr>
          <a:xfrm>
            <a:off x="280800" y="1047875"/>
            <a:ext cx="85680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highlight>
                  <a:schemeClr val="lt1"/>
                </a:highlight>
              </a:rPr>
              <a:t>We will use Microsoft ChatGPT API extensively within the application </a:t>
            </a:r>
            <a:endParaRPr sz="12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a:solidFill>
                  <a:schemeClr val="dk1"/>
                </a:solidFill>
                <a:highlight>
                  <a:schemeClr val="lt1"/>
                </a:highlight>
              </a:rPr>
              <a:t>For helping course creation and Content summarization :</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r>
              <a:rPr lang="en-US" sz="1200">
                <a:solidFill>
                  <a:schemeClr val="dk1"/>
                </a:solidFill>
                <a:highlight>
                  <a:schemeClr val="lt1"/>
                </a:highlight>
              </a:rPr>
              <a:t>For example a provision will be provided for the Content creator to upload his or curated content to Chat GPT get feedback, and then review it and also pass it via the configurable workflow to authorized reviewers. </a:t>
            </a:r>
            <a:endParaRPr sz="12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a:solidFill>
                  <a:schemeClr val="dk1"/>
                </a:solidFill>
                <a:highlight>
                  <a:schemeClr val="lt1"/>
                </a:highlight>
              </a:rPr>
              <a:t>Content translation to traditional languages etc. :</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r>
              <a:rPr lang="en-US" sz="1200">
                <a:solidFill>
                  <a:schemeClr val="dk1"/>
                </a:solidFill>
                <a:highlight>
                  <a:schemeClr val="lt1"/>
                </a:highlight>
              </a:rPr>
              <a:t>Most of the best works of teaching would be in English therefore we would use Chat GPT for automatic translation services.</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a:solidFill>
                  <a:schemeClr val="dk1"/>
                </a:solidFill>
                <a:highlight>
                  <a:schemeClr val="lt1"/>
                </a:highlight>
              </a:rPr>
              <a:t>Generate questions from Course Content provided:</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r>
              <a:rPr lang="en-US" sz="1200">
                <a:solidFill>
                  <a:schemeClr val="dk1"/>
                </a:solidFill>
                <a:highlight>
                  <a:schemeClr val="lt1"/>
                </a:highlight>
              </a:rPr>
              <a:t>We would provide Teachers a User Interface to provide content to ChatGPT and request ChatGPT to generate a set of questions and answers that they can then validate and then submit it for review.</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highlight>
                <a:schemeClr val="lt1"/>
              </a:highlight>
            </a:endParaRPr>
          </a:p>
          <a:p>
            <a:pPr marL="0" lvl="0" indent="0" algn="l" rtl="0">
              <a:spcBef>
                <a:spcPts val="0"/>
              </a:spcBef>
              <a:spcAft>
                <a:spcPts val="0"/>
              </a:spcAft>
              <a:buNone/>
            </a:pPr>
            <a:r>
              <a:rPr lang="en-US" sz="1200">
                <a:solidFill>
                  <a:schemeClr val="dk1"/>
                </a:solidFill>
                <a:highlight>
                  <a:schemeClr val="lt1"/>
                </a:highlight>
              </a:rPr>
              <a:t>ALL CONTENT generated by Chat GPT WILL go through a Review Workflow by authorized domain experts before it gets approved within the Teaching Application.</a:t>
            </a:r>
            <a:endParaRPr sz="1200">
              <a:solidFill>
                <a:schemeClr val="dk1"/>
              </a:solidFill>
              <a:highlight>
                <a:schemeClr val="lt1"/>
              </a:highlight>
            </a:endParaRPr>
          </a:p>
          <a:p>
            <a:pPr marL="457200" lvl="0" indent="0" algn="l" rtl="0">
              <a:spcBef>
                <a:spcPts val="0"/>
              </a:spcBef>
              <a:spcAft>
                <a:spcPts val="0"/>
              </a:spcAft>
              <a:buNone/>
            </a:pPr>
            <a:endParaRPr sz="1200">
              <a:solidFill>
                <a:schemeClr val="dk1"/>
              </a:solidFill>
            </a:endParaRPr>
          </a:p>
        </p:txBody>
      </p:sp>
      <p:pic>
        <p:nvPicPr>
          <p:cNvPr id="2" name="Picture 4" descr="Icon&#10;&#10;Description automatically generated">
            <a:extLst>
              <a:ext uri="{FF2B5EF4-FFF2-40B4-BE49-F238E27FC236}">
                <a16:creationId xmlns:a16="http://schemas.microsoft.com/office/drawing/2014/main" id="{EF650C5B-33D8-5611-0E6A-D275ADF84DB9}"/>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1a0632c2c5_0_6"/>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1400" b="1">
                <a:solidFill>
                  <a:srgbClr val="1F1F50"/>
                </a:solidFill>
                <a:latin typeface="Lato"/>
                <a:ea typeface="Lato"/>
                <a:cs typeface="Lato"/>
                <a:sym typeface="Lato"/>
              </a:rPr>
              <a:t>Architectural framework for an educational platform using Azure platform and ChatGPT API:</a:t>
            </a:r>
            <a:endParaRPr sz="3800"/>
          </a:p>
        </p:txBody>
      </p:sp>
      <p:sp>
        <p:nvSpPr>
          <p:cNvPr id="187" name="Google Shape;187;g21a0632c2c5_0_6"/>
          <p:cNvSpPr txBox="1"/>
          <p:nvPr/>
        </p:nvSpPr>
        <p:spPr>
          <a:xfrm>
            <a:off x="0" y="862950"/>
            <a:ext cx="9054300" cy="4134300"/>
          </a:xfrm>
          <a:prstGeom prst="rect">
            <a:avLst/>
          </a:prstGeom>
          <a:noFill/>
          <a:ln>
            <a:noFill/>
          </a:ln>
        </p:spPr>
        <p:txBody>
          <a:bodyPr spcFirstLastPara="1" wrap="square" lIns="91425" tIns="91425" rIns="91425" bIns="91425" anchor="t" anchorCtr="0">
            <a:spAutoFit/>
          </a:bodyPr>
          <a:lstStyle/>
          <a:p>
            <a:pPr marL="457200" lvl="0" indent="-285750" algn="l" rtl="0">
              <a:lnSpc>
                <a:spcPct val="115000"/>
              </a:lnSpc>
              <a:spcBef>
                <a:spcPts val="1200"/>
              </a:spcBef>
              <a:spcAft>
                <a:spcPts val="0"/>
              </a:spcAft>
              <a:buClr>
                <a:schemeClr val="dk1"/>
              </a:buClr>
              <a:buSzPts val="900"/>
              <a:buAutoNum type="arabicPeriod"/>
            </a:pPr>
            <a:r>
              <a:rPr lang="en-US" sz="1200"/>
              <a:t>User Interface Layer: The user interface layer will be responsible for rendering the web pages and user interfaces for the educational platform. It will be built using Azure App Service, which is a fully managed platform for building, deploying, and scaling web apps.</a:t>
            </a:r>
            <a:endParaRPr sz="1200"/>
          </a:p>
          <a:p>
            <a:pPr marL="457200" lvl="0" indent="-285750" algn="l" rtl="0">
              <a:lnSpc>
                <a:spcPct val="115000"/>
              </a:lnSpc>
              <a:spcBef>
                <a:spcPts val="0"/>
              </a:spcBef>
              <a:spcAft>
                <a:spcPts val="0"/>
              </a:spcAft>
              <a:buClr>
                <a:schemeClr val="dk1"/>
              </a:buClr>
              <a:buSzPts val="900"/>
              <a:buAutoNum type="arabicPeriod"/>
            </a:pPr>
            <a:r>
              <a:rPr lang="en-US" sz="1200"/>
              <a:t>Authentication and Authorization: Azure Active Directory will be used to authenticate and authorize users of the educational platform. This provides a secure and reliable way to manage user identities and access to resources.</a:t>
            </a:r>
            <a:endParaRPr sz="1200"/>
          </a:p>
          <a:p>
            <a:pPr marL="457200" lvl="0" indent="-285750" algn="l" rtl="0">
              <a:lnSpc>
                <a:spcPct val="115000"/>
              </a:lnSpc>
              <a:spcBef>
                <a:spcPts val="0"/>
              </a:spcBef>
              <a:spcAft>
                <a:spcPts val="0"/>
              </a:spcAft>
              <a:buClr>
                <a:schemeClr val="dk1"/>
              </a:buClr>
              <a:buSzPts val="900"/>
              <a:buAutoNum type="arabicPeriod"/>
            </a:pPr>
            <a:r>
              <a:rPr lang="en-US" sz="1200"/>
              <a:t>Chat GPT Integration: ChatGPT API will be integrated with the platform to provide a conversational interface for students and teachers. This will allow users to ask questions, get help with assignments, and engage in natural language conversations.</a:t>
            </a:r>
            <a:endParaRPr sz="1200"/>
          </a:p>
          <a:p>
            <a:pPr marL="457200" lvl="0" indent="-285750" algn="l" rtl="0">
              <a:lnSpc>
                <a:spcPct val="115000"/>
              </a:lnSpc>
              <a:spcBef>
                <a:spcPts val="0"/>
              </a:spcBef>
              <a:spcAft>
                <a:spcPts val="0"/>
              </a:spcAft>
              <a:buClr>
                <a:schemeClr val="dk1"/>
              </a:buClr>
              <a:buSzPts val="900"/>
              <a:buAutoNum type="arabicPeriod"/>
            </a:pPr>
            <a:r>
              <a:rPr lang="en-US" sz="1200"/>
              <a:t>Content Management and Delivery: Azure Blob Storage will be used to store educational content such as videos, documents, and images. This will provide a reliable and scalable way to manage and deliver content to users.</a:t>
            </a:r>
            <a:endParaRPr sz="1200"/>
          </a:p>
          <a:p>
            <a:pPr marL="457200" lvl="0" indent="-285750" algn="l" rtl="0">
              <a:lnSpc>
                <a:spcPct val="115000"/>
              </a:lnSpc>
              <a:spcBef>
                <a:spcPts val="0"/>
              </a:spcBef>
              <a:spcAft>
                <a:spcPts val="0"/>
              </a:spcAft>
              <a:buClr>
                <a:schemeClr val="dk1"/>
              </a:buClr>
              <a:buSzPts val="900"/>
              <a:buAutoNum type="arabicPeriod"/>
            </a:pPr>
            <a:r>
              <a:rPr lang="en-US" sz="1200"/>
              <a:t>Analytics and Reporting: Azure Stream Analytics will be used to collect and analyze data about user behavior and engagement with the platform. This data will be used to improve the platform and provide insights to teachers and administrators.</a:t>
            </a:r>
            <a:endParaRPr sz="1200"/>
          </a:p>
          <a:p>
            <a:pPr marL="457200" lvl="0" indent="-285750" algn="l" rtl="0">
              <a:lnSpc>
                <a:spcPct val="115000"/>
              </a:lnSpc>
              <a:spcBef>
                <a:spcPts val="0"/>
              </a:spcBef>
              <a:spcAft>
                <a:spcPts val="0"/>
              </a:spcAft>
              <a:buClr>
                <a:schemeClr val="dk1"/>
              </a:buClr>
              <a:buSzPts val="900"/>
              <a:buAutoNum type="arabicPeriod"/>
            </a:pPr>
            <a:r>
              <a:rPr lang="en-US" sz="1200"/>
              <a:t>Integration with Learning Management Systems: The educational platform will be integrated with popular learning management systems such as Moodle or Blackboard. This will allow teachers to easily import and export course materials and assignments.</a:t>
            </a:r>
            <a:endParaRPr sz="1200"/>
          </a:p>
          <a:p>
            <a:pPr marL="0" lvl="0" indent="0" algn="l" rtl="0">
              <a:lnSpc>
                <a:spcPct val="115000"/>
              </a:lnSpc>
              <a:spcBef>
                <a:spcPts val="1200"/>
              </a:spcBef>
              <a:spcAft>
                <a:spcPts val="1200"/>
              </a:spcAft>
              <a:buNone/>
            </a:pPr>
            <a:r>
              <a:rPr lang="en-US" sz="1200"/>
              <a:t>Overall, this architecture provides a secure, scalable, and reliable platform for delivering educational content and engaging with students and teachers through natural language conversations using ChatGPT API.</a:t>
            </a:r>
            <a:endParaRPr sz="1200"/>
          </a:p>
        </p:txBody>
      </p:sp>
      <p:pic>
        <p:nvPicPr>
          <p:cNvPr id="2" name="Picture 4" descr="Icon&#10;&#10;Description automatically generated">
            <a:extLst>
              <a:ext uri="{FF2B5EF4-FFF2-40B4-BE49-F238E27FC236}">
                <a16:creationId xmlns:a16="http://schemas.microsoft.com/office/drawing/2014/main" id="{ED7CDAA8-82BF-88B1-FA14-E0CEF75EE5D7}"/>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1a0632c2c5_0_17"/>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400" b="1">
                <a:solidFill>
                  <a:srgbClr val="1F1F50"/>
                </a:solidFill>
                <a:latin typeface="Lato"/>
                <a:ea typeface="Lato"/>
                <a:cs typeface="Lato"/>
                <a:sym typeface="Lato"/>
              </a:rPr>
              <a:t>Use Cases of Current Rural Development Programmes that would definitely  benefit from a fully Online and Offline Platform</a:t>
            </a:r>
            <a:endParaRPr sz="3800"/>
          </a:p>
        </p:txBody>
      </p:sp>
      <p:sp>
        <p:nvSpPr>
          <p:cNvPr id="193" name="Google Shape;193;g21a0632c2c5_0_17"/>
          <p:cNvSpPr txBox="1"/>
          <p:nvPr/>
        </p:nvSpPr>
        <p:spPr>
          <a:xfrm>
            <a:off x="0" y="862950"/>
            <a:ext cx="9054300" cy="3469500"/>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1200"/>
              </a:spcBef>
              <a:spcAft>
                <a:spcPts val="0"/>
              </a:spcAft>
              <a:buClr>
                <a:schemeClr val="dk1"/>
              </a:buClr>
              <a:buSzPts val="1000"/>
              <a:buAutoNum type="arabicPeriod"/>
            </a:pPr>
            <a:r>
              <a:rPr lang="en-US" sz="1100"/>
              <a:t>A non-profit organization that focuses on providing education and training to rural communities, particularly women, in order to promote sustainable development. They can offer programs in areas such as solar engineering, water management, and healthcare, and students learn through a combination of classroom instruction and hands-on experience facilitated by the collaborative platform.</a:t>
            </a:r>
            <a:endParaRPr sz="1100"/>
          </a:p>
          <a:p>
            <a:pPr marL="457200" lvl="0" indent="-292100" algn="l" rtl="0">
              <a:lnSpc>
                <a:spcPct val="115000"/>
              </a:lnSpc>
              <a:spcBef>
                <a:spcPts val="0"/>
              </a:spcBef>
              <a:spcAft>
                <a:spcPts val="0"/>
              </a:spcAft>
              <a:buClr>
                <a:schemeClr val="dk1"/>
              </a:buClr>
              <a:buSzPts val="1000"/>
              <a:buAutoNum type="arabicPeriod"/>
            </a:pPr>
            <a:r>
              <a:rPr lang="en-US" sz="1100"/>
              <a:t>Programs developed to help farmers in rural areas improve their agricultural practices and increase their yields. The program is based on a participatory learning approach, in which farmers work together to share knowledge and experience, and learn from each other and from expert trainers. The program has been successful in improving crop yields and income for participating farmers.</a:t>
            </a:r>
            <a:endParaRPr sz="1100"/>
          </a:p>
          <a:p>
            <a:pPr marL="457200" lvl="0" indent="-292100" algn="l" rtl="0">
              <a:lnSpc>
                <a:spcPct val="115000"/>
              </a:lnSpc>
              <a:spcBef>
                <a:spcPts val="0"/>
              </a:spcBef>
              <a:spcAft>
                <a:spcPts val="0"/>
              </a:spcAft>
              <a:buClr>
                <a:schemeClr val="dk1"/>
              </a:buClr>
              <a:buSzPts val="1000"/>
              <a:buAutoNum type="arabicPeriod"/>
            </a:pPr>
            <a:r>
              <a:rPr lang="en-US" sz="1100"/>
              <a:t>Programs that bring science education to rural communities by providing a mobile laboratory that travels from village to village. The laboratory is equipped with basic science equipment and materials, and trained facilitators conduct hands-on experiments and activities with students. The online platform would assist teachers.  </a:t>
            </a:r>
            <a:endParaRPr sz="1100"/>
          </a:p>
          <a:p>
            <a:pPr marL="457200" lvl="0" indent="-292100" algn="l" rtl="0">
              <a:lnSpc>
                <a:spcPct val="115000"/>
              </a:lnSpc>
              <a:spcBef>
                <a:spcPts val="0"/>
              </a:spcBef>
              <a:spcAft>
                <a:spcPts val="0"/>
              </a:spcAft>
              <a:buClr>
                <a:schemeClr val="dk1"/>
              </a:buClr>
              <a:buSzPts val="1000"/>
              <a:buAutoNum type="arabicPeriod"/>
            </a:pPr>
            <a:r>
              <a:rPr lang="en-US" sz="1100"/>
              <a:t>A Rural Livelihoods and Climate Change Adaptation program: This program focuses on building the resilience of rural communities to the impacts of climate change. The program provides training in sustainable agriculture, natural resource management, and climate-resilient livelihoods, and also helps communities develop adaptation plans and strategies. The program has been successful in improving food security and livelihoods for participating communities. Again the online platform would assist greatly in this endeavour.</a:t>
            </a:r>
            <a:endParaRPr sz="1100"/>
          </a:p>
          <a:p>
            <a:pPr marL="457200" lvl="0" indent="-292100" algn="l" rtl="0">
              <a:lnSpc>
                <a:spcPct val="115000"/>
              </a:lnSpc>
              <a:spcBef>
                <a:spcPts val="0"/>
              </a:spcBef>
              <a:spcAft>
                <a:spcPts val="0"/>
              </a:spcAft>
              <a:buClr>
                <a:schemeClr val="dk1"/>
              </a:buClr>
              <a:buSzPts val="1000"/>
              <a:buAutoNum type="arabicPeriod"/>
            </a:pPr>
            <a:r>
              <a:rPr lang="en-US" sz="1100"/>
              <a:t>A  program that aims to improve access to healthcare in rural communities by training community health workers and providing them with basic medical equipment and supplies. The program also focuses on promoting preventive healthcare and behavior change, and has been successful in reducing child mortality and improving health outcomes for participating communities. Mobile and easy accessible teaching program would really help in rural health care awareness.</a:t>
            </a:r>
            <a:endParaRPr sz="1100"/>
          </a:p>
        </p:txBody>
      </p:sp>
      <p:pic>
        <p:nvPicPr>
          <p:cNvPr id="2" name="Picture 4" descr="Icon&#10;&#10;Description automatically generated">
            <a:extLst>
              <a:ext uri="{FF2B5EF4-FFF2-40B4-BE49-F238E27FC236}">
                <a16:creationId xmlns:a16="http://schemas.microsoft.com/office/drawing/2014/main" id="{8DF765B9-53D2-6C02-4EB2-2299F5E19B7F}"/>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Functional components</a:t>
            </a:r>
            <a:endParaRPr lang="en-IN" sz="2000" b="0" strike="noStrike" spc="-1" dirty="0">
              <a:latin typeface="Arial"/>
            </a:endParaRPr>
          </a:p>
        </p:txBody>
      </p:sp>
      <p:sp>
        <p:nvSpPr>
          <p:cNvPr id="105" name="CustomShape 2"/>
          <p:cNvSpPr/>
          <p:nvPr/>
        </p:nvSpPr>
        <p:spPr>
          <a:xfrm>
            <a:off x="330605" y="492443"/>
            <a:ext cx="3857104" cy="4493538"/>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 sz="1200" b="1" strike="noStrike" spc="-1" dirty="0">
                <a:solidFill>
                  <a:srgbClr val="222222"/>
                </a:solidFill>
                <a:highlight>
                  <a:srgbClr val="FFFFFF"/>
                </a:highlight>
                <a:latin typeface="Lato"/>
                <a:ea typeface="Lato"/>
              </a:rPr>
              <a:t>Main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Admin Portal</a:t>
            </a:r>
          </a:p>
          <a:p>
            <a:pPr>
              <a:lnSpc>
                <a:spcPct val="100000"/>
              </a:lnSpc>
              <a:tabLst>
                <a:tab pos="0" algn="l"/>
              </a:tabLst>
            </a:pPr>
            <a:r>
              <a:rPr lang="en-US" sz="1200" spc="-1" dirty="0">
                <a:solidFill>
                  <a:srgbClr val="000000"/>
                </a:solidFill>
                <a:highlight>
                  <a:srgbClr val="FFFFFF"/>
                </a:highlight>
                <a:latin typeface="Arial"/>
              </a:rPr>
              <a:t>		Master data UI</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Online Learner Portal</a:t>
            </a:r>
          </a:p>
          <a:p>
            <a:pPr>
              <a:lnSpc>
                <a:spcPct val="100000"/>
              </a:lnSpc>
              <a:tabLst>
                <a:tab pos="0" algn="l"/>
              </a:tabLst>
            </a:pPr>
            <a:r>
              <a:rPr lang="en-US" sz="1200" spc="-1" dirty="0">
                <a:solidFill>
                  <a:srgbClr val="000000"/>
                </a:solidFill>
                <a:highlight>
                  <a:srgbClr val="FFFFFF"/>
                </a:highlight>
                <a:latin typeface="Arial"/>
              </a:rPr>
              <a:t>		End User UI , </a:t>
            </a:r>
            <a:r>
              <a:rPr lang="en-US" sz="1200" b="0" strike="noStrike" spc="-1" dirty="0">
                <a:solidFill>
                  <a:srgbClr val="000000"/>
                </a:solidFill>
                <a:highlight>
                  <a:srgbClr val="FFFFFF"/>
                </a:highlight>
                <a:latin typeface="Arial"/>
              </a:rPr>
              <a:t>API </a:t>
            </a:r>
            <a:endParaRPr lang="en-IN" sz="1200" b="0" strike="noStrike" spc="-1" dirty="0">
              <a:latin typeface="Arial"/>
            </a:endParaRPr>
          </a:p>
          <a:p>
            <a:pPr>
              <a:lnSpc>
                <a:spcPct val="100000"/>
              </a:lnSpc>
              <a:tabLst>
                <a:tab pos="0" algn="l"/>
              </a:tabLst>
            </a:pPr>
            <a:r>
              <a:rPr lang="en-US" sz="1200" b="1" strike="noStrike" spc="-1" dirty="0">
                <a:solidFill>
                  <a:srgbClr val="000000"/>
                </a:solidFill>
                <a:highlight>
                  <a:srgbClr val="FFFFFF"/>
                </a:highlight>
                <a:latin typeface="Arial"/>
                <a:ea typeface="Arial"/>
              </a:rPr>
              <a:t>Sub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Learner</a:t>
            </a:r>
            <a:r>
              <a:rPr lang="en-US" sz="1200" b="0" strike="noStrike" spc="-1" dirty="0">
                <a:solidFill>
                  <a:srgbClr val="000000"/>
                </a:solidFill>
                <a:highlight>
                  <a:srgbClr val="FFFFFF"/>
                </a:highlight>
                <a:latin typeface="Arial"/>
                <a:ea typeface="Arial"/>
              </a:rPr>
              <a:t> </a:t>
            </a:r>
          </a:p>
          <a:p>
            <a:pPr>
              <a:lnSpc>
                <a:spcPct val="100000"/>
              </a:lnSpc>
              <a:tabLst>
                <a:tab pos="0" algn="l"/>
              </a:tabLst>
            </a:pPr>
            <a:r>
              <a:rPr lang="en-US" sz="1200" spc="-1" dirty="0">
                <a:solidFill>
                  <a:srgbClr val="000000"/>
                </a:solidFill>
                <a:highlight>
                  <a:srgbClr val="FFFFFF"/>
                </a:highlight>
                <a:latin typeface="Arial"/>
              </a:rPr>
              <a:t>		Course, Module, Units, sections,  	             exercises , 	Forums, </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Exam</a:t>
            </a:r>
          </a:p>
          <a:p>
            <a:pPr>
              <a:lnSpc>
                <a:spcPct val="100000"/>
              </a:lnSpc>
              <a:tabLst>
                <a:tab pos="0" algn="l"/>
              </a:tabLst>
            </a:pPr>
            <a:r>
              <a:rPr lang="en-US" sz="1200" spc="-1" dirty="0">
                <a:solidFill>
                  <a:srgbClr val="000000"/>
                </a:solidFill>
                <a:highlight>
                  <a:srgbClr val="FFFFFF"/>
                </a:highlight>
                <a:latin typeface="Arial"/>
              </a:rPr>
              <a:t>		Multiple choice, </a:t>
            </a:r>
            <a:r>
              <a:rPr lang="en-US" sz="1200" b="0" strike="noStrike" spc="-1" dirty="0">
                <a:solidFill>
                  <a:srgbClr val="000000"/>
                </a:solidFill>
                <a:highlight>
                  <a:srgbClr val="FFFFFF"/>
                </a:highlight>
                <a:latin typeface="Arial"/>
              </a:rPr>
              <a:t>Subjective,</a:t>
            </a:r>
          </a:p>
          <a:p>
            <a:pPr>
              <a:lnSpc>
                <a:spcPct val="100000"/>
              </a:lnSpc>
              <a:tabLst>
                <a:tab pos="0" algn="l"/>
              </a:tabLst>
            </a:pPr>
            <a:r>
              <a:rPr lang="en-US" sz="1200" spc="-1" dirty="0">
                <a:solidFill>
                  <a:srgbClr val="000000"/>
                </a:solidFill>
                <a:highlight>
                  <a:srgbClr val="FFFFFF"/>
                </a:highlight>
                <a:latin typeface="Arial"/>
              </a:rPr>
              <a:t>		Drag and drop, </a:t>
            </a:r>
            <a:r>
              <a:rPr lang="en-US" sz="1200" spc="-1" dirty="0" err="1">
                <a:solidFill>
                  <a:srgbClr val="000000"/>
                </a:solidFill>
                <a:highlight>
                  <a:srgbClr val="FFFFFF"/>
                </a:highlight>
                <a:latin typeface="Arial"/>
              </a:rPr>
              <a:t>timebased</a:t>
            </a:r>
            <a:r>
              <a:rPr lang="en-US" sz="1200" spc="-1" dirty="0">
                <a:solidFill>
                  <a:srgbClr val="000000"/>
                </a:solidFill>
                <a:highlight>
                  <a:srgbClr val="FFFFFF"/>
                </a:highlight>
                <a:latin typeface="Arial"/>
              </a:rPr>
              <a:t> exams</a:t>
            </a:r>
          </a:p>
          <a:p>
            <a:pPr>
              <a:lnSpc>
                <a:spcPct val="100000"/>
              </a:lnSpc>
              <a:tabLst>
                <a:tab pos="0" algn="l"/>
              </a:tabLst>
            </a:pPr>
            <a:r>
              <a:rPr lang="en-US" sz="1200" b="0" strike="noStrike" spc="-1" dirty="0">
                <a:solidFill>
                  <a:srgbClr val="000000"/>
                </a:solidFill>
                <a:highlight>
                  <a:srgbClr val="FFFFFF"/>
                </a:highlight>
                <a:latin typeface="Arial"/>
              </a:rPr>
              <a:t>		certificates, badges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Leaderboard</a:t>
            </a:r>
          </a:p>
          <a:p>
            <a:pPr>
              <a:lnSpc>
                <a:spcPct val="100000"/>
              </a:lnSpc>
              <a:tabLst>
                <a:tab pos="0" algn="l"/>
              </a:tabLst>
            </a:pPr>
            <a:r>
              <a:rPr lang="en-US" sz="1200" spc="-1" dirty="0">
                <a:solidFill>
                  <a:srgbClr val="000000"/>
                </a:solidFill>
                <a:highlight>
                  <a:srgbClr val="FFFFFF"/>
                </a:highlight>
                <a:latin typeface="Arial"/>
                <a:ea typeface="Arial"/>
              </a:rPr>
              <a:t>		team wise board, class wise board, industry wise board</a:t>
            </a:r>
            <a:endParaRPr lang="en-US" sz="1200" b="0" strike="noStrike" spc="-1" dirty="0">
              <a:solidFill>
                <a:srgbClr val="000000"/>
              </a:solidFill>
              <a:highlight>
                <a:srgbClr val="FFFFFF"/>
              </a:highlight>
              <a:latin typeface="Arial"/>
              <a:ea typeface="Arial"/>
            </a:endParaRPr>
          </a:p>
          <a:p>
            <a:pPr>
              <a:lnSpc>
                <a:spcPct val="100000"/>
              </a:lnSpc>
              <a:tabLst>
                <a:tab pos="0" algn="l"/>
              </a:tabLst>
            </a:pPr>
            <a:r>
              <a:rPr lang="en-US" sz="1200" b="1" spc="-1" dirty="0">
                <a:solidFill>
                  <a:srgbClr val="000000"/>
                </a:solidFill>
                <a:highlight>
                  <a:srgbClr val="FFFFFF"/>
                </a:highlight>
                <a:latin typeface="Arial"/>
              </a:rPr>
              <a:t>Learner dashboard</a:t>
            </a:r>
          </a:p>
          <a:p>
            <a:pPr>
              <a:lnSpc>
                <a:spcPct val="100000"/>
              </a:lnSpc>
              <a:tabLst>
                <a:tab pos="0" algn="l"/>
              </a:tabLst>
            </a:pPr>
            <a:r>
              <a:rPr lang="en-US" sz="1200" b="1" strike="noStrike" spc="-1" dirty="0">
                <a:solidFill>
                  <a:srgbClr val="000000"/>
                </a:solidFill>
                <a:highlight>
                  <a:srgbClr val="FFFFFF"/>
                </a:highlight>
                <a:latin typeface="Arial"/>
              </a:rPr>
              <a:t>		</a:t>
            </a:r>
            <a:r>
              <a:rPr lang="en-US" sz="1200" strike="noStrike" spc="-1" dirty="0">
                <a:solidFill>
                  <a:srgbClr val="000000"/>
                </a:solidFill>
                <a:highlight>
                  <a:srgbClr val="FFFFFF"/>
                </a:highlight>
                <a:latin typeface="Arial"/>
              </a:rPr>
              <a:t>course</a:t>
            </a:r>
            <a:r>
              <a:rPr lang="en-US" sz="1200" spc="-1" dirty="0">
                <a:solidFill>
                  <a:srgbClr val="000000"/>
                </a:solidFill>
                <a:highlight>
                  <a:srgbClr val="FFFFFF"/>
                </a:highlight>
                <a:latin typeface="Arial"/>
              </a:rPr>
              <a:t>s in progress, tests complete</a:t>
            </a:r>
            <a:endParaRPr lang="en-IN" sz="120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Reports</a:t>
            </a:r>
          </a:p>
          <a:p>
            <a:pPr>
              <a:lnSpc>
                <a:spcPct val="100000"/>
              </a:lnSpc>
              <a:tabLst>
                <a:tab pos="0" algn="l"/>
              </a:tabLst>
            </a:pPr>
            <a:r>
              <a:rPr lang="en-US" sz="1200" spc="-1" dirty="0">
                <a:solidFill>
                  <a:srgbClr val="000000"/>
                </a:solidFill>
                <a:highlight>
                  <a:srgbClr val="FFFFFF"/>
                </a:highlight>
                <a:latin typeface="Arial"/>
                <a:ea typeface="Arial"/>
              </a:rPr>
              <a:t>		Test marks</a:t>
            </a:r>
          </a:p>
          <a:p>
            <a:pPr>
              <a:lnSpc>
                <a:spcPct val="100000"/>
              </a:lnSpc>
              <a:tabLst>
                <a:tab pos="0" algn="l"/>
              </a:tabLst>
            </a:pPr>
            <a:r>
              <a:rPr lang="en-US" sz="1200" b="0" strike="noStrike" spc="-1" dirty="0">
                <a:solidFill>
                  <a:srgbClr val="000000"/>
                </a:solidFill>
                <a:highlight>
                  <a:srgbClr val="FFFFFF"/>
                </a:highlight>
                <a:latin typeface="Arial"/>
                <a:ea typeface="Arial"/>
              </a:rPr>
              <a:t>		Reports on subject group wise</a:t>
            </a:r>
          </a:p>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sp>
        <p:nvSpPr>
          <p:cNvPr id="7" name="TextBox 6">
            <a:extLst>
              <a:ext uri="{FF2B5EF4-FFF2-40B4-BE49-F238E27FC236}">
                <a16:creationId xmlns:a16="http://schemas.microsoft.com/office/drawing/2014/main" id="{94228895-E197-6954-F8EE-429667C0217A}"/>
              </a:ext>
            </a:extLst>
          </p:cNvPr>
          <p:cNvSpPr txBox="1"/>
          <p:nvPr/>
        </p:nvSpPr>
        <p:spPr>
          <a:xfrm>
            <a:off x="4397434" y="706582"/>
            <a:ext cx="3857104" cy="2431435"/>
          </a:xfrm>
          <a:prstGeom prst="rect">
            <a:avLst/>
          </a:prstGeom>
          <a:noFill/>
        </p:spPr>
        <p:txBody>
          <a:bodyPr wrap="square">
            <a:spAutoFit/>
          </a:bodyPr>
          <a:lstStyle/>
          <a:p>
            <a:pPr>
              <a:lnSpc>
                <a:spcPct val="100000"/>
              </a:lnSpc>
              <a:tabLst>
                <a:tab pos="0" algn="l"/>
              </a:tabLst>
            </a:pPr>
            <a:r>
              <a:rPr lang="en-US" sz="1800" spc="-1" dirty="0">
                <a:solidFill>
                  <a:srgbClr val="000000"/>
                </a:solidFill>
                <a:highlight>
                  <a:srgbClr val="FFFFFF"/>
                </a:highlight>
                <a:latin typeface="Arial"/>
              </a:rPr>
              <a:t>	</a:t>
            </a:r>
            <a:endParaRPr lang="en-IN" sz="1800" b="0" strike="noStrike" spc="-1" dirty="0">
              <a:latin typeface="Arial"/>
            </a:endParaRPr>
          </a:p>
          <a:p>
            <a:pPr>
              <a:lnSpc>
                <a:spcPct val="100000"/>
              </a:lnSpc>
              <a:tabLst>
                <a:tab pos="0" algn="l"/>
              </a:tabLst>
            </a:pPr>
            <a:r>
              <a:rPr lang="en-US" sz="1400" b="0" strike="noStrike" spc="-1" dirty="0">
                <a:solidFill>
                  <a:srgbClr val="000000"/>
                </a:solidFill>
                <a:highlight>
                  <a:srgbClr val="FFFFFF"/>
                </a:highlight>
                <a:latin typeface="Arial"/>
                <a:ea typeface="Arial"/>
              </a:rPr>
              <a:t>	</a:t>
            </a:r>
            <a:r>
              <a:rPr lang="en-US" sz="1200" b="0" strike="noStrike" spc="-1" dirty="0">
                <a:solidFill>
                  <a:srgbClr val="000000"/>
                </a:solidFill>
                <a:highlight>
                  <a:srgbClr val="FFFFFF"/>
                </a:highlight>
                <a:latin typeface="Arial"/>
                <a:ea typeface="Arial"/>
              </a:rPr>
              <a:t>Admin &amp; Settings</a:t>
            </a:r>
          </a:p>
          <a:p>
            <a:pPr>
              <a:lnSpc>
                <a:spcPct val="100000"/>
              </a:lnSpc>
              <a:tabLst>
                <a:tab pos="0" algn="l"/>
              </a:tabLst>
            </a:pPr>
            <a:r>
              <a:rPr lang="en-US" sz="1200" spc="-1" dirty="0">
                <a:solidFill>
                  <a:srgbClr val="000000"/>
                </a:solidFill>
                <a:highlight>
                  <a:srgbClr val="FFFFFF"/>
                </a:highlight>
                <a:latin typeface="Arial"/>
              </a:rPr>
              <a:t>Content approval</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Business Rules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Will use Microsoft </a:t>
            </a:r>
            <a:r>
              <a:rPr lang="en-US" sz="1200" b="0" strike="noStrike" spc="-1" dirty="0" err="1">
                <a:solidFill>
                  <a:srgbClr val="000000"/>
                </a:solidFill>
                <a:highlight>
                  <a:srgbClr val="FFFFFF"/>
                </a:highlight>
                <a:latin typeface="Arial"/>
                <a:ea typeface="Arial"/>
              </a:rPr>
              <a:t>ChatGPT</a:t>
            </a:r>
            <a:r>
              <a:rPr lang="en-US" sz="1200" b="0" strike="noStrike" spc="-1" dirty="0">
                <a:solidFill>
                  <a:srgbClr val="000000"/>
                </a:solidFill>
                <a:highlight>
                  <a:srgbClr val="FFFFFF"/>
                </a:highlight>
                <a:latin typeface="Arial"/>
                <a:ea typeface="Arial"/>
              </a:rPr>
              <a:t> API extensively within the application for helping course creation, content summarization, content translation to traditional languages etc. For example a provision will be provided for the Content creator to upload his or curated content to Chat GPT get feedback, and then review it and also pass it via the configurable workflow to authorized reviewers. </a:t>
            </a:r>
            <a:endParaRPr lang="en-IN" sz="1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7088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1F1F50"/>
                </a:solidFill>
                <a:latin typeface="Lato"/>
                <a:ea typeface="Lato"/>
              </a:rPr>
              <a:t>Use cases Scenarios</a:t>
            </a:r>
            <a:endParaRPr lang="en-IN" sz="2000" b="0" strike="noStrike" spc="-1" dirty="0">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US" sz="1400" b="0" strike="noStrike" spc="-1" dirty="0">
                <a:solidFill>
                  <a:srgbClr val="222222"/>
                </a:solidFill>
                <a:highlight>
                  <a:srgbClr val="FFFFFF"/>
                </a:highlight>
                <a:latin typeface="Lato"/>
                <a:ea typeface="Lato"/>
              </a:rPr>
              <a:t>The following are use cases scenarios to consider in the Happy path flow of the Application flow. </a:t>
            </a:r>
            <a:endParaRPr lang="en-IN" sz="1400" b="0" strike="noStrike" spc="-1" dirty="0">
              <a:latin typeface="Arial"/>
            </a:endParaRPr>
          </a:p>
          <a:p>
            <a:pPr>
              <a:lnSpc>
                <a:spcPct val="100000"/>
              </a:lnSpc>
              <a:tabLst>
                <a:tab pos="0" algn="l"/>
              </a:tabLst>
            </a:pP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Admin user, need to create course, exam, learner master data</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faculty user, need to approve the content from the admin.</a:t>
            </a:r>
          </a:p>
          <a:p>
            <a:pPr marL="285840" indent="-285480">
              <a:lnSpc>
                <a:spcPct val="100000"/>
              </a:lnSpc>
              <a:buClr>
                <a:srgbClr val="000000"/>
              </a:buClr>
              <a:buFont typeface="Arial"/>
              <a:buChar char="•"/>
              <a:tabLst>
                <a:tab pos="0" algn="l"/>
              </a:tabLst>
            </a:pPr>
            <a:r>
              <a:rPr lang="en-US" sz="1400" spc="-1" dirty="0">
                <a:solidFill>
                  <a:srgbClr val="222222"/>
                </a:solidFill>
                <a:highlight>
                  <a:srgbClr val="FFFFFF"/>
                </a:highlight>
                <a:latin typeface="Lato"/>
                <a:ea typeface="Lato"/>
              </a:rPr>
              <a:t>As a learner, need to view the course , enroll the course and learn the modules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exam and get assess in the exams.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learner, need to view the leaderboard.</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reports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faculty, need to view the reports.</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admin user, need to view the admin setting for the client and </a:t>
            </a:r>
            <a:r>
              <a:rPr lang="en" sz="1400" spc="-1" dirty="0">
                <a:solidFill>
                  <a:srgbClr val="222222"/>
                </a:solidFill>
                <a:highlight>
                  <a:srgbClr val="FFFFFF"/>
                </a:highlight>
                <a:latin typeface="Lato"/>
                <a:ea typeface="Lato"/>
              </a:rPr>
              <a:t>change it.</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 need to vie</a:t>
            </a:r>
            <a:r>
              <a:rPr lang="en" sz="1400" spc="-1" dirty="0">
                <a:solidFill>
                  <a:srgbClr val="222222"/>
                </a:solidFill>
                <a:highlight>
                  <a:srgbClr val="FFFFFF"/>
                </a:highlight>
                <a:latin typeface="Lato"/>
                <a:ea typeface="Lato"/>
              </a:rPr>
              <a:t>w the content in the language of preference.</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a:t>
            </a:r>
            <a:r>
              <a:rPr lang="en" sz="1400" spc="-1" dirty="0">
                <a:solidFill>
                  <a:srgbClr val="222222"/>
                </a:solidFill>
                <a:highlight>
                  <a:srgbClr val="FFFFFF"/>
                </a:highlight>
                <a:latin typeface="Lato"/>
                <a:ea typeface="Lato"/>
              </a:rPr>
              <a:t>the exam in the language of preference.</a:t>
            </a:r>
          </a:p>
          <a:p>
            <a:pPr marL="285840" indent="-285480">
              <a:lnSpc>
                <a:spcPct val="100000"/>
              </a:lnSpc>
              <a:buClr>
                <a:srgbClr val="000000"/>
              </a:buClr>
              <a:buFont typeface="Arial"/>
              <a:buChar char="•"/>
              <a:tabLst>
                <a:tab pos="0" algn="l"/>
              </a:tabLst>
            </a:pPr>
            <a:endParaRPr lang="en" sz="1400" b="0" strike="noStrike" spc="-1" dirty="0">
              <a:solidFill>
                <a:srgbClr val="222222"/>
              </a:solidFill>
              <a:highlight>
                <a:srgbClr val="FFFFFF"/>
              </a:highlight>
              <a:latin typeface="Lato"/>
              <a:ea typeface="Lato"/>
            </a:endParaRP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Note: The intention will be to provide the minimum viable product features  in the initial phases.</a:t>
            </a:r>
            <a:endParaRPr lang="en" sz="1400" b="0" strike="noStrike" spc="-1" dirty="0">
              <a:solidFill>
                <a:srgbClr val="222222"/>
              </a:solidFill>
              <a:highlight>
                <a:srgbClr val="FFFFFF"/>
              </a:highlight>
              <a:latin typeface="Lato"/>
              <a:ea typeface="Lato"/>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extLst>
      <p:ext uri="{BB962C8B-B14F-4D97-AF65-F5344CB8AC3E}">
        <p14:creationId xmlns:p14="http://schemas.microsoft.com/office/powerpoint/2010/main" val="144021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792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GitHub Repository Link &amp; </a:t>
            </a:r>
            <a:r>
              <a:rPr lang="en" sz="2000" b="1" strike="noStrike" spc="-1" dirty="0">
                <a:solidFill>
                  <a:srgbClr val="4A4548"/>
                </a:solidFill>
                <a:highlight>
                  <a:srgbClr val="FFFFFF"/>
                </a:highlight>
                <a:latin typeface="Lato"/>
                <a:ea typeface="Lato"/>
              </a:rPr>
              <a:t>supporting diagrams, screenshots, if any</a:t>
            </a:r>
            <a:endParaRPr lang="en-IN" sz="2000" b="0" strike="noStrike" spc="-1" dirty="0">
              <a:latin typeface="Arial"/>
            </a:endParaRPr>
          </a:p>
        </p:txBody>
      </p:sp>
      <p:sp>
        <p:nvSpPr>
          <p:cNvPr id="105" name="CustomShape 2"/>
          <p:cNvSpPr/>
          <p:nvPr/>
        </p:nvSpPr>
        <p:spPr>
          <a:xfrm>
            <a:off x="540329" y="706582"/>
            <a:ext cx="5419896" cy="1908215"/>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r>
              <a:rPr lang="en-US" sz="1400" spc="-1" dirty="0">
                <a:solidFill>
                  <a:srgbClr val="000000"/>
                </a:solidFill>
                <a:highlight>
                  <a:srgbClr val="FFFFFF"/>
                </a:highlight>
                <a:latin typeface="Arial"/>
                <a:hlinkClick r:id="rId2"/>
              </a:rPr>
              <a:t>https://github.com/rajmanic15/sustainability-hackathon</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3"/>
              </a:rPr>
              <a:t>https://salmon-glacier-0882e7810.3.azurestaticapps.net/</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4"/>
              </a:rPr>
              <a:t>https://docs.google.com/spreadsheets/d/17BUlSRZEn0qdPFxkfAm21QzkCruflNLISYLmYAmu9lY/edit#gid=0</a:t>
            </a: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5"/>
          <a:stretch/>
        </p:blipFill>
        <p:spPr>
          <a:xfrm>
            <a:off x="7789320" y="4744080"/>
            <a:ext cx="1274760" cy="302040"/>
          </a:xfrm>
          <a:prstGeom prst="rect">
            <a:avLst/>
          </a:prstGeom>
          <a:ln>
            <a:noFill/>
          </a:ln>
        </p:spPr>
      </p:pic>
    </p:spTree>
    <p:extLst>
      <p:ext uri="{BB962C8B-B14F-4D97-AF65-F5344CB8AC3E}">
        <p14:creationId xmlns:p14="http://schemas.microsoft.com/office/powerpoint/2010/main" val="63777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38400" y="1917000"/>
            <a:ext cx="8649000" cy="826920"/>
          </a:xfrm>
          <a:prstGeom prst="rect">
            <a:avLst/>
          </a:prstGeom>
          <a:noFill/>
          <a:ln>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IN" sz="3600" b="0" strike="noStrike" spc="-1">
              <a:solidFill>
                <a:srgbClr val="000000"/>
              </a:solidFill>
              <a:latin typeface="Arial"/>
            </a:endParaRPr>
          </a:p>
        </p:txBody>
      </p:sp>
      <p:sp>
        <p:nvSpPr>
          <p:cNvPr id="108" name="TextShape 2"/>
          <p:cNvSpPr txBox="1"/>
          <p:nvPr/>
        </p:nvSpPr>
        <p:spPr>
          <a:xfrm>
            <a:off x="339840" y="2750759"/>
            <a:ext cx="6414120" cy="524455"/>
          </a:xfrm>
          <a:prstGeom prst="rect">
            <a:avLst/>
          </a:prstGeom>
          <a:noFill/>
          <a:ln>
            <a:noFill/>
          </a:ln>
        </p:spPr>
        <p:txBody>
          <a:bodyPr tIns="91440" bIns="91440">
            <a:noAutofit/>
          </a:bodyPr>
          <a:lstStyle/>
          <a:p>
            <a:pPr marL="457200" indent="-342720">
              <a:lnSpc>
                <a:spcPct val="150000"/>
              </a:lnSpc>
              <a:tabLst>
                <a:tab pos="0" algn="l"/>
              </a:tabLst>
            </a:pPr>
            <a:r>
              <a:rPr lang="en-US" sz="1600" b="0" strike="noStrike" spc="-1" dirty="0">
                <a:solidFill>
                  <a:srgbClr val="FFFFFF"/>
                </a:solidFill>
                <a:latin typeface="Lato"/>
                <a:ea typeface="Lato"/>
              </a:rPr>
              <a:t>Rajamanickam T </a:t>
            </a:r>
            <a:r>
              <a:rPr lang="en-US" sz="1600" b="0" u="sng" strike="noStrike" spc="-1" dirty="0">
                <a:solidFill>
                  <a:srgbClr val="1B2E85"/>
                </a:solidFill>
                <a:highlight>
                  <a:srgbClr val="008080"/>
                </a:highlight>
                <a:uFillTx/>
                <a:latin typeface="Lato"/>
                <a:ea typeface="Lato"/>
                <a:hlinkClick r:id="rId2"/>
              </a:rPr>
              <a:t>https://www.linkedin.com/in/rajamanickamt</a:t>
            </a:r>
            <a:r>
              <a:rPr lang="en-US" sz="1600" b="0" u="sng" strike="noStrike" spc="-1" dirty="0">
                <a:solidFill>
                  <a:srgbClr val="1B2E85"/>
                </a:solidFill>
                <a:uFillTx/>
                <a:latin typeface="Lato"/>
                <a:ea typeface="Lato"/>
                <a:hlinkClick r:id="rId2"/>
              </a:rPr>
              <a:t>/</a:t>
            </a:r>
            <a:endParaRPr lang="en-IN" sz="1600" b="0" strike="noStrike" spc="-1" dirty="0">
              <a:latin typeface="Arial"/>
            </a:endParaRPr>
          </a:p>
          <a:p>
            <a:pPr marL="457200" indent="-342720">
              <a:lnSpc>
                <a:spcPct val="150000"/>
              </a:lnSpc>
              <a:tabLst>
                <a:tab pos="0" algn="l"/>
              </a:tabLst>
            </a:pPr>
            <a:r>
              <a:rPr lang="en-US" sz="1600" b="0" strike="noStrike" spc="-1" dirty="0">
                <a:solidFill>
                  <a:srgbClr val="FFFFFF"/>
                </a:solidFill>
                <a:latin typeface="Lato"/>
                <a:ea typeface="Lato"/>
              </a:rPr>
              <a:t>Avinash Singh  </a:t>
            </a:r>
            <a:r>
              <a:rPr lang="en-US" sz="1600" b="0" u="sng" strike="noStrike" spc="-1" dirty="0">
                <a:solidFill>
                  <a:srgbClr val="1B2E85"/>
                </a:solidFill>
                <a:highlight>
                  <a:srgbClr val="008080"/>
                </a:highlight>
                <a:uFillTx/>
                <a:latin typeface="Lato"/>
                <a:ea typeface="Lato"/>
                <a:hlinkClick r:id="rId3"/>
              </a:rPr>
              <a:t>https://www.linkedin.com/in/avisatna</a:t>
            </a:r>
            <a:endParaRPr lang="en-IN" sz="1600" b="0" strike="noStrike" spc="-1" dirty="0">
              <a:highlight>
                <a:srgbClr val="008080"/>
              </a:highlight>
              <a:latin typeface="Arial"/>
            </a:endParaRPr>
          </a:p>
          <a:p>
            <a:pPr marL="457200" indent="-342720">
              <a:lnSpc>
                <a:spcPct val="150000"/>
              </a:lnSpc>
              <a:tabLst>
                <a:tab pos="0" algn="l"/>
              </a:tabLst>
            </a:pPr>
            <a:r>
              <a:rPr lang="en-US" sz="1600" b="0" strike="noStrike" spc="-1" dirty="0">
                <a:solidFill>
                  <a:srgbClr val="FFFFFF"/>
                </a:solidFill>
                <a:latin typeface="Lato"/>
                <a:ea typeface="Lato"/>
              </a:rPr>
              <a:t>Sivaprasad R  </a:t>
            </a:r>
            <a:r>
              <a:rPr lang="en-US" sz="1600" b="0" strike="noStrike" spc="-1" dirty="0">
                <a:solidFill>
                  <a:srgbClr val="FFFFFF"/>
                </a:solidFill>
                <a:highlight>
                  <a:srgbClr val="008080"/>
                </a:highlight>
                <a:latin typeface="Lato"/>
                <a:ea typeface="Lato"/>
                <a:hlinkClick r:id="rId4"/>
              </a:rPr>
              <a:t>https://www.linkedin.com/in/siva-prasad-2b03138b</a:t>
            </a:r>
            <a:endParaRPr lang="en-US" sz="1600" b="0" strike="noStrike" spc="-1" dirty="0">
              <a:solidFill>
                <a:srgbClr val="FFFFFF"/>
              </a:solidFill>
              <a:highlight>
                <a:srgbClr val="008080"/>
              </a:highlight>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Pramod Koshy </a:t>
            </a:r>
            <a:r>
              <a:rPr lang="en-US" sz="1600" b="0" u="sng" strike="noStrike" spc="-1" dirty="0">
                <a:solidFill>
                  <a:srgbClr val="1B2E85"/>
                </a:solidFill>
                <a:highlight>
                  <a:srgbClr val="008080"/>
                </a:highlight>
                <a:uFillTx/>
                <a:latin typeface="Lato"/>
                <a:ea typeface="Lato"/>
                <a:hlinkClick r:id="rId5"/>
              </a:rPr>
              <a:t>https://www.linkedin.com/in/Pramod-koshy</a:t>
            </a:r>
            <a:endParaRPr lang="en-IN" sz="1600" b="0" strike="noStrike" spc="-1" dirty="0">
              <a:highlight>
                <a:srgbClr val="008080"/>
              </a:highlight>
              <a:latin typeface="Arial"/>
            </a:endParaRPr>
          </a:p>
          <a:p>
            <a:pPr>
              <a:lnSpc>
                <a:spcPct val="150000"/>
              </a:lnSpc>
              <a:spcAft>
                <a:spcPts val="1599"/>
              </a:spcAft>
              <a:tabLst>
                <a:tab pos="0" algn="l"/>
              </a:tabLst>
            </a:pPr>
            <a:endParaRPr lang="en-IN" sz="1200" b="0" strike="noStrike" spc="-1" dirty="0">
              <a:latin typeface="Arial"/>
            </a:endParaRPr>
          </a:p>
        </p:txBody>
      </p:sp>
      <p:pic>
        <p:nvPicPr>
          <p:cNvPr id="109" name="Picture 4" descr="Icon&#10;&#10;Description automatically generated"/>
          <p:cNvPicPr/>
          <p:nvPr/>
        </p:nvPicPr>
        <p:blipFill>
          <a:blip r:embed="rId6"/>
          <a:stretch/>
        </p:blipFill>
        <p:spPr>
          <a:xfrm>
            <a:off x="7789320" y="4744080"/>
            <a:ext cx="1274760" cy="302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IN" sz="2000" b="0" strike="noStrike" spc="-1">
              <a:solidFill>
                <a:srgbClr val="000000"/>
              </a:solidFill>
              <a:latin typeface="Arial"/>
            </a:endParaRPr>
          </a:p>
        </p:txBody>
      </p:sp>
      <p:sp>
        <p:nvSpPr>
          <p:cNvPr id="87"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Education is the foundation in eradicating poverty and imparting social equality. </a:t>
            </a:r>
            <a:r>
              <a:rPr lang="en" sz="1400" b="1" strike="noStrike" spc="-1" dirty="0">
                <a:solidFill>
                  <a:srgbClr val="222222"/>
                </a:solidFill>
                <a:highlight>
                  <a:srgbClr val="FFFFFF"/>
                </a:highlight>
                <a:latin typeface="Lato"/>
                <a:ea typeface="Lato"/>
              </a:rPr>
              <a:t>Digital E-learning </a:t>
            </a:r>
            <a:r>
              <a:rPr lang="en" sz="1400" b="0" strike="noStrike" spc="-1" dirty="0">
                <a:solidFill>
                  <a:srgbClr val="222222"/>
                </a:solidFill>
                <a:highlight>
                  <a:srgbClr val="FFFFFF"/>
                </a:highlight>
                <a:latin typeface="Lato"/>
                <a:ea typeface="Lato"/>
              </a:rPr>
              <a:t>provides learners to acccess online learning content with accessbility and affordability. A systematic approach to </a:t>
            </a:r>
            <a:r>
              <a:rPr lang="en" sz="1400" b="1" strike="noStrike" spc="-1" dirty="0">
                <a:solidFill>
                  <a:srgbClr val="222222"/>
                </a:solidFill>
                <a:highlight>
                  <a:srgbClr val="FFFFFF"/>
                </a:highlight>
                <a:latin typeface="Lato"/>
                <a:ea typeface="Lato"/>
              </a:rPr>
              <a:t>learning</a:t>
            </a:r>
            <a:r>
              <a:rPr lang="en" sz="1400" b="0" strike="noStrike" spc="-1" dirty="0">
                <a:solidFill>
                  <a:srgbClr val="222222"/>
                </a:solidFill>
                <a:highlight>
                  <a:srgbClr val="FFFFFF"/>
                </a:highlight>
                <a:latin typeface="Lato"/>
                <a:ea typeface="Lato"/>
              </a:rPr>
              <a:t>  will help the learners to get skills that are required for personal development , regional development and become employable. </a:t>
            </a:r>
            <a:r>
              <a:rPr lang="en" sz="1400" b="1" strike="noStrike" spc="-1" dirty="0">
                <a:solidFill>
                  <a:srgbClr val="222222"/>
                </a:solidFill>
                <a:highlight>
                  <a:srgbClr val="FFFFFF"/>
                </a:highlight>
                <a:latin typeface="Lato"/>
                <a:ea typeface="Lato"/>
              </a:rPr>
              <a:t>Multilingual language </a:t>
            </a:r>
            <a:r>
              <a:rPr lang="en" sz="1400" b="0" strike="noStrike" spc="-1" dirty="0">
                <a:solidFill>
                  <a:srgbClr val="222222"/>
                </a:solidFill>
                <a:highlight>
                  <a:srgbClr val="FFFFFF"/>
                </a:highlight>
                <a:latin typeface="Lato"/>
                <a:ea typeface="Lato"/>
              </a:rPr>
              <a:t>supports learners to learn in  native languages and the ability to think clearly. Video, audio, diagrams are available for cognitive learning. Contents are uploaded as per requriements and approved by authorized faculty. </a:t>
            </a:r>
            <a:r>
              <a:rPr lang="en" sz="1400" b="1" strike="noStrike" spc="-1" dirty="0">
                <a:solidFill>
                  <a:srgbClr val="222222"/>
                </a:solidFill>
                <a:highlight>
                  <a:srgbClr val="FFFFFF"/>
                </a:highlight>
                <a:latin typeface="Lato"/>
                <a:ea typeface="Lato"/>
              </a:rPr>
              <a:t>Exam</a:t>
            </a:r>
            <a:r>
              <a:rPr lang="en" sz="1400" b="0" strike="noStrike" spc="-1" dirty="0">
                <a:solidFill>
                  <a:srgbClr val="222222"/>
                </a:solidFill>
                <a:highlight>
                  <a:srgbClr val="FFFFFF"/>
                </a:highlight>
                <a:latin typeface="Lato"/>
                <a:ea typeface="Lato"/>
              </a:rPr>
              <a:t> module validates the learners knowlege and helps them get certified. </a:t>
            </a:r>
            <a:r>
              <a:rPr lang="en" sz="1400" b="1" strike="noStrike" spc="-1" dirty="0">
                <a:solidFill>
                  <a:srgbClr val="222222"/>
                </a:solidFill>
                <a:highlight>
                  <a:srgbClr val="FFFFFF"/>
                </a:highlight>
                <a:latin typeface="Lato"/>
                <a:ea typeface="Lato"/>
              </a:rPr>
              <a:t>Leaderboard</a:t>
            </a:r>
            <a:r>
              <a:rPr lang="en" sz="1400" b="0" strike="noStrike" spc="-1" dirty="0">
                <a:solidFill>
                  <a:srgbClr val="222222"/>
                </a:solidFill>
                <a:highlight>
                  <a:srgbClr val="FFFFFF"/>
                </a:highlight>
                <a:latin typeface="Lato"/>
                <a:ea typeface="Lato"/>
              </a:rPr>
              <a:t> enables the learners to be competitative and motivating them to achieve more. </a:t>
            </a:r>
            <a:endParaRPr lang="en-IN" sz="1400" b="0" strike="noStrike" spc="-1" dirty="0">
              <a:latin typeface="Arial"/>
            </a:endParaRPr>
          </a:p>
        </p:txBody>
      </p:sp>
      <p:pic>
        <p:nvPicPr>
          <p:cNvPr id="88"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a:solidFill>
                <a:srgbClr val="000000"/>
              </a:solidFill>
              <a:latin typeface="Arial"/>
            </a:endParaRPr>
          </a:p>
        </p:txBody>
      </p:sp>
      <p:sp>
        <p:nvSpPr>
          <p:cNvPr id="90"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from schools, working </a:t>
            </a:r>
            <a:r>
              <a:rPr lang="en-US" sz="1400" b="0" strike="noStrike" spc="-1" dirty="0">
                <a:highlight>
                  <a:srgbClr val="FFFFFF"/>
                </a:highlight>
                <a:latin typeface="Lato"/>
                <a:ea typeface="Lato"/>
              </a:rPr>
              <a:t>professionals, continuous learners </a:t>
            </a:r>
            <a:r>
              <a:rPr lang="en-US" sz="1400" b="0" strike="noStrike" spc="-1" dirty="0">
                <a:solidFill>
                  <a:srgbClr val="222222"/>
                </a:solidFill>
                <a:highlight>
                  <a:srgbClr val="FFFFFF"/>
                </a:highlight>
                <a:latin typeface="Lato"/>
                <a:ea typeface="Lato"/>
              </a:rPr>
              <a:t>are the immediate users of the application. E-learning provides a learning environment that is accessible immediately and provides cognitive learning.  Mobile devices provide anytime and anywhere education. Provision for learners with disability will be included. Multi-lingual content development and faculty/teacher support for the contents target students in multiple regions of India and the World and even in remote places where content can be downloaded and used offline when needed in areas with low Internet services. Content will be available online 24/7 and be a repository for teaching and content authoring. Content review workflow will be an important part of this application. The Expert panel can review the content even sitting from the opposite end of the world. For example</a:t>
            </a:r>
            <a:r>
              <a:rPr lang="en-US" sz="1400" spc="-1" dirty="0">
                <a:solidFill>
                  <a:srgbClr val="222222"/>
                </a:solidFill>
                <a:highlight>
                  <a:srgbClr val="FFFFFF"/>
                </a:highlight>
                <a:latin typeface="Lato"/>
                <a:ea typeface="Lato"/>
              </a:rPr>
              <a:t>, </a:t>
            </a:r>
            <a:r>
              <a:rPr lang="en-US" sz="1400" b="0" strike="noStrike" spc="-1" dirty="0">
                <a:solidFill>
                  <a:srgbClr val="222222"/>
                </a:solidFill>
                <a:highlight>
                  <a:srgbClr val="FFFFFF"/>
                </a:highlight>
                <a:latin typeface="Lato"/>
                <a:ea typeface="Lato"/>
              </a:rPr>
              <a:t>teaching/creating/reviewing English could be done by professors willing to contribute time from UK as well.</a:t>
            </a:r>
            <a:endParaRPr lang="en-IN" sz="1400" b="0" strike="noStrike" spc="-1" dirty="0">
              <a:latin typeface="Arial"/>
            </a:endParaRPr>
          </a:p>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poor students, regional village students will definitely benefit from this platform.</a:t>
            </a:r>
          </a:p>
          <a:p>
            <a:pPr>
              <a:lnSpc>
                <a:spcPct val="115000"/>
              </a:lnSpc>
              <a:spcBef>
                <a:spcPts val="1001"/>
              </a:spcBef>
              <a:tabLst>
                <a:tab pos="0" algn="l"/>
              </a:tabLst>
            </a:pPr>
            <a:r>
              <a:rPr lang="en-US" sz="1400" b="0" i="0" u="none" strike="noStrike" dirty="0">
                <a:solidFill>
                  <a:srgbClr val="222222"/>
                </a:solidFill>
                <a:effectLst/>
                <a:latin typeface="Lato" panose="020F0502020204030203" pitchFamily="34" charset="0"/>
                <a:ea typeface="Lato" panose="020F0502020204030203" pitchFamily="34" charset="0"/>
                <a:cs typeface="Lato" panose="020F0502020204030203" pitchFamily="34" charset="0"/>
              </a:rPr>
              <a:t>Being fully digital makes it environment friendly and sustainable.</a:t>
            </a:r>
            <a:endParaRPr lang="en-IN" sz="1400" b="0" strike="noStrike" spc="-1" dirty="0">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001"/>
              </a:spcBef>
              <a:spcAft>
                <a:spcPts val="1001"/>
              </a:spcAft>
              <a:tabLst>
                <a:tab pos="0" algn="l"/>
              </a:tabLst>
            </a:pPr>
            <a:endParaRPr lang="en-IN" sz="1400" b="0" strike="noStrike" spc="-1" dirty="0">
              <a:latin typeface="Arial"/>
            </a:endParaRPr>
          </a:p>
        </p:txBody>
      </p:sp>
      <p:pic>
        <p:nvPicPr>
          <p:cNvPr id="91"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6320" y="122760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US" sz="1400" b="0" strike="noStrike" spc="-1" dirty="0">
                <a:solidFill>
                  <a:srgbClr val="222222"/>
                </a:solidFill>
                <a:highlight>
                  <a:srgbClr val="FFFFFF"/>
                </a:highlight>
                <a:latin typeface="Lato"/>
                <a:ea typeface="Lato"/>
              </a:rPr>
              <a:t>Google classroom, content learning with various learning providers are the alternatives. </a:t>
            </a:r>
            <a:r>
              <a:rPr lang="en-US" sz="1400" spc="-1" dirty="0">
                <a:solidFill>
                  <a:srgbClr val="222222"/>
                </a:solidFill>
                <a:highlight>
                  <a:srgbClr val="FFFFFF"/>
                </a:highlight>
                <a:latin typeface="Lato"/>
                <a:ea typeface="Lato"/>
              </a:rPr>
              <a:t>EduOnlineSystems application runs on all the browsers.</a:t>
            </a:r>
            <a:r>
              <a:rPr lang="en-US"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
        <p:nvSpPr>
          <p:cNvPr id="93" name="TextShape 2"/>
          <p:cNvSpPr txBox="1"/>
          <p:nvPr/>
        </p:nvSpPr>
        <p:spPr>
          <a:xfrm>
            <a:off x="34236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IN" sz="2000" b="0" strike="noStrike" spc="-1">
              <a:solidFill>
                <a:srgbClr val="000000"/>
              </a:solidFill>
              <a:latin typeface="Arial"/>
            </a:endParaRPr>
          </a:p>
        </p:txBody>
      </p:sp>
      <p:pic>
        <p:nvPicPr>
          <p:cNvPr id="94"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0" y="81864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4A4548"/>
                </a:solidFill>
                <a:highlight>
                  <a:srgbClr val="FFFFFF"/>
                </a:highlight>
                <a:latin typeface="Lato"/>
                <a:ea typeface="Lato"/>
              </a:rPr>
              <a:t>Tools or resources</a:t>
            </a:r>
            <a:endParaRPr lang="en-IN" sz="2000" b="0" strike="noStrike" spc="-1">
              <a:solidFill>
                <a:srgbClr val="000000"/>
              </a:solidFill>
              <a:latin typeface="Arial"/>
            </a:endParaRPr>
          </a:p>
        </p:txBody>
      </p:sp>
      <p:sp>
        <p:nvSpPr>
          <p:cNvPr id="96" name="TextShape 2"/>
          <p:cNvSpPr txBox="1"/>
          <p:nvPr/>
        </p:nvSpPr>
        <p:spPr>
          <a:xfrm>
            <a:off x="0" y="2019960"/>
            <a:ext cx="8279640" cy="575640"/>
          </a:xfrm>
          <a:prstGeom prst="rect">
            <a:avLst/>
          </a:prstGeom>
          <a:noFill/>
          <a:ln>
            <a:noFill/>
          </a:ln>
        </p:spPr>
        <p:txBody>
          <a:bodyPr tIns="91440" bIns="91440">
            <a:noAutofit/>
          </a:bodyPr>
          <a:lstStyle/>
          <a:p>
            <a:pPr>
              <a:lnSpc>
                <a:spcPct val="100000"/>
              </a:lnSpc>
              <a:tabLst>
                <a:tab pos="0" algn="l"/>
              </a:tabLst>
            </a:pPr>
            <a:r>
              <a:rPr lang="en" sz="1400" b="0" strike="noStrike" spc="-1" dirty="0">
                <a:solidFill>
                  <a:srgbClr val="4A4548"/>
                </a:solidFill>
                <a:highlight>
                  <a:srgbClr val="FFFFFF"/>
                </a:highlight>
                <a:latin typeface="Lato"/>
                <a:ea typeface="Lato"/>
              </a:rPr>
              <a:t>Azure native development tools for UI, API, Databases.</a:t>
            </a:r>
          </a:p>
          <a:p>
            <a:pPr>
              <a:lnSpc>
                <a:spcPct val="100000"/>
              </a:lnSpc>
              <a:tabLst>
                <a:tab pos="0" algn="l"/>
              </a:tabLst>
            </a:pPr>
            <a:r>
              <a:rPr lang="en" sz="1400" spc="-1" dirty="0">
                <a:solidFill>
                  <a:srgbClr val="4A4548"/>
                </a:solidFill>
                <a:highlight>
                  <a:srgbClr val="FFFFFF"/>
                </a:highlight>
                <a:latin typeface="Lato"/>
                <a:ea typeface="Lato"/>
              </a:rPr>
              <a:t>Visual studio Code, Angular, .Net, Java, Azure, Reporting, AI/ML, ChatGPT, C#, Python</a:t>
            </a:r>
            <a:endParaRPr lang="en-IN" sz="1400" b="0" strike="noStrike" spc="-1" dirty="0">
              <a:solidFill>
                <a:srgbClr val="000000"/>
              </a:solidFill>
              <a:latin typeface="Arial"/>
            </a:endParaRPr>
          </a:p>
        </p:txBody>
      </p:sp>
      <p:pic>
        <p:nvPicPr>
          <p:cNvPr id="97"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Any Supporting Functional Documents</a:t>
            </a:r>
            <a:endParaRPr lang="en-IN" sz="2000" b="0" strike="noStrike" spc="-1">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Agile based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Azure cloud hosted application to support non functional requirements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Microservice architecture for API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Three layered architecture with User Interface, Middler Layer and Data layer in cloud</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Client focussed archecture with shared resources and data isolation </a:t>
            </a:r>
            <a:r>
              <a:rPr lang="en" sz="1400" spc="-1" dirty="0">
                <a:solidFill>
                  <a:srgbClr val="222222"/>
                </a:solidFill>
                <a:highlight>
                  <a:srgbClr val="FFFFFF"/>
                </a:highlight>
                <a:latin typeface="Lato"/>
                <a:ea typeface="Lato"/>
              </a:rPr>
              <a:t> and </a:t>
            </a:r>
            <a:r>
              <a:rPr lang="en" sz="1400" b="0" strike="noStrike" spc="-1" dirty="0">
                <a:solidFill>
                  <a:srgbClr val="222222"/>
                </a:solidFill>
                <a:highlight>
                  <a:srgbClr val="FFFFFF"/>
                </a:highlight>
                <a:latin typeface="Lato"/>
                <a:ea typeface="Lato"/>
              </a:rPr>
              <a:t>data protection.</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seperated for client admin, expert faculty, end users.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Admin facility for client admin to set contents, questions and get approval for content.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Multi lingual content supporting regional languages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support for learning with content aggregators with module, units, sections, exercises,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Exam modules for specialised skills and reports supporting  the learning results.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Leaderboard and reports showcasing the learners activity and interests. </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Scalability, security, performance, availability design with azure infrastructcure and services.</a:t>
            </a:r>
            <a:endParaRPr lang="en-IN" sz="1400" b="0" strike="noStrike" spc="-1" dirty="0">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222222"/>
                </a:solidFill>
                <a:highlight>
                  <a:srgbClr val="FFFFFF"/>
                </a:highlight>
                <a:latin typeface="Lato"/>
                <a:ea typeface="Lato"/>
              </a:rPr>
              <a:t>Key Differentiators &amp; Adoption Plan</a:t>
            </a:r>
            <a:endParaRPr lang="en-IN" sz="2000" b="0" strike="noStrike" spc="-1" dirty="0">
              <a:solidFill>
                <a:srgbClr val="000000"/>
              </a:solidFill>
              <a:latin typeface="Arial"/>
            </a:endParaRPr>
          </a:p>
        </p:txBody>
      </p:sp>
      <p:sp>
        <p:nvSpPr>
          <p:cNvPr id="102"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Online Edu Systems is a online learning portal availble in cloud and available 24/7. The application supports mobile devices and multi-lungual support. Cognitive learning is provided with video, audio, diagrams supports. The courses will have systematic ways of learning and the best practices of Instructional Design.  Collaborative learning and the ability to discuss and learn topics not only from the Instructor but also from each other in moderated forums will be provided. Each learning modules will have submodules, units, sections and exercises.  The exam module provides the testing services to validate the learning and certify them. Leader board provides ai/ml features to categorise learners and motivate the learners. Admin will add content and expert faculty will approve the content for learners.</a:t>
            </a:r>
            <a:endParaRPr lang="en-IN" sz="1400" b="0" strike="noStrike" spc="-1" dirty="0">
              <a:latin typeface="Arial"/>
            </a:endParaRPr>
          </a:p>
        </p:txBody>
      </p:sp>
      <p:pic>
        <p:nvPicPr>
          <p:cNvPr id="103"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05A5-35CE-F0B4-3D8C-1355B7CD859D}"/>
              </a:ext>
            </a:extLst>
          </p:cNvPr>
          <p:cNvSpPr>
            <a:spLocks noGrp="1"/>
          </p:cNvSpPr>
          <p:nvPr>
            <p:ph type="title"/>
          </p:nvPr>
        </p:nvSpPr>
        <p:spPr>
          <a:xfrm>
            <a:off x="338400" y="638326"/>
            <a:ext cx="3872873" cy="192947"/>
          </a:xfrm>
        </p:spPr>
        <p:txBody>
          <a:bodyPr/>
          <a:lstStyle/>
          <a:p>
            <a:r>
              <a:rPr lang="en-US" sz="1200" dirty="0">
                <a:latin typeface="Lato" panose="020F0502020204030203" pitchFamily="34" charset="0"/>
                <a:ea typeface="Lato" panose="020F0502020204030203" pitchFamily="34" charset="0"/>
                <a:cs typeface="Lato" panose="020F0502020204030203" pitchFamily="34" charset="0"/>
              </a:rPr>
              <a:t>Application Cloud View</a:t>
            </a:r>
            <a:endParaRPr lang="en-US" sz="1200" dirty="0"/>
          </a:p>
        </p:txBody>
      </p:sp>
      <p:pic>
        <p:nvPicPr>
          <p:cNvPr id="14" name="Picture 13" descr="Graphical user interface&#10;&#10;Description automatically generated">
            <a:extLst>
              <a:ext uri="{FF2B5EF4-FFF2-40B4-BE49-F238E27FC236}">
                <a16:creationId xmlns:a16="http://schemas.microsoft.com/office/drawing/2014/main" id="{64AA9C49-73CD-DD3E-289B-6A39CA43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00" y="831273"/>
            <a:ext cx="4734454" cy="4183361"/>
          </a:xfrm>
          <a:prstGeom prst="rect">
            <a:avLst/>
          </a:prstGeom>
        </p:spPr>
      </p:pic>
      <p:pic>
        <p:nvPicPr>
          <p:cNvPr id="4" name="Picture 3" descr="Technical OverviewDiagram&#10;&#10;Application technical overview">
            <a:extLst>
              <a:ext uri="{FF2B5EF4-FFF2-40B4-BE49-F238E27FC236}">
                <a16:creationId xmlns:a16="http://schemas.microsoft.com/office/drawing/2014/main" id="{071FE7B9-86F9-109A-9B02-D6959DC2A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90" y="654341"/>
            <a:ext cx="4488110" cy="4183361"/>
          </a:xfrm>
          <a:prstGeom prst="rect">
            <a:avLst/>
          </a:prstGeom>
        </p:spPr>
      </p:pic>
      <p:sp>
        <p:nvSpPr>
          <p:cNvPr id="6" name="Title 1">
            <a:extLst>
              <a:ext uri="{FF2B5EF4-FFF2-40B4-BE49-F238E27FC236}">
                <a16:creationId xmlns:a16="http://schemas.microsoft.com/office/drawing/2014/main" id="{E938D874-B91E-E455-EA09-532591ACF4C9}"/>
              </a:ext>
            </a:extLst>
          </p:cNvPr>
          <p:cNvSpPr txBox="1">
            <a:spLocks/>
          </p:cNvSpPr>
          <p:nvPr/>
        </p:nvSpPr>
        <p:spPr>
          <a:xfrm>
            <a:off x="4777574" y="486561"/>
            <a:ext cx="3872873" cy="402671"/>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Application Tech overview</a:t>
            </a:r>
            <a:endParaRPr lang="en-US" sz="1400" dirty="0"/>
          </a:p>
        </p:txBody>
      </p:sp>
      <p:sp>
        <p:nvSpPr>
          <p:cNvPr id="7" name="Title 1">
            <a:extLst>
              <a:ext uri="{FF2B5EF4-FFF2-40B4-BE49-F238E27FC236}">
                <a16:creationId xmlns:a16="http://schemas.microsoft.com/office/drawing/2014/main" id="{7AD6C743-0436-7536-45D1-DD4361AE5999}"/>
              </a:ext>
            </a:extLst>
          </p:cNvPr>
          <p:cNvSpPr txBox="1">
            <a:spLocks/>
          </p:cNvSpPr>
          <p:nvPr/>
        </p:nvSpPr>
        <p:spPr>
          <a:xfrm>
            <a:off x="230741" y="193710"/>
            <a:ext cx="3872873" cy="419449"/>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Solution architecture</a:t>
            </a:r>
            <a:endParaRPr lang="en-US" sz="1400" dirty="0"/>
          </a:p>
        </p:txBody>
      </p:sp>
    </p:spTree>
    <p:extLst>
      <p:ext uri="{BB962C8B-B14F-4D97-AF65-F5344CB8AC3E}">
        <p14:creationId xmlns:p14="http://schemas.microsoft.com/office/powerpoint/2010/main" val="411739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275800" y="178075"/>
            <a:ext cx="8627700" cy="478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Main</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Online Learner Portal | | | Teacher Portal | | | Content Authoring/Validation Portal  | | | Administrator Portal</a:t>
            </a:r>
            <a:endParaRPr sz="10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Online Learner Portal (Mobile Included)</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Learner | Course, Module, Units, | | | sections, exercises, Forums | | Exam | Multiple choice, Subjective, | | | Drag and drop, time-based | | | exams, certificates, badges | | Leaderboard| Team-wise, class-wise, | | | industry-wise |</a:t>
            </a:r>
            <a:endParaRPr sz="10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900" b="1" dirty="0">
                <a:solidFill>
                  <a:schemeClr val="dk1"/>
                </a:solidFill>
              </a:rPr>
              <a:t>Learner Dashboard</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Courses in progress| | | Tests completed | </a:t>
            </a:r>
            <a:endParaRPr sz="10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Teacher Portal</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Administer Courses and timings | | | Manage Students | | | Administer Tests and marks | | | Subjects and Groups | | | Reports </a:t>
            </a:r>
            <a:endParaRPr sz="1100" dirty="0">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Content Authoring/Validation Portal</a:t>
            </a:r>
            <a:endParaRPr sz="9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Content Creation | | | Content Validation | | | Workflow Management | | | Chat GPT API Integration | | | Business Rules | </a:t>
            </a:r>
            <a:endParaRPr sz="10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b="1" dirty="0">
                <a:solidFill>
                  <a:schemeClr val="dk1"/>
                </a:solidFill>
              </a:rPr>
              <a:t>Administrator Portal</a:t>
            </a:r>
            <a:endParaRPr sz="10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User Management | | | Manage the Application</a:t>
            </a:r>
            <a:endParaRPr sz="1000" dirty="0">
              <a:solidFill>
                <a:schemeClr val="dk1"/>
              </a:solidFill>
            </a:endParaRPr>
          </a:p>
          <a:p>
            <a:pPr marL="0" lvl="0" indent="0" algn="l" rtl="0">
              <a:spcBef>
                <a:spcPts val="1200"/>
              </a:spcBef>
              <a:spcAft>
                <a:spcPts val="0"/>
              </a:spcAft>
              <a:buClr>
                <a:schemeClr val="dk1"/>
              </a:buClr>
              <a:buFont typeface="Arial"/>
              <a:buNone/>
            </a:pPr>
            <a:endParaRPr sz="1200"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None/>
            </a:pPr>
            <a:r>
              <a:rPr lang="en-US" sz="1400" dirty="0">
                <a:solidFill>
                  <a:srgbClr val="000000"/>
                </a:solidFill>
                <a:highlight>
                  <a:srgbClr val="FFFFFF"/>
                </a:highlight>
                <a:latin typeface="Arial"/>
                <a:ea typeface="Arial"/>
                <a:cs typeface="Arial"/>
                <a:sym typeface="Arial"/>
              </a:rPr>
              <a:t>		</a:t>
            </a:r>
            <a:endParaRPr sz="1400" b="0" strike="noStrik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strike="noStrike" dirty="0">
              <a:solidFill>
                <a:schemeClr val="dk1"/>
              </a:solidFill>
              <a:latin typeface="Arial"/>
              <a:ea typeface="Arial"/>
              <a:cs typeface="Arial"/>
              <a:sym typeface="Arial"/>
            </a:endParaRPr>
          </a:p>
        </p:txBody>
      </p:sp>
      <p:pic>
        <p:nvPicPr>
          <p:cNvPr id="174" name="Google Shape;174;p9" descr="Icon&#10;&#10;Description automatically generated"/>
          <p:cNvPicPr preferRelativeResize="0"/>
          <p:nvPr/>
        </p:nvPicPr>
        <p:blipFill rotWithShape="1">
          <a:blip r:embed="rId3">
            <a:alphaModFix/>
          </a:blip>
          <a:srcRect/>
          <a:stretch/>
        </p:blipFill>
        <p:spPr>
          <a:xfrm>
            <a:off x="7780443" y="4633306"/>
            <a:ext cx="1274760" cy="302040"/>
          </a:xfrm>
          <a:prstGeom prst="rect">
            <a:avLst/>
          </a:prstGeom>
          <a:noFill/>
          <a:ln>
            <a:noFill/>
          </a:ln>
        </p:spPr>
      </p:pic>
      <p:sp>
        <p:nvSpPr>
          <p:cNvPr id="175" name="Google Shape;175;p9"/>
          <p:cNvSpPr txBox="1"/>
          <p:nvPr/>
        </p:nvSpPr>
        <p:spPr>
          <a:xfrm>
            <a:off x="4397434" y="706582"/>
            <a:ext cx="3857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000000"/>
                </a:solidFill>
                <a:highlight>
                  <a:srgbClr val="FFFFFF"/>
                </a:highlight>
                <a:latin typeface="Arial"/>
                <a:ea typeface="Arial"/>
                <a:cs typeface="Arial"/>
                <a:sym typeface="Arial"/>
              </a:rPr>
              <a:t>	</a:t>
            </a:r>
            <a:endParaRPr sz="18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strike="noStrike">
                <a:solidFill>
                  <a:srgbClr val="000000"/>
                </a:solidFill>
                <a:highlight>
                  <a:srgbClr val="FFFFFF"/>
                </a:highlight>
                <a:latin typeface="Arial"/>
                <a:ea typeface="Arial"/>
                <a:cs typeface="Arial"/>
                <a:sym typeface="Arial"/>
              </a:rPr>
              <a:t>	</a:t>
            </a:r>
            <a:endParaRPr sz="12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2108</Words>
  <Application>Microsoft Office PowerPoint</Application>
  <PresentationFormat>On-screen Show (16:9)</PresentationFormat>
  <Paragraphs>140</Paragraphs>
  <Slides>16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Lato</vt:lpstr>
      <vt:lpstr>Lato</vt:lpstr>
      <vt:lpstr>Lato Black</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Cloud View</vt:lpstr>
      <vt:lpstr>PowerPoint Presentation</vt:lpstr>
      <vt:lpstr>Our USP - what differentiates us</vt:lpstr>
      <vt:lpstr>Architectural framework for an educational platform using Azure platform and ChatGPT API:</vt:lpstr>
      <vt:lpstr>Use Cases of Current Rural Development Programmes that would definitely  benefit from a fully Online and Offline Platform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Thangarasu, Raja - Dell Team</cp:lastModifiedBy>
  <cp:revision>82</cp:revision>
  <dcterms:modified xsi:type="dcterms:W3CDTF">2023-04-29T16:17:38Z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dad3be33-4108-4738-9e07-d8656a181486_ActionId">
    <vt:lpwstr>f0d90b14-8e8d-4a35-a0b8-bb3d814ca796</vt:lpwstr>
  </property>
  <property fmtid="{D5CDD505-2E9C-101B-9397-08002B2CF9AE}" pid="8" name="MSIP_Label_dad3be33-4108-4738-9e07-d8656a181486_ContentBits">
    <vt:lpwstr>0</vt:lpwstr>
  </property>
  <property fmtid="{D5CDD505-2E9C-101B-9397-08002B2CF9AE}" pid="9" name="MSIP_Label_dad3be33-4108-4738-9e07-d8656a181486_Enabled">
    <vt:lpwstr>true</vt:lpwstr>
  </property>
  <property fmtid="{D5CDD505-2E9C-101B-9397-08002B2CF9AE}" pid="10" name="MSIP_Label_dad3be33-4108-4738-9e07-d8656a181486_Method">
    <vt:lpwstr>Privileged</vt:lpwstr>
  </property>
  <property fmtid="{D5CDD505-2E9C-101B-9397-08002B2CF9AE}" pid="11" name="MSIP_Label_dad3be33-4108-4738-9e07-d8656a181486_Name">
    <vt:lpwstr>Public No Visual Label</vt:lpwstr>
  </property>
  <property fmtid="{D5CDD505-2E9C-101B-9397-08002B2CF9AE}" pid="12" name="MSIP_Label_dad3be33-4108-4738-9e07-d8656a181486_SetDate">
    <vt:lpwstr>2023-04-19T09:42:51Z</vt:lpwstr>
  </property>
  <property fmtid="{D5CDD505-2E9C-101B-9397-08002B2CF9AE}" pid="13" name="MSIP_Label_dad3be33-4108-4738-9e07-d8656a181486_SiteId">
    <vt:lpwstr>945c199a-83a2-4e80-9f8c-5a91be5752dd</vt:lpwstr>
  </property>
  <property fmtid="{D5CDD505-2E9C-101B-9397-08002B2CF9AE}" pid="14" name="Notes">
    <vt:i4>9</vt:i4>
  </property>
  <property fmtid="{D5CDD505-2E9C-101B-9397-08002B2CF9AE}" pid="15" name="PresentationFormat">
    <vt:lpwstr>On-screen Show (16:9)</vt:lpwstr>
  </property>
  <property fmtid="{D5CDD505-2E9C-101B-9397-08002B2CF9AE}" pid="16" name="ScaleCrop">
    <vt:bool>false</vt:bool>
  </property>
  <property fmtid="{D5CDD505-2E9C-101B-9397-08002B2CF9AE}" pid="17" name="ShareDoc">
    <vt:bool>false</vt:bool>
  </property>
  <property fmtid="{D5CDD505-2E9C-101B-9397-08002B2CF9AE}" pid="18" name="Slides">
    <vt:i4>9</vt:i4>
  </property>
</Properties>
</file>