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4" r:id="rId6"/>
    <p:sldId id="266" r:id="rId7"/>
    <p:sldId id="265" r:id="rId8"/>
    <p:sldId id="267" r:id="rId9"/>
    <p:sldId id="269" r:id="rId10"/>
    <p:sldId id="270" r:id="rId11"/>
    <p:sldId id="271" r:id="rId12"/>
    <p:sldId id="272" r:id="rId13"/>
    <p:sldId id="273" r:id="rId14"/>
    <p:sldId id="263" r:id="rId15"/>
    <p:sldId id="274" r:id="rId16"/>
    <p:sldId id="275" r:id="rId17"/>
    <p:sldId id="276" r:id="rId18"/>
    <p:sldId id="277" r:id="rId19"/>
    <p:sldId id="278" r:id="rId20"/>
    <p:sldId id="280" r:id="rId21"/>
    <p:sldId id="281" r:id="rId22"/>
    <p:sldId id="282" r:id="rId23"/>
    <p:sldId id="283" r:id="rId24"/>
    <p:sldId id="284" r:id="rId25"/>
    <p:sldId id="286" r:id="rId26"/>
    <p:sldId id="285" r:id="rId27"/>
    <p:sldId id="287" r:id="rId28"/>
    <p:sldId id="290" r:id="rId29"/>
    <p:sldId id="291" r:id="rId30"/>
    <p:sldId id="293" r:id="rId31"/>
    <p:sldId id="294" r:id="rId32"/>
    <p:sldId id="292" r:id="rId33"/>
    <p:sldId id="262" r:id="rId3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550" autoAdjust="0"/>
  </p:normalViewPr>
  <p:slideViewPr>
    <p:cSldViewPr snapToGrid="0" snapToObjects="1">
      <p:cViewPr varScale="1">
        <p:scale>
          <a:sx n="67" d="100"/>
          <a:sy n="67" d="100"/>
        </p:scale>
        <p:origin x="75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1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B45A1-442A-F19A-5C7E-1D8349AA38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44E9F6-2778-479E-8ADA-7A9AB9940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26C20A-BA62-2530-6639-EC09167DCA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925BEC-C939-AC4B-4BA3-0338FBF33615}"/>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6093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0DC1-DB15-58B9-C0D5-0655C1A6E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18231-3E6E-9911-BC7A-219376A98B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9E047D-45D3-3C75-A3AB-15115E2C41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59AFFE-4CB7-D471-D71C-400AAB9D1878}"/>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28221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62996-6303-2C37-868A-B6022356C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65AA1-E0AE-CBA9-2709-BE80B4D812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94674F-2E2A-4CC6-407B-459597465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A19A8D-C51C-8A5F-2AC5-14BC8F420AA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76832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2E0E-E1C1-040A-69CF-B114493A6E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F86FFF-A535-6D5F-ADA0-85CCFD4DF3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46168F-40CF-6ECD-E484-E4779C4AB6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574136-0A38-0B20-2FB0-3B1BC2FA215E}"/>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176897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2ACF7-CBB7-F80A-89FF-098A31A88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BF3321-AE0B-CC0C-B4B9-6B0E03DE32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605FB-7EA2-2863-29BC-2E8986AF18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70131E-F913-9DB1-A126-C720F5DE21CC}"/>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693000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AC7F2-CB86-FF0D-3B21-905ACF14A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2F8F00-F5C7-2B9C-E79F-971BF237F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6FEA5D-EEE0-3D86-172B-05E5732BBA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87DF4-7640-44E0-DF32-E44AD8D5F457}"/>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05233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0017D-7B94-DA5E-3CBE-DCE3E94A71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3DFD44-80DC-ABFF-EAE9-A98C575A92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958F4-A64C-0EAB-3ECC-B0DE4E441F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67779B-3D3F-4813-8481-06736B0AB40F}"/>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112121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13DFB-036D-10FA-1A58-91C4C1D74C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54284C-62CF-4661-7715-C2BF2A436E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52F6A-A02F-204F-BD3B-443E875116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97D86D-5846-48A9-3A8A-1A5D3FC71284}"/>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015473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FDDAE-4E38-E14A-4446-044F93093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D3F251-E078-69C6-DFE3-76A45DFE5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4633C1-C880-4D9E-B938-3F359E60A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228488-6FFE-44CC-95E6-7A6BBDEC42A9}"/>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630553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A450-8918-2C57-EE92-EDEECB2DF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D497DB-2B18-813D-4823-9E0E0E824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D00743-F530-ED8B-39E7-3E0744FB3E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C8BE73-602D-C144-DF9B-AB4E6140F89D}"/>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31746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BEEB-41F2-F0A2-CE4C-74CA7C161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3A9072-8338-35CD-6132-1F6FCF8E9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7E61B-A437-EAD2-5B5C-3AC9B131CD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799AAC-9CD4-04D4-ACE3-C2EA466C1A5F}"/>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709991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40DE4-2164-7DA2-003A-219D0A08E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30042-4823-F1C4-070C-CEADC23C47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DE46DA-59DD-8988-AEDD-AEB73E5A2E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E100CA-4E8A-B281-8DC4-CE0CCD896085}"/>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628389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73964-0F3C-FD1C-FF7C-8F8CFBD7B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BDF74A-BCCC-72F9-2FDC-1F1C266B0B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E76768-9042-23AE-5D24-358D5A6F0F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D3381D-FC1E-BE5D-9081-49DEDBF7BECB}"/>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25797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F397D-E2BB-A570-FFB4-2B0CCBFE77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64B416-7443-BCFD-15D5-C64E196F67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EAE10-C82E-E9F1-4898-A3C7F7863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0D8E7D-484E-2CC9-E1B5-044E1F014F77}"/>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780852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A9A12-0B15-36A3-357D-2B3B1F2C8B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2A9DE0-9BB5-50E5-2252-4B3E297BC9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901DF-E894-9F4D-C94F-C1FFB4B44C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B98EA-D524-D637-6DBC-49EB6300E61B}"/>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35384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5B863-955E-D911-5D06-C240A559D7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C1353D-02CB-E977-1918-2FBAF6292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A762C-22BC-8CD9-3BA9-35FEDDDD92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C2CAA3-A791-D7A0-038F-4B63E5DC2137}"/>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904489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B3C7F-1E2A-D3EF-4459-2B15F8C37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67D91-660B-E054-D213-196E4ED741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5C4FF-89B4-9D7C-C388-F058581F4C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D7A52A-96E7-1D60-D99F-3A0E1C0E36D6}"/>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846485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72ACD-140E-6BF9-8BFE-244A72D80B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2BDF6D-CA3B-359F-DC42-D2BE0B58B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43617-0284-7F1A-3D3C-D1EC15FECE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0A6A35-7958-31CF-582A-B54B9332516C}"/>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553956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761A8-4136-51B6-5BEA-B912B85A40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217CA-13CD-7D52-DC30-3288C19AA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DCF2A0-5EB4-9B3B-A598-ADAFBDA4C6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B644C0-C8F0-F59C-1341-78D1DABCE21B}"/>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391926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CAA5D-344D-C75A-A6BC-16B1E4F98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4A38A9-0CA0-20A1-25E4-6FD602728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BBA4A5-BEF4-01C6-1870-934DE2046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3341B2-3051-0D0D-8065-4F4D304CA5C7}"/>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5845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44AD8-C308-F3E5-8057-6AEB4B08A4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9ED7F0-784B-45F5-7F5B-DEDC53F6C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A6EB8-6B79-DFA3-2FE7-658467CC99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8D5A8C-AD61-C85E-C9ED-8E9A87DF480B}"/>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862351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6FDE1-6E3C-2774-1625-C66A680479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7CBDB4-B723-E412-4A9E-5806C0F217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64B5C-80CF-25FB-3C8A-CBBBC08B6D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5619C8-9E96-E349-A14F-01D3E6A1E72D}"/>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550934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2392-D628-B4DD-6F2C-29A26AFD3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8603B-8D24-EA6D-5B1D-ECB08C0932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7FDC4-7200-F4B5-8149-09B926B0C1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FE7F75-1E14-182C-1559-8D9EFF873564}"/>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03181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43064-E464-AFB9-B75B-F4A2D0AD6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1F273-B731-9104-5B8F-BE5503B8E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6B7736-166A-C839-0630-FE5318118B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5BF644-984B-AC5D-EF5A-21863A3CAE9C}"/>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394842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473B1-D7B8-6404-DA79-92279324E7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35D171-E5F4-8883-B088-55B5C3DCB1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FEADE3-7ADC-D666-6E3F-FA04198CF1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BFE388-58E3-6621-22C2-B103161E332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84618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6F189-7285-7BC6-6DE6-DC003BC7D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77FDA-2CFF-D6C8-AD45-FF489DDB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DCF41-1D11-3D1D-B379-433A084727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DC76AC-D8FC-F7FE-1779-A14D3A3FE2F4}"/>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078177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EBCDB-C390-7254-0A17-EF16AAF05B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0A077-7B48-C26B-8269-D27B1AF53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CF045D-C3C0-E40B-A4F8-85BFCCB268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C06183-73E2-7158-17BE-FCC6E83A16AD}"/>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95790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hyperlink" Target="https://jalammar.github.io/visualizing-neural-machine-translation-mechanics-of-seq2seq-models-with-atten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hyperlink" Target="https://medium.com/deeper-learning/glossary-of-deep-learning-word-embedding-f90c3cec34c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40186"/>
            <a:ext cx="7477601" cy="1666399"/>
          </a:xfrm>
          <a:prstGeom prst="rect">
            <a:avLst/>
          </a:prstGeom>
          <a:noFill/>
          <a:ln/>
        </p:spPr>
        <p:txBody>
          <a:bodyPr wrap="square" rtlCol="0" anchor="t"/>
          <a:lstStyle/>
          <a:p>
            <a:pPr marL="0" indent="0">
              <a:lnSpc>
                <a:spcPts val="6561"/>
              </a:lnSpc>
              <a:buNone/>
            </a:pPr>
            <a:r>
              <a:rPr lang="en-US" sz="5249" b="1" kern="0" spc="-105" dirty="0">
                <a:solidFill>
                  <a:srgbClr val="FF75D3"/>
                </a:solidFill>
                <a:latin typeface="adonis-web" pitchFamily="34" charset="0"/>
                <a:ea typeface="adonis-web" pitchFamily="34" charset="-122"/>
                <a:cs typeface="adonis-web" pitchFamily="34" charset="-120"/>
              </a:rPr>
              <a:t>Understanding Transformer Architecture</a:t>
            </a:r>
            <a:endParaRPr lang="en-US" sz="5249" dirty="0"/>
          </a:p>
        </p:txBody>
      </p:sp>
      <p:sp>
        <p:nvSpPr>
          <p:cNvPr id="6" name="Text 2"/>
          <p:cNvSpPr/>
          <p:nvPr/>
        </p:nvSpPr>
        <p:spPr>
          <a:xfrm>
            <a:off x="833199" y="5289541"/>
            <a:ext cx="7477601" cy="87403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 in depth explanation of the Transformer architecture, its components, math behind it, and a simplified approach </a:t>
            </a:r>
            <a:endParaRPr lang="en-US" sz="1750" dirty="0"/>
          </a:p>
        </p:txBody>
      </p:sp>
      <p:sp>
        <p:nvSpPr>
          <p:cNvPr id="7" name="Shape 3"/>
          <p:cNvSpPr/>
          <p:nvPr/>
        </p:nvSpPr>
        <p:spPr>
          <a:xfrm>
            <a:off x="833199" y="5417225"/>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1018520" y="6660951"/>
            <a:ext cx="340162" cy="340162"/>
          </a:xfrm>
          <a:prstGeom prst="rect">
            <a:avLst/>
          </a:prstGeom>
        </p:spPr>
      </p:pic>
      <p:sp>
        <p:nvSpPr>
          <p:cNvPr id="9" name="Text 4"/>
          <p:cNvSpPr/>
          <p:nvPr/>
        </p:nvSpPr>
        <p:spPr>
          <a:xfrm>
            <a:off x="1299686" y="6540248"/>
            <a:ext cx="1615202" cy="355403"/>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Source Sans Pro" pitchFamily="34" charset="0"/>
                <a:ea typeface="Source Sans Pro" pitchFamily="34" charset="-122"/>
                <a:cs typeface="Source Sans Pro" pitchFamily="34" charset="-120"/>
              </a:rPr>
              <a:t>by Raj matam</a:t>
            </a:r>
            <a:endParaRPr lang="en-US" sz="2187" dirty="0"/>
          </a:p>
        </p:txBody>
      </p:sp>
      <p:pic>
        <p:nvPicPr>
          <p:cNvPr id="1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E86E5-F662-78D7-82D2-43585F8EC12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7C809B0-C3CA-3D54-3168-956577AA4FB0}"/>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41F6010-EDD8-65F3-282D-6DD5E1F7896B}"/>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CE7B9B08-0E1E-3593-BD6B-90B1C5DFB738}"/>
              </a:ext>
            </a:extLst>
          </p:cNvPr>
          <p:cNvSpPr/>
          <p:nvPr/>
        </p:nvSpPr>
        <p:spPr>
          <a:xfrm>
            <a:off x="591671" y="1183341"/>
            <a:ext cx="13205529" cy="2931459"/>
          </a:xfrm>
          <a:prstGeom prst="rect">
            <a:avLst/>
          </a:prstGeom>
          <a:noFill/>
          <a:ln/>
        </p:spPr>
        <p:txBody>
          <a:bodyPr wrap="square" rtlCol="0" anchor="t"/>
          <a:lstStyle/>
          <a:p>
            <a:pPr fontAlgn="base"/>
            <a:r>
              <a:rPr lang="en-IN" sz="2800" b="1" i="0" dirty="0">
                <a:solidFill>
                  <a:srgbClr val="222222"/>
                </a:solidFill>
                <a:effectLst/>
                <a:latin typeface="Helvetica Neue"/>
              </a:rPr>
              <a:t> </a:t>
            </a:r>
            <a:r>
              <a:rPr lang="en-IN" sz="2800" b="1" i="0" dirty="0">
                <a:solidFill>
                  <a:srgbClr val="0070C0"/>
                </a:solidFill>
                <a:effectLst/>
                <a:latin typeface="Helvetica Neue"/>
              </a:rPr>
              <a:t>Encoding:</a:t>
            </a:r>
          </a:p>
          <a:p>
            <a:pPr algn="l" fontAlgn="base"/>
            <a:endParaRPr lang="en-US" sz="2400" i="0" dirty="0">
              <a:solidFill>
                <a:srgbClr val="FF00FF"/>
              </a:solidFill>
              <a:effectLst/>
              <a:latin typeface="adonis-web"/>
            </a:endParaRPr>
          </a:p>
          <a:p>
            <a:pPr marL="342900" indent="-342900" algn="l" fontAlgn="base">
              <a:buFont typeface="Wingdings" panose="05000000000000000000" pitchFamily="2" charset="2"/>
              <a:buChar char="v"/>
            </a:pPr>
            <a:r>
              <a:rPr lang="en-US" sz="2400" i="0" dirty="0">
                <a:solidFill>
                  <a:srgbClr val="FF00FF"/>
                </a:solidFill>
                <a:effectLst/>
                <a:latin typeface="adonis-web"/>
              </a:rPr>
              <a:t>Next, we’ll switch up the example to a shorter sentence and we’ll look at what happens in each sub layer of the encoder.</a:t>
            </a:r>
          </a:p>
          <a:p>
            <a:pPr marL="342900" indent="-342900" algn="l" fontAlgn="base">
              <a:buFont typeface="Wingdings" panose="05000000000000000000" pitchFamily="2" charset="2"/>
              <a:buChar char="v"/>
            </a:pPr>
            <a:r>
              <a:rPr lang="en-US" sz="2400" dirty="0">
                <a:solidFill>
                  <a:srgbClr val="FF00FF"/>
                </a:solidFill>
                <a:latin typeface="adonis-web"/>
              </a:rPr>
              <a:t>The</a:t>
            </a:r>
            <a:r>
              <a:rPr lang="en-US" sz="2400" i="0" dirty="0">
                <a:solidFill>
                  <a:srgbClr val="FF00FF"/>
                </a:solidFill>
                <a:effectLst/>
                <a:latin typeface="adonis-web"/>
              </a:rPr>
              <a:t> encoder receives a list of vectors as input. It processes this list by passing these vectors into a ‘self attention’ layer, then into a feed forward neural network, then sends out the output upwards to the next encoder.</a:t>
            </a:r>
          </a:p>
          <a:p>
            <a:pPr marL="342900" indent="-342900" algn="l" fontAlgn="base">
              <a:buFont typeface="Wingdings" panose="05000000000000000000" pitchFamily="2" charset="2"/>
              <a:buChar char="v"/>
            </a:pPr>
            <a:r>
              <a:rPr lang="en-US" sz="2400" i="0" dirty="0">
                <a:solidFill>
                  <a:srgbClr val="FF00FF"/>
                </a:solidFill>
                <a:effectLst/>
                <a:latin typeface="adonis-web"/>
              </a:rPr>
              <a:t>The word at each position passes through a self attention process. Then, they each pass through a feed forward neural network    the exact same network with each vector flowing through it separately.</a:t>
            </a:r>
            <a:br>
              <a:rPr lang="en-US" sz="2400" dirty="0"/>
            </a:b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8C30823D-0503-7905-44AF-2DAC94481B77}"/>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D7FEFEB6-B4CF-8627-62A7-0ADC50ED5DCC}"/>
              </a:ext>
            </a:extLst>
          </p:cNvPr>
          <p:cNvPicPr>
            <a:picLocks noChangeAspect="1"/>
          </p:cNvPicPr>
          <p:nvPr/>
        </p:nvPicPr>
        <p:blipFill>
          <a:blip r:embed="rId6"/>
          <a:stretch>
            <a:fillRect/>
          </a:stretch>
        </p:blipFill>
        <p:spPr>
          <a:xfrm>
            <a:off x="6116284" y="4766310"/>
            <a:ext cx="5390230" cy="2533841"/>
          </a:xfrm>
          <a:prstGeom prst="rect">
            <a:avLst/>
          </a:prstGeom>
        </p:spPr>
      </p:pic>
    </p:spTree>
    <p:extLst>
      <p:ext uri="{BB962C8B-B14F-4D97-AF65-F5344CB8AC3E}">
        <p14:creationId xmlns:p14="http://schemas.microsoft.com/office/powerpoint/2010/main" val="79230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0BF25-E2C6-8FF2-AE7C-F7E7078740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8AEFF94-5DF5-8FEB-8A68-E425AA19AF2D}"/>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BBD19B7-52A1-AA81-D677-0D33482109FF}"/>
              </a:ext>
            </a:extLst>
          </p:cNvPr>
          <p:cNvSpPr/>
          <p:nvPr/>
        </p:nvSpPr>
        <p:spPr>
          <a:xfrm>
            <a:off x="-91440" y="-9144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7526BB1E-0FDB-C8CD-1088-A45D0DF89809}"/>
              </a:ext>
            </a:extLst>
          </p:cNvPr>
          <p:cNvSpPr/>
          <p:nvPr/>
        </p:nvSpPr>
        <p:spPr>
          <a:xfrm>
            <a:off x="91440" y="2298774"/>
            <a:ext cx="13705760" cy="5199306"/>
          </a:xfrm>
          <a:prstGeom prst="rect">
            <a:avLst/>
          </a:prstGeom>
          <a:noFill/>
          <a:ln/>
        </p:spPr>
        <p:txBody>
          <a:bodyPr wrap="square" rtlCol="0" anchor="t"/>
          <a:lstStyle/>
          <a:p>
            <a:pPr marL="342900" indent="-342900" algn="l" fontAlgn="base">
              <a:buFont typeface="Wingdings" panose="05000000000000000000" pitchFamily="2" charset="2"/>
              <a:buChar char="v"/>
            </a:pPr>
            <a:endParaRPr lang="en-US" sz="2400" i="0" dirty="0">
              <a:solidFill>
                <a:srgbClr val="FF00FF"/>
              </a:solidFill>
              <a:effectLst/>
              <a:latin typeface="adonis-web"/>
            </a:endParaRPr>
          </a:p>
          <a:p>
            <a:pPr marL="342900" indent="-342900" algn="just" fontAlgn="base">
              <a:buFont typeface="Wingdings" panose="05000000000000000000" pitchFamily="2" charset="2"/>
              <a:buChar char="v"/>
            </a:pPr>
            <a:r>
              <a:rPr lang="en-US" sz="2400" i="0" dirty="0">
                <a:solidFill>
                  <a:srgbClr val="FF00FF"/>
                </a:solidFill>
                <a:effectLst/>
                <a:latin typeface="adonis-web"/>
              </a:rPr>
              <a:t>1. Contextual Understanding:</a:t>
            </a:r>
            <a:r>
              <a:rPr lang="en-US" sz="2000" dirty="0">
                <a:solidFill>
                  <a:srgbClr val="FF00FF"/>
                </a:solidFill>
                <a:latin typeface="adonis-web"/>
              </a:rPr>
              <a:t> </a:t>
            </a:r>
          </a:p>
          <a:p>
            <a:pPr lvl="2" algn="just" fontAlgn="base"/>
            <a:r>
              <a:rPr lang="en-US" sz="2000" i="0" dirty="0">
                <a:solidFill>
                  <a:srgbClr val="FF00FF"/>
                </a:solidFill>
                <a:effectLst/>
                <a:latin typeface="adonis-web"/>
              </a:rPr>
              <a:t>The challenge in translation arises from ambiguous pronouns like "it," which  could refer to multiple entities in a sentence.</a:t>
            </a:r>
            <a:endParaRPr lang="en-US" sz="2400" i="0" dirty="0">
              <a:solidFill>
                <a:srgbClr val="FF00FF"/>
              </a:solidFill>
              <a:effectLst/>
              <a:latin typeface="adonis-web"/>
            </a:endParaRPr>
          </a:p>
          <a:p>
            <a:pPr marL="342900" indent="-342900" fontAlgn="base">
              <a:buFont typeface="Wingdings" panose="05000000000000000000" pitchFamily="2" charset="2"/>
              <a:buChar char="v"/>
            </a:pPr>
            <a:r>
              <a:rPr lang="en-US" sz="2400" i="0" dirty="0">
                <a:solidFill>
                  <a:srgbClr val="FF00FF"/>
                </a:solidFill>
                <a:effectLst/>
                <a:latin typeface="adonis-web"/>
              </a:rPr>
              <a:t>2. Self Attention Mechanism:</a:t>
            </a:r>
          </a:p>
          <a:p>
            <a:pPr lvl="2" fontAlgn="base"/>
            <a:r>
              <a:rPr lang="en-US" sz="2000" i="0" dirty="0">
                <a:solidFill>
                  <a:srgbClr val="FF00FF"/>
                </a:solidFill>
                <a:effectLst/>
                <a:latin typeface="adonis-web"/>
              </a:rPr>
              <a:t>The Transformer model employs self attention to dynamically associate words with their context during encoding.</a:t>
            </a:r>
            <a:endParaRPr lang="en-US" sz="2400" i="0" dirty="0">
              <a:solidFill>
                <a:srgbClr val="FF00FF"/>
              </a:solidFill>
              <a:effectLst/>
              <a:latin typeface="adonis-web"/>
            </a:endParaRPr>
          </a:p>
          <a:p>
            <a:pPr marL="342900" indent="-342900" fontAlgn="base">
              <a:buFont typeface="Wingdings" panose="05000000000000000000" pitchFamily="2" charset="2"/>
              <a:buChar char="v"/>
            </a:pPr>
            <a:r>
              <a:rPr lang="en-US" sz="2400" i="0" dirty="0">
                <a:solidFill>
                  <a:srgbClr val="FF00FF"/>
                </a:solidFill>
                <a:effectLst/>
                <a:latin typeface="adonis-web"/>
              </a:rPr>
              <a:t>3. Associating Pronouns:</a:t>
            </a:r>
          </a:p>
          <a:p>
            <a:pPr lvl="2" fontAlgn="base"/>
            <a:r>
              <a:rPr lang="en-US" sz="2000" dirty="0">
                <a:solidFill>
                  <a:srgbClr val="FF00FF"/>
                </a:solidFill>
                <a:latin typeface="adonis-web"/>
              </a:rPr>
              <a:t> </a:t>
            </a:r>
            <a:r>
              <a:rPr lang="en-US" sz="2000" i="0" dirty="0">
                <a:solidFill>
                  <a:srgbClr val="FF00FF"/>
                </a:solidFill>
                <a:effectLst/>
                <a:latin typeface="adonis-web"/>
              </a:rPr>
              <a:t>When processing the word "it" in the sentence, self attention allows the model to   associate "it" with the most relevant entity, in this case, "The Animal.“</a:t>
            </a:r>
            <a:endParaRPr lang="en-US" sz="2400" i="0" dirty="0">
              <a:solidFill>
                <a:srgbClr val="FF00FF"/>
              </a:solidFill>
              <a:effectLst/>
              <a:latin typeface="adonis-web"/>
            </a:endParaRPr>
          </a:p>
          <a:p>
            <a:pPr fontAlgn="base"/>
            <a:r>
              <a:rPr lang="en-US" sz="2400" i="0" dirty="0">
                <a:solidFill>
                  <a:srgbClr val="FF00FF"/>
                </a:solidFill>
                <a:effectLst/>
                <a:latin typeface="adonis-web"/>
              </a:rPr>
              <a:t>4. Sequential Relationship:</a:t>
            </a:r>
          </a:p>
          <a:p>
            <a:pPr lvl="2" fontAlgn="base"/>
            <a:r>
              <a:rPr lang="en-US" sz="2000" i="0" dirty="0">
                <a:solidFill>
                  <a:srgbClr val="FF00FF"/>
                </a:solidFill>
                <a:effectLst/>
                <a:latin typeface="adonis-web"/>
              </a:rPr>
              <a:t>Unlike traditional RNNs that use hidden states, self attention enables the model to consider the entire input sequence, maintaining a contextual understanding across positions.</a:t>
            </a:r>
          </a:p>
        </p:txBody>
      </p:sp>
      <p:pic>
        <p:nvPicPr>
          <p:cNvPr id="6" name="Image 2" descr="preencoded.png">
            <a:hlinkClick r:id="rId4"/>
            <a:extLst>
              <a:ext uri="{FF2B5EF4-FFF2-40B4-BE49-F238E27FC236}">
                <a16:creationId xmlns:a16="http://schemas.microsoft.com/office/drawing/2014/main" id="{14E36D73-C4DF-D9F6-6D62-74EB2CFC58FD}"/>
              </a:ext>
            </a:extLst>
          </p:cNvPr>
          <p:cNvPicPr>
            <a:picLocks noChangeAspect="1"/>
          </p:cNvPicPr>
          <p:nvPr/>
        </p:nvPicPr>
        <p:blipFill>
          <a:blip r:embed="rId5"/>
          <a:stretch>
            <a:fillRect/>
          </a:stretch>
        </p:blipFill>
        <p:spPr>
          <a:xfrm>
            <a:off x="12242153" y="7589520"/>
            <a:ext cx="2296807" cy="548640"/>
          </a:xfrm>
          <a:prstGeom prst="rect">
            <a:avLst/>
          </a:prstGeom>
        </p:spPr>
      </p:pic>
      <p:sp>
        <p:nvSpPr>
          <p:cNvPr id="9" name="Rectangle 1">
            <a:extLst>
              <a:ext uri="{FF2B5EF4-FFF2-40B4-BE49-F238E27FC236}">
                <a16:creationId xmlns:a16="http://schemas.microsoft.com/office/drawing/2014/main" id="{8B38B359-F54F-4050-5D21-199A7E484F2E}"/>
              </a:ext>
            </a:extLst>
          </p:cNvPr>
          <p:cNvSpPr>
            <a:spLocks noChangeArrowheads="1"/>
          </p:cNvSpPr>
          <p:nvPr/>
        </p:nvSpPr>
        <p:spPr bwMode="auto">
          <a:xfrm>
            <a:off x="580916" y="882610"/>
            <a:ext cx="9396803" cy="110799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b="1" kern="0" spc="-44" dirty="0">
                <a:solidFill>
                  <a:srgbClr val="0070C0"/>
                </a:solidFill>
                <a:latin typeface="adonis-web" pitchFamily="34" charset="0"/>
                <a:ea typeface="adonis-web" pitchFamily="34" charset="-122"/>
                <a:cs typeface="adonis-web" pitchFamily="34" charset="-120"/>
              </a:rPr>
              <a:t>Self Attention Mechanism :</a:t>
            </a:r>
            <a:br>
              <a:rPr lang="en-US" sz="2400" b="1" kern="0" spc="-44" dirty="0">
                <a:solidFill>
                  <a:srgbClr val="272525"/>
                </a:solidFill>
                <a:latin typeface="adonis-web" pitchFamily="34" charset="0"/>
                <a:ea typeface="adonis-web" pitchFamily="34" charset="-122"/>
                <a:cs typeface="adonis-web" pitchFamily="34" charset="-120"/>
              </a:rPr>
            </a:br>
            <a:r>
              <a:rPr kumimoji="0" lang="en-US" altLang="en-US" sz="2400" b="0" i="0" u="none" strike="noStrike" cap="none" normalizeH="0" baseline="0" dirty="0">
                <a:ln>
                  <a:noFill/>
                </a:ln>
                <a:solidFill>
                  <a:srgbClr val="222222"/>
                </a:solidFill>
                <a:effectLst/>
                <a:latin typeface="Helvetica" panose="020B0604020202020204" pitchFamily="34" charset="0"/>
              </a:rPr>
              <a:t>Say the following sentence is an input sentence we want to translate: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Helvetica" panose="020B0604020202020204" pitchFamily="34" charset="0"/>
              </a:rPr>
              <a:t>”</a:t>
            </a:r>
            <a:r>
              <a:rPr kumimoji="0" lang="en-US" altLang="en-US" sz="2400" b="0" i="0" u="none" strike="noStrike" cap="none" normalizeH="0" baseline="0" dirty="0">
                <a:ln>
                  <a:noFill/>
                </a:ln>
                <a:solidFill>
                  <a:srgbClr val="C7254E"/>
                </a:solidFill>
                <a:effectLst/>
                <a:latin typeface="Bitstream Vera Sans Mono"/>
              </a:rPr>
              <a:t>The animal didn't cross the street because it was too tired</a:t>
            </a:r>
            <a:r>
              <a:rPr kumimoji="0" lang="en-US" altLang="en-US" sz="2400" b="0" i="0" u="none" strike="noStrike" cap="none" normalizeH="0" baseline="0" dirty="0">
                <a:ln>
                  <a:noFill/>
                </a:ln>
                <a:solidFill>
                  <a:srgbClr val="222222"/>
                </a:solidFill>
                <a:effectLst/>
                <a:latin typeface="Helvetica" panose="020B0604020202020204" pitchFamily="34"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66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32D7B-A41A-16CE-152D-A56E5611217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82030F3-C004-B956-2DB2-2AB0EE3DE12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A3C68EEA-0314-38C7-AF26-62972A3AE9D5}"/>
              </a:ext>
            </a:extLst>
          </p:cNvPr>
          <p:cNvSpPr/>
          <p:nvPr/>
        </p:nvSpPr>
        <p:spPr>
          <a:xfrm>
            <a:off x="0" y="5186736"/>
            <a:ext cx="14106760" cy="3145062"/>
          </a:xfrm>
          <a:prstGeom prst="rect">
            <a:avLst/>
          </a:prstGeom>
          <a:solidFill>
            <a:srgbClr val="FFFFFF">
              <a:alpha val="75000"/>
            </a:srgbClr>
          </a:solidFill>
          <a:ln/>
        </p:spPr>
        <p:txBody>
          <a:bodyPr/>
          <a:lstStyle/>
          <a:p>
            <a:pPr algn="l" fontAlgn="base"/>
            <a:r>
              <a:rPr lang="en-US" sz="2400" i="0" dirty="0">
                <a:solidFill>
                  <a:srgbClr val="FF00FF"/>
                </a:solidFill>
                <a:effectLst/>
                <a:latin typeface="adonis-web"/>
              </a:rPr>
              <a:t>Baking Context into Representation:</a:t>
            </a:r>
          </a:p>
          <a:p>
            <a:pPr lvl="2" fontAlgn="base"/>
            <a:r>
              <a:rPr lang="en-US" sz="2000" i="0" dirty="0">
                <a:solidFill>
                  <a:srgbClr val="FF00FF"/>
                </a:solidFill>
                <a:effectLst/>
                <a:latin typeface="adonis-web"/>
              </a:rPr>
              <a:t>As the model encodes "it" in encoder #5, the attention mechanism focuses on "The Animal," effectively incorporating its representation into the encoding of "it." This ensures a nuanced understanding of the pronoun's reference</a:t>
            </a:r>
            <a:endParaRPr lang="en-IN" sz="2000" dirty="0"/>
          </a:p>
        </p:txBody>
      </p:sp>
      <p:sp>
        <p:nvSpPr>
          <p:cNvPr id="5" name="Text 1">
            <a:extLst>
              <a:ext uri="{FF2B5EF4-FFF2-40B4-BE49-F238E27FC236}">
                <a16:creationId xmlns:a16="http://schemas.microsoft.com/office/drawing/2014/main" id="{8BE49423-88AE-1C4E-1A3C-3EB468D8B21B}"/>
              </a:ext>
            </a:extLst>
          </p:cNvPr>
          <p:cNvSpPr/>
          <p:nvPr/>
        </p:nvSpPr>
        <p:spPr>
          <a:xfrm>
            <a:off x="731520" y="1183342"/>
            <a:ext cx="13065680" cy="7250654"/>
          </a:xfrm>
          <a:prstGeom prst="rect">
            <a:avLst/>
          </a:prstGeom>
          <a:noFill/>
          <a:ln/>
        </p:spPr>
        <p:txBody>
          <a:bodyPr wrap="square" rtlCol="0" anchor="t"/>
          <a:lstStyle/>
          <a:p>
            <a:pPr marL="342900" indent="-342900" algn="l" fontAlgn="base">
              <a:buFont typeface="Wingdings" panose="05000000000000000000" pitchFamily="2" charset="2"/>
              <a:buChar char="v"/>
            </a:pPr>
            <a:endParaRPr lang="en-US" sz="2400" i="0" dirty="0">
              <a:solidFill>
                <a:srgbClr val="FF00FF"/>
              </a:solidFill>
              <a:effectLst/>
              <a:latin typeface="adonis-web"/>
            </a:endParaRPr>
          </a:p>
        </p:txBody>
      </p:sp>
      <p:pic>
        <p:nvPicPr>
          <p:cNvPr id="6" name="Image 2" descr="preencoded.png">
            <a:hlinkClick r:id="rId4"/>
            <a:extLst>
              <a:ext uri="{FF2B5EF4-FFF2-40B4-BE49-F238E27FC236}">
                <a16:creationId xmlns:a16="http://schemas.microsoft.com/office/drawing/2014/main" id="{090E1216-4593-30ED-C50E-B78435F4D4DB}"/>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4" name="Picture 3">
            <a:extLst>
              <a:ext uri="{FF2B5EF4-FFF2-40B4-BE49-F238E27FC236}">
                <a16:creationId xmlns:a16="http://schemas.microsoft.com/office/drawing/2014/main" id="{D2CFA542-029D-BCFE-1138-93CD2D02A1AA}"/>
              </a:ext>
            </a:extLst>
          </p:cNvPr>
          <p:cNvPicPr>
            <a:picLocks noChangeAspect="1"/>
          </p:cNvPicPr>
          <p:nvPr/>
        </p:nvPicPr>
        <p:blipFill>
          <a:blip r:embed="rId6"/>
          <a:stretch>
            <a:fillRect/>
          </a:stretch>
        </p:blipFill>
        <p:spPr>
          <a:xfrm>
            <a:off x="3554730" y="145373"/>
            <a:ext cx="5223510" cy="4974315"/>
          </a:xfrm>
          <a:prstGeom prst="rect">
            <a:avLst/>
          </a:prstGeom>
        </p:spPr>
      </p:pic>
    </p:spTree>
    <p:extLst>
      <p:ext uri="{BB962C8B-B14F-4D97-AF65-F5344CB8AC3E}">
        <p14:creationId xmlns:p14="http://schemas.microsoft.com/office/powerpoint/2010/main" val="214399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A9895-6951-05D8-3F6B-96EAF01B756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85C7674-D4A4-3ED9-427B-929F1ADBD491}"/>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5B7A327-9299-4958-A5AD-71CE46513A62}"/>
              </a:ext>
            </a:extLst>
          </p:cNvPr>
          <p:cNvSpPr/>
          <p:nvPr/>
        </p:nvSpPr>
        <p:spPr>
          <a:xfrm>
            <a:off x="-247549" y="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2D224A6D-5BE4-5789-D2D2-3D6110C4EC11}"/>
              </a:ext>
            </a:extLst>
          </p:cNvPr>
          <p:cNvSpPr/>
          <p:nvPr/>
        </p:nvSpPr>
        <p:spPr>
          <a:xfrm>
            <a:off x="-91440" y="0"/>
            <a:ext cx="13797200" cy="7498080"/>
          </a:xfrm>
          <a:prstGeom prst="rect">
            <a:avLst/>
          </a:prstGeom>
          <a:noFill/>
          <a:ln/>
        </p:spPr>
        <p:txBody>
          <a:bodyPr wrap="square" rtlCol="0" anchor="t"/>
          <a:lstStyle/>
          <a:p>
            <a:pPr algn="l" fontAlgn="base"/>
            <a:r>
              <a:rPr lang="en-US" sz="2400" i="0" dirty="0">
                <a:solidFill>
                  <a:srgbClr val="FF00FF"/>
                </a:solidFill>
                <a:effectLst/>
                <a:latin typeface="adonis-web"/>
              </a:rPr>
              <a:t> </a:t>
            </a:r>
          </a:p>
          <a:p>
            <a:pPr algn="l" fontAlgn="base"/>
            <a:r>
              <a:rPr lang="en-US" sz="2400" i="0" dirty="0">
                <a:solidFill>
                  <a:srgbClr val="FF00FF"/>
                </a:solidFill>
                <a:effectLst/>
                <a:latin typeface="adonis-web"/>
              </a:rPr>
              <a:t>Self Attention Overview:  </a:t>
            </a:r>
          </a:p>
          <a:p>
            <a:pPr algn="l" fontAlgn="base"/>
            <a:r>
              <a:rPr lang="en-US" sz="2400" i="0" dirty="0">
                <a:solidFill>
                  <a:srgbClr val="0070C0"/>
                </a:solidFill>
                <a:effectLst/>
                <a:latin typeface="adonis-web"/>
              </a:rPr>
              <a:t>The first step :</a:t>
            </a:r>
          </a:p>
          <a:p>
            <a:pPr algn="l" fontAlgn="base"/>
            <a:endParaRPr lang="en-US" sz="2400" i="0" dirty="0">
              <a:solidFill>
                <a:srgbClr val="0070C0"/>
              </a:solidFill>
              <a:effectLst/>
              <a:latin typeface="adonis-web"/>
            </a:endParaRPr>
          </a:p>
          <a:p>
            <a:pPr algn="l" fontAlgn="base"/>
            <a:r>
              <a:rPr lang="en-US" sz="2400" i="0" dirty="0">
                <a:solidFill>
                  <a:srgbClr val="FF00FF"/>
                </a:solidFill>
                <a:effectLst/>
                <a:latin typeface="adonis-web"/>
              </a:rPr>
              <a:t>       in self attention involves creating three vectors for each word in the encoder's input (word embeddings).</a:t>
            </a:r>
          </a:p>
          <a:p>
            <a:pPr algn="l" fontAlgn="base"/>
            <a:r>
              <a:rPr lang="en-US" sz="2400" i="0" dirty="0">
                <a:solidFill>
                  <a:srgbClr val="FF00FF"/>
                </a:solidFill>
                <a:effectLst/>
                <a:latin typeface="adonis-web"/>
              </a:rPr>
              <a:t>  </a:t>
            </a:r>
          </a:p>
          <a:p>
            <a:pPr algn="l" fontAlgn="base"/>
            <a:r>
              <a:rPr lang="en-US" sz="2400" i="0" dirty="0">
                <a:solidFill>
                  <a:srgbClr val="FF00FF"/>
                </a:solidFill>
                <a:effectLst/>
                <a:latin typeface="adonis-web"/>
              </a:rPr>
              <a:t>   Vector Types:  </a:t>
            </a:r>
          </a:p>
          <a:p>
            <a:pPr lvl="2" fontAlgn="base"/>
            <a:r>
              <a:rPr lang="en-US" sz="2000" i="0" dirty="0">
                <a:solidFill>
                  <a:srgbClr val="FF00FF"/>
                </a:solidFill>
                <a:effectLst/>
                <a:latin typeface="adonis-web"/>
              </a:rPr>
              <a:t> For each word, we generate a Query vector, a Key vector, and a Value vector.</a:t>
            </a:r>
            <a:r>
              <a:rPr lang="en-US" sz="2000" b="0" i="0" dirty="0">
                <a:solidFill>
                  <a:srgbClr val="FF00FF"/>
                </a:solidFill>
                <a:effectLst/>
                <a:latin typeface="adonis-web"/>
              </a:rPr>
              <a:t> </a:t>
            </a:r>
            <a:r>
              <a:rPr lang="en-US" sz="2000" dirty="0">
                <a:solidFill>
                  <a:srgbClr val="FF00FF"/>
                </a:solidFill>
                <a:latin typeface="adonis-web"/>
              </a:rPr>
              <a:t>This are</a:t>
            </a:r>
            <a:r>
              <a:rPr lang="en-US" sz="2000" b="0" i="0" dirty="0">
                <a:solidFill>
                  <a:srgbClr val="FF00FF"/>
                </a:solidFill>
                <a:effectLst/>
                <a:latin typeface="adonis-web"/>
              </a:rPr>
              <a:t> abstractions that are useful for calculating and thinking about attention. Once you proceed with reading how attention is calculated below, you’ll know pretty much all you need to know about the role each of these vectors play</a:t>
            </a:r>
            <a:endParaRPr lang="en-US" sz="2400" i="0" dirty="0">
              <a:solidFill>
                <a:srgbClr val="FF00FF"/>
              </a:solidFill>
              <a:effectLst/>
              <a:latin typeface="adonis-web"/>
            </a:endParaRPr>
          </a:p>
          <a:p>
            <a:pPr algn="l" fontAlgn="base"/>
            <a:r>
              <a:rPr lang="en-US" sz="2400" i="0" dirty="0">
                <a:solidFill>
                  <a:srgbClr val="FF00FF"/>
                </a:solidFill>
                <a:effectLst/>
                <a:latin typeface="adonis-web"/>
              </a:rPr>
              <a:t>    Matrix Multiplication:  </a:t>
            </a:r>
          </a:p>
          <a:p>
            <a:pPr lvl="2" fontAlgn="base"/>
            <a:r>
              <a:rPr lang="en-US" sz="2000" i="0" dirty="0">
                <a:solidFill>
                  <a:srgbClr val="FF00FF"/>
                </a:solidFill>
                <a:effectLst/>
                <a:latin typeface="adonis-web"/>
              </a:rPr>
              <a:t>The creation of these vectors involves matrix multiplication with three matrices (WQ, WK, WV), which were trained during the model training process.</a:t>
            </a:r>
          </a:p>
          <a:p>
            <a:pPr algn="l" fontAlgn="base"/>
            <a:r>
              <a:rPr lang="en-US" sz="2400" i="0" dirty="0">
                <a:solidFill>
                  <a:srgbClr val="FF00FF"/>
                </a:solidFill>
                <a:effectLst/>
                <a:latin typeface="adonis-web"/>
              </a:rPr>
              <a:t>   Dimensionality Consideration:  </a:t>
            </a:r>
          </a:p>
          <a:p>
            <a:pPr lvl="2" fontAlgn="base"/>
            <a:r>
              <a:rPr lang="en-US" sz="2000" i="0" dirty="0">
                <a:solidFill>
                  <a:srgbClr val="FF00FF"/>
                </a:solidFill>
                <a:effectLst/>
                <a:latin typeface="adonis-web"/>
              </a:rPr>
              <a:t>The dimensionality of the newly created vectors (Query, Key, Value) is intentionally reduced to 64, contrasting with the original 512 dimensional embedding and encoder vectors.</a:t>
            </a:r>
          </a:p>
          <a:p>
            <a:pPr algn="l" fontAlgn="base"/>
            <a:r>
              <a:rPr lang="en-US" sz="2400" i="0" dirty="0">
                <a:solidFill>
                  <a:srgbClr val="FF00FF"/>
                </a:solidFill>
                <a:effectLst/>
                <a:latin typeface="adonis-web"/>
              </a:rPr>
              <a:t>   Architectural Choice:  </a:t>
            </a:r>
          </a:p>
          <a:p>
            <a:pPr lvl="2" fontAlgn="base"/>
            <a:r>
              <a:rPr lang="en-US" sz="2000" i="0" dirty="0">
                <a:solidFill>
                  <a:srgbClr val="FF00FF"/>
                </a:solidFill>
                <a:effectLst/>
                <a:latin typeface="adonis-web"/>
              </a:rPr>
              <a:t>This reduction in dimensionality is an architectural choice, streamlining the computation of multiheaded  attention and contributing to more efficient processing during self attention calculations.</a:t>
            </a:r>
          </a:p>
        </p:txBody>
      </p:sp>
      <p:pic>
        <p:nvPicPr>
          <p:cNvPr id="6" name="Image 2" descr="preencoded.png">
            <a:hlinkClick r:id="rId4"/>
            <a:extLst>
              <a:ext uri="{FF2B5EF4-FFF2-40B4-BE49-F238E27FC236}">
                <a16:creationId xmlns:a16="http://schemas.microsoft.com/office/drawing/2014/main" id="{37CD3289-C49C-3A0E-CA54-41D30A24D43F}"/>
              </a:ext>
            </a:extLst>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96750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003E7-EBD3-2FE9-5D93-A8821DF89AFA}"/>
              </a:ext>
            </a:extLst>
          </p:cNvPr>
          <p:cNvPicPr>
            <a:picLocks noChangeAspect="1"/>
          </p:cNvPicPr>
          <p:nvPr/>
        </p:nvPicPr>
        <p:blipFill>
          <a:blip r:embed="rId2"/>
          <a:stretch>
            <a:fillRect/>
          </a:stretch>
        </p:blipFill>
        <p:spPr>
          <a:xfrm>
            <a:off x="3268904" y="777240"/>
            <a:ext cx="8489071" cy="5345629"/>
          </a:xfrm>
          <a:prstGeom prst="rect">
            <a:avLst/>
          </a:prstGeom>
        </p:spPr>
      </p:pic>
    </p:spTree>
    <p:extLst>
      <p:ext uri="{BB962C8B-B14F-4D97-AF65-F5344CB8AC3E}">
        <p14:creationId xmlns:p14="http://schemas.microsoft.com/office/powerpoint/2010/main" val="133283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0712E-C2E5-529F-0EC4-9E5F4378072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69BF343-538A-7C7C-6767-6CE1B9F5879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A410B9E3-9626-1C20-4AF6-BA66F1F2CB54}"/>
              </a:ext>
            </a:extLst>
          </p:cNvPr>
          <p:cNvSpPr/>
          <p:nvPr/>
        </p:nvSpPr>
        <p:spPr>
          <a:xfrm>
            <a:off x="-247549" y="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3683BB61-B13A-9A4F-AB37-EEDEDB0EEA99}"/>
              </a:ext>
            </a:extLst>
          </p:cNvPr>
          <p:cNvSpPr/>
          <p:nvPr/>
        </p:nvSpPr>
        <p:spPr>
          <a:xfrm>
            <a:off x="-91440" y="0"/>
            <a:ext cx="13797200" cy="7498080"/>
          </a:xfrm>
          <a:prstGeom prst="rect">
            <a:avLst/>
          </a:prstGeom>
          <a:noFill/>
          <a:ln/>
        </p:spPr>
        <p:txBody>
          <a:bodyPr wrap="square" rtlCol="0" anchor="t"/>
          <a:lstStyle/>
          <a:p>
            <a:pPr algn="l" fontAlgn="base"/>
            <a:endParaRPr lang="en-US" sz="2400" i="0" dirty="0">
              <a:solidFill>
                <a:srgbClr val="0070C0"/>
              </a:solidFill>
              <a:effectLst/>
              <a:latin typeface="adonis-web"/>
            </a:endParaRPr>
          </a:p>
          <a:p>
            <a:pPr algn="l" fontAlgn="base"/>
            <a:endParaRPr lang="en-US" sz="2400" dirty="0">
              <a:solidFill>
                <a:srgbClr val="0070C0"/>
              </a:solidFill>
              <a:latin typeface="adonis-web"/>
            </a:endParaRPr>
          </a:p>
          <a:p>
            <a:pPr algn="l" fontAlgn="base"/>
            <a:r>
              <a:rPr lang="en-US" sz="2400" i="0" dirty="0">
                <a:solidFill>
                  <a:srgbClr val="0070C0"/>
                </a:solidFill>
                <a:effectLst/>
                <a:latin typeface="adonis-web"/>
              </a:rPr>
              <a:t>Second step:</a:t>
            </a:r>
            <a:r>
              <a:rPr lang="en-US" sz="2000" i="0" dirty="0">
                <a:solidFill>
                  <a:srgbClr val="FF00FF"/>
                </a:solidFill>
                <a:effectLst/>
                <a:latin typeface="adonis-web"/>
              </a:rPr>
              <a:t>  </a:t>
            </a:r>
          </a:p>
          <a:p>
            <a:pPr algn="l" fontAlgn="base"/>
            <a:endParaRPr lang="en-US" sz="2000" i="0" dirty="0">
              <a:solidFill>
                <a:srgbClr val="FF00FF"/>
              </a:solidFill>
              <a:effectLst/>
              <a:latin typeface="adonis-web"/>
            </a:endParaRPr>
          </a:p>
          <a:p>
            <a:pPr fontAlgn="base"/>
            <a:r>
              <a:rPr lang="en-US" sz="2000" i="0" dirty="0">
                <a:solidFill>
                  <a:srgbClr val="FF00FF"/>
                </a:solidFill>
                <a:effectLst/>
                <a:latin typeface="adonis-web"/>
              </a:rPr>
              <a:t> Scoring Mechanism:  </a:t>
            </a:r>
          </a:p>
          <a:p>
            <a:pPr lvl="2" fontAlgn="base"/>
            <a:r>
              <a:rPr lang="en-US" sz="2000" i="0" dirty="0">
                <a:solidFill>
                  <a:srgbClr val="FF00FF"/>
                </a:solidFill>
                <a:effectLst/>
                <a:latin typeface="adonis-web"/>
              </a:rPr>
              <a:t>To calculate self attention, the model assigns a score to each word in the input sentence relative to the word being processed (e.g., "Thinking" in position #1).</a:t>
            </a:r>
          </a:p>
          <a:p>
            <a:pPr fontAlgn="base"/>
            <a:endParaRPr lang="en-US" sz="2000" i="0" dirty="0">
              <a:solidFill>
                <a:srgbClr val="FF00FF"/>
              </a:solidFill>
              <a:effectLst/>
              <a:latin typeface="adonis-web"/>
            </a:endParaRPr>
          </a:p>
          <a:p>
            <a:pPr fontAlgn="base"/>
            <a:r>
              <a:rPr lang="en-US" sz="2000" i="0" dirty="0">
                <a:solidFill>
                  <a:srgbClr val="FF00FF"/>
                </a:solidFill>
                <a:effectLst/>
                <a:latin typeface="adonis-web"/>
              </a:rPr>
              <a:t> Dot Product Calculation:  </a:t>
            </a:r>
          </a:p>
          <a:p>
            <a:pPr lvl="2" fontAlgn="base"/>
            <a:r>
              <a:rPr lang="en-US" sz="2000" i="0" dirty="0">
                <a:solidFill>
                  <a:srgbClr val="FF00FF"/>
                </a:solidFill>
                <a:effectLst/>
                <a:latin typeface="adonis-web"/>
              </a:rPr>
              <a:t>The score for each word is determined by taking the dot product of the query vector (e.g., q1 for the word in position #1) with the key vector of the respective word in the sequence.</a:t>
            </a:r>
          </a:p>
          <a:p>
            <a:pPr fontAlgn="base"/>
            <a:endParaRPr lang="en-US" sz="2000" i="0" dirty="0">
              <a:solidFill>
                <a:srgbClr val="FF00FF"/>
              </a:solidFill>
              <a:effectLst/>
              <a:latin typeface="adonis-web"/>
            </a:endParaRPr>
          </a:p>
          <a:p>
            <a:pPr fontAlgn="base"/>
            <a:r>
              <a:rPr lang="en-US" sz="2000" dirty="0">
                <a:solidFill>
                  <a:srgbClr val="FF00FF"/>
                </a:solidFill>
                <a:latin typeface="adonis-web"/>
              </a:rPr>
              <a:t>   </a:t>
            </a:r>
            <a:r>
              <a:rPr lang="en-US" sz="2000" i="0" dirty="0">
                <a:solidFill>
                  <a:srgbClr val="FF00FF"/>
                </a:solidFill>
                <a:effectLst/>
                <a:latin typeface="adonis-web"/>
              </a:rPr>
              <a:t>Example Calculation:  </a:t>
            </a:r>
          </a:p>
          <a:p>
            <a:pPr lvl="1" fontAlgn="base"/>
            <a:r>
              <a:rPr lang="en-US" sz="2400" b="0" i="0" dirty="0">
                <a:solidFill>
                  <a:srgbClr val="FF00FF"/>
                </a:solidFill>
                <a:effectLst/>
                <a:latin typeface="Söhne"/>
                <a:ea typeface="adonis-web"/>
              </a:rPr>
              <a:t>if we're processing self attention for the first word ("Thinking"), the first score would be the dot product of q1 and k1. The second score would be the dot product of q1 and k2, and so on</a:t>
            </a:r>
            <a:r>
              <a:rPr lang="en-US" sz="2400" b="0" i="0" dirty="0">
                <a:solidFill>
                  <a:srgbClr val="0D0D0D"/>
                </a:solidFill>
                <a:effectLst/>
                <a:latin typeface="Söhne"/>
                <a:ea typeface="adonis-web"/>
              </a:rPr>
              <a:t>.</a:t>
            </a:r>
          </a:p>
          <a:p>
            <a:pPr lvl="1" fontAlgn="base"/>
            <a:endParaRPr lang="en-US" sz="2000" i="0" dirty="0">
              <a:solidFill>
                <a:srgbClr val="FF00FF"/>
              </a:solidFill>
              <a:effectLst/>
              <a:latin typeface="adonis-web"/>
            </a:endParaRPr>
          </a:p>
          <a:p>
            <a:pPr fontAlgn="base"/>
            <a:r>
              <a:rPr lang="en-US" sz="2000" i="0" dirty="0">
                <a:solidFill>
                  <a:srgbClr val="FF00FF"/>
                </a:solidFill>
                <a:effectLst/>
                <a:latin typeface="adonis-web"/>
              </a:rPr>
              <a:t>   Importance of Scores:  </a:t>
            </a:r>
          </a:p>
          <a:p>
            <a:pPr lvl="2" fontAlgn="base"/>
            <a:r>
              <a:rPr lang="en-US" sz="2000" i="0" dirty="0">
                <a:solidFill>
                  <a:srgbClr val="FF00FF"/>
                </a:solidFill>
                <a:effectLst/>
                <a:latin typeface="adonis-web"/>
              </a:rPr>
              <a:t>The scores obtained through the dot product reflect the relevance or importance of each word in the input sequence concerning the current word being processed. This step contributes to capturing contextual dependencies during encoding</a:t>
            </a:r>
            <a:r>
              <a:rPr lang="en-US" i="0" dirty="0">
                <a:solidFill>
                  <a:srgbClr val="FF00FF"/>
                </a:solidFill>
                <a:effectLst/>
                <a:latin typeface="adonis-web"/>
              </a:rPr>
              <a:t>.</a:t>
            </a:r>
          </a:p>
        </p:txBody>
      </p:sp>
      <p:pic>
        <p:nvPicPr>
          <p:cNvPr id="6" name="Image 2" descr="preencoded.png">
            <a:hlinkClick r:id="rId4"/>
            <a:extLst>
              <a:ext uri="{FF2B5EF4-FFF2-40B4-BE49-F238E27FC236}">
                <a16:creationId xmlns:a16="http://schemas.microsoft.com/office/drawing/2014/main" id="{8B9D2D8A-B263-6AF6-CCA6-7EA1FF19F5C7}"/>
              </a:ext>
            </a:extLst>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06818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20F98-FE48-2E3C-ED9B-565A404BF85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D119C0F-514A-F899-09B2-3A57D891F2A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44490A4-A151-1BB5-4E33-1E06C85616BD}"/>
              </a:ext>
            </a:extLst>
          </p:cNvPr>
          <p:cNvSpPr/>
          <p:nvPr/>
        </p:nvSpPr>
        <p:spPr>
          <a:xfrm>
            <a:off x="-247549" y="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4C0868AF-66A6-F278-822A-EE0E1E89A2A3}"/>
              </a:ext>
            </a:extLst>
          </p:cNvPr>
          <p:cNvSpPr/>
          <p:nvPr/>
        </p:nvSpPr>
        <p:spPr>
          <a:xfrm>
            <a:off x="-91440" y="0"/>
            <a:ext cx="13797200" cy="7498080"/>
          </a:xfrm>
          <a:prstGeom prst="rect">
            <a:avLst/>
          </a:prstGeom>
          <a:noFill/>
          <a:ln/>
        </p:spPr>
        <p:txBody>
          <a:bodyPr wrap="square" rtlCol="0" anchor="t"/>
          <a:lstStyle/>
          <a:p>
            <a:pPr marL="457200" indent="-457200" algn="l" fontAlgn="base">
              <a:buAutoNum type="arabicPeriod"/>
            </a:pPr>
            <a:endParaRPr lang="en-US" i="0" dirty="0">
              <a:solidFill>
                <a:srgbClr val="FF00FF"/>
              </a:solidFill>
              <a:effectLst/>
              <a:latin typeface="adonis-web"/>
            </a:endParaRPr>
          </a:p>
        </p:txBody>
      </p:sp>
      <p:pic>
        <p:nvPicPr>
          <p:cNvPr id="6" name="Image 2" descr="preencoded.png">
            <a:hlinkClick r:id="rId4"/>
            <a:extLst>
              <a:ext uri="{FF2B5EF4-FFF2-40B4-BE49-F238E27FC236}">
                <a16:creationId xmlns:a16="http://schemas.microsoft.com/office/drawing/2014/main" id="{A1047EC0-8A3E-653C-A9A2-57D9D5449572}"/>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36AFA12D-E299-557C-B257-46F01B7D6C58}"/>
              </a:ext>
            </a:extLst>
          </p:cNvPr>
          <p:cNvPicPr>
            <a:picLocks noChangeAspect="1"/>
          </p:cNvPicPr>
          <p:nvPr/>
        </p:nvPicPr>
        <p:blipFill>
          <a:blip r:embed="rId6"/>
          <a:stretch>
            <a:fillRect/>
          </a:stretch>
        </p:blipFill>
        <p:spPr>
          <a:xfrm>
            <a:off x="450252" y="205741"/>
            <a:ext cx="12568184" cy="6800849"/>
          </a:xfrm>
          <a:prstGeom prst="rect">
            <a:avLst/>
          </a:prstGeom>
        </p:spPr>
      </p:pic>
    </p:spTree>
    <p:extLst>
      <p:ext uri="{BB962C8B-B14F-4D97-AF65-F5344CB8AC3E}">
        <p14:creationId xmlns:p14="http://schemas.microsoft.com/office/powerpoint/2010/main" val="82600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AA0F4-C4E8-613D-F5B2-C690862AA1F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5481C34-6132-81CB-DA4C-2A3BEF0ABA9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71961B9-1B1C-E871-8368-2B88F6B61788}"/>
              </a:ext>
            </a:extLst>
          </p:cNvPr>
          <p:cNvSpPr/>
          <p:nvPr/>
        </p:nvSpPr>
        <p:spPr>
          <a:xfrm>
            <a:off x="0" y="19431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6A4787C1-EE21-E9C9-00F5-2A990C4DA82F}"/>
              </a:ext>
            </a:extLst>
          </p:cNvPr>
          <p:cNvSpPr/>
          <p:nvPr/>
        </p:nvSpPr>
        <p:spPr>
          <a:xfrm>
            <a:off x="-91440" y="0"/>
            <a:ext cx="13797200" cy="7498080"/>
          </a:xfrm>
          <a:prstGeom prst="rect">
            <a:avLst/>
          </a:prstGeom>
          <a:noFill/>
          <a:ln/>
        </p:spPr>
        <p:txBody>
          <a:bodyPr wrap="square" rtlCol="0" anchor="t"/>
          <a:lstStyle/>
          <a:p>
            <a:pPr algn="l" fontAlgn="base"/>
            <a:endParaRPr lang="en-US" sz="2000" i="0" dirty="0">
              <a:solidFill>
                <a:srgbClr val="0070C0"/>
              </a:solidFill>
              <a:effectLst/>
              <a:latin typeface="adonis-web"/>
            </a:endParaRPr>
          </a:p>
          <a:p>
            <a:pPr algn="l" fontAlgn="base"/>
            <a:r>
              <a:rPr lang="en-US" sz="2400" b="1" dirty="0">
                <a:solidFill>
                  <a:srgbClr val="0070C0"/>
                </a:solidFill>
                <a:latin typeface="Aharoni" panose="02010803020104030203" pitchFamily="2" charset="-79"/>
                <a:ea typeface="adonis-web"/>
                <a:cs typeface="Aharoni" panose="02010803020104030203" pitchFamily="2" charset="-79"/>
              </a:rPr>
              <a:t>T</a:t>
            </a:r>
            <a:r>
              <a:rPr lang="en-US" sz="2400" b="1" dirty="0">
                <a:solidFill>
                  <a:srgbClr val="0070C0"/>
                </a:solidFill>
                <a:effectLst/>
                <a:latin typeface="Aharoni" panose="02010803020104030203" pitchFamily="2" charset="-79"/>
                <a:ea typeface="adonis-web"/>
                <a:cs typeface="Aharoni" panose="02010803020104030203" pitchFamily="2" charset="-79"/>
              </a:rPr>
              <a:t>hird and fourth steps</a:t>
            </a:r>
            <a:r>
              <a:rPr lang="en-US" sz="2400" dirty="0">
                <a:solidFill>
                  <a:srgbClr val="0070C0"/>
                </a:solidFill>
                <a:effectLst/>
                <a:latin typeface="Aharoni" panose="02010803020104030203" pitchFamily="2" charset="-79"/>
                <a:ea typeface="adonis-web"/>
                <a:cs typeface="Aharoni" panose="02010803020104030203" pitchFamily="2" charset="-79"/>
              </a:rPr>
              <a:t> :</a:t>
            </a:r>
          </a:p>
          <a:p>
            <a:pPr algn="l" fontAlgn="base"/>
            <a:r>
              <a:rPr lang="en-US" sz="2400" i="0" dirty="0">
                <a:solidFill>
                  <a:srgbClr val="0070C0"/>
                </a:solidFill>
                <a:effectLst/>
                <a:latin typeface="Aharoni" panose="02010803020104030203" pitchFamily="2" charset="-79"/>
                <a:cs typeface="Aharoni" panose="02010803020104030203" pitchFamily="2" charset="-79"/>
              </a:rPr>
              <a:t>  </a:t>
            </a:r>
          </a:p>
          <a:p>
            <a:pPr algn="l" fontAlgn="base"/>
            <a:endParaRPr lang="en-US" sz="2000" i="0" dirty="0">
              <a:solidFill>
                <a:srgbClr val="FF00FF"/>
              </a:solidFill>
              <a:effectLst/>
              <a:ea typeface="adonis-web"/>
              <a:cs typeface="Aharoni" panose="02010803020104030203" pitchFamily="2" charset="-79"/>
            </a:endParaRPr>
          </a:p>
          <a:p>
            <a:pPr marL="342900" indent="-342900" fontAlgn="base">
              <a:buFont typeface="Wingdings" panose="05000000000000000000" pitchFamily="2" charset="2"/>
              <a:buChar char="Ø"/>
            </a:pPr>
            <a:r>
              <a:rPr lang="en-US" sz="2000" i="0" dirty="0">
                <a:solidFill>
                  <a:srgbClr val="FF00FF"/>
                </a:solidFill>
                <a:effectLst/>
                <a:ea typeface="adonis-web"/>
                <a:cs typeface="Aharoni" panose="02010803020104030203" pitchFamily="2" charset="-79"/>
              </a:rPr>
              <a:t> </a:t>
            </a:r>
            <a:r>
              <a:rPr lang="en-US" sz="2000" dirty="0">
                <a:solidFill>
                  <a:srgbClr val="FF00FF"/>
                </a:solidFill>
                <a:effectLst/>
                <a:ea typeface="adonis-web"/>
                <a:cs typeface="Aharoni" panose="02010803020104030203" pitchFamily="2" charset="-79"/>
              </a:rPr>
              <a:t>The </a:t>
            </a:r>
            <a:r>
              <a:rPr lang="en-US" sz="2000" b="1" dirty="0">
                <a:solidFill>
                  <a:srgbClr val="FF00FF"/>
                </a:solidFill>
                <a:effectLst/>
                <a:ea typeface="adonis-web"/>
                <a:cs typeface="Aharoni" panose="02010803020104030203" pitchFamily="2" charset="-79"/>
              </a:rPr>
              <a:t>third and fourth steps</a:t>
            </a:r>
            <a:r>
              <a:rPr lang="en-US" sz="2000" dirty="0">
                <a:solidFill>
                  <a:srgbClr val="FF00FF"/>
                </a:solidFill>
                <a:effectLst/>
                <a:ea typeface="adonis-web"/>
                <a:cs typeface="Aharoni" panose="02010803020104030203" pitchFamily="2" charset="-79"/>
              </a:rPr>
              <a:t> are to divide the scores by 8 (the square root of the dimension of the key vectors used in the paper – 64. This leads to having more stable gradients. There could be other possible values here, but this is the default), then pass the result through a </a:t>
            </a:r>
            <a:r>
              <a:rPr lang="en-US" sz="2000" dirty="0" err="1">
                <a:solidFill>
                  <a:srgbClr val="FF00FF"/>
                </a:solidFill>
                <a:effectLst/>
                <a:ea typeface="adonis-web"/>
                <a:cs typeface="Aharoni" panose="02010803020104030203" pitchFamily="2" charset="-79"/>
              </a:rPr>
              <a:t>softmax</a:t>
            </a:r>
            <a:r>
              <a:rPr lang="en-US" sz="2000" dirty="0">
                <a:solidFill>
                  <a:srgbClr val="FF00FF"/>
                </a:solidFill>
                <a:effectLst/>
                <a:ea typeface="adonis-web"/>
                <a:cs typeface="Aharoni" panose="02010803020104030203" pitchFamily="2" charset="-79"/>
              </a:rPr>
              <a:t> operation. </a:t>
            </a:r>
            <a:r>
              <a:rPr lang="en-US" sz="2000" dirty="0" err="1">
                <a:solidFill>
                  <a:srgbClr val="FF00FF"/>
                </a:solidFill>
                <a:effectLst/>
                <a:ea typeface="adonis-web"/>
                <a:cs typeface="Aharoni" panose="02010803020104030203" pitchFamily="2" charset="-79"/>
              </a:rPr>
              <a:t>Softmax</a:t>
            </a:r>
            <a:r>
              <a:rPr lang="en-US" sz="2000" dirty="0">
                <a:solidFill>
                  <a:srgbClr val="FF00FF"/>
                </a:solidFill>
                <a:effectLst/>
                <a:ea typeface="adonis-web"/>
                <a:cs typeface="Aharoni" panose="02010803020104030203" pitchFamily="2" charset="-79"/>
              </a:rPr>
              <a:t> normalizes the scores so they’re all positive and add up to 1.</a:t>
            </a:r>
          </a:p>
          <a:p>
            <a:pPr marL="342900" indent="-342900">
              <a:buFont typeface="Wingdings" panose="05000000000000000000" pitchFamily="2" charset="2"/>
              <a:buChar char="Ø"/>
            </a:pPr>
            <a:br>
              <a:rPr lang="en-US" sz="2000" dirty="0">
                <a:solidFill>
                  <a:srgbClr val="FF00FF"/>
                </a:solidFill>
                <a:effectLst/>
                <a:ea typeface="adonis-web"/>
                <a:cs typeface="Aharoni" panose="02010803020104030203" pitchFamily="2" charset="-79"/>
              </a:rPr>
            </a:br>
            <a:r>
              <a:rPr lang="en-US" sz="2000" b="0" i="0" dirty="0">
                <a:solidFill>
                  <a:srgbClr val="FF00FF"/>
                </a:solidFill>
                <a:effectLst/>
                <a:ea typeface="adonis-web"/>
                <a:cs typeface="Aharoni" panose="02010803020104030203" pitchFamily="2" charset="-79"/>
              </a:rPr>
              <a:t>This </a:t>
            </a:r>
            <a:r>
              <a:rPr lang="en-US" sz="2000" b="0" i="0" dirty="0" err="1">
                <a:solidFill>
                  <a:srgbClr val="FF00FF"/>
                </a:solidFill>
                <a:effectLst/>
                <a:ea typeface="adonis-web"/>
                <a:cs typeface="Aharoni" panose="02010803020104030203" pitchFamily="2" charset="-79"/>
              </a:rPr>
              <a:t>softmax</a:t>
            </a:r>
            <a:r>
              <a:rPr lang="en-US" sz="2000" b="0" i="0" dirty="0">
                <a:solidFill>
                  <a:srgbClr val="FF00FF"/>
                </a:solidFill>
                <a:effectLst/>
                <a:ea typeface="adonis-web"/>
                <a:cs typeface="Aharoni" panose="02010803020104030203" pitchFamily="2" charset="-79"/>
              </a:rPr>
              <a:t> score determines how much each word will be expressed at this position. Clearly the word at this position will have the highest </a:t>
            </a:r>
            <a:r>
              <a:rPr lang="en-US" sz="2000" b="0" i="0" dirty="0" err="1">
                <a:solidFill>
                  <a:srgbClr val="FF00FF"/>
                </a:solidFill>
                <a:effectLst/>
                <a:ea typeface="adonis-web"/>
                <a:cs typeface="Aharoni" panose="02010803020104030203" pitchFamily="2" charset="-79"/>
              </a:rPr>
              <a:t>softmax</a:t>
            </a:r>
            <a:r>
              <a:rPr lang="en-US" sz="2000" b="0" i="0" dirty="0">
                <a:solidFill>
                  <a:srgbClr val="FF00FF"/>
                </a:solidFill>
                <a:effectLst/>
                <a:ea typeface="adonis-web"/>
                <a:cs typeface="Aharoni" panose="02010803020104030203" pitchFamily="2" charset="-79"/>
              </a:rPr>
              <a:t> score, but sometimes it’s useful to attend to another word that is relevant to the current word.</a:t>
            </a:r>
            <a:endParaRPr lang="en-US" sz="2000" i="0" dirty="0">
              <a:solidFill>
                <a:srgbClr val="FF00FF"/>
              </a:solidFill>
              <a:effectLst/>
              <a:ea typeface="adonis-web"/>
              <a:cs typeface="Aharoni" panose="02010803020104030203" pitchFamily="2" charset="-79"/>
            </a:endParaRPr>
          </a:p>
        </p:txBody>
      </p:sp>
      <p:pic>
        <p:nvPicPr>
          <p:cNvPr id="6" name="Image 2" descr="preencoded.png">
            <a:hlinkClick r:id="rId4"/>
            <a:extLst>
              <a:ext uri="{FF2B5EF4-FFF2-40B4-BE49-F238E27FC236}">
                <a16:creationId xmlns:a16="http://schemas.microsoft.com/office/drawing/2014/main" id="{8D722C5D-B1D9-B294-11F8-9CB886C0EB9E}"/>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9" name="Picture 8">
            <a:extLst>
              <a:ext uri="{FF2B5EF4-FFF2-40B4-BE49-F238E27FC236}">
                <a16:creationId xmlns:a16="http://schemas.microsoft.com/office/drawing/2014/main" id="{E870E0A9-F072-7386-9BB9-5DAFBE523449}"/>
              </a:ext>
            </a:extLst>
          </p:cNvPr>
          <p:cNvPicPr>
            <a:picLocks noChangeAspect="1"/>
          </p:cNvPicPr>
          <p:nvPr/>
        </p:nvPicPr>
        <p:blipFill rotWithShape="1">
          <a:blip r:embed="rId6"/>
          <a:srcRect l="1209" t="2286" r="2686"/>
          <a:stretch/>
        </p:blipFill>
        <p:spPr>
          <a:xfrm>
            <a:off x="2857499" y="3470457"/>
            <a:ext cx="7475221" cy="4761276"/>
          </a:xfrm>
          <a:prstGeom prst="rect">
            <a:avLst/>
          </a:prstGeom>
        </p:spPr>
      </p:pic>
    </p:spTree>
    <p:extLst>
      <p:ext uri="{BB962C8B-B14F-4D97-AF65-F5344CB8AC3E}">
        <p14:creationId xmlns:p14="http://schemas.microsoft.com/office/powerpoint/2010/main" val="99789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31943-40A8-381A-A773-71DFA2B0E5E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CDE6921-EF50-9958-5336-6BA52B2B12C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598E25E-4917-7B53-00FF-84D97CB5F373}"/>
              </a:ext>
            </a:extLst>
          </p:cNvPr>
          <p:cNvSpPr/>
          <p:nvPr/>
        </p:nvSpPr>
        <p:spPr>
          <a:xfrm>
            <a:off x="-247549" y="-57300"/>
            <a:ext cx="14630400" cy="8229600"/>
          </a:xfrm>
          <a:prstGeom prst="rect">
            <a:avLst/>
          </a:prstGeom>
          <a:solidFill>
            <a:srgbClr val="FFFFFF">
              <a:alpha val="75000"/>
            </a:srgbClr>
          </a:solidFill>
          <a:ln/>
        </p:spPr>
        <p:txBody>
          <a:bodyPr/>
          <a:lstStyle/>
          <a:p>
            <a:endParaRPr lang="en-IN" dirty="0"/>
          </a:p>
        </p:txBody>
      </p:sp>
      <p:sp>
        <p:nvSpPr>
          <p:cNvPr id="5" name="Text 1">
            <a:extLst>
              <a:ext uri="{FF2B5EF4-FFF2-40B4-BE49-F238E27FC236}">
                <a16:creationId xmlns:a16="http://schemas.microsoft.com/office/drawing/2014/main" id="{4EB06EED-E7B7-3B94-B0D3-26AF0D4DCDAA}"/>
              </a:ext>
            </a:extLst>
          </p:cNvPr>
          <p:cNvSpPr/>
          <p:nvPr/>
        </p:nvSpPr>
        <p:spPr>
          <a:xfrm>
            <a:off x="-91440" y="0"/>
            <a:ext cx="13797200" cy="7498080"/>
          </a:xfrm>
          <a:prstGeom prst="rect">
            <a:avLst/>
          </a:prstGeom>
          <a:noFill/>
          <a:ln/>
        </p:spPr>
        <p:txBody>
          <a:bodyPr wrap="square" rtlCol="0" anchor="t"/>
          <a:lstStyle/>
          <a:p>
            <a:pPr algn="l" fontAlgn="base"/>
            <a:endParaRPr lang="en-US" sz="2000" i="0" dirty="0">
              <a:solidFill>
                <a:srgbClr val="FF00FF"/>
              </a:solidFill>
              <a:effectLst/>
              <a:latin typeface="adonis-web"/>
            </a:endParaRPr>
          </a:p>
          <a:p>
            <a:pPr algn="l" fontAlgn="base"/>
            <a:endParaRPr lang="en-US" sz="2000" dirty="0">
              <a:solidFill>
                <a:srgbClr val="FF00FF"/>
              </a:solidFill>
              <a:latin typeface="adonis-web"/>
            </a:endParaRPr>
          </a:p>
          <a:p>
            <a:pPr algn="l" fontAlgn="base"/>
            <a:r>
              <a:rPr lang="en-US" sz="2000" i="0" dirty="0">
                <a:solidFill>
                  <a:srgbClr val="0070C0"/>
                </a:solidFill>
                <a:effectLst/>
                <a:latin typeface="adonis-web"/>
              </a:rPr>
              <a:t>Fifth step:</a:t>
            </a:r>
            <a:endParaRPr lang="en-US" sz="2000" dirty="0">
              <a:solidFill>
                <a:srgbClr val="0070C0"/>
              </a:solidFill>
              <a:latin typeface="adonis-web"/>
            </a:endParaRPr>
          </a:p>
          <a:p>
            <a:pPr algn="l" fontAlgn="base"/>
            <a:endParaRPr lang="en-US" sz="2000" i="0" dirty="0">
              <a:solidFill>
                <a:srgbClr val="0070C0"/>
              </a:solidFill>
              <a:effectLst/>
              <a:latin typeface="adonis-web"/>
            </a:endParaRPr>
          </a:p>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ea typeface="adonis-web"/>
              </a:rPr>
              <a:t>The fifth step is to multiply each value vector by the </a:t>
            </a:r>
            <a:r>
              <a:rPr lang="en-US" sz="2000" b="0" i="0" dirty="0" err="1">
                <a:solidFill>
                  <a:srgbClr val="FF00FF"/>
                </a:solidFill>
                <a:effectLst/>
                <a:latin typeface="Helvetica" panose="020B0604020202020204" pitchFamily="34" charset="0"/>
                <a:ea typeface="adonis-web"/>
              </a:rPr>
              <a:t>softmax</a:t>
            </a:r>
            <a:r>
              <a:rPr lang="en-US" sz="2000" b="0" i="0" dirty="0">
                <a:solidFill>
                  <a:srgbClr val="FF00FF"/>
                </a:solidFill>
                <a:effectLst/>
                <a:latin typeface="Helvetica" panose="020B0604020202020204" pitchFamily="34" charset="0"/>
                <a:ea typeface="adonis-web"/>
              </a:rPr>
              <a:t> score (in preparation to sum them up). The intuition here is to keep intact the values of the word(s) we want to focus on, and drown out irrelevant words (by multiplying them by tiny numbers like 0.001, for example).</a:t>
            </a:r>
          </a:p>
          <a:p>
            <a:pPr algn="l" fontAlgn="base"/>
            <a:endParaRPr lang="en-US" sz="2000" b="0" i="0" dirty="0">
              <a:solidFill>
                <a:srgbClr val="222222"/>
              </a:solidFill>
              <a:effectLst/>
              <a:latin typeface="Helvetica" panose="020B0604020202020204" pitchFamily="34" charset="0"/>
            </a:endParaRPr>
          </a:p>
          <a:p>
            <a:pPr fontAlgn="base"/>
            <a:r>
              <a:rPr lang="en-US" sz="2000" i="0" dirty="0">
                <a:solidFill>
                  <a:srgbClr val="0070C0"/>
                </a:solidFill>
                <a:effectLst/>
                <a:latin typeface="adonis-web"/>
              </a:rPr>
              <a:t>sixth step: </a:t>
            </a:r>
          </a:p>
          <a:p>
            <a:pPr algn="l" fontAlgn="base"/>
            <a:endParaRPr lang="en-US" sz="2000" b="0" i="0" dirty="0">
              <a:solidFill>
                <a:srgbClr val="222222"/>
              </a:solidFill>
              <a:effectLst/>
              <a:latin typeface="Helvetica" panose="020B0604020202020204" pitchFamily="34" charset="0"/>
            </a:endParaRPr>
          </a:p>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ea typeface="adonis-web"/>
              </a:rPr>
              <a:t>The </a:t>
            </a:r>
            <a:r>
              <a:rPr lang="en-US" sz="2000" i="0" dirty="0">
                <a:solidFill>
                  <a:srgbClr val="FF00FF"/>
                </a:solidFill>
                <a:effectLst/>
                <a:latin typeface="inherit"/>
                <a:ea typeface="adonis-web"/>
              </a:rPr>
              <a:t>sixth step</a:t>
            </a:r>
            <a:r>
              <a:rPr lang="en-US" sz="2000" i="0" dirty="0">
                <a:solidFill>
                  <a:srgbClr val="FF00FF"/>
                </a:solidFill>
                <a:effectLst/>
                <a:latin typeface="Helvetica" panose="020B0604020202020204" pitchFamily="34" charset="0"/>
                <a:ea typeface="adonis-web"/>
              </a:rPr>
              <a:t> </a:t>
            </a:r>
            <a:r>
              <a:rPr lang="en-US" sz="2000" b="0" i="0" dirty="0">
                <a:solidFill>
                  <a:srgbClr val="FF00FF"/>
                </a:solidFill>
                <a:effectLst/>
                <a:latin typeface="Helvetica" panose="020B0604020202020204" pitchFamily="34" charset="0"/>
                <a:ea typeface="adonis-web"/>
              </a:rPr>
              <a:t>is to sum up the weighted value vectors. This produces the output of the self attention layer at this position (for the first word).</a:t>
            </a:r>
            <a:r>
              <a:rPr lang="en-US" sz="2000" i="0" dirty="0">
                <a:solidFill>
                  <a:srgbClr val="FF00FF"/>
                </a:solidFill>
                <a:effectLst/>
                <a:latin typeface="adonis-web"/>
                <a:ea typeface="adonis-web"/>
              </a:rPr>
              <a:t> </a:t>
            </a:r>
          </a:p>
          <a:p>
            <a:pPr algn="l" fontAlgn="base"/>
            <a:endParaRPr lang="en-US" sz="2000" i="0" dirty="0">
              <a:solidFill>
                <a:srgbClr val="FF00FF"/>
              </a:solidFill>
              <a:effectLst/>
              <a:latin typeface="adonis-web"/>
            </a:endParaRPr>
          </a:p>
        </p:txBody>
      </p:sp>
      <p:pic>
        <p:nvPicPr>
          <p:cNvPr id="6" name="Image 2" descr="preencoded.png">
            <a:hlinkClick r:id="rId4"/>
            <a:extLst>
              <a:ext uri="{FF2B5EF4-FFF2-40B4-BE49-F238E27FC236}">
                <a16:creationId xmlns:a16="http://schemas.microsoft.com/office/drawing/2014/main" id="{13A68CFE-1E85-CBEB-24AE-ECB36B051487}"/>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EE95FF39-1AFE-AADE-2A9F-940AE1F72880}"/>
              </a:ext>
            </a:extLst>
          </p:cNvPr>
          <p:cNvPicPr>
            <a:picLocks noChangeAspect="1"/>
          </p:cNvPicPr>
          <p:nvPr/>
        </p:nvPicPr>
        <p:blipFill rotWithShape="1">
          <a:blip r:embed="rId6"/>
          <a:srcRect l="518" r="1961"/>
          <a:stretch/>
        </p:blipFill>
        <p:spPr>
          <a:xfrm>
            <a:off x="3291840" y="3634739"/>
            <a:ext cx="7231059" cy="4046521"/>
          </a:xfrm>
          <a:prstGeom prst="rect">
            <a:avLst/>
          </a:prstGeom>
          <a:ln>
            <a:noFill/>
          </a:ln>
          <a:effectLst>
            <a:softEdge rad="112500"/>
          </a:effectLst>
        </p:spPr>
      </p:pic>
    </p:spTree>
    <p:extLst>
      <p:ext uri="{BB962C8B-B14F-4D97-AF65-F5344CB8AC3E}">
        <p14:creationId xmlns:p14="http://schemas.microsoft.com/office/powerpoint/2010/main" val="82587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72C7-F97F-EECA-9C64-22A337DA945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E45CFC7-FB04-D0E0-D6F7-B01C6B8A109D}"/>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5D5542F0-61AB-F6CF-21C8-5A1969680509}"/>
              </a:ext>
            </a:extLst>
          </p:cNvPr>
          <p:cNvSpPr/>
          <p:nvPr/>
        </p:nvSpPr>
        <p:spPr>
          <a:xfrm>
            <a:off x="-268010" y="0"/>
            <a:ext cx="14630400" cy="8229600"/>
          </a:xfrm>
          <a:prstGeom prst="rect">
            <a:avLst/>
          </a:prstGeom>
          <a:solidFill>
            <a:srgbClr val="FFFFFF">
              <a:alpha val="75000"/>
            </a:srgbClr>
          </a:solidFill>
          <a:ln/>
        </p:spPr>
        <p:txBody>
          <a:bodyPr/>
          <a:lstStyle/>
          <a:p>
            <a:endParaRPr lang="en-IN" dirty="0">
              <a:ea typeface="adonis-web"/>
            </a:endParaRPr>
          </a:p>
        </p:txBody>
      </p:sp>
      <p:sp>
        <p:nvSpPr>
          <p:cNvPr id="5" name="Text 1">
            <a:extLst>
              <a:ext uri="{FF2B5EF4-FFF2-40B4-BE49-F238E27FC236}">
                <a16:creationId xmlns:a16="http://schemas.microsoft.com/office/drawing/2014/main" id="{750F8855-CE13-328F-892B-2A13DC984663}"/>
              </a:ext>
            </a:extLst>
          </p:cNvPr>
          <p:cNvSpPr/>
          <p:nvPr/>
        </p:nvSpPr>
        <p:spPr>
          <a:xfrm>
            <a:off x="-91440" y="0"/>
            <a:ext cx="13797200" cy="7498080"/>
          </a:xfrm>
          <a:prstGeom prst="rect">
            <a:avLst/>
          </a:prstGeom>
          <a:noFill/>
          <a:ln/>
        </p:spPr>
        <p:txBody>
          <a:bodyPr wrap="square" rtlCol="0" anchor="t"/>
          <a:lstStyle/>
          <a:p>
            <a:pPr algn="l" fontAlgn="base"/>
            <a:endParaRPr lang="en-US" sz="2000" i="0" dirty="0">
              <a:solidFill>
                <a:srgbClr val="FF00FF"/>
              </a:solidFill>
              <a:effectLst/>
              <a:latin typeface="adonis-web"/>
            </a:endParaRPr>
          </a:p>
          <a:p>
            <a:pPr algn="l" fontAlgn="base"/>
            <a:endParaRPr lang="en-US" sz="2000" dirty="0">
              <a:solidFill>
                <a:srgbClr val="FF00FF"/>
              </a:solidFill>
              <a:latin typeface="adonis-web"/>
            </a:endParaRPr>
          </a:p>
          <a:p>
            <a:pPr marL="342900" indent="-342900" algn="l" fontAlgn="base">
              <a:buFont typeface="Wingdings" panose="05000000000000000000" pitchFamily="2" charset="2"/>
              <a:buChar char="Ø"/>
            </a:pPr>
            <a:br>
              <a:rPr lang="en-US" sz="2000" b="1" i="0" dirty="0">
                <a:solidFill>
                  <a:srgbClr val="FF00FF"/>
                </a:solidFill>
                <a:effectLst/>
                <a:latin typeface="Aharoni" panose="02010803020104030203" pitchFamily="2" charset="-79"/>
                <a:cs typeface="Aharoni" panose="02010803020104030203" pitchFamily="2" charset="-79"/>
              </a:rPr>
            </a:br>
            <a:r>
              <a:rPr lang="en-US" sz="2000" b="1" i="0" dirty="0">
                <a:solidFill>
                  <a:srgbClr val="FF00FF"/>
                </a:solidFill>
                <a:effectLst/>
                <a:latin typeface="Aharoni" panose="02010803020104030203" pitchFamily="2" charset="-79"/>
                <a:cs typeface="Aharoni" panose="02010803020104030203" pitchFamily="2" charset="-79"/>
              </a:rPr>
              <a:t>Finally</a:t>
            </a:r>
            <a:r>
              <a:rPr lang="en-US" sz="2000" b="0" i="0" dirty="0">
                <a:solidFill>
                  <a:srgbClr val="FF00FF"/>
                </a:solidFill>
                <a:effectLst/>
                <a:latin typeface="Aharoni" panose="02010803020104030203" pitchFamily="2" charset="-79"/>
                <a:cs typeface="Aharoni" panose="02010803020104030203" pitchFamily="2" charset="-79"/>
              </a:rPr>
              <a:t>, since we’re dealing with matrices, we can condense steps two through six in one formula to calculate the outputs of the self attention layer.</a:t>
            </a:r>
          </a:p>
          <a:p>
            <a:pPr algn="l" fontAlgn="base"/>
            <a:endParaRPr lang="en-US" sz="2000" b="0" i="0" dirty="0">
              <a:solidFill>
                <a:srgbClr val="FF00FF"/>
              </a:solidFill>
              <a:effectLst/>
              <a:latin typeface="Aharoni" panose="02010803020104030203" pitchFamily="2" charset="-79"/>
              <a:cs typeface="Aharoni" panose="02010803020104030203" pitchFamily="2" charset="-79"/>
            </a:endParaRPr>
          </a:p>
          <a:p>
            <a:pPr marL="342900" indent="-342900" algn="l" fontAlgn="base">
              <a:buFont typeface="Wingdings" panose="05000000000000000000" pitchFamily="2" charset="2"/>
              <a:buChar char="Ø"/>
            </a:pPr>
            <a:r>
              <a:rPr lang="en-US" sz="2000" b="0" i="0" dirty="0">
                <a:solidFill>
                  <a:srgbClr val="FF00FF"/>
                </a:solidFill>
                <a:effectLst/>
                <a:latin typeface="Aharoni" panose="02010803020104030203" pitchFamily="2" charset="-79"/>
                <a:ea typeface="adonis-web"/>
                <a:cs typeface="Aharoni" panose="02010803020104030203" pitchFamily="2" charset="-79"/>
              </a:rPr>
              <a:t>That concludes the self attention calculation. The resulting vector is one we can send along to the feed forward neural network. In the actual implementation, however, this calculation is done in matrix form for faster processing. So let’s look at that now that we’ve seen the intuition of the calculation on the word level.</a:t>
            </a:r>
            <a:endParaRPr lang="en-US" sz="2000" i="0" dirty="0">
              <a:solidFill>
                <a:srgbClr val="FF00FF"/>
              </a:solidFill>
              <a:effectLst/>
              <a:latin typeface="Aharoni" panose="02010803020104030203" pitchFamily="2" charset="-79"/>
              <a:ea typeface="adonis-web"/>
              <a:cs typeface="Aharoni" panose="02010803020104030203" pitchFamily="2" charset="-79"/>
            </a:endParaRPr>
          </a:p>
        </p:txBody>
      </p:sp>
      <p:pic>
        <p:nvPicPr>
          <p:cNvPr id="6" name="Image 2" descr="preencoded.png">
            <a:hlinkClick r:id="rId4"/>
            <a:extLst>
              <a:ext uri="{FF2B5EF4-FFF2-40B4-BE49-F238E27FC236}">
                <a16:creationId xmlns:a16="http://schemas.microsoft.com/office/drawing/2014/main" id="{B3D3587E-2E2C-34AA-B660-F3CC8F728483}"/>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D969721D-26A6-BBDD-13AE-144BF0506359}"/>
              </a:ext>
            </a:extLst>
          </p:cNvPr>
          <p:cNvPicPr>
            <a:picLocks noChangeAspect="1"/>
          </p:cNvPicPr>
          <p:nvPr/>
        </p:nvPicPr>
        <p:blipFill>
          <a:blip r:embed="rId6"/>
          <a:stretch>
            <a:fillRect/>
          </a:stretch>
        </p:blipFill>
        <p:spPr>
          <a:xfrm>
            <a:off x="3272418" y="3531432"/>
            <a:ext cx="8588484" cy="3368332"/>
          </a:xfrm>
          <a:prstGeom prst="rect">
            <a:avLst/>
          </a:prstGeom>
        </p:spPr>
      </p:pic>
    </p:spTree>
    <p:extLst>
      <p:ext uri="{BB962C8B-B14F-4D97-AF65-F5344CB8AC3E}">
        <p14:creationId xmlns:p14="http://schemas.microsoft.com/office/powerpoint/2010/main" val="388558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457575"/>
            <a:ext cx="940950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Introduction to Transformer architecture</a:t>
            </a:r>
            <a:endParaRPr lang="en-US" sz="4374" dirty="0"/>
          </a:p>
        </p:txBody>
      </p:sp>
      <p:sp>
        <p:nvSpPr>
          <p:cNvPr id="6" name="Shape 2"/>
          <p:cNvSpPr/>
          <p:nvPr/>
        </p:nvSpPr>
        <p:spPr>
          <a:xfrm>
            <a:off x="2348389" y="4485203"/>
            <a:ext cx="3163014" cy="3064193"/>
          </a:xfrm>
          <a:prstGeom prst="roundRect">
            <a:avLst>
              <a:gd name="adj" fmla="val 3263"/>
            </a:avLst>
          </a:prstGeom>
          <a:solidFill>
            <a:srgbClr val="EBD0FB"/>
          </a:solidFill>
          <a:ln w="7620">
            <a:solidFill>
              <a:srgbClr val="D1B6E1"/>
            </a:solidFill>
            <a:prstDash val="solid"/>
          </a:ln>
        </p:spPr>
      </p:sp>
      <p:sp>
        <p:nvSpPr>
          <p:cNvPr id="7" name="Text 3"/>
          <p:cNvSpPr/>
          <p:nvPr/>
        </p:nvSpPr>
        <p:spPr>
          <a:xfrm>
            <a:off x="2578179" y="4714994"/>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Definition</a:t>
            </a:r>
            <a:endParaRPr lang="en-US" sz="2187" dirty="0"/>
          </a:p>
        </p:txBody>
      </p:sp>
      <p:sp>
        <p:nvSpPr>
          <p:cNvPr id="8" name="Text 4"/>
          <p:cNvSpPr/>
          <p:nvPr/>
        </p:nvSpPr>
        <p:spPr>
          <a:xfrm>
            <a:off x="2578179" y="5195411"/>
            <a:ext cx="2703433"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Transformer architecture is a deep learning model that revolutionized natural language processing tasks.</a:t>
            </a:r>
            <a:endParaRPr lang="en-US" sz="1750" dirty="0"/>
          </a:p>
        </p:txBody>
      </p:sp>
      <p:sp>
        <p:nvSpPr>
          <p:cNvPr id="9" name="Shape 5"/>
          <p:cNvSpPr/>
          <p:nvPr/>
        </p:nvSpPr>
        <p:spPr>
          <a:xfrm>
            <a:off x="5733574" y="4485203"/>
            <a:ext cx="3163014" cy="3064193"/>
          </a:xfrm>
          <a:prstGeom prst="roundRect">
            <a:avLst>
              <a:gd name="adj" fmla="val 3263"/>
            </a:avLst>
          </a:prstGeom>
          <a:solidFill>
            <a:srgbClr val="EBD0FB"/>
          </a:solidFill>
          <a:ln w="7620">
            <a:solidFill>
              <a:srgbClr val="D1B6E1"/>
            </a:solidFill>
            <a:prstDash val="solid"/>
          </a:ln>
        </p:spPr>
      </p:sp>
      <p:sp>
        <p:nvSpPr>
          <p:cNvPr id="10" name="Text 6"/>
          <p:cNvSpPr/>
          <p:nvPr/>
        </p:nvSpPr>
        <p:spPr>
          <a:xfrm>
            <a:off x="5963364" y="4714994"/>
            <a:ext cx="2703433"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Importance &amp; Applications</a:t>
            </a:r>
            <a:endParaRPr lang="en-US" sz="2187" dirty="0"/>
          </a:p>
        </p:txBody>
      </p:sp>
      <p:sp>
        <p:nvSpPr>
          <p:cNvPr id="11" name="Text 7"/>
          <p:cNvSpPr/>
          <p:nvPr/>
        </p:nvSpPr>
        <p:spPr>
          <a:xfrm>
            <a:off x="5963364" y="5542598"/>
            <a:ext cx="2703433"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Transformer architecture is widely used in machine translation, text summarization, and speech recognition.</a:t>
            </a:r>
            <a:endParaRPr lang="en-US" sz="1750" dirty="0"/>
          </a:p>
        </p:txBody>
      </p:sp>
      <p:sp>
        <p:nvSpPr>
          <p:cNvPr id="12" name="Shape 8"/>
          <p:cNvSpPr/>
          <p:nvPr/>
        </p:nvSpPr>
        <p:spPr>
          <a:xfrm>
            <a:off x="9118759" y="4485203"/>
            <a:ext cx="3163014" cy="3064193"/>
          </a:xfrm>
          <a:prstGeom prst="roundRect">
            <a:avLst>
              <a:gd name="adj" fmla="val 3263"/>
            </a:avLst>
          </a:prstGeom>
          <a:solidFill>
            <a:srgbClr val="EBD0FB"/>
          </a:solidFill>
          <a:ln w="7620">
            <a:solidFill>
              <a:srgbClr val="D1B6E1"/>
            </a:solidFill>
            <a:prstDash val="solid"/>
          </a:ln>
        </p:spPr>
      </p:sp>
      <p:sp>
        <p:nvSpPr>
          <p:cNvPr id="13" name="Text 9"/>
          <p:cNvSpPr/>
          <p:nvPr/>
        </p:nvSpPr>
        <p:spPr>
          <a:xfrm>
            <a:off x="9348549" y="4714994"/>
            <a:ext cx="270343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Components Overview</a:t>
            </a:r>
            <a:endParaRPr lang="en-US" sz="2187" dirty="0"/>
          </a:p>
        </p:txBody>
      </p:sp>
      <p:sp>
        <p:nvSpPr>
          <p:cNvPr id="14" name="Text 10"/>
          <p:cNvSpPr/>
          <p:nvPr/>
        </p:nvSpPr>
        <p:spPr>
          <a:xfrm>
            <a:off x="9348549" y="5195411"/>
            <a:ext cx="2703433"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architecture consists of self attention mechanisms, positional encodings, and feed forward neural networks.</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30AA-C6D4-B61F-453E-AC3693151FF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7DDADB7-5E3E-8616-73AD-EF41432431C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6FA28D5-EF70-6630-B5EE-F21120406DF4}"/>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EC7746CA-D404-86AC-A501-FA12DBFAC56D}"/>
              </a:ext>
            </a:extLst>
          </p:cNvPr>
          <p:cNvSpPr/>
          <p:nvPr/>
        </p:nvSpPr>
        <p:spPr>
          <a:xfrm>
            <a:off x="591671" y="1183341"/>
            <a:ext cx="13205529" cy="2931459"/>
          </a:xfrm>
          <a:prstGeom prst="rect">
            <a:avLst/>
          </a:prstGeom>
          <a:noFill/>
          <a:ln/>
        </p:spPr>
        <p:txBody>
          <a:bodyPr wrap="square" rtlCol="0" anchor="t"/>
          <a:lstStyle/>
          <a:p>
            <a:pPr fontAlgn="base"/>
            <a:r>
              <a:rPr lang="en-IN" sz="2800" b="1" i="0" dirty="0">
                <a:solidFill>
                  <a:srgbClr val="222222"/>
                </a:solidFill>
                <a:effectLst/>
                <a:latin typeface="Helvetica Neue"/>
              </a:rPr>
              <a:t> </a:t>
            </a:r>
            <a:r>
              <a:rPr lang="en-US" sz="2400" b="1" i="0" dirty="0">
                <a:solidFill>
                  <a:srgbClr val="0070C0"/>
                </a:solidFill>
                <a:effectLst/>
                <a:latin typeface="Helvetica Neue"/>
                <a:ea typeface="adonis-web"/>
              </a:rPr>
              <a:t>The Beast With Many Heads:</a:t>
            </a:r>
          </a:p>
          <a:p>
            <a:pPr algn="l" fontAlgn="base"/>
            <a:r>
              <a:rPr lang="en-US" sz="2400" b="0" i="0" dirty="0">
                <a:solidFill>
                  <a:srgbClr val="FF00FF"/>
                </a:solidFill>
                <a:effectLst/>
                <a:latin typeface="Helvetica" panose="020B0604020202020204" pitchFamily="34" charset="0"/>
              </a:rPr>
              <a:t>The paper further refined the self attention layer by adding a mechanism called “multi headed” attention. This improves the performance of the attention layer in two ways:</a:t>
            </a:r>
          </a:p>
          <a:p>
            <a:pPr algn="l" fontAlgn="base"/>
            <a:endParaRPr lang="en-US" sz="2400" b="0" i="0" dirty="0">
              <a:solidFill>
                <a:srgbClr val="FF00FF"/>
              </a:solidFill>
              <a:effectLst/>
              <a:latin typeface="Helvetica" panose="020B0604020202020204" pitchFamily="34" charset="0"/>
            </a:endParaRPr>
          </a:p>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It expands the model’s ability to focus on different positions. Yes, in the example above, z1 contains a little bit of every other encoding, but it could be dominated by the actual word itself. If we’re translating a sentence like “The animal didn’t cross the street because it was too tired”, it would be useful to know which word “it” refers to</a:t>
            </a:r>
            <a:r>
              <a:rPr lang="en-US" sz="2400" b="0" i="0" dirty="0">
                <a:solidFill>
                  <a:srgbClr val="FF00FF"/>
                </a:solidFill>
                <a:effectLst/>
                <a:latin typeface="Helvetica" panose="020B0604020202020204" pitchFamily="34" charset="0"/>
              </a:rPr>
              <a:t>.</a:t>
            </a:r>
          </a:p>
          <a:p>
            <a:pPr algn="l" fontAlgn="base"/>
            <a:endParaRPr lang="en-US" sz="2400" b="0" i="0" dirty="0">
              <a:solidFill>
                <a:srgbClr val="FF00FF"/>
              </a:solidFill>
              <a:effectLst/>
              <a:latin typeface="Helvetica" panose="020B0604020202020204" pitchFamily="34" charset="0"/>
            </a:endParaRPr>
          </a:p>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It gives the attention layer multiple “representation subspaces”. As we’ll see next, with multi headed attention we have not only one, but multiple sets of Query/Key/Value weight matrices (the Transformer uses eight attention heads, so we end up with eight sets for each encoder/decoder). Each of these sets is randomly initialized. Then, after training, each set is used to project the input embeddings (or vectors from lower encoders/decoders) into a different representation subspace.</a:t>
            </a:r>
          </a:p>
          <a:p>
            <a:br>
              <a:rPr lang="en-US" sz="2400" dirty="0"/>
            </a:b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B6EB311B-DFF8-9B77-53F3-A09366D2E8AE}"/>
              </a:ext>
            </a:extLst>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85947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564CD-76E3-BC2A-7362-328B00764A6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A13D1C9-E156-BDF8-1F01-5DF560011ED0}"/>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5B099BF-168F-04BF-B5D6-4A507B575BB9}"/>
              </a:ext>
            </a:extLst>
          </p:cNvPr>
          <p:cNvSpPr/>
          <p:nvPr/>
        </p:nvSpPr>
        <p:spPr>
          <a:xfrm>
            <a:off x="383656" y="1203511"/>
            <a:ext cx="14246744" cy="1005840"/>
          </a:xfrm>
          <a:prstGeom prst="rect">
            <a:avLst/>
          </a:prstGeom>
          <a:solidFill>
            <a:srgbClr val="FFFFFF">
              <a:alpha val="75000"/>
            </a:srgbClr>
          </a:solidFill>
          <a:ln/>
        </p:spPr>
        <p:txBody>
          <a:bodyPr/>
          <a:lstStyle/>
          <a:p>
            <a:pPr marL="342900" indent="-342900"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With multi headed attention, we maintain separate Q/K/V weight matrices for each head resulting in different Q/K/V matrices. As we did before, we multiply X by the WQ/WK/WV matrices to produce Q/K/V matrices.</a:t>
            </a:r>
          </a:p>
          <a:p>
            <a:br>
              <a:rPr lang="en-US" dirty="0"/>
            </a:br>
            <a:endParaRPr lang="en-IN" dirty="0"/>
          </a:p>
        </p:txBody>
      </p:sp>
      <p:sp>
        <p:nvSpPr>
          <p:cNvPr id="5" name="Text 1">
            <a:extLst>
              <a:ext uri="{FF2B5EF4-FFF2-40B4-BE49-F238E27FC236}">
                <a16:creationId xmlns:a16="http://schemas.microsoft.com/office/drawing/2014/main" id="{8C514D19-446F-7388-73CE-579BB8FA7E83}"/>
              </a:ext>
            </a:extLst>
          </p:cNvPr>
          <p:cNvSpPr/>
          <p:nvPr/>
        </p:nvSpPr>
        <p:spPr>
          <a:xfrm>
            <a:off x="591671" y="1183341"/>
            <a:ext cx="13205529" cy="2931459"/>
          </a:xfrm>
          <a:prstGeom prst="rect">
            <a:avLst/>
          </a:prstGeom>
          <a:noFill/>
          <a:ln/>
        </p:spPr>
        <p:txBody>
          <a:bodyPr wrap="square" rtlCol="0" anchor="t"/>
          <a:lstStyle/>
          <a:p>
            <a:pPr fontAlgn="base"/>
            <a:r>
              <a:rPr lang="en-US" sz="2400" b="0" i="0" dirty="0">
                <a:solidFill>
                  <a:srgbClr val="FF00FF"/>
                </a:solidFill>
                <a:effectLst/>
                <a:latin typeface="Helvetica" panose="020B0604020202020204" pitchFamily="34" charset="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6AD3440B-0E92-D3AA-1148-31C54FE80C39}"/>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936DF420-34E7-6ACC-E5E4-DC9FEA20D31C}"/>
              </a:ext>
            </a:extLst>
          </p:cNvPr>
          <p:cNvPicPr>
            <a:picLocks noChangeAspect="1"/>
          </p:cNvPicPr>
          <p:nvPr/>
        </p:nvPicPr>
        <p:blipFill rotWithShape="1">
          <a:blip r:embed="rId6"/>
          <a:srcRect l="2317" t="1877" r="2243" b="1954"/>
          <a:stretch/>
        </p:blipFill>
        <p:spPr>
          <a:xfrm>
            <a:off x="2913252" y="2685165"/>
            <a:ext cx="7429501" cy="4499812"/>
          </a:xfrm>
          <a:prstGeom prst="rect">
            <a:avLst/>
          </a:prstGeom>
        </p:spPr>
      </p:pic>
    </p:spTree>
    <p:extLst>
      <p:ext uri="{BB962C8B-B14F-4D97-AF65-F5344CB8AC3E}">
        <p14:creationId xmlns:p14="http://schemas.microsoft.com/office/powerpoint/2010/main" val="123205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BDA03-7233-EFBD-8939-90200FFDF72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DF77CF2-3323-BC8F-A311-3822A1F3968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DCA658C-2111-2DC9-5B3A-36A5711693E5}"/>
              </a:ext>
            </a:extLst>
          </p:cNvPr>
          <p:cNvSpPr/>
          <p:nvPr/>
        </p:nvSpPr>
        <p:spPr>
          <a:xfrm>
            <a:off x="292216" y="975090"/>
            <a:ext cx="14246744" cy="1005840"/>
          </a:xfrm>
          <a:prstGeom prst="rect">
            <a:avLst/>
          </a:prstGeom>
          <a:solidFill>
            <a:srgbClr val="FFFFFF">
              <a:alpha val="75000"/>
            </a:srgbClr>
          </a:solidFill>
          <a:ln/>
        </p:spPr>
        <p:txBody>
          <a:bodyPr/>
          <a:lstStyle/>
          <a:p>
            <a:pPr marL="342900" indent="-342900" fontAlgn="base">
              <a:buFont typeface="Wingdings" panose="05000000000000000000" pitchFamily="2" charset="2"/>
              <a:buChar char="Ø"/>
            </a:pPr>
            <a:br>
              <a:rPr lang="en-US" sz="2000" dirty="0">
                <a:solidFill>
                  <a:srgbClr val="FF00FF"/>
                </a:solidFill>
              </a:rPr>
            </a:br>
            <a:r>
              <a:rPr lang="en-US" sz="2000" b="0" i="0" dirty="0">
                <a:solidFill>
                  <a:srgbClr val="FF00FF"/>
                </a:solidFill>
                <a:effectLst/>
                <a:latin typeface="Helvetica" panose="020B0604020202020204" pitchFamily="34" charset="0"/>
              </a:rPr>
              <a:t>If we do the same self attention calculation we outlined above, just eight different times with different weight matrices, we end up with eight different Z matrices</a:t>
            </a:r>
            <a:endParaRPr lang="en-IN" dirty="0">
              <a:solidFill>
                <a:srgbClr val="FF00FF"/>
              </a:solidFill>
            </a:endParaRPr>
          </a:p>
        </p:txBody>
      </p:sp>
      <p:sp>
        <p:nvSpPr>
          <p:cNvPr id="5" name="Text 1">
            <a:extLst>
              <a:ext uri="{FF2B5EF4-FFF2-40B4-BE49-F238E27FC236}">
                <a16:creationId xmlns:a16="http://schemas.microsoft.com/office/drawing/2014/main" id="{61D91C16-E9AD-995A-A67F-5B0916C36941}"/>
              </a:ext>
            </a:extLst>
          </p:cNvPr>
          <p:cNvSpPr/>
          <p:nvPr/>
        </p:nvSpPr>
        <p:spPr>
          <a:xfrm>
            <a:off x="591671" y="1183341"/>
            <a:ext cx="13205529" cy="2931459"/>
          </a:xfrm>
          <a:prstGeom prst="rect">
            <a:avLst/>
          </a:prstGeom>
          <a:noFill/>
          <a:ln/>
        </p:spPr>
        <p:txBody>
          <a:bodyPr wrap="square" rtlCol="0" anchor="t"/>
          <a:lstStyle/>
          <a:p>
            <a:pPr fontAlgn="base"/>
            <a:r>
              <a:rPr lang="en-US" sz="2400" b="0" i="0" dirty="0">
                <a:solidFill>
                  <a:srgbClr val="FF00FF"/>
                </a:solidFill>
                <a:effectLst/>
                <a:latin typeface="Helvetica" panose="020B0604020202020204" pitchFamily="34" charset="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49DEBC38-5C9D-2EFF-2008-E40C01B1AAFF}"/>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45D9F839-4271-AA35-D0BB-CB4394E7003D}"/>
              </a:ext>
            </a:extLst>
          </p:cNvPr>
          <p:cNvPicPr>
            <a:picLocks noChangeAspect="1"/>
          </p:cNvPicPr>
          <p:nvPr/>
        </p:nvPicPr>
        <p:blipFill>
          <a:blip r:embed="rId6"/>
          <a:stretch>
            <a:fillRect/>
          </a:stretch>
        </p:blipFill>
        <p:spPr>
          <a:xfrm>
            <a:off x="3535397" y="2975340"/>
            <a:ext cx="6530906" cy="3116850"/>
          </a:xfrm>
          <a:prstGeom prst="rect">
            <a:avLst/>
          </a:prstGeom>
        </p:spPr>
      </p:pic>
    </p:spTree>
    <p:extLst>
      <p:ext uri="{BB962C8B-B14F-4D97-AF65-F5344CB8AC3E}">
        <p14:creationId xmlns:p14="http://schemas.microsoft.com/office/powerpoint/2010/main" val="1180673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0F313-ADA4-CEF6-A0E2-286519C78A6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1178643-F828-AD02-D911-DD8719544DD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5DE5552-52F7-956C-FA81-5CF0FF3A44E7}"/>
              </a:ext>
            </a:extLst>
          </p:cNvPr>
          <p:cNvSpPr/>
          <p:nvPr/>
        </p:nvSpPr>
        <p:spPr>
          <a:xfrm>
            <a:off x="292216" y="975090"/>
            <a:ext cx="14246744" cy="1005840"/>
          </a:xfrm>
          <a:prstGeom prst="rect">
            <a:avLst/>
          </a:prstGeom>
          <a:solidFill>
            <a:srgbClr val="FFFFFF">
              <a:alpha val="75000"/>
            </a:srgbClr>
          </a:solidFill>
          <a:ln/>
        </p:spPr>
        <p:txBody>
          <a:bodyPr/>
          <a:lstStyle/>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 The feed forward layer is not expecting eight matrices – it’s expecting a single matrix (a vector for each word). So we need a way to condense these eight down into a single matrix.</a:t>
            </a:r>
          </a:p>
          <a:p>
            <a:pPr marL="342900" indent="-342900" algn="l" fontAlgn="base">
              <a:buFont typeface="Wingdings" panose="05000000000000000000" pitchFamily="2" charset="2"/>
              <a:buChar char="Ø"/>
            </a:pPr>
            <a:endParaRPr lang="en-US" sz="2000" b="0" i="0" dirty="0">
              <a:solidFill>
                <a:srgbClr val="FF00FF"/>
              </a:solidFill>
              <a:effectLst/>
              <a:latin typeface="Helvetica" panose="020B0604020202020204" pitchFamily="34" charset="0"/>
            </a:endParaRPr>
          </a:p>
          <a:p>
            <a:pPr algn="l" fontAlgn="base"/>
            <a:r>
              <a:rPr lang="en-US" sz="2000" b="0" i="0" dirty="0">
                <a:solidFill>
                  <a:srgbClr val="FF00FF"/>
                </a:solidFill>
                <a:effectLst/>
                <a:latin typeface="Helvetica" panose="020B0604020202020204" pitchFamily="34" charset="0"/>
              </a:rPr>
              <a:t> We </a:t>
            </a:r>
            <a:r>
              <a:rPr lang="en-US" sz="2000" b="0" i="0" dirty="0" err="1">
                <a:solidFill>
                  <a:srgbClr val="FF00FF"/>
                </a:solidFill>
                <a:effectLst/>
                <a:latin typeface="Helvetica" panose="020B0604020202020204" pitchFamily="34" charset="0"/>
              </a:rPr>
              <a:t>concat</a:t>
            </a:r>
            <a:r>
              <a:rPr lang="en-US" sz="2000" b="0" i="0" dirty="0">
                <a:solidFill>
                  <a:srgbClr val="FF00FF"/>
                </a:solidFill>
                <a:effectLst/>
                <a:latin typeface="Helvetica" panose="020B0604020202020204" pitchFamily="34" charset="0"/>
              </a:rPr>
              <a:t> the matrices then multiply them by an additional weights matrix WO.</a:t>
            </a:r>
          </a:p>
          <a:p>
            <a:pPr marL="342900" indent="-342900" fontAlgn="base">
              <a:buFont typeface="Wingdings" panose="05000000000000000000" pitchFamily="2" charset="2"/>
              <a:buChar char="Ø"/>
            </a:pPr>
            <a:endParaRPr lang="en-IN" dirty="0">
              <a:solidFill>
                <a:srgbClr val="FF00FF"/>
              </a:solidFill>
            </a:endParaRPr>
          </a:p>
        </p:txBody>
      </p:sp>
      <p:sp>
        <p:nvSpPr>
          <p:cNvPr id="5" name="Text 1">
            <a:extLst>
              <a:ext uri="{FF2B5EF4-FFF2-40B4-BE49-F238E27FC236}">
                <a16:creationId xmlns:a16="http://schemas.microsoft.com/office/drawing/2014/main" id="{46CB3DAB-5582-1AEC-727A-4686955D1C1F}"/>
              </a:ext>
            </a:extLst>
          </p:cNvPr>
          <p:cNvSpPr/>
          <p:nvPr/>
        </p:nvSpPr>
        <p:spPr>
          <a:xfrm>
            <a:off x="591671" y="1183341"/>
            <a:ext cx="13205529" cy="2931459"/>
          </a:xfrm>
          <a:prstGeom prst="rect">
            <a:avLst/>
          </a:prstGeom>
          <a:noFill/>
          <a:ln/>
        </p:spPr>
        <p:txBody>
          <a:bodyPr wrap="square" rtlCol="0" anchor="t"/>
          <a:lstStyle/>
          <a:p>
            <a:pPr fontAlgn="base"/>
            <a:r>
              <a:rPr lang="en-US" sz="2400" b="0" i="0" dirty="0">
                <a:solidFill>
                  <a:srgbClr val="FF00FF"/>
                </a:solidFill>
                <a:effectLst/>
                <a:latin typeface="Helvetica" panose="020B0604020202020204" pitchFamily="34" charset="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1D414CE7-E6AC-9DF4-E6BB-D4CAFD971E16}"/>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3B3F25B4-F7F4-D386-0767-014C4AE31571}"/>
              </a:ext>
            </a:extLst>
          </p:cNvPr>
          <p:cNvPicPr>
            <a:picLocks noChangeAspect="1"/>
          </p:cNvPicPr>
          <p:nvPr/>
        </p:nvPicPr>
        <p:blipFill>
          <a:blip r:embed="rId6"/>
          <a:stretch>
            <a:fillRect/>
          </a:stretch>
        </p:blipFill>
        <p:spPr>
          <a:xfrm>
            <a:off x="2872631" y="2649070"/>
            <a:ext cx="8443692" cy="4656223"/>
          </a:xfrm>
          <a:prstGeom prst="rect">
            <a:avLst/>
          </a:prstGeom>
        </p:spPr>
      </p:pic>
    </p:spTree>
    <p:extLst>
      <p:ext uri="{BB962C8B-B14F-4D97-AF65-F5344CB8AC3E}">
        <p14:creationId xmlns:p14="http://schemas.microsoft.com/office/powerpoint/2010/main" val="241082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E3CB4-7965-9D95-3497-17EF8A8E007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7282C54-5A57-5218-7822-07233A3C3CD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0DD92A5-2C37-E249-39A5-7926095BFC2B}"/>
              </a:ext>
            </a:extLst>
          </p:cNvPr>
          <p:cNvSpPr/>
          <p:nvPr/>
        </p:nvSpPr>
        <p:spPr>
          <a:xfrm>
            <a:off x="292216" y="975090"/>
            <a:ext cx="14246744" cy="1005840"/>
          </a:xfrm>
          <a:prstGeom prst="rect">
            <a:avLst/>
          </a:prstGeom>
          <a:solidFill>
            <a:srgbClr val="FFFFFF">
              <a:alpha val="75000"/>
            </a:srgbClr>
          </a:solidFill>
          <a:ln/>
        </p:spPr>
        <p:txBody>
          <a:bodyPr/>
          <a:lstStyle/>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That’s pretty much all there is to multi headed self attention. It’s quite a handful of matrices, I realize. Let me try to put them all in one visual so we can look at them in one place</a:t>
            </a:r>
            <a:endParaRPr lang="en-IN" dirty="0">
              <a:solidFill>
                <a:srgbClr val="FF00FF"/>
              </a:solidFill>
            </a:endParaRPr>
          </a:p>
        </p:txBody>
      </p:sp>
      <p:sp>
        <p:nvSpPr>
          <p:cNvPr id="5" name="Text 1">
            <a:extLst>
              <a:ext uri="{FF2B5EF4-FFF2-40B4-BE49-F238E27FC236}">
                <a16:creationId xmlns:a16="http://schemas.microsoft.com/office/drawing/2014/main" id="{0818A382-59B2-87BB-0A55-6FA5D3D5FE69}"/>
              </a:ext>
            </a:extLst>
          </p:cNvPr>
          <p:cNvSpPr/>
          <p:nvPr/>
        </p:nvSpPr>
        <p:spPr>
          <a:xfrm>
            <a:off x="591671" y="1183341"/>
            <a:ext cx="13205529" cy="2931459"/>
          </a:xfrm>
          <a:prstGeom prst="rect">
            <a:avLst/>
          </a:prstGeom>
          <a:noFill/>
          <a:ln/>
        </p:spPr>
        <p:txBody>
          <a:bodyPr wrap="square" rtlCol="0" anchor="t"/>
          <a:lstStyle/>
          <a:p>
            <a:pPr fontAlgn="base"/>
            <a:r>
              <a:rPr lang="en-US" sz="2400" b="0" i="0" dirty="0">
                <a:solidFill>
                  <a:srgbClr val="FF00FF"/>
                </a:solidFill>
                <a:effectLst/>
                <a:latin typeface="Helvetica" panose="020B0604020202020204" pitchFamily="34" charset="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A5CF62F3-C788-6EFA-8B40-49E787CC600D}"/>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365187C4-C1D8-8DA4-696A-E59B1D6297BC}"/>
              </a:ext>
            </a:extLst>
          </p:cNvPr>
          <p:cNvPicPr>
            <a:picLocks noChangeAspect="1"/>
          </p:cNvPicPr>
          <p:nvPr/>
        </p:nvPicPr>
        <p:blipFill rotWithShape="1">
          <a:blip r:embed="rId6"/>
          <a:srcRect r="1300" b="4086"/>
          <a:stretch/>
        </p:blipFill>
        <p:spPr>
          <a:xfrm>
            <a:off x="1623060" y="2189181"/>
            <a:ext cx="10206990" cy="5558936"/>
          </a:xfrm>
          <a:prstGeom prst="rect">
            <a:avLst/>
          </a:prstGeom>
        </p:spPr>
      </p:pic>
    </p:spTree>
    <p:extLst>
      <p:ext uri="{BB962C8B-B14F-4D97-AF65-F5344CB8AC3E}">
        <p14:creationId xmlns:p14="http://schemas.microsoft.com/office/powerpoint/2010/main" val="337234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05CED-7E7D-AB1A-7B41-041EB245A39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E066385-AC0B-C16C-70D6-9DFFE9BEE5E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51D0B1DA-5BF1-BF01-3625-433567884F2E}"/>
              </a:ext>
            </a:extLst>
          </p:cNvPr>
          <p:cNvSpPr/>
          <p:nvPr/>
        </p:nvSpPr>
        <p:spPr>
          <a:xfrm>
            <a:off x="292216" y="975090"/>
            <a:ext cx="14246744" cy="1005840"/>
          </a:xfrm>
          <a:prstGeom prst="rect">
            <a:avLst/>
          </a:prstGeom>
          <a:solidFill>
            <a:srgbClr val="FFFFFF">
              <a:alpha val="75000"/>
            </a:srgbClr>
          </a:solidFill>
          <a:ln/>
        </p:spPr>
        <p:txBody>
          <a:bodyPr/>
          <a:lstStyle/>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As we encode the word "it", one attention head is focusing most on "the animal", while another is focusing on "tired"    in a sense, the model's representation of the word "it" bakes in some of the representation of both "animal" and "tired".</a:t>
            </a:r>
            <a:endParaRPr lang="en-IN" sz="2000" dirty="0">
              <a:solidFill>
                <a:srgbClr val="FF00FF"/>
              </a:solidFill>
            </a:endParaRPr>
          </a:p>
        </p:txBody>
      </p:sp>
      <p:sp>
        <p:nvSpPr>
          <p:cNvPr id="5" name="Text 1">
            <a:extLst>
              <a:ext uri="{FF2B5EF4-FFF2-40B4-BE49-F238E27FC236}">
                <a16:creationId xmlns:a16="http://schemas.microsoft.com/office/drawing/2014/main" id="{EAB02E03-17B5-2673-5A66-04C914DBF32C}"/>
              </a:ext>
            </a:extLst>
          </p:cNvPr>
          <p:cNvSpPr/>
          <p:nvPr/>
        </p:nvSpPr>
        <p:spPr>
          <a:xfrm>
            <a:off x="591671" y="1183341"/>
            <a:ext cx="13205529" cy="2931459"/>
          </a:xfrm>
          <a:prstGeom prst="rect">
            <a:avLst/>
          </a:prstGeom>
          <a:noFill/>
          <a:ln/>
        </p:spPr>
        <p:txBody>
          <a:bodyPr wrap="square" rtlCol="0" anchor="t"/>
          <a:lstStyle/>
          <a:p>
            <a:pPr fontAlgn="base"/>
            <a:r>
              <a:rPr lang="en-US" sz="2400" b="0" i="0" dirty="0">
                <a:solidFill>
                  <a:srgbClr val="FF00FF"/>
                </a:solidFill>
                <a:effectLst/>
                <a:latin typeface="Helvetica" panose="020B0604020202020204" pitchFamily="34" charset="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BB626739-1A0A-4BD8-2C4C-F87F6ECE4CB8}"/>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10" name="Picture 9">
            <a:extLst>
              <a:ext uri="{FF2B5EF4-FFF2-40B4-BE49-F238E27FC236}">
                <a16:creationId xmlns:a16="http://schemas.microsoft.com/office/drawing/2014/main" id="{9F10F09C-4D52-1C32-F309-0D7EDD4EC58C}"/>
              </a:ext>
            </a:extLst>
          </p:cNvPr>
          <p:cNvPicPr>
            <a:picLocks noChangeAspect="1"/>
          </p:cNvPicPr>
          <p:nvPr/>
        </p:nvPicPr>
        <p:blipFill>
          <a:blip r:embed="rId6"/>
          <a:stretch>
            <a:fillRect/>
          </a:stretch>
        </p:blipFill>
        <p:spPr>
          <a:xfrm>
            <a:off x="4260830" y="2377440"/>
            <a:ext cx="4473060" cy="5212080"/>
          </a:xfrm>
          <a:prstGeom prst="rect">
            <a:avLst/>
          </a:prstGeom>
        </p:spPr>
      </p:pic>
    </p:spTree>
    <p:extLst>
      <p:ext uri="{BB962C8B-B14F-4D97-AF65-F5344CB8AC3E}">
        <p14:creationId xmlns:p14="http://schemas.microsoft.com/office/powerpoint/2010/main" val="3332497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C5BAC-AC44-223E-3738-EB3EE4EE8C0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DAE422C-C9D5-8136-3E08-41BA1A3CA4D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C18F242D-FBAC-2949-FB07-6734AB422446}"/>
              </a:ext>
            </a:extLst>
          </p:cNvPr>
          <p:cNvSpPr/>
          <p:nvPr/>
        </p:nvSpPr>
        <p:spPr>
          <a:xfrm>
            <a:off x="292216" y="975090"/>
            <a:ext cx="14246744" cy="1005840"/>
          </a:xfrm>
          <a:prstGeom prst="rect">
            <a:avLst/>
          </a:prstGeom>
          <a:solidFill>
            <a:srgbClr val="FFFFFF">
              <a:alpha val="75000"/>
            </a:srgbClr>
          </a:solidFill>
          <a:ln/>
        </p:spPr>
        <p:txBody>
          <a:bodyPr/>
          <a:lstStyle/>
          <a:p>
            <a:pPr marL="342900" indent="-342900" algn="l" fontAlgn="base">
              <a:buFont typeface="Wingdings" panose="05000000000000000000" pitchFamily="2" charset="2"/>
              <a:buChar char="Ø"/>
            </a:pPr>
            <a:r>
              <a:rPr lang="en-US" sz="2000" b="0" i="0" dirty="0">
                <a:solidFill>
                  <a:srgbClr val="FF00FF"/>
                </a:solidFill>
                <a:effectLst/>
                <a:latin typeface="Helvetica" panose="020B0604020202020204" pitchFamily="34" charset="0"/>
              </a:rPr>
              <a:t>If we add all the attention heads to the picture, however, things can be harder to interpret:</a:t>
            </a:r>
            <a:endParaRPr lang="en-IN" dirty="0">
              <a:solidFill>
                <a:srgbClr val="FF00FF"/>
              </a:solidFill>
            </a:endParaRPr>
          </a:p>
        </p:txBody>
      </p:sp>
      <p:sp>
        <p:nvSpPr>
          <p:cNvPr id="5" name="Text 1">
            <a:extLst>
              <a:ext uri="{FF2B5EF4-FFF2-40B4-BE49-F238E27FC236}">
                <a16:creationId xmlns:a16="http://schemas.microsoft.com/office/drawing/2014/main" id="{343CDFB6-36AB-A734-7020-525120829D2C}"/>
              </a:ext>
            </a:extLst>
          </p:cNvPr>
          <p:cNvSpPr/>
          <p:nvPr/>
        </p:nvSpPr>
        <p:spPr>
          <a:xfrm>
            <a:off x="591671" y="1183341"/>
            <a:ext cx="13205529" cy="2931459"/>
          </a:xfrm>
          <a:prstGeom prst="rect">
            <a:avLst/>
          </a:prstGeom>
          <a:noFill/>
          <a:ln/>
        </p:spPr>
        <p:txBody>
          <a:bodyPr wrap="square" rtlCol="0" anchor="t"/>
          <a:lstStyle/>
          <a:p>
            <a:pPr fontAlgn="base"/>
            <a:r>
              <a:rPr lang="en-US" sz="2400" b="0" i="0" dirty="0">
                <a:solidFill>
                  <a:srgbClr val="FF00FF"/>
                </a:solidFill>
                <a:effectLst/>
                <a:latin typeface="Helvetica" panose="020B0604020202020204" pitchFamily="34" charset="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FFEFE622-3E87-55F1-6AB0-A51995E95E7E}"/>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1EB06FDC-D516-5211-8331-167229DBEF42}"/>
              </a:ext>
            </a:extLst>
          </p:cNvPr>
          <p:cNvPicPr>
            <a:picLocks noChangeAspect="1"/>
          </p:cNvPicPr>
          <p:nvPr/>
        </p:nvPicPr>
        <p:blipFill rotWithShape="1">
          <a:blip r:embed="rId6"/>
          <a:srcRect l="4316" t="1759" r="3913" b="4579"/>
          <a:stretch/>
        </p:blipFill>
        <p:spPr>
          <a:xfrm>
            <a:off x="3886200" y="2189181"/>
            <a:ext cx="5916144" cy="5663820"/>
          </a:xfrm>
          <a:prstGeom prst="rect">
            <a:avLst/>
          </a:prstGeom>
        </p:spPr>
      </p:pic>
    </p:spTree>
    <p:extLst>
      <p:ext uri="{BB962C8B-B14F-4D97-AF65-F5344CB8AC3E}">
        <p14:creationId xmlns:p14="http://schemas.microsoft.com/office/powerpoint/2010/main" val="140576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173BC-D2DB-EF3E-D7F3-E8C21B8A560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4FF2644-E838-6759-B3CB-7F90EAB85E5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CA7E1D9D-D18D-CAF3-79A7-834C418CC5E6}"/>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ED3A84AE-3641-13B5-7512-E9D2945638DE}"/>
              </a:ext>
            </a:extLst>
          </p:cNvPr>
          <p:cNvSpPr/>
          <p:nvPr/>
        </p:nvSpPr>
        <p:spPr>
          <a:xfrm>
            <a:off x="176285" y="337521"/>
            <a:ext cx="13214271" cy="8229600"/>
          </a:xfrm>
          <a:prstGeom prst="rect">
            <a:avLst/>
          </a:prstGeom>
          <a:noFill/>
          <a:ln/>
        </p:spPr>
        <p:txBody>
          <a:bodyPr wrap="square" rtlCol="0" anchor="t"/>
          <a:lstStyle/>
          <a:p>
            <a:pPr fontAlgn="base"/>
            <a:r>
              <a:rPr lang="en-IN" sz="2800" b="1" i="0" dirty="0">
                <a:solidFill>
                  <a:srgbClr val="222222"/>
                </a:solidFill>
                <a:effectLst/>
                <a:latin typeface="Helvetica Neue"/>
              </a:rPr>
              <a:t> </a:t>
            </a:r>
            <a:r>
              <a:rPr lang="en-US" sz="2400" b="1" kern="0" spc="-44" dirty="0">
                <a:solidFill>
                  <a:srgbClr val="0070C0"/>
                </a:solidFill>
                <a:latin typeface="adonis-web" pitchFamily="34" charset="0"/>
                <a:ea typeface="adonis-web" pitchFamily="34" charset="-122"/>
                <a:cs typeface="adonis-web" pitchFamily="34" charset="-120"/>
              </a:rPr>
              <a:t>Encoding of Positions :</a:t>
            </a:r>
          </a:p>
          <a:p>
            <a:pPr fontAlgn="base"/>
            <a:r>
              <a:rPr lang="en-US" sz="2000" b="0" i="0" dirty="0">
                <a:solidFill>
                  <a:srgbClr val="FF00FF"/>
                </a:solidFill>
                <a:effectLst/>
                <a:latin typeface="Helvetica" panose="020B0604020202020204" pitchFamily="34" charset="0"/>
              </a:rPr>
              <a:t>To address the order deficiency, the Transformer incorporates positional encoding vectors into each input embedding.</a:t>
            </a:r>
          </a:p>
          <a:p>
            <a:pPr fontAlgn="base"/>
            <a:endParaRPr lang="en-US" sz="2000" b="0" i="0" dirty="0">
              <a:solidFill>
                <a:srgbClr val="FF00FF"/>
              </a:solidFill>
              <a:effectLst/>
              <a:latin typeface="Helvetica" panose="020B0604020202020204" pitchFamily="34" charset="0"/>
            </a:endParaRPr>
          </a:p>
          <a:p>
            <a:pPr fontAlgn="base"/>
            <a:r>
              <a:rPr lang="en-US" sz="2000" b="0" i="0" dirty="0">
                <a:solidFill>
                  <a:srgbClr val="FF00FF"/>
                </a:solidFill>
                <a:effectLst/>
                <a:latin typeface="Helvetica" panose="020B0604020202020204" pitchFamily="34" charset="0"/>
              </a:rPr>
              <a:t>Learned Pattern:  </a:t>
            </a:r>
          </a:p>
          <a:p>
            <a:pPr lvl="1" fontAlgn="base"/>
            <a:r>
              <a:rPr lang="en-US" sz="2000" b="0" i="0" dirty="0">
                <a:solidFill>
                  <a:srgbClr val="FF00FF"/>
                </a:solidFill>
                <a:effectLst/>
                <a:latin typeface="Helvetica" panose="020B0604020202020204" pitchFamily="34" charset="0"/>
              </a:rPr>
              <a:t>These vectors adhere to a specific pattern that the model learns during training. This pattern helps the model discern the position and distance between words in the sequence.</a:t>
            </a:r>
          </a:p>
          <a:p>
            <a:pPr lvl="1" fontAlgn="base"/>
            <a:endParaRPr lang="en-US" sz="2000" b="0" i="0" dirty="0">
              <a:solidFill>
                <a:srgbClr val="FF00FF"/>
              </a:solidFill>
              <a:effectLst/>
              <a:latin typeface="Helvetica" panose="020B0604020202020204" pitchFamily="34" charset="0"/>
            </a:endParaRPr>
          </a:p>
          <a:p>
            <a:pPr fontAlgn="base"/>
            <a:r>
              <a:rPr lang="en-US" sz="2000" b="0" i="0" dirty="0">
                <a:solidFill>
                  <a:srgbClr val="FF00FF"/>
                </a:solidFill>
                <a:effectLst/>
                <a:latin typeface="Helvetica" panose="020B0604020202020204" pitchFamily="34" charset="0"/>
              </a:rPr>
              <a:t> Intuition Behind Addition:  </a:t>
            </a:r>
          </a:p>
          <a:p>
            <a:pPr lvl="1" fontAlgn="base"/>
            <a:r>
              <a:rPr lang="en-US" sz="2400" b="0" i="0" dirty="0">
                <a:solidFill>
                  <a:srgbClr val="FF00FF"/>
                </a:solidFill>
                <a:effectLst/>
                <a:latin typeface="Helvetica" panose="020B0604020202020204" pitchFamily="34" charset="0"/>
              </a:rPr>
              <a:t> </a:t>
            </a:r>
            <a:r>
              <a:rPr lang="en-US" sz="2000" b="0" i="0" dirty="0">
                <a:solidFill>
                  <a:srgbClr val="FF00FF"/>
                </a:solidFill>
                <a:effectLst/>
                <a:latin typeface="Helvetica" panose="020B0604020202020204" pitchFamily="34" charset="0"/>
              </a:rPr>
              <a:t>By adding positional encodings to the embeddings, the model gains insights into the relative positions of words. This is crucial for capturing sequential relationships during the attention mechanism.</a:t>
            </a:r>
          </a:p>
        </p:txBody>
      </p:sp>
      <p:pic>
        <p:nvPicPr>
          <p:cNvPr id="6" name="Image 2" descr="preencoded.png">
            <a:hlinkClick r:id="rId4"/>
            <a:extLst>
              <a:ext uri="{FF2B5EF4-FFF2-40B4-BE49-F238E27FC236}">
                <a16:creationId xmlns:a16="http://schemas.microsoft.com/office/drawing/2014/main" id="{E35013C1-E95E-6AE6-0DB4-A2C475101CAC}"/>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822EA6DC-5876-7D36-669C-6F7FEE6772D5}"/>
              </a:ext>
            </a:extLst>
          </p:cNvPr>
          <p:cNvPicPr>
            <a:picLocks noChangeAspect="1"/>
          </p:cNvPicPr>
          <p:nvPr/>
        </p:nvPicPr>
        <p:blipFill rotWithShape="1">
          <a:blip r:embed="rId6"/>
          <a:srcRect t="2473" r="1557"/>
          <a:stretch/>
        </p:blipFill>
        <p:spPr>
          <a:xfrm>
            <a:off x="2194560" y="4228302"/>
            <a:ext cx="8629650" cy="3361218"/>
          </a:xfrm>
          <a:prstGeom prst="rect">
            <a:avLst/>
          </a:prstGeom>
        </p:spPr>
      </p:pic>
    </p:spTree>
    <p:extLst>
      <p:ext uri="{BB962C8B-B14F-4D97-AF65-F5344CB8AC3E}">
        <p14:creationId xmlns:p14="http://schemas.microsoft.com/office/powerpoint/2010/main" val="330357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5AE7D-0F2C-A4F5-94EF-B1E6586D17F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1625C6F-EFEC-9DF4-CE47-C0C5BD7A6E4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10BEFA75-E4FA-AB86-5C56-B0D7DEC1C9C1}"/>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E9CD1B81-7095-1CCE-AE23-4AEAB82A3F83}"/>
              </a:ext>
            </a:extLst>
          </p:cNvPr>
          <p:cNvSpPr/>
          <p:nvPr/>
        </p:nvSpPr>
        <p:spPr>
          <a:xfrm>
            <a:off x="582929" y="1183341"/>
            <a:ext cx="13214271" cy="8229600"/>
          </a:xfrm>
          <a:prstGeom prst="rect">
            <a:avLst/>
          </a:prstGeom>
          <a:noFill/>
          <a:ln/>
        </p:spPr>
        <p:txBody>
          <a:bodyPr wrap="square" rtlCol="0" anchor="t"/>
          <a:lstStyle/>
          <a:p>
            <a:pPr lvl="1" fontAlgn="base"/>
            <a:endParaRPr lang="en-US" sz="2000" b="0" i="0" dirty="0">
              <a:solidFill>
                <a:srgbClr val="FF00FF"/>
              </a:solidFill>
              <a:effectLst/>
              <a:latin typeface="Helvetica" panose="020B0604020202020204" pitchFamily="34" charset="0"/>
            </a:endParaRPr>
          </a:p>
          <a:p>
            <a:pPr fontAlgn="base"/>
            <a:r>
              <a:rPr lang="en-US" sz="2000" b="0" i="0" dirty="0">
                <a:solidFill>
                  <a:srgbClr val="FF00FF"/>
                </a:solidFill>
                <a:effectLst/>
                <a:latin typeface="Helvetica" panose="020B0604020202020204" pitchFamily="34" charset="0"/>
              </a:rPr>
              <a:t>Example Dimensionality:  </a:t>
            </a:r>
          </a:p>
          <a:p>
            <a:pPr lvl="1" fontAlgn="base"/>
            <a:r>
              <a:rPr lang="en-US" sz="2000" b="0" i="0" dirty="0">
                <a:solidFill>
                  <a:srgbClr val="FF00FF"/>
                </a:solidFill>
                <a:effectLst/>
                <a:latin typeface="Helvetica" panose="020B0604020202020204" pitchFamily="34" charset="0"/>
              </a:rPr>
              <a:t>If we assume an embedding dimensionality of 4, the actual positional encodings are added to the embeddings, enriching the vectors with meaningful information about the order of words in the sequence.</a:t>
            </a:r>
            <a:endParaRPr lang="en-US" sz="20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769B6E8F-F40A-E8F1-9161-A5A30E5C8664}"/>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7F61FEFC-6D39-3FF2-EF50-A7E1DD2CB796}"/>
              </a:ext>
            </a:extLst>
          </p:cNvPr>
          <p:cNvPicPr>
            <a:picLocks noChangeAspect="1"/>
          </p:cNvPicPr>
          <p:nvPr/>
        </p:nvPicPr>
        <p:blipFill rotWithShape="1">
          <a:blip r:embed="rId6"/>
          <a:srcRect t="5183" r="2958" b="8770"/>
          <a:stretch/>
        </p:blipFill>
        <p:spPr>
          <a:xfrm>
            <a:off x="1698969" y="3257550"/>
            <a:ext cx="8993378" cy="2274570"/>
          </a:xfrm>
          <a:prstGeom prst="rect">
            <a:avLst/>
          </a:prstGeom>
        </p:spPr>
      </p:pic>
    </p:spTree>
    <p:extLst>
      <p:ext uri="{BB962C8B-B14F-4D97-AF65-F5344CB8AC3E}">
        <p14:creationId xmlns:p14="http://schemas.microsoft.com/office/powerpoint/2010/main" val="2027169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350B-F2EA-E43D-F4E0-621867B3F91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05DA96-0179-9DAC-9CAA-96FC87AA58D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574F625-5717-E56C-AE7A-3283B1EBDA00}"/>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B06FEEE8-4127-C1CB-A691-76A1AC3F8086}"/>
              </a:ext>
            </a:extLst>
          </p:cNvPr>
          <p:cNvSpPr/>
          <p:nvPr/>
        </p:nvSpPr>
        <p:spPr>
          <a:xfrm>
            <a:off x="176285" y="337520"/>
            <a:ext cx="13214271" cy="9492279"/>
          </a:xfrm>
          <a:prstGeom prst="rect">
            <a:avLst/>
          </a:prstGeom>
          <a:noFill/>
          <a:ln/>
        </p:spPr>
        <p:txBody>
          <a:bodyPr wrap="square" rtlCol="0" anchor="t"/>
          <a:lstStyle/>
          <a:p>
            <a:pPr fontAlgn="base"/>
            <a:r>
              <a:rPr lang="en-US" sz="2400" b="1" i="0" dirty="0">
                <a:solidFill>
                  <a:srgbClr val="0070C0"/>
                </a:solidFill>
                <a:effectLst/>
                <a:latin typeface="Helvetica Neue"/>
              </a:rPr>
              <a:t> </a:t>
            </a:r>
          </a:p>
          <a:p>
            <a:pPr fontAlgn="base"/>
            <a:endParaRPr lang="en-US" sz="2400" b="1" dirty="0">
              <a:solidFill>
                <a:srgbClr val="0070C0"/>
              </a:solidFill>
              <a:latin typeface="Helvetica Neue"/>
            </a:endParaRPr>
          </a:p>
          <a:p>
            <a:pPr fontAlgn="base"/>
            <a:r>
              <a:rPr lang="en-US" sz="2400" b="1" i="0" dirty="0">
                <a:solidFill>
                  <a:srgbClr val="0070C0"/>
                </a:solidFill>
                <a:effectLst/>
                <a:latin typeface="Helvetica Neue"/>
              </a:rPr>
              <a:t>  Residual Connections in Encoder Architecture:  </a:t>
            </a:r>
          </a:p>
          <a:p>
            <a:pPr lvl="1" fontAlgn="base"/>
            <a:r>
              <a:rPr lang="en-US" sz="2000" b="1" i="0" dirty="0">
                <a:solidFill>
                  <a:srgbClr val="FF00FF"/>
                </a:solidFill>
                <a:effectLst/>
                <a:latin typeface="Helvetica Neue"/>
              </a:rPr>
              <a:t>Each sub layer in both the encoder and decoder (e.g., self attention, feed forward neural network) features a residual connection around it.</a:t>
            </a:r>
          </a:p>
          <a:p>
            <a:pPr fontAlgn="base"/>
            <a:endParaRPr lang="en-US" sz="2000" b="1" i="0" dirty="0">
              <a:solidFill>
                <a:srgbClr val="222222"/>
              </a:solidFill>
              <a:effectLst/>
              <a:latin typeface="Helvetica Neue"/>
            </a:endParaRPr>
          </a:p>
        </p:txBody>
      </p:sp>
      <p:pic>
        <p:nvPicPr>
          <p:cNvPr id="6" name="Image 2" descr="preencoded.png">
            <a:hlinkClick r:id="rId4"/>
            <a:extLst>
              <a:ext uri="{FF2B5EF4-FFF2-40B4-BE49-F238E27FC236}">
                <a16:creationId xmlns:a16="http://schemas.microsoft.com/office/drawing/2014/main" id="{6C547F49-FF53-F82A-3037-7C411D8D0062}"/>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98BA5B36-9C44-602D-6794-13006D0EF22B}"/>
              </a:ext>
            </a:extLst>
          </p:cNvPr>
          <p:cNvPicPr>
            <a:picLocks noChangeAspect="1"/>
          </p:cNvPicPr>
          <p:nvPr/>
        </p:nvPicPr>
        <p:blipFill rotWithShape="1">
          <a:blip r:embed="rId6"/>
          <a:srcRect r="2398" b="3149"/>
          <a:stretch/>
        </p:blipFill>
        <p:spPr>
          <a:xfrm>
            <a:off x="3691890" y="2982693"/>
            <a:ext cx="5669280" cy="4069617"/>
          </a:xfrm>
          <a:prstGeom prst="rect">
            <a:avLst/>
          </a:prstGeom>
        </p:spPr>
      </p:pic>
    </p:spTree>
    <p:extLst>
      <p:ext uri="{BB962C8B-B14F-4D97-AF65-F5344CB8AC3E}">
        <p14:creationId xmlns:p14="http://schemas.microsoft.com/office/powerpoint/2010/main" val="53830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43834" y="95489"/>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458516"/>
            <a:ext cx="8819078"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Flowchart of Transformer architecture</a:t>
            </a:r>
            <a:endParaRPr lang="en-US" sz="4374" dirty="0"/>
          </a:p>
        </p:txBody>
      </p:sp>
      <p:sp>
        <p:nvSpPr>
          <p:cNvPr id="6" name="Shape 2"/>
          <p:cNvSpPr/>
          <p:nvPr/>
        </p:nvSpPr>
        <p:spPr>
          <a:xfrm>
            <a:off x="4801910" y="2486144"/>
            <a:ext cx="44410" cy="4284821"/>
          </a:xfrm>
          <a:prstGeom prst="roundRect">
            <a:avLst>
              <a:gd name="adj" fmla="val 225151"/>
            </a:avLst>
          </a:prstGeom>
          <a:solidFill>
            <a:srgbClr val="D1B6E1"/>
          </a:solidFill>
          <a:ln/>
        </p:spPr>
      </p:sp>
      <p:sp>
        <p:nvSpPr>
          <p:cNvPr id="7" name="Shape 3"/>
          <p:cNvSpPr/>
          <p:nvPr/>
        </p:nvSpPr>
        <p:spPr>
          <a:xfrm>
            <a:off x="5074027" y="2887444"/>
            <a:ext cx="777597" cy="44410"/>
          </a:xfrm>
          <a:prstGeom prst="roundRect">
            <a:avLst>
              <a:gd name="adj" fmla="val 225151"/>
            </a:avLst>
          </a:prstGeom>
          <a:solidFill>
            <a:srgbClr val="D1B6E1"/>
          </a:solidFill>
          <a:ln/>
        </p:spPr>
      </p:sp>
      <p:sp>
        <p:nvSpPr>
          <p:cNvPr id="8" name="Shape 4"/>
          <p:cNvSpPr/>
          <p:nvPr/>
        </p:nvSpPr>
        <p:spPr>
          <a:xfrm>
            <a:off x="4574084" y="2659737"/>
            <a:ext cx="499943" cy="499943"/>
          </a:xfrm>
          <a:prstGeom prst="roundRect">
            <a:avLst>
              <a:gd name="adj" fmla="val 20000"/>
            </a:avLst>
          </a:prstGeom>
          <a:solidFill>
            <a:srgbClr val="EBD0FB"/>
          </a:solidFill>
          <a:ln w="7620">
            <a:solidFill>
              <a:srgbClr val="D1B6E1"/>
            </a:solidFill>
            <a:prstDash val="solid"/>
          </a:ln>
        </p:spPr>
      </p:sp>
      <p:sp>
        <p:nvSpPr>
          <p:cNvPr id="9" name="Text 5"/>
          <p:cNvSpPr/>
          <p:nvPr/>
        </p:nvSpPr>
        <p:spPr>
          <a:xfrm>
            <a:off x="4732556" y="2701409"/>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6059865" y="4074625"/>
            <a:ext cx="2843213"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Step 2: : Encoding of Positions</a:t>
            </a:r>
            <a:endParaRPr lang="en-US" sz="2187" dirty="0"/>
          </a:p>
        </p:txBody>
      </p:sp>
      <p:sp>
        <p:nvSpPr>
          <p:cNvPr id="11" name="Text 7"/>
          <p:cNvSpPr/>
          <p:nvPr/>
        </p:nvSpPr>
        <p:spPr>
          <a:xfrm>
            <a:off x="6168300" y="2912444"/>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Convert the input sequence into a continuous vector representation.</a:t>
            </a:r>
            <a:endParaRPr lang="en-US" sz="1750" dirty="0"/>
          </a:p>
        </p:txBody>
      </p:sp>
      <p:sp>
        <p:nvSpPr>
          <p:cNvPr id="12" name="Shape 8"/>
          <p:cNvSpPr/>
          <p:nvPr/>
        </p:nvSpPr>
        <p:spPr>
          <a:xfrm>
            <a:off x="5074027" y="4389775"/>
            <a:ext cx="777597" cy="44410"/>
          </a:xfrm>
          <a:prstGeom prst="roundRect">
            <a:avLst>
              <a:gd name="adj" fmla="val 225151"/>
            </a:avLst>
          </a:prstGeom>
          <a:solidFill>
            <a:srgbClr val="D1B6E1"/>
          </a:solidFill>
          <a:ln/>
        </p:spPr>
      </p:sp>
      <p:sp>
        <p:nvSpPr>
          <p:cNvPr id="13" name="Shape 9"/>
          <p:cNvSpPr/>
          <p:nvPr/>
        </p:nvSpPr>
        <p:spPr>
          <a:xfrm>
            <a:off x="4574084" y="4162068"/>
            <a:ext cx="499943" cy="499943"/>
          </a:xfrm>
          <a:prstGeom prst="roundRect">
            <a:avLst>
              <a:gd name="adj" fmla="val 20000"/>
            </a:avLst>
          </a:prstGeom>
          <a:solidFill>
            <a:srgbClr val="EBD0FB"/>
          </a:solidFill>
          <a:ln w="7620">
            <a:solidFill>
              <a:srgbClr val="D1B6E1"/>
            </a:solidFill>
            <a:prstDash val="solid"/>
          </a:ln>
        </p:spPr>
      </p:sp>
      <p:sp>
        <p:nvSpPr>
          <p:cNvPr id="14" name="Text 10"/>
          <p:cNvSpPr/>
          <p:nvPr/>
        </p:nvSpPr>
        <p:spPr>
          <a:xfrm>
            <a:off x="4732556" y="4203740"/>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6218337" y="5652499"/>
            <a:ext cx="3910489"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Step 3: Self Attention Mechanism</a:t>
            </a:r>
            <a:endParaRPr lang="en-US" sz="2187" dirty="0"/>
          </a:p>
        </p:txBody>
      </p:sp>
      <p:sp>
        <p:nvSpPr>
          <p:cNvPr id="16" name="Text 12"/>
          <p:cNvSpPr/>
          <p:nvPr/>
        </p:nvSpPr>
        <p:spPr>
          <a:xfrm>
            <a:off x="6253282" y="6179245"/>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Compute attention weights to capture the dependencies between words.</a:t>
            </a:r>
            <a:endParaRPr lang="en-US" sz="1750" dirty="0"/>
          </a:p>
        </p:txBody>
      </p:sp>
      <p:sp>
        <p:nvSpPr>
          <p:cNvPr id="17" name="Shape 13"/>
          <p:cNvSpPr/>
          <p:nvPr/>
        </p:nvSpPr>
        <p:spPr>
          <a:xfrm>
            <a:off x="5074027" y="5892105"/>
            <a:ext cx="777597" cy="44410"/>
          </a:xfrm>
          <a:prstGeom prst="roundRect">
            <a:avLst>
              <a:gd name="adj" fmla="val 225151"/>
            </a:avLst>
          </a:prstGeom>
          <a:solidFill>
            <a:srgbClr val="D1B6E1"/>
          </a:solidFill>
          <a:ln/>
        </p:spPr>
      </p:sp>
      <p:sp>
        <p:nvSpPr>
          <p:cNvPr id="18" name="Shape 14"/>
          <p:cNvSpPr/>
          <p:nvPr/>
        </p:nvSpPr>
        <p:spPr>
          <a:xfrm>
            <a:off x="4574084" y="5664398"/>
            <a:ext cx="499943" cy="499943"/>
          </a:xfrm>
          <a:prstGeom prst="roundRect">
            <a:avLst>
              <a:gd name="adj" fmla="val 20000"/>
            </a:avLst>
          </a:prstGeom>
          <a:solidFill>
            <a:srgbClr val="EBD0FB"/>
          </a:solidFill>
          <a:ln w="7620">
            <a:solidFill>
              <a:srgbClr val="D1B6E1"/>
            </a:solidFill>
            <a:prstDash val="solid"/>
          </a:ln>
        </p:spPr>
      </p:sp>
      <p:sp>
        <p:nvSpPr>
          <p:cNvPr id="19" name="Text 15"/>
          <p:cNvSpPr/>
          <p:nvPr/>
        </p:nvSpPr>
        <p:spPr>
          <a:xfrm>
            <a:off x="4732556" y="5706070"/>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6099065" y="2591935"/>
            <a:ext cx="3319939" cy="499943"/>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Step 1: Input Embeddings</a:t>
            </a:r>
            <a:endParaRPr lang="en-US" sz="2187" dirty="0"/>
          </a:p>
        </p:txBody>
      </p:sp>
      <p:sp>
        <p:nvSpPr>
          <p:cNvPr id="21" name="Text 17"/>
          <p:cNvSpPr/>
          <p:nvPr/>
        </p:nvSpPr>
        <p:spPr>
          <a:xfrm>
            <a:off x="6125944" y="4389775"/>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Add positional encodings to maintain word order information.</a:t>
            </a:r>
            <a:endParaRPr lang="en-US" sz="175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9F369-4F02-0FB7-D85B-0DE5943C31C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DA9C80A-CBE3-05C7-AA5A-973A71D6C060}"/>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C796E30-A8D7-C07C-7CC9-94793C2EDEE0}"/>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556CC1A7-245A-158F-D8DB-DFFF998E6B95}"/>
              </a:ext>
            </a:extLst>
          </p:cNvPr>
          <p:cNvSpPr/>
          <p:nvPr/>
        </p:nvSpPr>
        <p:spPr>
          <a:xfrm>
            <a:off x="176285" y="337520"/>
            <a:ext cx="13214271" cy="9492279"/>
          </a:xfrm>
          <a:prstGeom prst="rect">
            <a:avLst/>
          </a:prstGeom>
          <a:noFill/>
          <a:ln/>
        </p:spPr>
        <p:txBody>
          <a:bodyPr wrap="square" rtlCol="0" anchor="t"/>
          <a:lstStyle/>
          <a:p>
            <a:pPr fontAlgn="base"/>
            <a:endParaRPr lang="en-US" sz="2000" b="1" i="0" dirty="0">
              <a:solidFill>
                <a:srgbClr val="222222"/>
              </a:solidFill>
              <a:effectLst/>
              <a:latin typeface="Helvetica Neue"/>
            </a:endParaRPr>
          </a:p>
          <a:p>
            <a:pPr fontAlgn="base"/>
            <a:r>
              <a:rPr lang="en-US" sz="2000" b="1" i="0" dirty="0">
                <a:solidFill>
                  <a:srgbClr val="0070C0"/>
                </a:solidFill>
                <a:effectLst/>
                <a:latin typeface="Helvetica Neue"/>
              </a:rPr>
              <a:t>Visualization of Vectors and Layer Norm:  </a:t>
            </a:r>
          </a:p>
          <a:p>
            <a:pPr lvl="2" fontAlgn="base"/>
            <a:endParaRPr lang="en-US" sz="2000" b="1" i="0" dirty="0">
              <a:solidFill>
                <a:srgbClr val="FF00FF"/>
              </a:solidFill>
              <a:effectLst/>
              <a:latin typeface="Helvetica Neue"/>
            </a:endParaRPr>
          </a:p>
          <a:p>
            <a:pPr lvl="2" fontAlgn="base"/>
            <a:r>
              <a:rPr lang="en-US" sz="2000" b="1" i="0" dirty="0">
                <a:solidFill>
                  <a:srgbClr val="FF00FF"/>
                </a:solidFill>
                <a:effectLst/>
                <a:latin typeface="Helvetica Neue"/>
              </a:rPr>
              <a:t>Visualizing the vectors and layer norm operation associated with self attention reveals a structured pattern, showcasing the integration of residuals and layer normalization.</a:t>
            </a:r>
          </a:p>
          <a:p>
            <a:pPr fontAlgn="base"/>
            <a:endParaRPr lang="en-US" sz="2000" b="1" i="0" dirty="0">
              <a:solidFill>
                <a:srgbClr val="222222"/>
              </a:solidFill>
              <a:effectLst/>
              <a:latin typeface="Helvetica Neue"/>
            </a:endParaRPr>
          </a:p>
        </p:txBody>
      </p:sp>
      <p:pic>
        <p:nvPicPr>
          <p:cNvPr id="6" name="Image 2" descr="preencoded.png">
            <a:hlinkClick r:id="rId4"/>
            <a:extLst>
              <a:ext uri="{FF2B5EF4-FFF2-40B4-BE49-F238E27FC236}">
                <a16:creationId xmlns:a16="http://schemas.microsoft.com/office/drawing/2014/main" id="{745D0F09-685F-16CF-13B8-4B747B7450C9}"/>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B4156AC9-CA31-160A-6D73-ED780235154E}"/>
              </a:ext>
            </a:extLst>
          </p:cNvPr>
          <p:cNvPicPr>
            <a:picLocks noChangeAspect="1"/>
          </p:cNvPicPr>
          <p:nvPr/>
        </p:nvPicPr>
        <p:blipFill>
          <a:blip r:embed="rId6"/>
          <a:stretch>
            <a:fillRect/>
          </a:stretch>
        </p:blipFill>
        <p:spPr>
          <a:xfrm>
            <a:off x="4903469" y="2996513"/>
            <a:ext cx="4065467" cy="4593006"/>
          </a:xfrm>
          <a:prstGeom prst="rect">
            <a:avLst/>
          </a:prstGeom>
        </p:spPr>
      </p:pic>
    </p:spTree>
    <p:extLst>
      <p:ext uri="{BB962C8B-B14F-4D97-AF65-F5344CB8AC3E}">
        <p14:creationId xmlns:p14="http://schemas.microsoft.com/office/powerpoint/2010/main" val="1995097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3B5D4-BED2-D771-47C9-BE186CA15AC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5761C4D-DE4E-7910-1085-BD020278CDDC}"/>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E145D7D-3999-10F2-6D22-F2AB534C7027}"/>
              </a:ext>
            </a:extLst>
          </p:cNvPr>
          <p:cNvSpPr/>
          <p:nvPr/>
        </p:nvSpPr>
        <p:spPr>
          <a:xfrm>
            <a:off x="0" y="0"/>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F8958F49-884C-2060-868D-CB4C6CFC0AD8}"/>
              </a:ext>
            </a:extLst>
          </p:cNvPr>
          <p:cNvSpPr/>
          <p:nvPr/>
        </p:nvSpPr>
        <p:spPr>
          <a:xfrm>
            <a:off x="176285" y="337520"/>
            <a:ext cx="13214271" cy="9492279"/>
          </a:xfrm>
          <a:prstGeom prst="rect">
            <a:avLst/>
          </a:prstGeom>
          <a:noFill/>
          <a:ln/>
        </p:spPr>
        <p:txBody>
          <a:bodyPr wrap="square" rtlCol="0" anchor="t"/>
          <a:lstStyle/>
          <a:p>
            <a:pPr fontAlgn="base"/>
            <a:endParaRPr lang="en-US" sz="2000" b="1" i="0" dirty="0">
              <a:solidFill>
                <a:srgbClr val="222222"/>
              </a:solidFill>
              <a:effectLst/>
              <a:latin typeface="Helvetica Neue"/>
            </a:endParaRPr>
          </a:p>
          <a:p>
            <a:pPr fontAlgn="base"/>
            <a:endParaRPr lang="en-US" sz="2000" b="1" i="0" dirty="0">
              <a:solidFill>
                <a:srgbClr val="222222"/>
              </a:solidFill>
              <a:effectLst/>
              <a:latin typeface="Helvetica Neue"/>
            </a:endParaRPr>
          </a:p>
          <a:p>
            <a:pPr fontAlgn="base"/>
            <a:r>
              <a:rPr lang="en-US" sz="2000" b="1" i="0" dirty="0">
                <a:solidFill>
                  <a:srgbClr val="0070C0"/>
                </a:solidFill>
                <a:effectLst/>
                <a:latin typeface="Helvetica Neue"/>
              </a:rPr>
              <a:t>Encoder Structure Overview:  </a:t>
            </a:r>
          </a:p>
          <a:p>
            <a:pPr fontAlgn="base"/>
            <a:endParaRPr lang="en-US" sz="2000" b="1" i="0" dirty="0">
              <a:solidFill>
                <a:srgbClr val="0070C0"/>
              </a:solidFill>
              <a:effectLst/>
              <a:latin typeface="Helvetica Neue"/>
            </a:endParaRPr>
          </a:p>
          <a:p>
            <a:pPr lvl="1" fontAlgn="base"/>
            <a:r>
              <a:rPr lang="en-US" sz="2000" b="1" i="0" dirty="0">
                <a:solidFill>
                  <a:srgbClr val="FF00FF"/>
                </a:solidFill>
                <a:effectLst/>
                <a:latin typeface="Helvetica Neue"/>
              </a:rPr>
              <a:t> In a Transformer with stacked encoders and decoders, the architecture consists of multiple layers, and each sub layer within them maintains a residual connection, followed by layer normalization.</a:t>
            </a:r>
          </a:p>
          <a:p>
            <a:pPr lvl="1" fontAlgn="base"/>
            <a:endParaRPr lang="en-US" sz="2000" b="1" i="0" dirty="0">
              <a:solidFill>
                <a:srgbClr val="FF00FF"/>
              </a:solidFill>
              <a:effectLst/>
              <a:latin typeface="Helvetica Neue"/>
            </a:endParaRPr>
          </a:p>
          <a:p>
            <a:pPr fontAlgn="base"/>
            <a:r>
              <a:rPr lang="en-US" sz="2000" b="1" i="0" dirty="0">
                <a:solidFill>
                  <a:srgbClr val="0070C0"/>
                </a:solidFill>
                <a:effectLst/>
                <a:latin typeface="Helvetica Neue"/>
              </a:rPr>
              <a:t>Residuals in Decoder Sub Layers:  </a:t>
            </a:r>
          </a:p>
          <a:p>
            <a:pPr fontAlgn="base"/>
            <a:endParaRPr lang="en-US" sz="2000" b="1" i="0" dirty="0">
              <a:solidFill>
                <a:srgbClr val="0070C0"/>
              </a:solidFill>
              <a:effectLst/>
              <a:latin typeface="Helvetica Neue"/>
            </a:endParaRPr>
          </a:p>
          <a:p>
            <a:pPr lvl="1" fontAlgn="base"/>
            <a:r>
              <a:rPr lang="en-US" sz="2000" b="1" i="0" dirty="0">
                <a:solidFill>
                  <a:srgbClr val="FF00FF"/>
                </a:solidFill>
                <a:effectLst/>
                <a:latin typeface="Helvetica Neue"/>
              </a:rPr>
              <a:t>The concept of residuals and layer normalization is not exclusive to encoders; it extends to sub layers within the decoder as well.</a:t>
            </a:r>
          </a:p>
          <a:p>
            <a:pPr fontAlgn="base"/>
            <a:endParaRPr lang="en-US" sz="2000" b="1" i="0" dirty="0">
              <a:solidFill>
                <a:srgbClr val="222222"/>
              </a:solidFill>
              <a:effectLst/>
              <a:latin typeface="Helvetica Neue"/>
            </a:endParaRPr>
          </a:p>
        </p:txBody>
      </p:sp>
      <p:pic>
        <p:nvPicPr>
          <p:cNvPr id="6" name="Image 2" descr="preencoded.png">
            <a:hlinkClick r:id="rId4"/>
            <a:extLst>
              <a:ext uri="{FF2B5EF4-FFF2-40B4-BE49-F238E27FC236}">
                <a16:creationId xmlns:a16="http://schemas.microsoft.com/office/drawing/2014/main" id="{97D66B99-E321-8D39-386E-202AC759DAE9}"/>
              </a:ext>
            </a:extLst>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601698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DB3A3-C5D8-B554-5BAC-E7459AC9167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7066ED6-A35D-B4B8-C047-E00529021B1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117D9A5-5061-1E32-5ACD-B43FCF2E6347}"/>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DF726CD0-8B48-D11A-DF6E-DB29F5E6F735}"/>
              </a:ext>
            </a:extLst>
          </p:cNvPr>
          <p:cNvSpPr/>
          <p:nvPr/>
        </p:nvSpPr>
        <p:spPr>
          <a:xfrm>
            <a:off x="176285" y="337520"/>
            <a:ext cx="13214271" cy="9492279"/>
          </a:xfrm>
          <a:prstGeom prst="rect">
            <a:avLst/>
          </a:prstGeom>
          <a:noFill/>
          <a:ln/>
        </p:spPr>
        <p:txBody>
          <a:bodyPr wrap="square" rtlCol="0" anchor="t"/>
          <a:lstStyle/>
          <a:p>
            <a:pPr fontAlgn="base"/>
            <a:endParaRPr lang="en-US" sz="2000" b="1" i="0" dirty="0">
              <a:solidFill>
                <a:srgbClr val="222222"/>
              </a:solidFill>
              <a:effectLst/>
              <a:latin typeface="Helvetica Neue"/>
            </a:endParaRPr>
          </a:p>
          <a:p>
            <a:pPr fontAlgn="base"/>
            <a:endParaRPr lang="en-US" sz="2000" b="1" i="0" dirty="0">
              <a:solidFill>
                <a:srgbClr val="222222"/>
              </a:solidFill>
              <a:effectLst/>
              <a:latin typeface="Helvetica Neue"/>
            </a:endParaRPr>
          </a:p>
          <a:p>
            <a:pPr fontAlgn="base"/>
            <a:endParaRPr lang="en-US" sz="2000" b="1" i="0" dirty="0">
              <a:solidFill>
                <a:srgbClr val="222222"/>
              </a:solidFill>
              <a:effectLst/>
              <a:latin typeface="Helvetica Neue"/>
            </a:endParaRPr>
          </a:p>
          <a:p>
            <a:pPr fontAlgn="base"/>
            <a:r>
              <a:rPr lang="en-US" sz="2000" b="1" i="0" dirty="0">
                <a:solidFill>
                  <a:srgbClr val="222222"/>
                </a:solidFill>
                <a:effectLst/>
                <a:latin typeface="Helvetica Neue"/>
              </a:rPr>
              <a:t> </a:t>
            </a:r>
            <a:r>
              <a:rPr lang="en-US" sz="2400" b="1" i="0" dirty="0">
                <a:solidFill>
                  <a:srgbClr val="0070C0"/>
                </a:solidFill>
                <a:effectLst/>
                <a:latin typeface="Helvetica Neue"/>
              </a:rPr>
              <a:t>Graphical Representation:  </a:t>
            </a:r>
          </a:p>
          <a:p>
            <a:pPr lvl="1" fontAlgn="base"/>
            <a:r>
              <a:rPr lang="en-US" sz="2000" b="1" i="0" dirty="0">
                <a:solidFill>
                  <a:srgbClr val="FF00FF"/>
                </a:solidFill>
                <a:effectLst/>
                <a:latin typeface="Helvetica Neue"/>
              </a:rPr>
              <a:t>A simplified graphical representation demonstrates the stacking of encoder and decoder layers, highlighting the consistent use of residual connections and layer normalization for improved model performance</a:t>
            </a:r>
            <a:r>
              <a:rPr lang="en-US" sz="2800" b="1" i="0" dirty="0">
                <a:solidFill>
                  <a:srgbClr val="FF00FF"/>
                </a:solidFill>
                <a:effectLst/>
                <a:latin typeface="Helvetica Neue"/>
              </a:rPr>
              <a:t>.</a:t>
            </a:r>
            <a:endParaRPr lang="en-US" sz="2000" b="0" i="0" dirty="0">
              <a:solidFill>
                <a:srgbClr val="FF00FF"/>
              </a:solidFill>
              <a:effectLst/>
              <a:latin typeface="Helvetica" panose="020B0604020202020204" pitchFamily="34" charset="0"/>
            </a:endParaRPr>
          </a:p>
        </p:txBody>
      </p:sp>
      <p:pic>
        <p:nvPicPr>
          <p:cNvPr id="6" name="Image 2" descr="preencoded.png">
            <a:hlinkClick r:id="rId4"/>
            <a:extLst>
              <a:ext uri="{FF2B5EF4-FFF2-40B4-BE49-F238E27FC236}">
                <a16:creationId xmlns:a16="http://schemas.microsoft.com/office/drawing/2014/main" id="{75CC7291-E9A5-FF5C-E649-F71FB1CEA6B4}"/>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11" name="Picture 10">
            <a:extLst>
              <a:ext uri="{FF2B5EF4-FFF2-40B4-BE49-F238E27FC236}">
                <a16:creationId xmlns:a16="http://schemas.microsoft.com/office/drawing/2014/main" id="{588853F5-6E13-7060-C901-6C8373C20A25}"/>
              </a:ext>
            </a:extLst>
          </p:cNvPr>
          <p:cNvPicPr>
            <a:picLocks noChangeAspect="1"/>
          </p:cNvPicPr>
          <p:nvPr/>
        </p:nvPicPr>
        <p:blipFill rotWithShape="1">
          <a:blip r:embed="rId6"/>
          <a:srcRect r="1079"/>
          <a:stretch/>
        </p:blipFill>
        <p:spPr>
          <a:xfrm>
            <a:off x="2297234" y="2924804"/>
            <a:ext cx="9315645" cy="4640982"/>
          </a:xfrm>
          <a:prstGeom prst="rect">
            <a:avLst/>
          </a:prstGeom>
        </p:spPr>
      </p:pic>
    </p:spTree>
    <p:extLst>
      <p:ext uri="{BB962C8B-B14F-4D97-AF65-F5344CB8AC3E}">
        <p14:creationId xmlns:p14="http://schemas.microsoft.com/office/powerpoint/2010/main" val="972539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839039"/>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Conclusion</a:t>
            </a:r>
            <a:endParaRPr lang="en-US" sz="4374" dirty="0"/>
          </a:p>
        </p:txBody>
      </p:sp>
      <p:sp>
        <p:nvSpPr>
          <p:cNvPr id="6" name="Shape 2"/>
          <p:cNvSpPr/>
          <p:nvPr/>
        </p:nvSpPr>
        <p:spPr>
          <a:xfrm>
            <a:off x="833199" y="2866668"/>
            <a:ext cx="4542115" cy="2006203"/>
          </a:xfrm>
          <a:prstGeom prst="roundRect">
            <a:avLst>
              <a:gd name="adj" fmla="val 4984"/>
            </a:avLst>
          </a:prstGeom>
          <a:solidFill>
            <a:srgbClr val="EBD0FB"/>
          </a:solidFill>
          <a:ln w="7620">
            <a:solidFill>
              <a:srgbClr val="D1B6E1"/>
            </a:solidFill>
            <a:prstDash val="solid"/>
          </a:ln>
        </p:spPr>
      </p:sp>
      <p:sp>
        <p:nvSpPr>
          <p:cNvPr id="7" name="Text 3"/>
          <p:cNvSpPr/>
          <p:nvPr/>
        </p:nvSpPr>
        <p:spPr>
          <a:xfrm>
            <a:off x="1062990" y="309645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Recap of Key Points</a:t>
            </a:r>
            <a:endParaRPr lang="en-US" sz="2187" dirty="0"/>
          </a:p>
        </p:txBody>
      </p:sp>
      <p:sp>
        <p:nvSpPr>
          <p:cNvPr id="8" name="Text 4"/>
          <p:cNvSpPr/>
          <p:nvPr/>
        </p:nvSpPr>
        <p:spPr>
          <a:xfrm>
            <a:off x="1062990" y="357687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Transformer architecture is a powerful deep learning model with applications in language and sequence tasks.</a:t>
            </a:r>
            <a:endParaRPr lang="en-US" sz="1750" dirty="0"/>
          </a:p>
        </p:txBody>
      </p:sp>
      <p:sp>
        <p:nvSpPr>
          <p:cNvPr id="9" name="Shape 5"/>
          <p:cNvSpPr/>
          <p:nvPr/>
        </p:nvSpPr>
        <p:spPr>
          <a:xfrm>
            <a:off x="5597485" y="2866668"/>
            <a:ext cx="4542115" cy="2006203"/>
          </a:xfrm>
          <a:prstGeom prst="roundRect">
            <a:avLst>
              <a:gd name="adj" fmla="val 4984"/>
            </a:avLst>
          </a:prstGeom>
          <a:solidFill>
            <a:srgbClr val="EBD0FB"/>
          </a:solidFill>
          <a:ln w="7620">
            <a:solidFill>
              <a:srgbClr val="D1B6E1"/>
            </a:solidFill>
            <a:prstDash val="solid"/>
          </a:ln>
        </p:spPr>
      </p:sp>
      <p:sp>
        <p:nvSpPr>
          <p:cNvPr id="10" name="Text 6"/>
          <p:cNvSpPr/>
          <p:nvPr/>
        </p:nvSpPr>
        <p:spPr>
          <a:xfrm>
            <a:off x="5827276" y="3096458"/>
            <a:ext cx="34767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Significance of Understanding</a:t>
            </a:r>
            <a:endParaRPr lang="en-US" sz="2187" dirty="0"/>
          </a:p>
        </p:txBody>
      </p:sp>
      <p:sp>
        <p:nvSpPr>
          <p:cNvPr id="11" name="Text 7"/>
          <p:cNvSpPr/>
          <p:nvPr/>
        </p:nvSpPr>
        <p:spPr>
          <a:xfrm>
            <a:off x="5827276" y="357687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understanding Transformer architecture, we unlock the potential to develop innovative solutions and contribute to the field.</a:t>
            </a:r>
            <a:endParaRPr lang="en-US" sz="1750" dirty="0"/>
          </a:p>
        </p:txBody>
      </p:sp>
      <p:sp>
        <p:nvSpPr>
          <p:cNvPr id="12" name="Shape 8"/>
          <p:cNvSpPr/>
          <p:nvPr/>
        </p:nvSpPr>
        <p:spPr>
          <a:xfrm>
            <a:off x="722113" y="5206127"/>
            <a:ext cx="9306401" cy="1295400"/>
          </a:xfrm>
          <a:prstGeom prst="roundRect">
            <a:avLst>
              <a:gd name="adj" fmla="val 7719"/>
            </a:avLst>
          </a:prstGeom>
          <a:solidFill>
            <a:srgbClr val="EBD0FB"/>
          </a:solidFill>
          <a:ln w="7620">
            <a:solidFill>
              <a:srgbClr val="D1B6E1"/>
            </a:solidFill>
            <a:prstDash val="solid"/>
          </a:ln>
        </p:spPr>
      </p:sp>
      <p:sp>
        <p:nvSpPr>
          <p:cNvPr id="13" name="Text 9"/>
          <p:cNvSpPr/>
          <p:nvPr/>
        </p:nvSpPr>
        <p:spPr>
          <a:xfrm>
            <a:off x="1062990" y="5324832"/>
            <a:ext cx="4213622" cy="347186"/>
          </a:xfrm>
          <a:prstGeom prst="rect">
            <a:avLst/>
          </a:prstGeom>
          <a:noFill/>
          <a:ln/>
        </p:spPr>
        <p:txBody>
          <a:bodyPr wrap="none" rtlCol="0" anchor="t"/>
          <a:lstStyle/>
          <a:p>
            <a:pPr algn="l" fontAlgn="base"/>
            <a:r>
              <a:rPr lang="en-IN" sz="2000" b="1" i="0" dirty="0">
                <a:solidFill>
                  <a:srgbClr val="222222"/>
                </a:solidFill>
                <a:effectLst/>
                <a:latin typeface="Helvetica Neue"/>
              </a:rPr>
              <a:t>The Decoder Side</a:t>
            </a:r>
            <a:r>
              <a:rPr lang="en-IN" sz="2400" b="1" i="0" dirty="0">
                <a:solidFill>
                  <a:srgbClr val="222222"/>
                </a:solidFill>
                <a:effectLst/>
                <a:latin typeface="Helvetica Neue"/>
              </a:rPr>
              <a:t>:</a:t>
            </a:r>
          </a:p>
        </p:txBody>
      </p:sp>
      <p:sp>
        <p:nvSpPr>
          <p:cNvPr id="14" name="Text 10"/>
          <p:cNvSpPr/>
          <p:nvPr/>
        </p:nvSpPr>
        <p:spPr>
          <a:xfrm>
            <a:off x="951903" y="5827573"/>
            <a:ext cx="8846820"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rPr>
              <a:t>The decoder side of Transformer architecture is  in  understanding the transformer architecture side-b</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76518" y="-204395"/>
            <a:ext cx="14630400" cy="8229600"/>
          </a:xfrm>
          <a:prstGeom prst="rect">
            <a:avLst/>
          </a:prstGeom>
          <a:solidFill>
            <a:srgbClr val="FFFFFF">
              <a:alpha val="75000"/>
            </a:srgbClr>
          </a:solidFill>
          <a:ln/>
        </p:spPr>
      </p:sp>
      <p:sp>
        <p:nvSpPr>
          <p:cNvPr id="5" name="Text 1"/>
          <p:cNvSpPr/>
          <p:nvPr/>
        </p:nvSpPr>
        <p:spPr>
          <a:xfrm>
            <a:off x="591671" y="1183341"/>
            <a:ext cx="13205529" cy="2108499"/>
          </a:xfrm>
          <a:prstGeom prst="rect">
            <a:avLst/>
          </a:prstGeom>
          <a:noFill/>
          <a:ln/>
        </p:spPr>
        <p:txBody>
          <a:bodyPr wrap="square" rtlCol="0" anchor="t"/>
          <a:lstStyle/>
          <a:p>
            <a:pPr marL="0" indent="0">
              <a:lnSpc>
                <a:spcPts val="5468"/>
              </a:lnSpc>
              <a:buNone/>
            </a:pPr>
            <a:r>
              <a:rPr lang="en-US" b="1" kern="0" spc="-87" dirty="0">
                <a:solidFill>
                  <a:srgbClr val="FF75D3"/>
                </a:solidFill>
                <a:latin typeface="adonis-web" pitchFamily="34" charset="0"/>
                <a:ea typeface="adonis-web" pitchFamily="34" charset="-122"/>
                <a:cs typeface="adonis-web" pitchFamily="34" charset="-120"/>
              </a:rPr>
              <a:t>Let’s begin by looking at the model as a single black box. In a machine translation application, it would take a sentence in one language, and output its translation in another.</a:t>
            </a:r>
            <a:endParaRPr lang="en-US" dirty="0"/>
          </a:p>
        </p:txBody>
      </p:sp>
      <p:pic>
        <p:nvPicPr>
          <p:cNvPr id="6"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B32F90E3-D2A8-F5AF-1B51-A92BCFEF97EE}"/>
              </a:ext>
            </a:extLst>
          </p:cNvPr>
          <p:cNvPicPr>
            <a:picLocks noChangeAspect="1"/>
          </p:cNvPicPr>
          <p:nvPr/>
        </p:nvPicPr>
        <p:blipFill>
          <a:blip r:embed="rId6"/>
          <a:stretch>
            <a:fillRect/>
          </a:stretch>
        </p:blipFill>
        <p:spPr>
          <a:xfrm>
            <a:off x="935916" y="3317189"/>
            <a:ext cx="10983573" cy="2859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5C3D6-6A81-7C00-8221-CEB181B492C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69DF67A-EA95-36D5-DD57-13BACBAFD8EC}"/>
              </a:ext>
            </a:extLst>
          </p:cNvPr>
          <p:cNvPicPr>
            <a:picLocks noChangeAspect="1"/>
          </p:cNvPicPr>
          <p:nvPr/>
        </p:nvPicPr>
        <p:blipFill>
          <a:blip r:embed="rId3"/>
          <a:stretch>
            <a:fillRect/>
          </a:stretch>
        </p:blipFill>
        <p:spPr>
          <a:xfrm>
            <a:off x="0" y="0"/>
            <a:ext cx="14630400" cy="8229600"/>
          </a:xfrm>
          <a:prstGeom prst="rect">
            <a:avLst/>
          </a:prstGeom>
        </p:spPr>
      </p:pic>
      <p:sp>
        <p:nvSpPr>
          <p:cNvPr id="5" name="Text 1">
            <a:extLst>
              <a:ext uri="{FF2B5EF4-FFF2-40B4-BE49-F238E27FC236}">
                <a16:creationId xmlns:a16="http://schemas.microsoft.com/office/drawing/2014/main" id="{E3A97CEB-CB81-9B23-6D72-573E19724464}"/>
              </a:ext>
            </a:extLst>
          </p:cNvPr>
          <p:cNvSpPr/>
          <p:nvPr/>
        </p:nvSpPr>
        <p:spPr>
          <a:xfrm>
            <a:off x="120765" y="1183341"/>
            <a:ext cx="8269789" cy="5537499"/>
          </a:xfrm>
          <a:prstGeom prst="rect">
            <a:avLst/>
          </a:prstGeom>
          <a:noFill/>
          <a:ln/>
        </p:spPr>
        <p:txBody>
          <a:bodyPr wrap="square" rtlCol="0" anchor="t"/>
          <a:lstStyle/>
          <a:p>
            <a:pPr marL="342900" indent="-342900">
              <a:lnSpc>
                <a:spcPts val="5468"/>
              </a:lnSpc>
              <a:buFont typeface="Wingdings" panose="05000000000000000000" pitchFamily="2" charset="2"/>
              <a:buChar char="v"/>
            </a:pPr>
            <a:r>
              <a:rPr lang="en-US" sz="2400" b="0" i="0" dirty="0">
                <a:solidFill>
                  <a:srgbClr val="FF00FF"/>
                </a:solidFill>
                <a:effectLst/>
                <a:latin typeface="adonis-web"/>
                <a:ea typeface="adonis-web"/>
              </a:rPr>
              <a:t>Popping open that Optimus Prime goodness, we see an encoding component, a decoding component, and connections between them.</a:t>
            </a:r>
            <a:r>
              <a:rPr lang="en-US" sz="2400" b="1" kern="0" spc="-87" dirty="0">
                <a:solidFill>
                  <a:srgbClr val="FF00FF"/>
                </a:solidFill>
                <a:latin typeface="adonis-web"/>
                <a:ea typeface="adonis-web"/>
                <a:cs typeface="adonis-web" pitchFamily="34" charset="-120"/>
              </a:rPr>
              <a:t>.</a:t>
            </a:r>
          </a:p>
          <a:p>
            <a:pPr marL="342900" indent="-342900">
              <a:lnSpc>
                <a:spcPts val="5468"/>
              </a:lnSpc>
              <a:buFont typeface="Wingdings" panose="05000000000000000000" pitchFamily="2" charset="2"/>
              <a:buChar char="v"/>
            </a:pPr>
            <a:r>
              <a:rPr lang="en-US" sz="2400" b="0" i="0" dirty="0">
                <a:solidFill>
                  <a:srgbClr val="FF00FF"/>
                </a:solidFill>
                <a:effectLst/>
                <a:latin typeface="Helvetica" panose="020B0604020202020204" pitchFamily="34" charset="0"/>
                <a:ea typeface="adonis-web"/>
              </a:rPr>
              <a:t>The encoding component is a stack of encoders (the paper stacks six of them on top of each other – there’s nothing magical about the number six, one can definitely experiment with other arrangements). The decoding component is a stack of decoders of the same number</a:t>
            </a:r>
            <a:r>
              <a:rPr lang="en-US" sz="2400" b="0" i="0" dirty="0">
                <a:solidFill>
                  <a:srgbClr val="222222"/>
                </a:solidFill>
                <a:effectLst/>
                <a:latin typeface="Helvetica" panose="020B0604020202020204" pitchFamily="34" charset="0"/>
                <a:ea typeface="adonis-web"/>
              </a:rPr>
              <a:t>.</a:t>
            </a:r>
            <a:endParaRPr lang="en-US" sz="2400" dirty="0">
              <a:solidFill>
                <a:srgbClr val="FF00FF"/>
              </a:solidFill>
              <a:latin typeface="adonis-web"/>
              <a:ea typeface="adonis-web"/>
            </a:endParaRPr>
          </a:p>
        </p:txBody>
      </p:sp>
      <p:pic>
        <p:nvPicPr>
          <p:cNvPr id="6" name="Image 2" descr="preencoded.png">
            <a:hlinkClick r:id="rId4"/>
            <a:extLst>
              <a:ext uri="{FF2B5EF4-FFF2-40B4-BE49-F238E27FC236}">
                <a16:creationId xmlns:a16="http://schemas.microsoft.com/office/drawing/2014/main" id="{C3712D3D-F4A9-55D9-7C0E-205FCD760CC5}"/>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091C5E13-6125-B49E-D7EB-B48180CA1E42}"/>
              </a:ext>
            </a:extLst>
          </p:cNvPr>
          <p:cNvPicPr>
            <a:picLocks noChangeAspect="1"/>
          </p:cNvPicPr>
          <p:nvPr/>
        </p:nvPicPr>
        <p:blipFill>
          <a:blip r:embed="rId6"/>
          <a:stretch>
            <a:fillRect/>
          </a:stretch>
        </p:blipFill>
        <p:spPr>
          <a:xfrm>
            <a:off x="8390554" y="1183341"/>
            <a:ext cx="5406646" cy="5863662"/>
          </a:xfrm>
          <a:prstGeom prst="rect">
            <a:avLst/>
          </a:prstGeom>
        </p:spPr>
      </p:pic>
    </p:spTree>
    <p:extLst>
      <p:ext uri="{BB962C8B-B14F-4D97-AF65-F5344CB8AC3E}">
        <p14:creationId xmlns:p14="http://schemas.microsoft.com/office/powerpoint/2010/main" val="101345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CAECE-C2B5-AC84-3BC6-69B983AD970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325E677-1DAE-7FBC-A07A-8167B314FE15}"/>
              </a:ext>
            </a:extLst>
          </p:cNvPr>
          <p:cNvPicPr>
            <a:picLocks noChangeAspect="1"/>
          </p:cNvPicPr>
          <p:nvPr/>
        </p:nvPicPr>
        <p:blipFill>
          <a:blip r:embed="rId3"/>
          <a:stretch>
            <a:fillRect/>
          </a:stretch>
        </p:blipFill>
        <p:spPr>
          <a:xfrm>
            <a:off x="0" y="0"/>
            <a:ext cx="14630400" cy="8229600"/>
          </a:xfrm>
          <a:prstGeom prst="rect">
            <a:avLst/>
          </a:prstGeom>
        </p:spPr>
      </p:pic>
      <p:sp>
        <p:nvSpPr>
          <p:cNvPr id="5" name="Text 1">
            <a:extLst>
              <a:ext uri="{FF2B5EF4-FFF2-40B4-BE49-F238E27FC236}">
                <a16:creationId xmlns:a16="http://schemas.microsoft.com/office/drawing/2014/main" id="{13BC9B0F-5CCB-E0A8-C468-3B6D38250F2E}"/>
              </a:ext>
            </a:extLst>
          </p:cNvPr>
          <p:cNvSpPr/>
          <p:nvPr/>
        </p:nvSpPr>
        <p:spPr>
          <a:xfrm>
            <a:off x="591671" y="1183341"/>
            <a:ext cx="13205529" cy="2108499"/>
          </a:xfrm>
          <a:prstGeom prst="rect">
            <a:avLst/>
          </a:prstGeom>
          <a:noFill/>
          <a:ln/>
        </p:spPr>
        <p:txBody>
          <a:bodyPr wrap="square" rtlCol="0" anchor="t"/>
          <a:lstStyle/>
          <a:p>
            <a:pPr marL="0" indent="0">
              <a:lnSpc>
                <a:spcPts val="5468"/>
              </a:lnSpc>
              <a:buNone/>
            </a:pPr>
            <a:r>
              <a:rPr lang="en-US" sz="2400" b="0" i="0" dirty="0">
                <a:solidFill>
                  <a:srgbClr val="FF00FF"/>
                </a:solidFill>
                <a:effectLst/>
                <a:latin typeface="adonis-web"/>
              </a:rPr>
              <a:t>The encoders are all identical in structure (yet they do not share weights). Each one is broken down into two sub layers:</a:t>
            </a:r>
            <a:r>
              <a:rPr lang="en-US" sz="2400" b="1" kern="0" spc="-87" dirty="0">
                <a:solidFill>
                  <a:srgbClr val="FF00FF"/>
                </a:solidFill>
                <a:latin typeface="adonis-web"/>
                <a:ea typeface="adonis-web" pitchFamily="34" charset="-122"/>
                <a:cs typeface="adonis-web" pitchFamily="34" charset="-120"/>
              </a:rPr>
              <a:t>.</a:t>
            </a: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7346B17C-E6D4-9953-33F8-66A52489D636}"/>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9" name="Picture 8">
            <a:extLst>
              <a:ext uri="{FF2B5EF4-FFF2-40B4-BE49-F238E27FC236}">
                <a16:creationId xmlns:a16="http://schemas.microsoft.com/office/drawing/2014/main" id="{792DD460-BB7A-E69D-A753-72B5758FAC94}"/>
              </a:ext>
            </a:extLst>
          </p:cNvPr>
          <p:cNvPicPr>
            <a:picLocks noChangeAspect="1"/>
          </p:cNvPicPr>
          <p:nvPr/>
        </p:nvPicPr>
        <p:blipFill>
          <a:blip r:embed="rId6"/>
          <a:stretch>
            <a:fillRect/>
          </a:stretch>
        </p:blipFill>
        <p:spPr>
          <a:xfrm>
            <a:off x="2553943" y="2979251"/>
            <a:ext cx="7521592" cy="3917019"/>
          </a:xfrm>
          <a:prstGeom prst="rect">
            <a:avLst/>
          </a:prstGeom>
        </p:spPr>
      </p:pic>
    </p:spTree>
    <p:extLst>
      <p:ext uri="{BB962C8B-B14F-4D97-AF65-F5344CB8AC3E}">
        <p14:creationId xmlns:p14="http://schemas.microsoft.com/office/powerpoint/2010/main" val="171005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E160B-44BF-C510-B306-7354C262A5F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88EA685-F7FF-1D8C-3E94-BE841C9E6D61}"/>
              </a:ext>
            </a:extLst>
          </p:cNvPr>
          <p:cNvPicPr>
            <a:picLocks noChangeAspect="1"/>
          </p:cNvPicPr>
          <p:nvPr/>
        </p:nvPicPr>
        <p:blipFill>
          <a:blip r:embed="rId3"/>
          <a:stretch>
            <a:fillRect/>
          </a:stretch>
        </p:blipFill>
        <p:spPr>
          <a:xfrm>
            <a:off x="0" y="0"/>
            <a:ext cx="14630400" cy="8229600"/>
          </a:xfrm>
          <a:prstGeom prst="rect">
            <a:avLst/>
          </a:prstGeom>
        </p:spPr>
      </p:pic>
      <p:sp>
        <p:nvSpPr>
          <p:cNvPr id="5" name="Text 1">
            <a:extLst>
              <a:ext uri="{FF2B5EF4-FFF2-40B4-BE49-F238E27FC236}">
                <a16:creationId xmlns:a16="http://schemas.microsoft.com/office/drawing/2014/main" id="{5F054D59-8AE6-43EF-65E4-6DA630407696}"/>
              </a:ext>
            </a:extLst>
          </p:cNvPr>
          <p:cNvSpPr/>
          <p:nvPr/>
        </p:nvSpPr>
        <p:spPr>
          <a:xfrm>
            <a:off x="591671" y="1183341"/>
            <a:ext cx="13205529" cy="2108499"/>
          </a:xfrm>
          <a:prstGeom prst="rect">
            <a:avLst/>
          </a:prstGeom>
          <a:noFill/>
          <a:ln/>
        </p:spPr>
        <p:txBody>
          <a:bodyPr wrap="square" rtlCol="0" anchor="t"/>
          <a:lstStyle/>
          <a:p>
            <a:pPr marL="285750" indent="-285750" algn="l" fontAlgn="base">
              <a:buFont typeface="Wingdings" panose="05000000000000000000" pitchFamily="2" charset="2"/>
              <a:buChar char="v"/>
            </a:pPr>
            <a:r>
              <a:rPr lang="en-US" sz="2400" b="0" i="0" dirty="0">
                <a:solidFill>
                  <a:srgbClr val="FF00FF"/>
                </a:solidFill>
                <a:effectLst/>
                <a:latin typeface="Helvetica" panose="020B0604020202020204" pitchFamily="34" charset="0"/>
                <a:ea typeface="adonis-web"/>
              </a:rPr>
              <a:t>The encoder’s inputs first flow through a self attention layer – a layer that helps the encoder look at other words in the input sentence as it encodes a specific word. We’ll look closer at self attention later.</a:t>
            </a:r>
          </a:p>
          <a:p>
            <a:pPr marL="285750" indent="-285750" algn="l" fontAlgn="base">
              <a:buFont typeface="Wingdings" panose="05000000000000000000" pitchFamily="2" charset="2"/>
              <a:buChar char="v"/>
            </a:pPr>
            <a:r>
              <a:rPr lang="en-US" sz="2400" b="0" i="0" dirty="0">
                <a:solidFill>
                  <a:srgbClr val="FF00FF"/>
                </a:solidFill>
                <a:effectLst/>
                <a:latin typeface="Helvetica" panose="020B0604020202020204" pitchFamily="34" charset="0"/>
                <a:ea typeface="adonis-web"/>
              </a:rPr>
              <a:t>The outputs of the self attention layer are fed to a feed forward neural network. The exact same feed forward network is independently applied to each position.</a:t>
            </a:r>
          </a:p>
          <a:p>
            <a:pPr marL="285750" indent="-285750" algn="l" fontAlgn="base">
              <a:buFont typeface="Wingdings" panose="05000000000000000000" pitchFamily="2" charset="2"/>
              <a:buChar char="v"/>
            </a:pPr>
            <a:r>
              <a:rPr lang="en-US" sz="2400" b="0" i="0" dirty="0">
                <a:solidFill>
                  <a:srgbClr val="FF00FF"/>
                </a:solidFill>
                <a:effectLst/>
                <a:latin typeface="Helvetica" panose="020B0604020202020204" pitchFamily="34" charset="0"/>
                <a:ea typeface="adonis-web"/>
              </a:rPr>
              <a:t>The decoder has both those layers, but between them is an attention layer that helps the decoder focus on relevant parts of the input sentence (similar what attention does in </a:t>
            </a:r>
            <a:r>
              <a:rPr lang="en-US" sz="2400" b="0" i="0" u="none" strike="noStrike" dirty="0">
                <a:solidFill>
                  <a:srgbClr val="FF00FF"/>
                </a:solidFill>
                <a:effectLst/>
                <a:latin typeface="Helvetica" panose="020B0604020202020204" pitchFamily="34" charset="0"/>
                <a:ea typeface="adonis-web"/>
                <a:hlinkClick r:id="rId4">
                  <a:extLst>
                    <a:ext uri="{A12FA001-AC4F-418D-AE19-62706E023703}">
                      <ahyp:hlinkClr xmlns:ahyp="http://schemas.microsoft.com/office/drawing/2018/hyperlinkcolor" val="tx"/>
                    </a:ext>
                  </a:extLst>
                </a:hlinkClick>
              </a:rPr>
              <a:t>seq2seq models</a:t>
            </a:r>
            <a:r>
              <a:rPr lang="en-US" sz="2400" b="0" i="0" dirty="0">
                <a:solidFill>
                  <a:srgbClr val="FF00FF"/>
                </a:solidFill>
                <a:effectLst/>
                <a:latin typeface="Helvetica" panose="020B0604020202020204" pitchFamily="34" charset="0"/>
                <a:ea typeface="adonis-web"/>
              </a:rPr>
              <a:t>).</a:t>
            </a:r>
          </a:p>
        </p:txBody>
      </p:sp>
      <p:pic>
        <p:nvPicPr>
          <p:cNvPr id="6" name="Image 2" descr="preencoded.png">
            <a:hlinkClick r:id="rId5"/>
            <a:extLst>
              <a:ext uri="{FF2B5EF4-FFF2-40B4-BE49-F238E27FC236}">
                <a16:creationId xmlns:a16="http://schemas.microsoft.com/office/drawing/2014/main" id="{D5707D12-7430-419A-5F86-73DD4FA4D24B}"/>
              </a:ext>
            </a:extLst>
          </p:cNvPr>
          <p:cNvPicPr>
            <a:picLocks noChangeAspect="1"/>
          </p:cNvPicPr>
          <p:nvPr/>
        </p:nvPicPr>
        <p:blipFill>
          <a:blip r:embed="rId6"/>
          <a:stretch>
            <a:fillRect/>
          </a:stretch>
        </p:blipFill>
        <p:spPr>
          <a:xfrm>
            <a:off x="12242153" y="7589520"/>
            <a:ext cx="2296807" cy="548640"/>
          </a:xfrm>
          <a:prstGeom prst="rect">
            <a:avLst/>
          </a:prstGeom>
        </p:spPr>
      </p:pic>
      <p:pic>
        <p:nvPicPr>
          <p:cNvPr id="9" name="Picture 8">
            <a:extLst>
              <a:ext uri="{FF2B5EF4-FFF2-40B4-BE49-F238E27FC236}">
                <a16:creationId xmlns:a16="http://schemas.microsoft.com/office/drawing/2014/main" id="{AAF3AC4A-3A85-2803-F890-C2C425000B47}"/>
              </a:ext>
            </a:extLst>
          </p:cNvPr>
          <p:cNvPicPr>
            <a:picLocks noChangeAspect="1"/>
          </p:cNvPicPr>
          <p:nvPr/>
        </p:nvPicPr>
        <p:blipFill>
          <a:blip r:embed="rId7"/>
          <a:stretch>
            <a:fillRect/>
          </a:stretch>
        </p:blipFill>
        <p:spPr>
          <a:xfrm>
            <a:off x="3400035" y="4786822"/>
            <a:ext cx="8375106" cy="2644369"/>
          </a:xfrm>
          <a:prstGeom prst="rect">
            <a:avLst/>
          </a:prstGeom>
        </p:spPr>
      </p:pic>
    </p:spTree>
    <p:extLst>
      <p:ext uri="{BB962C8B-B14F-4D97-AF65-F5344CB8AC3E}">
        <p14:creationId xmlns:p14="http://schemas.microsoft.com/office/powerpoint/2010/main" val="394310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CCAD9-8250-460B-DFC4-933A9C1E005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04A0F87-5789-30AF-4CD5-68670C9F039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EBC1D65-A3D3-B04B-8F54-9B523CDCE9A8}"/>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31544B86-9428-4E66-7E77-8800E20A2996}"/>
              </a:ext>
            </a:extLst>
          </p:cNvPr>
          <p:cNvSpPr/>
          <p:nvPr/>
        </p:nvSpPr>
        <p:spPr>
          <a:xfrm>
            <a:off x="591671" y="1183341"/>
            <a:ext cx="13205529" cy="2108499"/>
          </a:xfrm>
          <a:prstGeom prst="rect">
            <a:avLst/>
          </a:prstGeom>
          <a:noFill/>
          <a:ln/>
        </p:spPr>
        <p:txBody>
          <a:bodyPr wrap="square" rtlCol="0" anchor="t"/>
          <a:lstStyle/>
          <a:p>
            <a:pPr>
              <a:lnSpc>
                <a:spcPts val="5468"/>
              </a:lnSpc>
            </a:pPr>
            <a:r>
              <a:rPr lang="en-US" sz="2400" b="1" kern="0" spc="-44" dirty="0">
                <a:solidFill>
                  <a:srgbClr val="0070C0"/>
                </a:solidFill>
                <a:latin typeface="adonis-web" pitchFamily="34" charset="0"/>
                <a:ea typeface="adonis-web" pitchFamily="34" charset="-122"/>
                <a:cs typeface="adonis-web" pitchFamily="34" charset="-120"/>
              </a:rPr>
              <a:t>Input Embedding:</a:t>
            </a:r>
          </a:p>
          <a:p>
            <a:pPr>
              <a:lnSpc>
                <a:spcPts val="5468"/>
              </a:lnSpc>
            </a:pPr>
            <a:r>
              <a:rPr lang="en-US" sz="2400" b="1" kern="0" spc="-44" dirty="0">
                <a:solidFill>
                  <a:srgbClr val="0070C0"/>
                </a:solidFill>
                <a:latin typeface="adonis-web" pitchFamily="34" charset="0"/>
                <a:ea typeface="adonis-web" pitchFamily="34" charset="-122"/>
                <a:cs typeface="adonis-web" pitchFamily="34" charset="-120"/>
              </a:rPr>
              <a:t> </a:t>
            </a:r>
            <a:r>
              <a:rPr lang="en-US" sz="2400" b="0" i="0" dirty="0">
                <a:solidFill>
                  <a:srgbClr val="FF00FF"/>
                </a:solidFill>
                <a:effectLst/>
                <a:latin typeface="adonis-web"/>
              </a:rPr>
              <a:t>As is the case in NLP applications in general, we begin by turning each input word into a vector using an </a:t>
            </a:r>
            <a:r>
              <a:rPr lang="en-US" sz="2400" b="0" i="0" u="none" strike="noStrike" dirty="0">
                <a:solidFill>
                  <a:srgbClr val="FF00FF"/>
                </a:solidFill>
                <a:effectLst/>
                <a:latin typeface="adonis-web"/>
                <a:hlinkClick r:id="rId4">
                  <a:extLst>
                    <a:ext uri="{A12FA001-AC4F-418D-AE19-62706E023703}">
                      <ahyp:hlinkClr xmlns:ahyp="http://schemas.microsoft.com/office/drawing/2018/hyperlinkcolor" val="tx"/>
                    </a:ext>
                  </a:extLst>
                </a:hlinkClick>
              </a:rPr>
              <a:t>embedding algorithm</a:t>
            </a:r>
            <a:r>
              <a:rPr lang="en-US" sz="2400" b="0" i="0" dirty="0">
                <a:solidFill>
                  <a:srgbClr val="FF00FF"/>
                </a:solidFill>
                <a:effectLst/>
                <a:latin typeface="adonis-web"/>
              </a:rPr>
              <a:t>.</a:t>
            </a:r>
          </a:p>
          <a:p>
            <a:pPr marL="342900" indent="-342900">
              <a:lnSpc>
                <a:spcPts val="5468"/>
              </a:lnSpc>
              <a:buFont typeface="Wingdings" panose="05000000000000000000" pitchFamily="2" charset="2"/>
              <a:buChar char="v"/>
            </a:pPr>
            <a:r>
              <a:rPr lang="en-US" sz="2400" b="0" i="0" dirty="0">
                <a:solidFill>
                  <a:srgbClr val="FF00FF"/>
                </a:solidFill>
                <a:effectLst/>
                <a:latin typeface="adonis-web"/>
              </a:rPr>
              <a:t>Each word is embedded into a vector of size 512. We'll represent those vectors with these simple boxes.</a:t>
            </a:r>
            <a:endParaRPr lang="en-US" sz="2400" dirty="0">
              <a:solidFill>
                <a:srgbClr val="FF00FF"/>
              </a:solidFill>
              <a:latin typeface="adonis-web"/>
            </a:endParaRPr>
          </a:p>
        </p:txBody>
      </p:sp>
      <p:pic>
        <p:nvPicPr>
          <p:cNvPr id="6" name="Image 2" descr="preencoded.png">
            <a:hlinkClick r:id="rId5"/>
            <a:extLst>
              <a:ext uri="{FF2B5EF4-FFF2-40B4-BE49-F238E27FC236}">
                <a16:creationId xmlns:a16="http://schemas.microsoft.com/office/drawing/2014/main" id="{794E9F91-67D5-9B49-377E-E5EF15A0B812}"/>
              </a:ext>
            </a:extLst>
          </p:cNvPr>
          <p:cNvPicPr>
            <a:picLocks noChangeAspect="1"/>
          </p:cNvPicPr>
          <p:nvPr/>
        </p:nvPicPr>
        <p:blipFill>
          <a:blip r:embed="rId6"/>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D2B10572-2DD2-F430-896D-A8C2C3D24CCE}"/>
              </a:ext>
            </a:extLst>
          </p:cNvPr>
          <p:cNvPicPr>
            <a:picLocks noChangeAspect="1"/>
          </p:cNvPicPr>
          <p:nvPr/>
        </p:nvPicPr>
        <p:blipFill>
          <a:blip r:embed="rId7"/>
          <a:stretch>
            <a:fillRect/>
          </a:stretch>
        </p:blipFill>
        <p:spPr>
          <a:xfrm>
            <a:off x="2987369" y="5113107"/>
            <a:ext cx="7902625" cy="998307"/>
          </a:xfrm>
          <a:prstGeom prst="rect">
            <a:avLst/>
          </a:prstGeom>
        </p:spPr>
      </p:pic>
    </p:spTree>
    <p:extLst>
      <p:ext uri="{BB962C8B-B14F-4D97-AF65-F5344CB8AC3E}">
        <p14:creationId xmlns:p14="http://schemas.microsoft.com/office/powerpoint/2010/main" val="73453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17B82-896D-625B-27B6-ABFE5019368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205C038-37CD-55C7-D672-72AED278DC9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4644B03-6A65-C7EE-5699-31F0A2687771}"/>
              </a:ext>
            </a:extLst>
          </p:cNvPr>
          <p:cNvSpPr/>
          <p:nvPr/>
        </p:nvSpPr>
        <p:spPr>
          <a:xfrm>
            <a:off x="-376518" y="-204395"/>
            <a:ext cx="14630400" cy="8229600"/>
          </a:xfrm>
          <a:prstGeom prst="rect">
            <a:avLst/>
          </a:prstGeom>
          <a:solidFill>
            <a:srgbClr val="FFFFFF">
              <a:alpha val="75000"/>
            </a:srgbClr>
          </a:solidFill>
          <a:ln/>
        </p:spPr>
      </p:sp>
      <p:sp>
        <p:nvSpPr>
          <p:cNvPr id="5" name="Text 1">
            <a:extLst>
              <a:ext uri="{FF2B5EF4-FFF2-40B4-BE49-F238E27FC236}">
                <a16:creationId xmlns:a16="http://schemas.microsoft.com/office/drawing/2014/main" id="{F3AA8BB1-1922-980C-17A6-ED37D94AED1F}"/>
              </a:ext>
            </a:extLst>
          </p:cNvPr>
          <p:cNvSpPr/>
          <p:nvPr/>
        </p:nvSpPr>
        <p:spPr>
          <a:xfrm>
            <a:off x="591671" y="1183341"/>
            <a:ext cx="13205529" cy="2108499"/>
          </a:xfrm>
          <a:prstGeom prst="rect">
            <a:avLst/>
          </a:prstGeom>
          <a:noFill/>
          <a:ln/>
        </p:spPr>
        <p:txBody>
          <a:bodyPr wrap="square" rtlCol="0" anchor="t"/>
          <a:lstStyle/>
          <a:p>
            <a:pPr marL="342900" indent="-342900" algn="l" fontAlgn="base">
              <a:buFont typeface="Wingdings" panose="05000000000000000000" pitchFamily="2" charset="2"/>
              <a:buChar char="v"/>
            </a:pPr>
            <a:r>
              <a:rPr lang="en-US" sz="2400" b="0" i="0" dirty="0">
                <a:solidFill>
                  <a:srgbClr val="FF00FF"/>
                </a:solidFill>
                <a:effectLst/>
                <a:latin typeface="Helvetica" panose="020B0604020202020204" pitchFamily="34" charset="0"/>
                <a:ea typeface="adonis-web"/>
              </a:rPr>
              <a:t>After embedding the words in our input sequence, each of them flows through each of the two layers of the encoder.</a:t>
            </a:r>
          </a:p>
          <a:p>
            <a:br>
              <a:rPr lang="en-US" sz="2400" dirty="0"/>
            </a:br>
            <a:endParaRPr lang="en-US" sz="2400" dirty="0">
              <a:solidFill>
                <a:srgbClr val="FF00FF"/>
              </a:solidFill>
              <a:latin typeface="adonis-web"/>
            </a:endParaRPr>
          </a:p>
        </p:txBody>
      </p:sp>
      <p:pic>
        <p:nvPicPr>
          <p:cNvPr id="6" name="Image 2" descr="preencoded.png">
            <a:hlinkClick r:id="rId4"/>
            <a:extLst>
              <a:ext uri="{FF2B5EF4-FFF2-40B4-BE49-F238E27FC236}">
                <a16:creationId xmlns:a16="http://schemas.microsoft.com/office/drawing/2014/main" id="{1F0EE91C-FB4A-E490-49A5-54F2A2DD0A0A}"/>
              </a:ext>
            </a:extLst>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465D2DB3-5400-A2A4-E976-C82D55A3CB3D}"/>
              </a:ext>
            </a:extLst>
          </p:cNvPr>
          <p:cNvPicPr>
            <a:picLocks noChangeAspect="1"/>
          </p:cNvPicPr>
          <p:nvPr/>
        </p:nvPicPr>
        <p:blipFill>
          <a:blip r:embed="rId6"/>
          <a:stretch>
            <a:fillRect/>
          </a:stretch>
        </p:blipFill>
        <p:spPr>
          <a:xfrm>
            <a:off x="3291840" y="3021347"/>
            <a:ext cx="6024282" cy="3832828"/>
          </a:xfrm>
          <a:prstGeom prst="rect">
            <a:avLst/>
          </a:prstGeom>
        </p:spPr>
      </p:pic>
    </p:spTree>
    <p:extLst>
      <p:ext uri="{BB962C8B-B14F-4D97-AF65-F5344CB8AC3E}">
        <p14:creationId xmlns:p14="http://schemas.microsoft.com/office/powerpoint/2010/main" val="833887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2290</Words>
  <Application>Microsoft Office PowerPoint</Application>
  <PresentationFormat>Custom</PresentationFormat>
  <Paragraphs>193</Paragraphs>
  <Slides>33</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adonis-web</vt:lpstr>
      <vt:lpstr>Aharoni</vt:lpstr>
      <vt:lpstr>Arial</vt:lpstr>
      <vt:lpstr>Bitstream Vera Sans Mono</vt:lpstr>
      <vt:lpstr>Helvetica</vt:lpstr>
      <vt:lpstr>Helvetica Neue</vt:lpstr>
      <vt:lpstr>inherit</vt:lpstr>
      <vt:lpstr>Söhne</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 Basavaraju</cp:lastModifiedBy>
  <cp:revision>5</cp:revision>
  <dcterms:created xsi:type="dcterms:W3CDTF">2024-03-02T06:34:10Z</dcterms:created>
  <dcterms:modified xsi:type="dcterms:W3CDTF">2024-03-02T14:17:56Z</dcterms:modified>
</cp:coreProperties>
</file>