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2"/>
  </p:notesMasterIdLst>
  <p:sldIdLst>
    <p:sldId id="256" r:id="rId2"/>
    <p:sldId id="258" r:id="rId3"/>
    <p:sldId id="260" r:id="rId4"/>
    <p:sldId id="261" r:id="rId5"/>
    <p:sldId id="262" r:id="rId6"/>
    <p:sldId id="263" r:id="rId7"/>
    <p:sldId id="264" r:id="rId8"/>
    <p:sldId id="265" r:id="rId9"/>
    <p:sldId id="266" r:id="rId10"/>
    <p:sldId id="267" r:id="rId11"/>
    <p:sldId id="280" r:id="rId12"/>
    <p:sldId id="270" r:id="rId13"/>
    <p:sldId id="271" r:id="rId14"/>
    <p:sldId id="272" r:id="rId15"/>
    <p:sldId id="273" r:id="rId16"/>
    <p:sldId id="274" r:id="rId17"/>
    <p:sldId id="275" r:id="rId18"/>
    <p:sldId id="277" r:id="rId19"/>
    <p:sldId id="278" r:id="rId20"/>
    <p:sldId id="27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A3B6"/>
    <a:srgbClr val="4DA1B5"/>
    <a:srgbClr val="3F96B0"/>
    <a:srgbClr val="4F96AA"/>
    <a:srgbClr val="9FC99C"/>
    <a:srgbClr val="A1CA9D"/>
    <a:srgbClr val="96C295"/>
    <a:srgbClr val="94C094"/>
    <a:srgbClr val="8BB990"/>
    <a:srgbClr val="91BD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2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C339CA-D617-48B2-8369-9BAD5C499B55}" type="datetimeFigureOut">
              <a:rPr lang="en-IN" smtClean="0"/>
              <a:pPr/>
              <a:t>05-05-2022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A5DF9F-823B-4A5E-930B-B638604883A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93A5DF9F-823B-4A5E-930B-B638604883A2}"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10803A0E-5825-4404-AFF0-D604C04397B8}" type="datetime1">
              <a:rPr lang="en-IN" smtClean="0"/>
              <a:pPr/>
              <a:t>05-05-2022</a:t>
            </a:fld>
            <a:endParaRPr lang="en-IN"/>
          </a:p>
        </p:txBody>
      </p:sp>
      <p:sp>
        <p:nvSpPr>
          <p:cNvPr id="5" name="Footer Placeholder 4"/>
          <p:cNvSpPr>
            <a:spLocks noGrp="1"/>
          </p:cNvSpPr>
          <p:nvPr>
            <p:ph type="ftr" sz="quarter" idx="11"/>
          </p:nvPr>
        </p:nvSpPr>
        <p:spPr>
          <a:xfrm>
            <a:off x="533401" y="5936189"/>
            <a:ext cx="4021666" cy="365125"/>
          </a:xfrm>
        </p:spPr>
        <p:txBody>
          <a:bodyPr/>
          <a:lstStyle/>
          <a:p>
            <a:endParaRPr lang="en-IN"/>
          </a:p>
        </p:txBody>
      </p:sp>
      <p:sp>
        <p:nvSpPr>
          <p:cNvPr id="6" name="Slide Number Placeholder 5"/>
          <p:cNvSpPr>
            <a:spLocks noGrp="1"/>
          </p:cNvSpPr>
          <p:nvPr>
            <p:ph type="sldNum" sz="quarter" idx="12"/>
          </p:nvPr>
        </p:nvSpPr>
        <p:spPr>
          <a:xfrm>
            <a:off x="7010399" y="2750337"/>
            <a:ext cx="1370293" cy="1356442"/>
          </a:xfrm>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59075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7A8B2-624B-464A-A117-F40DA64D293F}" type="datetime1">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11310"/>
            <a:ext cx="1149836" cy="1090789"/>
          </a:xfrm>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29990458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7A8B2-624B-464A-A117-F40DA64D293F}" type="datetime1">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11616"/>
            <a:ext cx="1149836" cy="1090789"/>
          </a:xfrm>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8008917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7A8B2-624B-464A-A117-F40DA64D293F}" type="datetime1">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09926"/>
            <a:ext cx="1149836" cy="1090789"/>
          </a:xfrm>
        </p:spPr>
        <p:txBody>
          <a:bodyPr/>
          <a:lstStyle/>
          <a:p>
            <a:fld id="{899E68BA-DDE1-4B31-8C83-CD8B019099BA}" type="slidenum">
              <a:rPr lang="en-IN" smtClean="0"/>
              <a:pPr/>
              <a:t>‹#›</a:t>
            </a:fld>
            <a:endParaRPr lang="en-IN"/>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6818082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7A8B2-624B-464A-A117-F40DA64D293F}" type="datetime1">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09926"/>
            <a:ext cx="1149836" cy="1090789"/>
          </a:xfrm>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109818414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87A8B2-624B-464A-A117-F40DA64D293F}" type="datetime1">
              <a:rPr lang="en-IN" smtClean="0"/>
              <a:pPr/>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394297370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87A8B2-624B-464A-A117-F40DA64D293F}" type="datetime1">
              <a:rPr lang="en-IN" smtClean="0"/>
              <a:pPr/>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146657646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6752D-5259-41A7-978F-09DC6DD3D709}" type="datetime1">
              <a:rPr lang="en-IN" smtClean="0"/>
              <a:pPr/>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3088572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bwMode="ltGray">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10EB0228-66D7-41C6-878F-BC5E7292BCBC}" type="datetime1">
              <a:rPr lang="en-IN" smtClean="0"/>
              <a:pPr/>
              <a:t>05-05-2022</a:t>
            </a:fld>
            <a:endParaRPr lang="en-IN"/>
          </a:p>
        </p:txBody>
      </p:sp>
      <p:sp>
        <p:nvSpPr>
          <p:cNvPr id="5" name="Footer Placeholder 4"/>
          <p:cNvSpPr>
            <a:spLocks noGrp="1"/>
          </p:cNvSpPr>
          <p:nvPr>
            <p:ph type="ftr" sz="quarter" idx="11"/>
          </p:nvPr>
        </p:nvSpPr>
        <p:spPr>
          <a:xfrm>
            <a:off x="510241" y="5936189"/>
            <a:ext cx="4518959" cy="365125"/>
          </a:xfrm>
        </p:spPr>
        <p:txBody>
          <a:bodyPr/>
          <a:lstStyle/>
          <a:p>
            <a:endParaRPr lang="en-IN"/>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899E68BA-DDE1-4B31-8C83-CD8B019099BA}" type="slidenum">
              <a:rPr lang="en-IN" smtClean="0"/>
              <a:pPr/>
              <a:t>‹#›</a:t>
            </a:fld>
            <a:endParaRPr lang="en-IN"/>
          </a:p>
        </p:txBody>
      </p:sp>
    </p:spTree>
    <p:extLst>
      <p:ext uri="{BB962C8B-B14F-4D97-AF65-F5344CB8AC3E}">
        <p14:creationId xmlns:p14="http://schemas.microsoft.com/office/powerpoint/2010/main" val="27907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3F285-F40C-48A5-9CD4-88C28DA2A044}" type="datetime1">
              <a:rPr lang="en-IN" smtClean="0"/>
              <a:pPr/>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144684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C2836A8E-332B-41A0-97EA-2A0527074DE2}" type="datetime1">
              <a:rPr lang="en-IN" smtClean="0"/>
              <a:pPr/>
              <a:t>05-05-2022</a:t>
            </a:fld>
            <a:endParaRPr lang="en-IN"/>
          </a:p>
        </p:txBody>
      </p:sp>
      <p:sp>
        <p:nvSpPr>
          <p:cNvPr id="5" name="Footer Placeholder 4"/>
          <p:cNvSpPr>
            <a:spLocks noGrp="1"/>
          </p:cNvSpPr>
          <p:nvPr>
            <p:ph type="ftr" sz="quarter" idx="11"/>
          </p:nvPr>
        </p:nvSpPr>
        <p:spPr>
          <a:xfrm>
            <a:off x="533400" y="5936189"/>
            <a:ext cx="4834673" cy="365125"/>
          </a:xfrm>
        </p:spPr>
        <p:txBody>
          <a:bodyPr/>
          <a:lstStyle/>
          <a:p>
            <a:endParaRPr lang="en-IN"/>
          </a:p>
        </p:txBody>
      </p:sp>
      <p:sp>
        <p:nvSpPr>
          <p:cNvPr id="6" name="Slide Number Placeholder 5"/>
          <p:cNvSpPr>
            <a:spLocks noGrp="1"/>
          </p:cNvSpPr>
          <p:nvPr>
            <p:ph type="sldNum" sz="quarter" idx="12"/>
          </p:nvPr>
        </p:nvSpPr>
        <p:spPr>
          <a:xfrm>
            <a:off x="7856438" y="2869896"/>
            <a:ext cx="1149836" cy="1090789"/>
          </a:xfrm>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329158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48558E-7E06-410C-9809-9044E061CB26}" type="datetime1">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295930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8CD1B-1356-47B1-BE70-A5E8320E6E46}" type="datetime1">
              <a:rPr lang="en-IN" smtClean="0"/>
              <a:pPr/>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102699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32B9B-5A25-4EEF-A60B-55D2F1BA41D5}" type="datetime1">
              <a:rPr lang="en-IN" smtClean="0"/>
              <a:pPr/>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240657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D27C123-B3A2-4058-960B-4AC6280487C5}" type="datetime1">
              <a:rPr lang="en-IN" smtClean="0"/>
              <a:pPr/>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279776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49350-A45B-46C8-B53D-46623E8DC2EB}" type="datetime1">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294768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27E4C1-EE5A-4AD6-A082-95F8064F69CA}" type="datetime1">
              <a:rPr lang="en-IN" smtClean="0"/>
              <a:pPr/>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E68BA-DDE1-4B31-8C83-CD8B019099BA}" type="slidenum">
              <a:rPr lang="en-IN" smtClean="0"/>
              <a:pPr/>
              <a:t>‹#›</a:t>
            </a:fld>
            <a:endParaRPr lang="en-IN"/>
          </a:p>
        </p:txBody>
      </p:sp>
    </p:spTree>
    <p:extLst>
      <p:ext uri="{BB962C8B-B14F-4D97-AF65-F5344CB8AC3E}">
        <p14:creationId xmlns:p14="http://schemas.microsoft.com/office/powerpoint/2010/main" val="109816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87A8B2-624B-464A-A117-F40DA64D293F}" type="datetime1">
              <a:rPr lang="en-IN" smtClean="0"/>
              <a:pPr/>
              <a:t>05-05-2022</a:t>
            </a:fld>
            <a:endParaRPr lang="en-IN"/>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99E68BA-DDE1-4B31-8C83-CD8B019099BA}" type="slidenum">
              <a:rPr lang="en-IN" smtClean="0"/>
              <a:pPr/>
              <a:t>‹#›</a:t>
            </a:fld>
            <a:endParaRPr lang="en-IN"/>
          </a:p>
        </p:txBody>
      </p:sp>
    </p:spTree>
    <p:extLst>
      <p:ext uri="{BB962C8B-B14F-4D97-AF65-F5344CB8AC3E}">
        <p14:creationId xmlns:p14="http://schemas.microsoft.com/office/powerpoint/2010/main" val="365947373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peoplemattersglobal.com/blog/employee-relations/covid-19-why-companies-may-need-to-relook-at-employee-health-policies-25168"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allwhitebackground.com/vector-powerpoint-background.html"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llwhitebackground.com/simple-powerpoint-background.htm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llwhitebackground.com/vector-powerpoint-background.html"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llwhitebackground.com/simple-powerpoint-background.htm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ghostbustier.deviantart.com/art/Powerpoint-background-280139444"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hyperlink" Target="https://www.allwhitebackground.com/vector-powerpoint-background.html"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hyperlink" Target="https://www.allwhitebackground.com/simple-powerpoint-background.html"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hyperlink" Target="http://ghostbustier.deviantart.com/art/Powerpoint-background-28013944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allwhitebackground.com/vector-powerpoint-background.html"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llwhitebackground.com/nature-powerpoint-background.htm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noboyz.deviantart.com/art/power-point-background-333791793"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ppt-background-slideshow-background-1910581/"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ute-pictures.blogspot.com/2010/05/beautifully-illustrated-vector-flower.html"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llwhitebackground.com/simple-powerpoint-background.htm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ghostbustier.deviantart.com/art/Powerpoint-background-28013944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llwhitebackground.com/vector-powerpoint-background.html"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llwhitebackground.com/simple-powerpoint-background.htm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hostbustier.deviantart.com/art/Powerpoint-background-28013944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extLst>
              <a:ext uri="{837473B0-CC2E-450A-ABE3-18F120FF3D39}">
                <a1611:picAttrSrcUrl xmlns:a1611="http://schemas.microsoft.com/office/drawing/2016/11/main" r:id="rId4"/>
              </a:ext>
            </a:extLst>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2696"/>
            <a:ext cx="7772400" cy="1470025"/>
          </a:xfrm>
        </p:spPr>
        <p:txBody>
          <a:bodyPr>
            <a:normAutofit fontScale="90000"/>
          </a:bodyPr>
          <a:lstStyle/>
          <a:p>
            <a:r>
              <a:rPr lang="en-US" b="1" dirty="0"/>
              <a:t>Prediction of Diabetes using Machine Learning Techniques</a:t>
            </a:r>
            <a:endParaRPr lang="en-IN" dirty="0"/>
          </a:p>
        </p:txBody>
      </p:sp>
      <p:sp>
        <p:nvSpPr>
          <p:cNvPr id="3" name="Subtitle 2"/>
          <p:cNvSpPr>
            <a:spLocks noGrp="1"/>
          </p:cNvSpPr>
          <p:nvPr>
            <p:ph type="subTitle" idx="1"/>
          </p:nvPr>
        </p:nvSpPr>
        <p:spPr>
          <a:xfrm>
            <a:off x="611560" y="2852936"/>
            <a:ext cx="7992888" cy="2952328"/>
          </a:xfrm>
        </p:spPr>
        <p:txBody>
          <a:bodyPr>
            <a:noAutofit/>
          </a:bodyPr>
          <a:lstStyle/>
          <a:p>
            <a:r>
              <a:rPr lang="en-US" sz="2800" dirty="0">
                <a:solidFill>
                  <a:schemeClr val="tx1"/>
                </a:solidFill>
              </a:rPr>
              <a:t>Mohammed Subhan Pasha</a:t>
            </a:r>
          </a:p>
          <a:p>
            <a:r>
              <a:rPr lang="en-US" sz="2800" dirty="0"/>
              <a:t>Raj Mohammed</a:t>
            </a:r>
          </a:p>
          <a:p>
            <a:r>
              <a:rPr lang="en-US" sz="2800" dirty="0">
                <a:solidFill>
                  <a:schemeClr val="tx1"/>
                </a:solidFill>
              </a:rPr>
              <a:t>Patnam Rahaman Siraj Ahmed </a:t>
            </a:r>
            <a:endParaRPr lang="en-IN" sz="2800" dirty="0">
              <a:solidFill>
                <a:schemeClr val="tx1"/>
              </a:solidFill>
            </a:endParaRPr>
          </a:p>
        </p:txBody>
      </p:sp>
      <p:sp>
        <p:nvSpPr>
          <p:cNvPr id="5" name="Rectangle 4"/>
          <p:cNvSpPr/>
          <p:nvPr/>
        </p:nvSpPr>
        <p:spPr>
          <a:xfrm>
            <a:off x="179512" y="188640"/>
            <a:ext cx="8784976" cy="6336704"/>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sz="4000" b="1" dirty="0">
                <a:solidFill>
                  <a:schemeClr val="tx2">
                    <a:lumMod val="25000"/>
                  </a:schemeClr>
                </a:solidFill>
              </a:rPr>
              <a:t>Support Vector Machine (SVM)</a:t>
            </a:r>
            <a:endParaRPr lang="en-IN" sz="4000" b="1" dirty="0">
              <a:solidFill>
                <a:schemeClr val="tx2">
                  <a:lumMod val="25000"/>
                </a:schemeClr>
              </a:solidFill>
            </a:endParaRPr>
          </a:p>
        </p:txBody>
      </p:sp>
      <p:sp>
        <p:nvSpPr>
          <p:cNvPr id="3" name="Content Placeholder 2"/>
          <p:cNvSpPr>
            <a:spLocks noGrp="1"/>
          </p:cNvSpPr>
          <p:nvPr>
            <p:ph idx="1"/>
          </p:nvPr>
        </p:nvSpPr>
        <p:spPr>
          <a:xfrm>
            <a:off x="457200" y="1844824"/>
            <a:ext cx="8229600" cy="3412976"/>
          </a:xfrm>
        </p:spPr>
        <p:txBody>
          <a:bodyPr vert="horz" lIns="91440" tIns="45720" rIns="91440" bIns="45720" rtlCol="0">
            <a:normAutofit/>
          </a:bodyPr>
          <a:lstStyle/>
          <a:p>
            <a:pPr algn="just">
              <a:lnSpc>
                <a:spcPct val="150000"/>
              </a:lnSpc>
              <a:spcBef>
                <a:spcPts val="1800"/>
              </a:spcBef>
            </a:pPr>
            <a:r>
              <a:rPr lang="en-US" sz="2000" dirty="0">
                <a:solidFill>
                  <a:schemeClr val="tx2">
                    <a:lumMod val="25000"/>
                  </a:schemeClr>
                </a:solidFill>
              </a:rPr>
              <a:t>SVM is a classification model which basically is a representation of different classes in a hyperplane in multidimensional space.</a:t>
            </a:r>
          </a:p>
          <a:p>
            <a:pPr algn="just">
              <a:lnSpc>
                <a:spcPct val="150000"/>
              </a:lnSpc>
              <a:spcBef>
                <a:spcPts val="1800"/>
              </a:spcBef>
            </a:pPr>
            <a:r>
              <a:rPr lang="en-US" sz="2000" dirty="0">
                <a:solidFill>
                  <a:schemeClr val="tx2">
                    <a:lumMod val="25000"/>
                  </a:schemeClr>
                </a:solidFill>
              </a:rPr>
              <a:t>The goal of the SVM algorithm is to create this hyperplane or decision boundary that can segregate n-dimensional space into classes (Diabetes  or Non-Diabetes ) so that we can easily put the new data point in the correct category.</a:t>
            </a:r>
            <a:endParaRPr lang="en-IN" sz="2000" dirty="0">
              <a:solidFill>
                <a:schemeClr val="tx2">
                  <a:lumMod val="25000"/>
                </a:schemeClr>
              </a:solidFill>
            </a:endParaRPr>
          </a:p>
        </p:txBody>
      </p:sp>
      <p:sp>
        <p:nvSpPr>
          <p:cNvPr id="4" name="Slide Number Placeholder 3"/>
          <p:cNvSpPr>
            <a:spLocks noGrp="1"/>
          </p:cNvSpPr>
          <p:nvPr>
            <p:ph type="sldNum" sz="quarter" idx="12"/>
          </p:nvPr>
        </p:nvSpPr>
        <p:spPr/>
        <p:txBody>
          <a:bodyPr/>
          <a:lstStyle/>
          <a:p>
            <a:fld id="{899E68BA-DDE1-4B31-8C83-CD8B019099BA}" type="slidenum">
              <a:rPr lang="en-IN" smtClean="0">
                <a:solidFill>
                  <a:schemeClr val="tx2">
                    <a:lumMod val="25000"/>
                  </a:schemeClr>
                </a:solidFill>
              </a:rPr>
              <a:pPr/>
              <a:t>10</a:t>
            </a:fld>
            <a:endParaRPr lang="en-IN" dirty="0">
              <a:solidFill>
                <a:schemeClr val="tx2">
                  <a:lumMod val="25000"/>
                </a:schemeClr>
              </a:solidFill>
            </a:endParaRPr>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6C67-7BD8-6800-9CE7-C1F3D057FF35}"/>
              </a:ext>
            </a:extLst>
          </p:cNvPr>
          <p:cNvSpPr>
            <a:spLocks noGrp="1"/>
          </p:cNvSpPr>
          <p:nvPr>
            <p:ph type="title"/>
          </p:nvPr>
        </p:nvSpPr>
        <p:spPr/>
        <p:txBody>
          <a:bodyPr/>
          <a:lstStyle/>
          <a:p>
            <a:r>
              <a:rPr lang="en-US" dirty="0"/>
              <a:t>Random Forest</a:t>
            </a:r>
            <a:endParaRPr lang="en-IN" dirty="0"/>
          </a:p>
        </p:txBody>
      </p:sp>
      <p:sp>
        <p:nvSpPr>
          <p:cNvPr id="3" name="Content Placeholder 2">
            <a:extLst>
              <a:ext uri="{FF2B5EF4-FFF2-40B4-BE49-F238E27FC236}">
                <a16:creationId xmlns:a16="http://schemas.microsoft.com/office/drawing/2014/main" id="{B123442D-BEF6-A061-3B70-058DCBA74D69}"/>
              </a:ext>
            </a:extLst>
          </p:cNvPr>
          <p:cNvSpPr>
            <a:spLocks noGrp="1"/>
          </p:cNvSpPr>
          <p:nvPr>
            <p:ph idx="1"/>
          </p:nvPr>
        </p:nvSpPr>
        <p:spPr/>
        <p:txBody>
          <a:bodyPr>
            <a:normAutofit fontScale="70000" lnSpcReduction="20000"/>
          </a:bodyPr>
          <a:lstStyle/>
          <a:p>
            <a:r>
              <a:rPr lang="en-US" dirty="0"/>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a:p>
            <a:endParaRPr lang="en-US" dirty="0"/>
          </a:p>
          <a:p>
            <a:r>
              <a:rPr lang="en-US" dirty="0"/>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p>
          <a:p>
            <a:endParaRPr lang="en-US" dirty="0"/>
          </a:p>
          <a:p>
            <a:r>
              <a:rPr lang="en-US" dirty="0"/>
              <a:t>The greater number of trees in the forest leads to higher accuracy and prevents the problem of overfitting.</a:t>
            </a:r>
            <a:endParaRPr lang="en-IN" dirty="0"/>
          </a:p>
        </p:txBody>
      </p:sp>
      <p:sp>
        <p:nvSpPr>
          <p:cNvPr id="4" name="Slide Number Placeholder 3">
            <a:extLst>
              <a:ext uri="{FF2B5EF4-FFF2-40B4-BE49-F238E27FC236}">
                <a16:creationId xmlns:a16="http://schemas.microsoft.com/office/drawing/2014/main" id="{4618AC56-D92C-7F30-41EA-9CFD98E24150}"/>
              </a:ext>
            </a:extLst>
          </p:cNvPr>
          <p:cNvSpPr>
            <a:spLocks noGrp="1"/>
          </p:cNvSpPr>
          <p:nvPr>
            <p:ph type="sldNum" sz="quarter" idx="12"/>
          </p:nvPr>
        </p:nvSpPr>
        <p:spPr/>
        <p:txBody>
          <a:bodyPr/>
          <a:lstStyle/>
          <a:p>
            <a:fld id="{899E68BA-DDE1-4B31-8C83-CD8B019099BA}" type="slidenum">
              <a:rPr lang="en-IN" smtClean="0"/>
              <a:pPr/>
              <a:t>11</a:t>
            </a:fld>
            <a:endParaRPr lang="en-IN"/>
          </a:p>
        </p:txBody>
      </p:sp>
      <p:sp>
        <p:nvSpPr>
          <p:cNvPr id="5" name="Rectangle 4">
            <a:extLst>
              <a:ext uri="{FF2B5EF4-FFF2-40B4-BE49-F238E27FC236}">
                <a16:creationId xmlns:a16="http://schemas.microsoft.com/office/drawing/2014/main" id="{9F38A99C-6D83-40D5-F7C6-B234358DD03C}"/>
              </a:ext>
            </a:extLst>
          </p:cNvPr>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655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600" cy="1143000"/>
          </a:xfrm>
        </p:spPr>
        <p:txBody>
          <a:bodyPr>
            <a:noAutofit/>
          </a:bodyPr>
          <a:lstStyle/>
          <a:p>
            <a:pPr lvl="0"/>
            <a:r>
              <a:rPr lang="en-US" sz="2400" b="1" dirty="0"/>
              <a:t>Proposed Model for prediction of Diabetic Retinopathy and Evaluating outcome</a:t>
            </a:r>
            <a:endParaRPr lang="en-IN" sz="2400" b="1" dirty="0"/>
          </a:p>
        </p:txBody>
      </p:sp>
      <p:sp>
        <p:nvSpPr>
          <p:cNvPr id="5" name="Slide Number Placeholder 4"/>
          <p:cNvSpPr>
            <a:spLocks noGrp="1"/>
          </p:cNvSpPr>
          <p:nvPr>
            <p:ph type="sldNum" sz="quarter" idx="12"/>
          </p:nvPr>
        </p:nvSpPr>
        <p:spPr/>
        <p:txBody>
          <a:bodyPr/>
          <a:lstStyle/>
          <a:p>
            <a:fld id="{899E68BA-DDE1-4B31-8C83-CD8B019099BA}" type="slidenum">
              <a:rPr lang="en-IN" smtClean="0"/>
              <a:pPr/>
              <a:t>12</a:t>
            </a:fld>
            <a:endParaRPr lang="en-IN"/>
          </a:p>
        </p:txBody>
      </p:sp>
      <p:pic>
        <p:nvPicPr>
          <p:cNvPr id="4" name="Picture 3" descr="C:\Users\HP\Downloads\Pooja DIagram.png"/>
          <p:cNvPicPr/>
          <p:nvPr/>
        </p:nvPicPr>
        <p:blipFill>
          <a:blip r:embed="rId2" cstate="print"/>
          <a:srcRect/>
          <a:stretch>
            <a:fillRect/>
          </a:stretch>
        </p:blipFill>
        <p:spPr bwMode="auto">
          <a:xfrm>
            <a:off x="1979712" y="1427757"/>
            <a:ext cx="5328592" cy="5241603"/>
          </a:xfrm>
          <a:prstGeom prst="rect">
            <a:avLst/>
          </a:prstGeom>
          <a:noFill/>
          <a:ln w="38100">
            <a:solidFill>
              <a:schemeClr val="accent1">
                <a:lumMod val="75000"/>
              </a:schemeClr>
            </a:solidFill>
            <a:miter lim="800000"/>
            <a:headEnd/>
            <a:tailEnd/>
          </a:ln>
        </p:spPr>
      </p:pic>
      <p:sp>
        <p:nvSpPr>
          <p:cNvPr id="6" name="Rectangle 5"/>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854E4DA4-22B6-8E7E-E651-4F9309E3DF93}"/>
              </a:ext>
            </a:extLst>
          </p:cNvPr>
          <p:cNvSpPr/>
          <p:nvPr/>
        </p:nvSpPr>
        <p:spPr>
          <a:xfrm>
            <a:off x="3059832" y="3284984"/>
            <a:ext cx="432048" cy="216024"/>
          </a:xfrm>
          <a:prstGeom prst="rect">
            <a:avLst/>
          </a:prstGeom>
          <a:solidFill>
            <a:srgbClr val="A1CA9B"/>
          </a:solidFill>
          <a:ln>
            <a:solidFill>
              <a:srgbClr val="A0C9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
        <p:nvSpPr>
          <p:cNvPr id="7" name="Rectangle 6">
            <a:extLst>
              <a:ext uri="{FF2B5EF4-FFF2-40B4-BE49-F238E27FC236}">
                <a16:creationId xmlns:a16="http://schemas.microsoft.com/office/drawing/2014/main" id="{51B43009-9493-7B8F-5D4A-93A74C07AC8B}"/>
              </a:ext>
            </a:extLst>
          </p:cNvPr>
          <p:cNvSpPr/>
          <p:nvPr/>
        </p:nvSpPr>
        <p:spPr>
          <a:xfrm>
            <a:off x="2195736" y="4869160"/>
            <a:ext cx="2160240" cy="432048"/>
          </a:xfrm>
          <a:prstGeom prst="rect">
            <a:avLst/>
          </a:prstGeom>
          <a:solidFill>
            <a:srgbClr val="94C094"/>
          </a:solidFill>
          <a:ln>
            <a:solidFill>
              <a:srgbClr val="96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ECC024E-058A-9DE2-04EA-965351D184DA}"/>
              </a:ext>
            </a:extLst>
          </p:cNvPr>
          <p:cNvSpPr/>
          <p:nvPr/>
        </p:nvSpPr>
        <p:spPr>
          <a:xfrm>
            <a:off x="2123728" y="2132856"/>
            <a:ext cx="1080120" cy="288032"/>
          </a:xfrm>
          <a:prstGeom prst="rect">
            <a:avLst/>
          </a:prstGeom>
          <a:solidFill>
            <a:srgbClr val="A1CA9D"/>
          </a:solidFill>
          <a:ln>
            <a:solidFill>
              <a:srgbClr val="9FC9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22114"/>
          </a:xfrm>
        </p:spPr>
        <p:txBody>
          <a:bodyPr>
            <a:normAutofit/>
          </a:bodyPr>
          <a:lstStyle/>
          <a:p>
            <a:r>
              <a:rPr lang="en-US" sz="4000" b="1" dirty="0">
                <a:solidFill>
                  <a:schemeClr val="tx2">
                    <a:lumMod val="25000"/>
                  </a:schemeClr>
                </a:solidFill>
              </a:rPr>
              <a:t>Implementation</a:t>
            </a:r>
            <a:endParaRPr lang="en-IN" sz="4000" dirty="0">
              <a:solidFill>
                <a:schemeClr val="tx2">
                  <a:lumMod val="25000"/>
                </a:schemeClr>
              </a:solidFill>
            </a:endParaRPr>
          </a:p>
        </p:txBody>
      </p:sp>
      <p:sp>
        <p:nvSpPr>
          <p:cNvPr id="3" name="Content Placeholder 2"/>
          <p:cNvSpPr>
            <a:spLocks noGrp="1"/>
          </p:cNvSpPr>
          <p:nvPr>
            <p:ph idx="1"/>
          </p:nvPr>
        </p:nvSpPr>
        <p:spPr>
          <a:xfrm>
            <a:off x="539552" y="1844016"/>
            <a:ext cx="8229600" cy="4565911"/>
          </a:xfrm>
        </p:spPr>
        <p:txBody>
          <a:bodyPr vert="horz" lIns="91440" tIns="45720" rIns="91440" bIns="45720" rtlCol="0">
            <a:noAutofit/>
          </a:bodyPr>
          <a:lstStyle/>
          <a:p>
            <a:r>
              <a:rPr lang="en-US" sz="1800" kern="150" dirty="0">
                <a:solidFill>
                  <a:schemeClr val="tx2">
                    <a:lumMod val="25000"/>
                  </a:schemeClr>
                </a:solidFill>
                <a:effectLst/>
                <a:latin typeface="Liberation Serif"/>
                <a:ea typeface="SimSun" panose="02010600030101010101" pitchFamily="2" charset="-122"/>
                <a:cs typeface="Mangal" panose="02040503050203030202" pitchFamily="18" charset="0"/>
              </a:rPr>
              <a:t>This is most important phase which includes model building for prediction of diabetes. In this we have implemented various machine learning algorithms which are discussed above for diabetes prediction. Procedure of Proposed Methodology</a:t>
            </a:r>
            <a:endParaRPr lang="en-IN" sz="1800" kern="150" dirty="0">
              <a:solidFill>
                <a:schemeClr val="tx2">
                  <a:lumMod val="25000"/>
                </a:schemeClr>
              </a:solidFill>
              <a:effectLst/>
              <a:latin typeface="Liberation Serif"/>
              <a:ea typeface="SimSun" panose="02010600030101010101" pitchFamily="2" charset="-122"/>
              <a:cs typeface="Mangal" panose="02040503050203030202" pitchFamily="18" charset="0"/>
            </a:endParaRPr>
          </a:p>
          <a:p>
            <a:r>
              <a:rPr lang="en-US" sz="1800" kern="150" dirty="0">
                <a:solidFill>
                  <a:schemeClr val="tx2">
                    <a:lumMod val="25000"/>
                  </a:schemeClr>
                </a:solidFill>
                <a:effectLst/>
                <a:latin typeface="Liberation Serif"/>
                <a:ea typeface="SimSun" panose="02010600030101010101" pitchFamily="2" charset="-122"/>
                <a:cs typeface="Mangal" panose="02040503050203030202" pitchFamily="18" charset="0"/>
              </a:rPr>
              <a:t>Step1: Import required libraries, Import diabetes dataset.</a:t>
            </a:r>
            <a:endParaRPr lang="en-IN" sz="1800" kern="150" dirty="0">
              <a:solidFill>
                <a:schemeClr val="tx2">
                  <a:lumMod val="25000"/>
                </a:schemeClr>
              </a:solidFill>
              <a:effectLst/>
              <a:latin typeface="Liberation Serif"/>
              <a:ea typeface="SimSun" panose="02010600030101010101" pitchFamily="2" charset="-122"/>
              <a:cs typeface="Mangal" panose="02040503050203030202" pitchFamily="18" charset="0"/>
            </a:endParaRPr>
          </a:p>
          <a:p>
            <a:r>
              <a:rPr lang="en-US" sz="1800" kern="150" dirty="0">
                <a:solidFill>
                  <a:schemeClr val="tx2">
                    <a:lumMod val="25000"/>
                  </a:schemeClr>
                </a:solidFill>
                <a:effectLst/>
                <a:latin typeface="Liberation Serif"/>
                <a:ea typeface="SimSun" panose="02010600030101010101" pitchFamily="2" charset="-122"/>
                <a:cs typeface="Mangal" panose="02040503050203030202" pitchFamily="18" charset="0"/>
              </a:rPr>
              <a:t>Step2: Pre-process data to remove missing data.</a:t>
            </a:r>
            <a:endParaRPr lang="en-IN" sz="1800" kern="150" dirty="0">
              <a:solidFill>
                <a:schemeClr val="tx2">
                  <a:lumMod val="25000"/>
                </a:schemeClr>
              </a:solidFill>
              <a:effectLst/>
              <a:latin typeface="Liberation Serif"/>
              <a:ea typeface="SimSun" panose="02010600030101010101" pitchFamily="2" charset="-122"/>
              <a:cs typeface="Mangal" panose="02040503050203030202" pitchFamily="18" charset="0"/>
            </a:endParaRPr>
          </a:p>
          <a:p>
            <a:r>
              <a:rPr lang="en-US" sz="1800" kern="150" dirty="0">
                <a:solidFill>
                  <a:schemeClr val="tx2">
                    <a:lumMod val="25000"/>
                  </a:schemeClr>
                </a:solidFill>
                <a:effectLst/>
                <a:latin typeface="Liberation Serif"/>
                <a:ea typeface="SimSun" panose="02010600030101010101" pitchFamily="2" charset="-122"/>
                <a:cs typeface="Mangal" panose="02040503050203030202" pitchFamily="18" charset="0"/>
              </a:rPr>
              <a:t>Step3: Perform percentage split of 80% to divide dataset as Training set and 20% to Test set.</a:t>
            </a:r>
            <a:endParaRPr lang="en-IN" sz="1800" kern="150" dirty="0">
              <a:solidFill>
                <a:schemeClr val="tx2">
                  <a:lumMod val="25000"/>
                </a:schemeClr>
              </a:solidFill>
              <a:effectLst/>
              <a:latin typeface="Liberation Serif"/>
              <a:ea typeface="SimSun" panose="02010600030101010101" pitchFamily="2" charset="-122"/>
              <a:cs typeface="Mangal" panose="02040503050203030202" pitchFamily="18" charset="0"/>
            </a:endParaRPr>
          </a:p>
          <a:p>
            <a:r>
              <a:rPr lang="en-US" sz="1800" kern="150" dirty="0">
                <a:solidFill>
                  <a:schemeClr val="tx2">
                    <a:lumMod val="25000"/>
                  </a:schemeClr>
                </a:solidFill>
                <a:effectLst/>
                <a:latin typeface="Liberation Serif"/>
                <a:ea typeface="SimSun" panose="02010600030101010101" pitchFamily="2" charset="-122"/>
                <a:cs typeface="Mangal" panose="02040503050203030202" pitchFamily="18" charset="0"/>
              </a:rPr>
              <a:t>Step4: Select the machine learning algorithm </a:t>
            </a:r>
            <a:r>
              <a:rPr lang="en-US" sz="1800" kern="150" dirty="0" err="1">
                <a:solidFill>
                  <a:schemeClr val="tx2">
                    <a:lumMod val="25000"/>
                  </a:schemeClr>
                </a:solidFill>
                <a:effectLst/>
                <a:latin typeface="Liberation Serif"/>
                <a:ea typeface="SimSun" panose="02010600030101010101" pitchFamily="2" charset="-122"/>
                <a:cs typeface="Mangal" panose="02040503050203030202" pitchFamily="18" charset="0"/>
              </a:rPr>
              <a:t>i.e</a:t>
            </a:r>
            <a:r>
              <a:rPr lang="en-US" sz="1800" kern="150" dirty="0">
                <a:solidFill>
                  <a:schemeClr val="tx2">
                    <a:lumMod val="25000"/>
                  </a:schemeClr>
                </a:solidFill>
                <a:effectLst/>
                <a:latin typeface="Liberation Serif"/>
                <a:ea typeface="SimSun" panose="02010600030101010101" pitchFamily="2" charset="-122"/>
                <a:cs typeface="Mangal" panose="02040503050203030202" pitchFamily="18" charset="0"/>
              </a:rPr>
              <a:t> Support Vector </a:t>
            </a:r>
            <a:r>
              <a:rPr lang="en-US" sz="1800" kern="150" dirty="0" err="1">
                <a:solidFill>
                  <a:schemeClr val="tx2">
                    <a:lumMod val="25000"/>
                  </a:schemeClr>
                </a:solidFill>
                <a:effectLst/>
                <a:latin typeface="Liberation Serif"/>
                <a:ea typeface="SimSun" panose="02010600030101010101" pitchFamily="2" charset="-122"/>
                <a:cs typeface="Mangal" panose="02040503050203030202" pitchFamily="18" charset="0"/>
              </a:rPr>
              <a:t>Machine,Random</a:t>
            </a:r>
            <a:r>
              <a:rPr lang="en-US" sz="1800" kern="150" dirty="0">
                <a:solidFill>
                  <a:schemeClr val="tx2">
                    <a:lumMod val="25000"/>
                  </a:schemeClr>
                </a:solidFill>
                <a:effectLst/>
                <a:latin typeface="Liberation Serif"/>
                <a:ea typeface="SimSun" panose="02010600030101010101" pitchFamily="2" charset="-122"/>
                <a:cs typeface="Mangal" panose="02040503050203030202" pitchFamily="18" charset="0"/>
              </a:rPr>
              <a:t> forest and logistic regression.</a:t>
            </a:r>
            <a:endParaRPr lang="en-IN" sz="1800" kern="150" dirty="0">
              <a:solidFill>
                <a:schemeClr val="tx2">
                  <a:lumMod val="25000"/>
                </a:schemeClr>
              </a:solidFill>
              <a:effectLst/>
              <a:latin typeface="Liberation Serif"/>
              <a:ea typeface="SimSun" panose="02010600030101010101" pitchFamily="2" charset="-122"/>
              <a:cs typeface="Mangal" panose="02040503050203030202" pitchFamily="18" charset="0"/>
            </a:endParaRPr>
          </a:p>
          <a:p>
            <a:r>
              <a:rPr lang="en-US" sz="1800" kern="150" dirty="0">
                <a:solidFill>
                  <a:schemeClr val="tx2">
                    <a:lumMod val="25000"/>
                  </a:schemeClr>
                </a:solidFill>
                <a:effectLst/>
                <a:latin typeface="Liberation Serif"/>
                <a:ea typeface="SimSun" panose="02010600030101010101" pitchFamily="2" charset="-122"/>
                <a:cs typeface="Mangal" panose="02040503050203030202" pitchFamily="18" charset="0"/>
              </a:rPr>
              <a:t>Step5: Build the classifier model for the mentioned machine learning algorithm based on training set.</a:t>
            </a:r>
            <a:endParaRPr lang="en-IN" sz="1800" kern="150" dirty="0">
              <a:solidFill>
                <a:schemeClr val="tx2">
                  <a:lumMod val="25000"/>
                </a:schemeClr>
              </a:solidFill>
              <a:effectLst/>
              <a:latin typeface="Liberation Serif"/>
              <a:ea typeface="SimSun" panose="02010600030101010101" pitchFamily="2" charset="-122"/>
              <a:cs typeface="Mangal" panose="02040503050203030202" pitchFamily="18" charset="0"/>
            </a:endParaRPr>
          </a:p>
          <a:p>
            <a:pPr algn="just">
              <a:spcBef>
                <a:spcPts val="1800"/>
              </a:spcBef>
            </a:pPr>
            <a:endParaRPr lang="en-IN" sz="2000" dirty="0"/>
          </a:p>
        </p:txBody>
      </p:sp>
      <p:sp>
        <p:nvSpPr>
          <p:cNvPr id="4" name="Slide Number Placeholder 3"/>
          <p:cNvSpPr>
            <a:spLocks noGrp="1"/>
          </p:cNvSpPr>
          <p:nvPr>
            <p:ph type="sldNum" sz="quarter" idx="12"/>
          </p:nvPr>
        </p:nvSpPr>
        <p:spPr/>
        <p:txBody>
          <a:bodyPr/>
          <a:lstStyle/>
          <a:p>
            <a:fld id="{899E68BA-DDE1-4B31-8C83-CD8B019099BA}" type="slidenum">
              <a:rPr lang="en-IN" smtClean="0">
                <a:solidFill>
                  <a:schemeClr val="tx2">
                    <a:lumMod val="25000"/>
                  </a:schemeClr>
                </a:solidFill>
              </a:rPr>
              <a:pPr/>
              <a:t>13</a:t>
            </a:fld>
            <a:endParaRPr lang="en-IN" dirty="0">
              <a:solidFill>
                <a:schemeClr val="tx2">
                  <a:lumMod val="25000"/>
                </a:schemeClr>
              </a:solidFill>
            </a:endParaRPr>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3000" b="-3000"/>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88640"/>
            <a:ext cx="8229600" cy="634082"/>
          </a:xfrm>
        </p:spPr>
        <p:txBody>
          <a:bodyPr>
            <a:noAutofit/>
          </a:bodyPr>
          <a:lstStyle/>
          <a:p>
            <a:r>
              <a:rPr lang="en-US" sz="4000" b="1" dirty="0"/>
              <a:t>Implementation(Contd..)</a:t>
            </a:r>
            <a:endParaRPr lang="en-IN" sz="4000" dirty="0"/>
          </a:p>
        </p:txBody>
      </p:sp>
      <p:sp>
        <p:nvSpPr>
          <p:cNvPr id="3" name="Content Placeholder 2"/>
          <p:cNvSpPr>
            <a:spLocks noGrp="1"/>
          </p:cNvSpPr>
          <p:nvPr>
            <p:ph idx="1"/>
          </p:nvPr>
        </p:nvSpPr>
        <p:spPr>
          <a:xfrm>
            <a:off x="457200" y="1988840"/>
            <a:ext cx="8229600" cy="4608512"/>
          </a:xfrm>
        </p:spPr>
        <p:txBody>
          <a:bodyPr vert="horz" lIns="91440" tIns="45720" rIns="91440" bIns="45720" rtlCol="0">
            <a:noAutofit/>
          </a:bodyPr>
          <a:lstStyle/>
          <a:p>
            <a:r>
              <a:rPr lang="en-US" sz="2000" kern="150" dirty="0">
                <a:effectLst/>
                <a:latin typeface="Liberation Serif"/>
                <a:ea typeface="SimSun" panose="02010600030101010101" pitchFamily="2" charset="-122"/>
                <a:cs typeface="Mangal" panose="02040503050203030202" pitchFamily="18" charset="0"/>
              </a:rPr>
              <a:t>Step6: Test the Classifier model for the mentioned machine learning algorithm based on test set.</a:t>
            </a:r>
            <a:endParaRPr lang="en-IN" sz="2000" kern="150" dirty="0">
              <a:effectLst/>
              <a:latin typeface="Liberation Serif"/>
              <a:ea typeface="SimSun" panose="02010600030101010101" pitchFamily="2" charset="-122"/>
              <a:cs typeface="Mangal" panose="02040503050203030202" pitchFamily="18" charset="0"/>
            </a:endParaRPr>
          </a:p>
          <a:p>
            <a:r>
              <a:rPr lang="en-US" sz="2000" kern="150" dirty="0">
                <a:effectLst/>
                <a:latin typeface="Liberation Serif"/>
                <a:ea typeface="SimSun" panose="02010600030101010101" pitchFamily="2" charset="-122"/>
                <a:cs typeface="Mangal" panose="02040503050203030202" pitchFamily="18" charset="0"/>
              </a:rPr>
              <a:t>Step7: Perform Comparison Evaluation of the experimental performance results obtained for each classifier.</a:t>
            </a:r>
            <a:endParaRPr lang="en-IN" sz="2000" kern="150" dirty="0">
              <a:effectLst/>
              <a:latin typeface="Liberation Serif"/>
              <a:ea typeface="SimSun" panose="02010600030101010101" pitchFamily="2" charset="-122"/>
              <a:cs typeface="Mangal" panose="02040503050203030202" pitchFamily="18" charset="0"/>
            </a:endParaRPr>
          </a:p>
          <a:p>
            <a:r>
              <a:rPr lang="en-US" sz="2000" kern="150" dirty="0">
                <a:effectLst/>
                <a:latin typeface="Liberation Serif"/>
                <a:ea typeface="SimSun" panose="02010600030101010101" pitchFamily="2" charset="-122"/>
                <a:cs typeface="Mangal" panose="02040503050203030202" pitchFamily="18" charset="0"/>
              </a:rPr>
              <a:t>Step8: After analyzing based on various measures conclude the best performing algorithm.</a:t>
            </a:r>
          </a:p>
          <a:p>
            <a:r>
              <a:rPr lang="en-US" sz="2000" kern="150" dirty="0">
                <a:effectLst/>
                <a:latin typeface="Liberation Serif"/>
                <a:ea typeface="SimSun" panose="02010600030101010101" pitchFamily="2" charset="-122"/>
                <a:cs typeface="Mangal" panose="02040503050203030202" pitchFamily="18" charset="0"/>
              </a:rPr>
              <a:t>Step9: Create a website for input using the best algorithm.</a:t>
            </a:r>
            <a:endParaRPr lang="en-IN" sz="2000" kern="150" dirty="0">
              <a:effectLst/>
              <a:latin typeface="Liberation Serif"/>
              <a:ea typeface="SimSun" panose="02010600030101010101" pitchFamily="2" charset="-122"/>
              <a:cs typeface="Mangal" panose="02040503050203030202" pitchFamily="18" charset="0"/>
            </a:endParaRPr>
          </a:p>
          <a:p>
            <a:pPr algn="just">
              <a:lnSpc>
                <a:spcPct val="150000"/>
              </a:lnSpc>
              <a:spcBef>
                <a:spcPts val="2400"/>
              </a:spcBef>
            </a:pPr>
            <a:endParaRPr lang="en-IN" sz="2000"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14</a:t>
            </a:fld>
            <a:endParaRPr lang="en-IN"/>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US" sz="4000" b="1" dirty="0"/>
              <a:t>Website</a:t>
            </a:r>
            <a:endParaRPr lang="en-IN" sz="4000" dirty="0"/>
          </a:p>
        </p:txBody>
      </p:sp>
      <p:sp>
        <p:nvSpPr>
          <p:cNvPr id="5" name="Slide Number Placeholder 4"/>
          <p:cNvSpPr>
            <a:spLocks noGrp="1"/>
          </p:cNvSpPr>
          <p:nvPr>
            <p:ph type="sldNum" sz="quarter" idx="12"/>
          </p:nvPr>
        </p:nvSpPr>
        <p:spPr/>
        <p:txBody>
          <a:bodyPr/>
          <a:lstStyle/>
          <a:p>
            <a:fld id="{899E68BA-DDE1-4B31-8C83-CD8B019099BA}" type="slidenum">
              <a:rPr lang="en-IN" smtClean="0"/>
              <a:pPr/>
              <a:t>15</a:t>
            </a:fld>
            <a:endParaRPr lang="en-IN"/>
          </a:p>
        </p:txBody>
      </p:sp>
      <p:sp>
        <p:nvSpPr>
          <p:cNvPr id="6" name="Rectangle 5"/>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Content Placeholder 6" descr="WhatsApp Image 2022-05-05 at 11.31.58 PM">
            <a:extLst>
              <a:ext uri="{FF2B5EF4-FFF2-40B4-BE49-F238E27FC236}">
                <a16:creationId xmlns:a16="http://schemas.microsoft.com/office/drawing/2014/main" id="{C5EA9325-6F56-A7F0-24C5-618D9235E47D}"/>
              </a:ext>
            </a:extLst>
          </p:cNvPr>
          <p:cNvPicPr>
            <a:picLocks noGrp="1" noChangeAspect="1"/>
          </p:cNvPicPr>
          <p:nvPr>
            <p:ph idx="1"/>
          </p:nvPr>
        </p:nvPicPr>
        <p:blipFill>
          <a:blip r:embed="rId4"/>
          <a:stretch>
            <a:fillRect/>
          </a:stretch>
        </p:blipFill>
        <p:spPr>
          <a:xfrm>
            <a:off x="506783" y="2000316"/>
            <a:ext cx="8214905" cy="41044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706090"/>
          </a:xfrm>
        </p:spPr>
        <p:txBody>
          <a:bodyPr>
            <a:noAutofit/>
          </a:bodyPr>
          <a:lstStyle/>
          <a:p>
            <a:r>
              <a:rPr lang="en-US" sz="4000" dirty="0">
                <a:solidFill>
                  <a:schemeClr val="tx2">
                    <a:lumMod val="25000"/>
                  </a:schemeClr>
                </a:solidFill>
              </a:rPr>
              <a:t>website</a:t>
            </a:r>
            <a:endParaRPr lang="en-IN" sz="4000" dirty="0">
              <a:solidFill>
                <a:schemeClr val="tx2">
                  <a:lumMod val="25000"/>
                </a:schemeClr>
              </a:solidFill>
            </a:endParaRPr>
          </a:p>
        </p:txBody>
      </p:sp>
      <p:sp>
        <p:nvSpPr>
          <p:cNvPr id="4" name="Slide Number Placeholder 3"/>
          <p:cNvSpPr>
            <a:spLocks noGrp="1"/>
          </p:cNvSpPr>
          <p:nvPr>
            <p:ph type="sldNum" sz="quarter" idx="12"/>
          </p:nvPr>
        </p:nvSpPr>
        <p:spPr/>
        <p:txBody>
          <a:bodyPr/>
          <a:lstStyle/>
          <a:p>
            <a:fld id="{899E68BA-DDE1-4B31-8C83-CD8B019099BA}" type="slidenum">
              <a:rPr lang="en-IN" smtClean="0">
                <a:solidFill>
                  <a:schemeClr val="tx2">
                    <a:lumMod val="25000"/>
                  </a:schemeClr>
                </a:solidFill>
              </a:rPr>
              <a:pPr/>
              <a:t>16</a:t>
            </a:fld>
            <a:endParaRPr lang="en-IN" dirty="0">
              <a:solidFill>
                <a:schemeClr val="tx2">
                  <a:lumMod val="25000"/>
                </a:schemeClr>
              </a:solidFill>
            </a:endParaRPr>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4" descr="WhatsApp Image 2022-05-05 at 11.31.54 PM">
            <a:extLst>
              <a:ext uri="{FF2B5EF4-FFF2-40B4-BE49-F238E27FC236}">
                <a16:creationId xmlns:a16="http://schemas.microsoft.com/office/drawing/2014/main" id="{F94AB7FE-E94D-DF76-996C-6B663E4D5885}"/>
              </a:ext>
            </a:extLst>
          </p:cNvPr>
          <p:cNvPicPr>
            <a:picLocks noGrp="1" noChangeAspect="1"/>
          </p:cNvPicPr>
          <p:nvPr>
            <p:ph idx="1"/>
          </p:nvPr>
        </p:nvPicPr>
        <p:blipFill>
          <a:blip r:embed="rId4"/>
          <a:stretch>
            <a:fillRect/>
          </a:stretch>
        </p:blipFill>
        <p:spPr>
          <a:xfrm>
            <a:off x="714126" y="2132856"/>
            <a:ext cx="7715748" cy="3750558"/>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3000" b="-3000"/>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490066"/>
          </a:xfrm>
        </p:spPr>
        <p:txBody>
          <a:bodyPr>
            <a:noAutofit/>
          </a:bodyPr>
          <a:lstStyle/>
          <a:p>
            <a:r>
              <a:rPr lang="en-US" sz="4000" b="1" u="sng" dirty="0"/>
              <a:t>Result Analysis</a:t>
            </a:r>
            <a:endParaRPr lang="en-IN" sz="4000" dirty="0"/>
          </a:p>
        </p:txBody>
      </p:sp>
      <p:sp>
        <p:nvSpPr>
          <p:cNvPr id="3" name="Content Placeholder 2"/>
          <p:cNvSpPr>
            <a:spLocks noGrp="1"/>
          </p:cNvSpPr>
          <p:nvPr>
            <p:ph idx="1"/>
          </p:nvPr>
        </p:nvSpPr>
        <p:spPr>
          <a:xfrm>
            <a:off x="457200" y="1772816"/>
            <a:ext cx="5266928" cy="4536504"/>
          </a:xfrm>
        </p:spPr>
        <p:txBody>
          <a:bodyPr>
            <a:normAutofit/>
          </a:bodyPr>
          <a:lstStyle/>
          <a:p>
            <a:pPr lvl="0"/>
            <a:r>
              <a:rPr lang="en-US" sz="2000" dirty="0"/>
              <a:t>After building the suitable model(Random Forest) the result was analyzed using confusion matrix and a heat map was plotted using the seaborn library as shown</a:t>
            </a:r>
          </a:p>
          <a:p>
            <a:pPr lvl="0"/>
            <a:endParaRPr lang="en-US" sz="2000" dirty="0"/>
          </a:p>
          <a:p>
            <a:pPr lvl="0"/>
            <a:r>
              <a:rPr lang="en-US" sz="2000" dirty="0"/>
              <a:t>Using the Heat map it was found that out of the 104 test cases the model has successfully predicted 103 test cases correctly and failed just once.</a:t>
            </a:r>
          </a:p>
          <a:p>
            <a:pPr lvl="0"/>
            <a:endParaRPr lang="en-US" sz="2000" dirty="0"/>
          </a:p>
          <a:p>
            <a:pPr lvl="0"/>
            <a:r>
              <a:rPr lang="en-US" sz="2000" dirty="0"/>
              <a:t>Hence the accuracy of the model was found to exemplary.</a:t>
            </a:r>
          </a:p>
          <a:p>
            <a:pPr lvl="0"/>
            <a:endParaRPr lang="en-IN" sz="2000" dirty="0"/>
          </a:p>
        </p:txBody>
      </p:sp>
      <p:sp>
        <p:nvSpPr>
          <p:cNvPr id="5" name="Slide Number Placeholder 4"/>
          <p:cNvSpPr>
            <a:spLocks noGrp="1"/>
          </p:cNvSpPr>
          <p:nvPr>
            <p:ph type="sldNum" sz="quarter" idx="12"/>
          </p:nvPr>
        </p:nvSpPr>
        <p:spPr/>
        <p:txBody>
          <a:bodyPr/>
          <a:lstStyle/>
          <a:p>
            <a:fld id="{899E68BA-DDE1-4B31-8C83-CD8B019099BA}" type="slidenum">
              <a:rPr lang="en-IN" smtClean="0"/>
              <a:pPr/>
              <a:t>17</a:t>
            </a:fld>
            <a:endParaRPr lang="en-IN"/>
          </a:p>
        </p:txBody>
      </p:sp>
      <p:sp>
        <p:nvSpPr>
          <p:cNvPr id="6" name="Rectangle 5"/>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97136A21-C98C-FE80-30EF-D955B6A83060}"/>
              </a:ext>
            </a:extLst>
          </p:cNvPr>
          <p:cNvPicPr>
            <a:picLocks noChangeAspect="1"/>
          </p:cNvPicPr>
          <p:nvPr/>
        </p:nvPicPr>
        <p:blipFill>
          <a:blip r:embed="rId4"/>
          <a:stretch>
            <a:fillRect/>
          </a:stretch>
        </p:blipFill>
        <p:spPr>
          <a:xfrm>
            <a:off x="5696192" y="2721169"/>
            <a:ext cx="2731245" cy="26397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pPr lvl="0"/>
            <a:r>
              <a:rPr lang="en-US" sz="3200" b="1" u="sng" dirty="0"/>
              <a:t>CONCLUSION</a:t>
            </a:r>
            <a:endParaRPr lang="en-IN" sz="3200" dirty="0"/>
          </a:p>
        </p:txBody>
      </p:sp>
      <p:sp>
        <p:nvSpPr>
          <p:cNvPr id="3" name="Content Placeholder 2"/>
          <p:cNvSpPr>
            <a:spLocks noGrp="1"/>
          </p:cNvSpPr>
          <p:nvPr>
            <p:ph idx="1"/>
          </p:nvPr>
        </p:nvSpPr>
        <p:spPr>
          <a:xfrm>
            <a:off x="457200" y="2322607"/>
            <a:ext cx="8229600" cy="3914705"/>
          </a:xfrm>
        </p:spPr>
        <p:txBody>
          <a:bodyPr vert="horz" lIns="91440" tIns="45720" rIns="91440" bIns="45720" rtlCol="0">
            <a:noAutofit/>
          </a:bodyPr>
          <a:lstStyle/>
          <a:p>
            <a:pPr algn="just">
              <a:spcBef>
                <a:spcPts val="1200"/>
              </a:spcBef>
            </a:pPr>
            <a:r>
              <a:rPr lang="en-US" sz="2000" dirty="0"/>
              <a:t>The main aim of this project was to design and implement Diabetes Prediction Using Machine Learning Methods. The proposed method uses Random forest, logistic regression and Support vector machine(</a:t>
            </a:r>
            <a:r>
              <a:rPr lang="en-US" sz="2000" dirty="0" err="1"/>
              <a:t>svm</a:t>
            </a:r>
            <a:r>
              <a:rPr lang="en-US" sz="2000" dirty="0"/>
              <a:t>) and has an accuracy of 98% for the random forest model. The Experimental results can be asst health care to take early prediction and make early decision to cure diabetes and save humans life.</a:t>
            </a:r>
          </a:p>
          <a:p>
            <a:pPr algn="just">
              <a:spcBef>
                <a:spcPts val="1200"/>
              </a:spcBef>
            </a:pPr>
            <a:r>
              <a:rPr lang="en-US" sz="2000" dirty="0"/>
              <a:t>These health records were organized in a structured way by eliminating noisy data. With the help of machine learning algorithms, knowledge is extracted from these records in the form of numerical values for the prediction of Diabetes . Then three types of machine learning models were used to find out the results. </a:t>
            </a:r>
          </a:p>
          <a:p>
            <a:pPr algn="just">
              <a:spcBef>
                <a:spcPts val="1200"/>
              </a:spcBef>
            </a:pPr>
            <a:endParaRPr lang="en-IN" sz="1600"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18</a:t>
            </a:fld>
            <a:endParaRPr lang="en-IN"/>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sz="3200" b="1" dirty="0">
                <a:solidFill>
                  <a:schemeClr val="tx2">
                    <a:lumMod val="25000"/>
                  </a:schemeClr>
                </a:solidFill>
              </a:rPr>
              <a:t>References</a:t>
            </a:r>
            <a:endParaRPr lang="en-IN" sz="3200" dirty="0">
              <a:solidFill>
                <a:schemeClr val="tx2">
                  <a:lumMod val="25000"/>
                </a:schemeClr>
              </a:solidFill>
            </a:endParaRPr>
          </a:p>
        </p:txBody>
      </p:sp>
      <p:sp>
        <p:nvSpPr>
          <p:cNvPr id="4" name="Slide Number Placeholder 3"/>
          <p:cNvSpPr>
            <a:spLocks noGrp="1"/>
          </p:cNvSpPr>
          <p:nvPr>
            <p:ph type="sldNum" sz="quarter" idx="12"/>
          </p:nvPr>
        </p:nvSpPr>
        <p:spPr/>
        <p:txBody>
          <a:bodyPr/>
          <a:lstStyle/>
          <a:p>
            <a:fld id="{899E68BA-DDE1-4B31-8C83-CD8B019099BA}" type="slidenum">
              <a:rPr lang="en-IN" smtClean="0">
                <a:solidFill>
                  <a:schemeClr val="tx2">
                    <a:lumMod val="25000"/>
                  </a:schemeClr>
                </a:solidFill>
              </a:rPr>
              <a:pPr/>
              <a:t>19</a:t>
            </a:fld>
            <a:endParaRPr lang="en-IN" dirty="0">
              <a:solidFill>
                <a:schemeClr val="tx2">
                  <a:lumMod val="25000"/>
                </a:schemeClr>
              </a:solidFill>
            </a:endParaRPr>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6">
            <a:extLst>
              <a:ext uri="{FF2B5EF4-FFF2-40B4-BE49-F238E27FC236}">
                <a16:creationId xmlns:a16="http://schemas.microsoft.com/office/drawing/2014/main" id="{9554E929-0954-808B-4AC6-CD764714ABDA}"/>
              </a:ext>
            </a:extLst>
          </p:cNvPr>
          <p:cNvSpPr>
            <a:spLocks noGrp="1"/>
          </p:cNvSpPr>
          <p:nvPr>
            <p:ph idx="1"/>
          </p:nvPr>
        </p:nvSpPr>
        <p:spPr/>
        <p:txBody>
          <a:bodyPr/>
          <a:lstStyle/>
          <a:p>
            <a:r>
              <a:rPr lang="en-IN" dirty="0">
                <a:solidFill>
                  <a:schemeClr val="tx2">
                    <a:lumMod val="25000"/>
                  </a:schemeClr>
                </a:solidFill>
              </a:rPr>
              <a:t>https://www.kaggle.com/</a:t>
            </a:r>
          </a:p>
          <a:p>
            <a:r>
              <a:rPr lang="en-IN" dirty="0">
                <a:solidFill>
                  <a:schemeClr val="tx2">
                    <a:lumMod val="25000"/>
                  </a:schemeClr>
                </a:solidFill>
              </a:rPr>
              <a:t>https://scikit-learn.org/</a:t>
            </a:r>
          </a:p>
          <a:p>
            <a:r>
              <a:rPr lang="en-IN" dirty="0">
                <a:solidFill>
                  <a:schemeClr val="tx2">
                    <a:lumMod val="25000"/>
                  </a:schemeClr>
                </a:solidFill>
              </a:rPr>
              <a:t>https://docs.python.org/3/</a:t>
            </a:r>
          </a:p>
          <a:p>
            <a:r>
              <a:rPr lang="en-IN" dirty="0">
                <a:solidFill>
                  <a:schemeClr val="tx2">
                    <a:lumMod val="25000"/>
                  </a:schemeClr>
                </a:solidFill>
              </a:rPr>
              <a:t>https://docs.djangoproject.com/en/4.0/</a:t>
            </a:r>
          </a:p>
          <a:p>
            <a:r>
              <a:rPr lang="en-IN" dirty="0">
                <a:solidFill>
                  <a:schemeClr val="tx2">
                    <a:lumMod val="25000"/>
                  </a:schemeClr>
                </a:solidFill>
              </a:rPr>
              <a:t>https://developer.mozilla.org/en-US/docs/Web/HTML</a:t>
            </a:r>
          </a:p>
          <a:p>
            <a:r>
              <a:rPr lang="en-IN" dirty="0">
                <a:solidFill>
                  <a:schemeClr val="tx2">
                    <a:lumMod val="25000"/>
                  </a:schemeClr>
                </a:solidFill>
              </a:rPr>
              <a:t>https://jupyter-notebook.readthedocs.io/en/stable/</a:t>
            </a:r>
          </a:p>
          <a:p>
            <a:endParaRPr lang="en-IN" dirty="0">
              <a:solidFill>
                <a:schemeClr val="tx2">
                  <a:lumMod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N" sz="4000" b="1" dirty="0">
                <a:solidFill>
                  <a:schemeClr val="tx2">
                    <a:lumMod val="25000"/>
                  </a:schemeClr>
                </a:solidFill>
              </a:rPr>
              <a:t>Introduction</a:t>
            </a:r>
          </a:p>
        </p:txBody>
      </p:sp>
      <p:sp>
        <p:nvSpPr>
          <p:cNvPr id="3" name="Content Placeholder 2"/>
          <p:cNvSpPr>
            <a:spLocks noGrp="1"/>
          </p:cNvSpPr>
          <p:nvPr>
            <p:ph idx="1"/>
          </p:nvPr>
        </p:nvSpPr>
        <p:spPr/>
        <p:txBody>
          <a:bodyPr>
            <a:normAutofit fontScale="85000" lnSpcReduction="20000"/>
          </a:bodyPr>
          <a:lstStyle/>
          <a:p>
            <a:pPr algn="just">
              <a:spcBef>
                <a:spcPts val="1800"/>
              </a:spcBef>
            </a:pPr>
            <a:r>
              <a:rPr lang="en-US" dirty="0">
                <a:solidFill>
                  <a:schemeClr val="tx2">
                    <a:lumMod val="25000"/>
                  </a:schemeClr>
                </a:solidFill>
              </a:rPr>
              <a:t>Diabetes is the most widely prevailing and rapidly spreading disease in all the countries all over the world.</a:t>
            </a:r>
          </a:p>
          <a:p>
            <a:pPr algn="just">
              <a:spcBef>
                <a:spcPts val="1800"/>
              </a:spcBef>
            </a:pPr>
            <a:r>
              <a:rPr lang="en-US" dirty="0">
                <a:solidFill>
                  <a:schemeClr val="tx2">
                    <a:lumMod val="25000"/>
                  </a:schemeClr>
                </a:solidFill>
              </a:rPr>
              <a:t>According to (WHO) World Health Organization about 422 million people suffering from diabetes particularly from low- or idle income countries. And this could be increased to 490 billion up to the year of 2030.</a:t>
            </a:r>
          </a:p>
          <a:p>
            <a:pPr algn="just">
              <a:spcBef>
                <a:spcPts val="1800"/>
              </a:spcBef>
            </a:pPr>
            <a:r>
              <a:rPr lang="en-US" dirty="0">
                <a:solidFill>
                  <a:schemeClr val="tx2">
                    <a:lumMod val="25000"/>
                  </a:schemeClr>
                </a:solidFill>
              </a:rPr>
              <a:t>Diabetes caused because of obesity or high blood glucose level, and so forth. It affects the hormone insulin, resulting in abnormal metabolism of crabs and improves level of sugar in the blood. </a:t>
            </a:r>
          </a:p>
          <a:p>
            <a:pPr algn="just">
              <a:spcBef>
                <a:spcPts val="1800"/>
              </a:spcBef>
            </a:pPr>
            <a:r>
              <a:rPr lang="en-US" dirty="0">
                <a:solidFill>
                  <a:schemeClr val="tx2">
                    <a:lumMod val="25000"/>
                  </a:schemeClr>
                </a:solidFill>
              </a:rPr>
              <a:t>Diabetes is major cause of death in the world. Early prediction of disease like diabetes can be controlled and save the human life. </a:t>
            </a:r>
          </a:p>
        </p:txBody>
      </p:sp>
      <p:sp>
        <p:nvSpPr>
          <p:cNvPr id="4" name="Slide Number Placeholder 3"/>
          <p:cNvSpPr>
            <a:spLocks noGrp="1"/>
          </p:cNvSpPr>
          <p:nvPr>
            <p:ph type="sldNum" sz="quarter" idx="12"/>
          </p:nvPr>
        </p:nvSpPr>
        <p:spPr/>
        <p:txBody>
          <a:bodyPr/>
          <a:lstStyle/>
          <a:p>
            <a:fld id="{899E68BA-DDE1-4B31-8C83-CD8B019099BA}" type="slidenum">
              <a:rPr lang="en-IN" b="1" smtClean="0"/>
              <a:pPr/>
              <a:t>2</a:t>
            </a:fld>
            <a:endParaRPr lang="en-IN" b="1"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4824536"/>
          </a:xfrm>
        </p:spPr>
        <p:txBody>
          <a:bodyPr>
            <a:noAutofit/>
          </a:bodyPr>
          <a:lstStyle/>
          <a:p>
            <a:r>
              <a:rPr lang="en-IN" sz="9600" b="1" dirty="0">
                <a:solidFill>
                  <a:schemeClr val="tx2">
                    <a:lumMod val="25000"/>
                  </a:schemeClr>
                </a:solidFill>
              </a:rPr>
              <a:t>Thank</a:t>
            </a:r>
            <a:br>
              <a:rPr lang="en-IN" sz="9600" b="1" dirty="0">
                <a:solidFill>
                  <a:schemeClr val="tx2">
                    <a:lumMod val="25000"/>
                  </a:schemeClr>
                </a:solidFill>
              </a:rPr>
            </a:br>
            <a:r>
              <a:rPr lang="en-IN" sz="9600" b="1" dirty="0">
                <a:solidFill>
                  <a:schemeClr val="tx2">
                    <a:lumMod val="25000"/>
                  </a:schemeClr>
                </a:solidFill>
              </a:rPr>
              <a:t>You</a:t>
            </a:r>
          </a:p>
        </p:txBody>
      </p:sp>
      <p:sp>
        <p:nvSpPr>
          <p:cNvPr id="4" name="Slide Number Placeholder 3"/>
          <p:cNvSpPr>
            <a:spLocks noGrp="1"/>
          </p:cNvSpPr>
          <p:nvPr>
            <p:ph type="sldNum" sz="quarter" idx="12"/>
          </p:nvPr>
        </p:nvSpPr>
        <p:spPr/>
        <p:txBody>
          <a:bodyPr/>
          <a:lstStyle/>
          <a:p>
            <a:fld id="{899E68BA-DDE1-4B31-8C83-CD8B019099BA}" type="slidenum">
              <a:rPr lang="en-IN" smtClean="0"/>
              <a:pPr/>
              <a:t>20</a:t>
            </a:fld>
            <a:endParaRPr lang="en-IN"/>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3200" b="1" dirty="0"/>
              <a:t>Prediction using Data Mining Techniques</a:t>
            </a:r>
            <a:endParaRPr lang="en-IN" sz="3200" b="1" dirty="0"/>
          </a:p>
        </p:txBody>
      </p:sp>
      <p:sp>
        <p:nvSpPr>
          <p:cNvPr id="3" name="Content Placeholder 2"/>
          <p:cNvSpPr>
            <a:spLocks noGrp="1"/>
          </p:cNvSpPr>
          <p:nvPr>
            <p:ph idx="1"/>
          </p:nvPr>
        </p:nvSpPr>
        <p:spPr/>
        <p:txBody>
          <a:bodyPr vert="horz" lIns="91440" tIns="45720" rIns="91440" bIns="45720" rtlCol="0">
            <a:normAutofit fontScale="92500" lnSpcReduction="20000"/>
          </a:bodyPr>
          <a:lstStyle/>
          <a:p>
            <a:pPr algn="just">
              <a:spcBef>
                <a:spcPts val="1800"/>
              </a:spcBef>
            </a:pPr>
            <a:r>
              <a:rPr lang="en-US" sz="2200" dirty="0"/>
              <a:t>Data mining is the process of extracting and analyzing hidden patterns of data according to different perspectives for categorization into useful information </a:t>
            </a:r>
          </a:p>
          <a:p>
            <a:pPr algn="just">
              <a:spcBef>
                <a:spcPts val="1800"/>
              </a:spcBef>
            </a:pPr>
            <a:r>
              <a:rPr lang="en-US" sz="2200" dirty="0"/>
              <a:t>Data mining uses the Machine Learning algorithms for extraction of patterns /knowledge from unstructured data.</a:t>
            </a:r>
          </a:p>
          <a:p>
            <a:pPr algn="just">
              <a:spcBef>
                <a:spcPts val="1800"/>
              </a:spcBef>
            </a:pPr>
            <a:r>
              <a:rPr lang="en-US" sz="2200" dirty="0"/>
              <a:t>The machine learning techniques play a significant role in prediction and diagnosis of various health problems like heart disease, diabetes, diabetic retinopathy, cancer, skin disease and many more</a:t>
            </a:r>
          </a:p>
          <a:p>
            <a:pPr algn="just">
              <a:spcBef>
                <a:spcPts val="1800"/>
              </a:spcBef>
            </a:pPr>
            <a:r>
              <a:rPr lang="en-US" sz="2200" dirty="0"/>
              <a:t>Classification is one of the fundamental tasks which follow the predictive approach to predict the group membership of data instance. </a:t>
            </a:r>
            <a:endParaRPr lang="en-IN" sz="2200" dirty="0"/>
          </a:p>
          <a:p>
            <a:pPr algn="just">
              <a:spcBef>
                <a:spcPts val="1800"/>
              </a:spcBef>
              <a:buNone/>
            </a:pPr>
            <a:endParaRPr lang="en-IN" sz="2200"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3</a:t>
            </a:fld>
            <a:endParaRPr lang="en-IN"/>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vert="horz" lIns="91440" tIns="45720" rIns="91440" bIns="45720" rtlCol="0" anchor="ctr">
            <a:noAutofit/>
          </a:bodyPr>
          <a:lstStyle/>
          <a:p>
            <a:r>
              <a:rPr lang="en-IN" sz="3200" b="1" dirty="0">
                <a:solidFill>
                  <a:schemeClr val="tx2">
                    <a:lumMod val="25000"/>
                  </a:schemeClr>
                </a:solidFill>
              </a:rPr>
              <a:t>Problem Specification</a:t>
            </a:r>
          </a:p>
        </p:txBody>
      </p:sp>
      <p:sp>
        <p:nvSpPr>
          <p:cNvPr id="3" name="Content Placeholder 2"/>
          <p:cNvSpPr>
            <a:spLocks noGrp="1"/>
          </p:cNvSpPr>
          <p:nvPr>
            <p:ph idx="1"/>
          </p:nvPr>
        </p:nvSpPr>
        <p:spPr>
          <a:noFill/>
        </p:spPr>
        <p:txBody>
          <a:bodyPr vert="horz" lIns="91440" tIns="45720" rIns="91440" bIns="45720" rtlCol="0">
            <a:normAutofit lnSpcReduction="10000"/>
          </a:bodyPr>
          <a:lstStyle/>
          <a:p>
            <a:pPr algn="just">
              <a:spcBef>
                <a:spcPts val="1800"/>
              </a:spcBef>
            </a:pPr>
            <a:r>
              <a:rPr lang="en-US" sz="2000" dirty="0">
                <a:solidFill>
                  <a:schemeClr val="tx2">
                    <a:lumMod val="25000"/>
                  </a:schemeClr>
                </a:solidFill>
              </a:rPr>
              <a:t>The most usual and conventional method for diagnosis and detection of diabetes by using human test reports.</a:t>
            </a:r>
          </a:p>
          <a:p>
            <a:pPr algn="just">
              <a:spcBef>
                <a:spcPts val="1800"/>
              </a:spcBef>
            </a:pPr>
            <a:r>
              <a:rPr lang="en-US" sz="2000" dirty="0">
                <a:solidFill>
                  <a:schemeClr val="tx2">
                    <a:lumMod val="25000"/>
                  </a:schemeClr>
                </a:solidFill>
              </a:rPr>
              <a:t> In our study, we focus on prediction of diabetes using health records of the diabetic patients. </a:t>
            </a:r>
          </a:p>
          <a:p>
            <a:pPr algn="just">
              <a:spcBef>
                <a:spcPts val="1800"/>
              </a:spcBef>
            </a:pPr>
            <a:r>
              <a:rPr lang="en-US" sz="2000" dirty="0">
                <a:solidFill>
                  <a:schemeClr val="tx2">
                    <a:lumMod val="25000"/>
                  </a:schemeClr>
                </a:solidFill>
              </a:rPr>
              <a:t>By using machine learning techniques, knowledge is acquired through these records, containing numerical values, to predict whether the patient is having diabetes or not. </a:t>
            </a:r>
          </a:p>
          <a:p>
            <a:pPr algn="just">
              <a:spcBef>
                <a:spcPts val="1800"/>
              </a:spcBef>
            </a:pPr>
            <a:r>
              <a:rPr lang="en-US" sz="2000" dirty="0">
                <a:solidFill>
                  <a:schemeClr val="tx2">
                    <a:lumMod val="25000"/>
                  </a:schemeClr>
                </a:solidFill>
              </a:rPr>
              <a:t>For this prediction of Diabetes  different classification algorithms (Support Vector Machine, Random forest, Logistic Regression) have been used. </a:t>
            </a:r>
            <a:endParaRPr lang="en-IN" sz="2000" dirty="0">
              <a:solidFill>
                <a:schemeClr val="tx2">
                  <a:lumMod val="25000"/>
                </a:schemeClr>
              </a:solidFill>
            </a:endParaRPr>
          </a:p>
          <a:p>
            <a:pPr algn="just">
              <a:spcBef>
                <a:spcPts val="1800"/>
              </a:spcBef>
            </a:pPr>
            <a:endParaRPr lang="en-IN" sz="2000"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4</a:t>
            </a:fld>
            <a:endParaRPr lang="en-IN"/>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vert="horz" lIns="91440" tIns="45720" rIns="91440" bIns="45720" rtlCol="0" anchor="ctr">
            <a:noAutofit/>
          </a:bodyPr>
          <a:lstStyle/>
          <a:p>
            <a:pPr lvl="0"/>
            <a:r>
              <a:rPr lang="en-US" sz="3200" b="1" dirty="0"/>
              <a:t>Dataset</a:t>
            </a:r>
            <a:endParaRPr lang="en-IN" sz="3200" b="1" dirty="0"/>
          </a:p>
        </p:txBody>
      </p:sp>
      <p:sp>
        <p:nvSpPr>
          <p:cNvPr id="3" name="Content Placeholder 2"/>
          <p:cNvSpPr>
            <a:spLocks noGrp="1"/>
          </p:cNvSpPr>
          <p:nvPr>
            <p:ph idx="1"/>
          </p:nvPr>
        </p:nvSpPr>
        <p:spPr/>
        <p:txBody>
          <a:bodyPr vert="horz" lIns="91440" tIns="45720" rIns="91440" bIns="45720" rtlCol="0">
            <a:normAutofit fontScale="92500" lnSpcReduction="10000"/>
          </a:bodyPr>
          <a:lstStyle/>
          <a:p>
            <a:pPr algn="just">
              <a:spcBef>
                <a:spcPts val="1800"/>
              </a:spcBef>
            </a:pPr>
            <a:r>
              <a:rPr lang="en-US" sz="2000" dirty="0"/>
              <a:t>In this project, records of 520 patients form our experimental dataset.</a:t>
            </a:r>
          </a:p>
          <a:p>
            <a:pPr algn="just">
              <a:spcBef>
                <a:spcPts val="1800"/>
              </a:spcBef>
            </a:pPr>
            <a:r>
              <a:rPr lang="en-US" sz="2000" dirty="0"/>
              <a:t>We used the information of a group of regular outpatients. </a:t>
            </a:r>
          </a:p>
          <a:p>
            <a:pPr algn="just">
              <a:spcBef>
                <a:spcPts val="1800"/>
              </a:spcBef>
            </a:pPr>
            <a:r>
              <a:rPr lang="en-US" sz="2000" dirty="0"/>
              <a:t>the data is gathered from Kaggle UCI repository which is named as Diabetes Dataset.</a:t>
            </a:r>
          </a:p>
          <a:p>
            <a:pPr algn="just">
              <a:spcBef>
                <a:spcPts val="1800"/>
              </a:spcBef>
            </a:pPr>
            <a:r>
              <a:rPr lang="en-US" sz="2000" dirty="0"/>
              <a:t>Dataset has been collected using direct questionnaires from the patients of Sylhet Diabetes Hospital in Sylhet, Bangladesh, and approved by a doctor.. </a:t>
            </a:r>
          </a:p>
          <a:p>
            <a:pPr algn="just">
              <a:spcBef>
                <a:spcPts val="1800"/>
              </a:spcBef>
            </a:pPr>
            <a:r>
              <a:rPr lang="en-US" sz="2000" dirty="0"/>
              <a:t>Both, male and female, patients with the age between the range 20 to 75 have been considered. </a:t>
            </a:r>
            <a:endParaRPr lang="en-IN" sz="2000"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5</a:t>
            </a:fld>
            <a:endParaRPr lang="en-IN"/>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3200" b="1" dirty="0"/>
              <a:t>Data Pre-Processing</a:t>
            </a:r>
            <a:endParaRPr lang="en-IN" sz="3200" b="1" dirty="0"/>
          </a:p>
        </p:txBody>
      </p:sp>
      <p:sp>
        <p:nvSpPr>
          <p:cNvPr id="3" name="Content Placeholder 2"/>
          <p:cNvSpPr>
            <a:spLocks noGrp="1"/>
          </p:cNvSpPr>
          <p:nvPr>
            <p:ph idx="1"/>
          </p:nvPr>
        </p:nvSpPr>
        <p:spPr>
          <a:xfrm>
            <a:off x="457200" y="1600201"/>
            <a:ext cx="8229600" cy="3989040"/>
          </a:xfrm>
        </p:spPr>
        <p:txBody>
          <a:bodyPr vert="horz" lIns="91440" tIns="45720" rIns="91440" bIns="45720" rtlCol="0">
            <a:normAutofit/>
          </a:bodyPr>
          <a:lstStyle/>
          <a:p>
            <a:pPr algn="just">
              <a:lnSpc>
                <a:spcPct val="150000"/>
              </a:lnSpc>
              <a:spcBef>
                <a:spcPts val="1800"/>
              </a:spcBef>
            </a:pPr>
            <a:r>
              <a:rPr lang="en-US" sz="2000" dirty="0"/>
              <a:t>Data pre-processing is crucial step. </a:t>
            </a:r>
          </a:p>
          <a:p>
            <a:pPr algn="just">
              <a:lnSpc>
                <a:spcPct val="150000"/>
              </a:lnSpc>
              <a:spcBef>
                <a:spcPts val="1800"/>
              </a:spcBef>
            </a:pPr>
            <a:r>
              <a:rPr lang="en-US" sz="2000" dirty="0"/>
              <a:t>If the data collected contains any missing attributes or attribute values, contains noisy, outliers, duplicate or wrong data, then resultant accuracy will be depleted. </a:t>
            </a:r>
          </a:p>
          <a:p>
            <a:pPr algn="just">
              <a:lnSpc>
                <a:spcPct val="150000"/>
              </a:lnSpc>
              <a:spcBef>
                <a:spcPts val="1800"/>
              </a:spcBef>
            </a:pPr>
            <a:r>
              <a:rPr lang="en-US" sz="2000" dirty="0"/>
              <a:t>Moreover, the inconsistencies in the collected data may also affect the subsequent work. </a:t>
            </a:r>
          </a:p>
          <a:p>
            <a:pPr algn="just">
              <a:lnSpc>
                <a:spcPct val="150000"/>
              </a:lnSpc>
              <a:spcBef>
                <a:spcPts val="1800"/>
              </a:spcBef>
            </a:pPr>
            <a:r>
              <a:rPr lang="en-US" sz="2000" dirty="0"/>
              <a:t>That’s why we have applied pre-processing on the gathered data.</a:t>
            </a:r>
            <a:endParaRPr lang="en-IN" sz="2000"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6</a:t>
            </a:fld>
            <a:endParaRPr lang="en-IN"/>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lvl="0"/>
            <a:r>
              <a:rPr lang="en-IN" sz="3200" b="1" dirty="0">
                <a:solidFill>
                  <a:schemeClr val="tx2">
                    <a:lumMod val="25000"/>
                  </a:schemeClr>
                </a:solidFill>
              </a:rPr>
              <a:t> </a:t>
            </a:r>
            <a:r>
              <a:rPr lang="en-US" sz="3200" b="1" dirty="0">
                <a:solidFill>
                  <a:schemeClr val="tx2">
                    <a:lumMod val="25000"/>
                  </a:schemeClr>
                </a:solidFill>
              </a:rPr>
              <a:t>Data Pre-Processing</a:t>
            </a:r>
            <a:endParaRPr lang="en-IN" sz="3200" b="1" dirty="0">
              <a:solidFill>
                <a:schemeClr val="tx2">
                  <a:lumMod val="25000"/>
                </a:schemeClr>
              </a:solidFill>
            </a:endParaRPr>
          </a:p>
        </p:txBody>
      </p:sp>
      <p:sp>
        <p:nvSpPr>
          <p:cNvPr id="3" name="Content Placeholder 2"/>
          <p:cNvSpPr>
            <a:spLocks noGrp="1"/>
          </p:cNvSpPr>
          <p:nvPr>
            <p:ph idx="1"/>
          </p:nvPr>
        </p:nvSpPr>
        <p:spPr/>
        <p:txBody>
          <a:bodyPr vert="horz" lIns="91440" tIns="45720" rIns="91440" bIns="45720" rtlCol="0">
            <a:normAutofit fontScale="85000" lnSpcReduction="10000"/>
          </a:bodyPr>
          <a:lstStyle/>
          <a:p>
            <a:pPr algn="just">
              <a:spcBef>
                <a:spcPts val="1800"/>
              </a:spcBef>
              <a:buNone/>
            </a:pPr>
            <a:r>
              <a:rPr lang="en-US" sz="2000" dirty="0">
                <a:solidFill>
                  <a:schemeClr val="tx2">
                    <a:lumMod val="25000"/>
                  </a:schemeClr>
                </a:solidFill>
              </a:rPr>
              <a:t>The transformation steps include:</a:t>
            </a:r>
          </a:p>
          <a:p>
            <a:pPr marL="808038" lvl="0" indent="-366713" algn="just">
              <a:spcBef>
                <a:spcPts val="1800"/>
              </a:spcBef>
            </a:pPr>
            <a:r>
              <a:rPr lang="en-US" sz="2000" dirty="0">
                <a:solidFill>
                  <a:schemeClr val="tx2">
                    <a:lumMod val="25000"/>
                  </a:schemeClr>
                </a:solidFill>
              </a:rPr>
              <a:t>Retaining some general demographic data like gender and age.</a:t>
            </a:r>
            <a:endParaRPr lang="en-IN" sz="2000" dirty="0">
              <a:solidFill>
                <a:schemeClr val="tx2">
                  <a:lumMod val="25000"/>
                </a:schemeClr>
              </a:solidFill>
            </a:endParaRPr>
          </a:p>
          <a:p>
            <a:pPr marL="808038" lvl="0" indent="-366713" algn="just">
              <a:spcBef>
                <a:spcPts val="1800"/>
              </a:spcBef>
            </a:pPr>
            <a:r>
              <a:rPr lang="en-US" sz="2000" dirty="0">
                <a:solidFill>
                  <a:schemeClr val="tx2">
                    <a:lumMod val="25000"/>
                  </a:schemeClr>
                </a:solidFill>
              </a:rPr>
              <a:t>Removing of all text description for experimental accuracy</a:t>
            </a:r>
            <a:endParaRPr lang="en-IN" sz="2000" dirty="0">
              <a:solidFill>
                <a:schemeClr val="tx2">
                  <a:lumMod val="25000"/>
                </a:schemeClr>
              </a:solidFill>
            </a:endParaRPr>
          </a:p>
          <a:p>
            <a:pPr marL="808038" lvl="0" indent="-366713" algn="just">
              <a:spcBef>
                <a:spcPts val="1800"/>
              </a:spcBef>
            </a:pPr>
            <a:r>
              <a:rPr lang="en-US" sz="2000" dirty="0">
                <a:solidFill>
                  <a:schemeClr val="tx2">
                    <a:lumMod val="25000"/>
                  </a:schemeClr>
                </a:solidFill>
              </a:rPr>
              <a:t>Representing more descriptive values by binary numbers</a:t>
            </a:r>
            <a:endParaRPr lang="en-IN" sz="2000" dirty="0">
              <a:solidFill>
                <a:schemeClr val="tx2">
                  <a:lumMod val="25000"/>
                </a:schemeClr>
              </a:solidFill>
            </a:endParaRPr>
          </a:p>
          <a:p>
            <a:pPr marL="808038" lvl="0" indent="-366713" algn="just">
              <a:spcBef>
                <a:spcPts val="1800"/>
              </a:spcBef>
            </a:pPr>
            <a:r>
              <a:rPr lang="en-US" sz="2000" dirty="0">
                <a:solidFill>
                  <a:schemeClr val="tx2">
                    <a:lumMod val="25000"/>
                  </a:schemeClr>
                </a:solidFill>
              </a:rPr>
              <a:t>Removing of duplicate columns and redundant values from the dataset.</a:t>
            </a:r>
            <a:endParaRPr lang="en-IN" sz="2000" dirty="0">
              <a:solidFill>
                <a:schemeClr val="tx2">
                  <a:lumMod val="25000"/>
                </a:schemeClr>
              </a:solidFill>
            </a:endParaRPr>
          </a:p>
          <a:p>
            <a:pPr marL="808038" lvl="0" indent="-366713" algn="just">
              <a:spcBef>
                <a:spcPts val="1800"/>
              </a:spcBef>
            </a:pPr>
            <a:r>
              <a:rPr lang="en-US" sz="2000" dirty="0">
                <a:solidFill>
                  <a:schemeClr val="tx2">
                    <a:lumMod val="25000"/>
                  </a:schemeClr>
                </a:solidFill>
              </a:rPr>
              <a:t>Replacing and/or substituting missing values</a:t>
            </a:r>
            <a:endParaRPr lang="en-IN" sz="2000" dirty="0">
              <a:solidFill>
                <a:schemeClr val="tx2">
                  <a:lumMod val="25000"/>
                </a:schemeClr>
              </a:solidFill>
            </a:endParaRPr>
          </a:p>
          <a:p>
            <a:pPr marL="808038" lvl="0" indent="-366713" algn="just">
              <a:spcBef>
                <a:spcPts val="1800"/>
              </a:spcBef>
            </a:pPr>
            <a:r>
              <a:rPr lang="en-US" sz="2000" dirty="0">
                <a:solidFill>
                  <a:schemeClr val="tx2">
                    <a:lumMod val="25000"/>
                  </a:schemeClr>
                </a:solidFill>
              </a:rPr>
              <a:t>Data type classification</a:t>
            </a:r>
            <a:endParaRPr lang="en-IN" sz="2000" dirty="0">
              <a:solidFill>
                <a:schemeClr val="tx2">
                  <a:lumMod val="25000"/>
                </a:schemeClr>
              </a:solidFill>
            </a:endParaRPr>
          </a:p>
          <a:p>
            <a:pPr algn="just">
              <a:spcBef>
                <a:spcPts val="1800"/>
              </a:spcBef>
            </a:pPr>
            <a:endParaRPr lang="en-IN" sz="2000" dirty="0"/>
          </a:p>
        </p:txBody>
      </p:sp>
      <p:sp>
        <p:nvSpPr>
          <p:cNvPr id="4" name="Slide Number Placeholder 3"/>
          <p:cNvSpPr>
            <a:spLocks noGrp="1"/>
          </p:cNvSpPr>
          <p:nvPr>
            <p:ph type="sldNum" sz="quarter" idx="12"/>
          </p:nvPr>
        </p:nvSpPr>
        <p:spPr/>
        <p:txBody>
          <a:bodyPr/>
          <a:lstStyle/>
          <a:p>
            <a:fld id="{899E68BA-DDE1-4B31-8C83-CD8B019099BA}" type="slidenum">
              <a:rPr lang="en-IN" smtClean="0">
                <a:solidFill>
                  <a:schemeClr val="tx2">
                    <a:lumMod val="25000"/>
                  </a:schemeClr>
                </a:solidFill>
              </a:rPr>
              <a:pPr/>
              <a:t>7</a:t>
            </a:fld>
            <a:endParaRPr lang="en-IN" dirty="0">
              <a:solidFill>
                <a:schemeClr val="tx2">
                  <a:lumMod val="25000"/>
                </a:schemeClr>
              </a:solidFill>
            </a:endParaRPr>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sz="4000" b="1" dirty="0"/>
              <a:t>Methodology </a:t>
            </a:r>
          </a:p>
        </p:txBody>
      </p:sp>
      <p:sp>
        <p:nvSpPr>
          <p:cNvPr id="3" name="Content Placeholder 2"/>
          <p:cNvSpPr>
            <a:spLocks noGrp="1"/>
          </p:cNvSpPr>
          <p:nvPr>
            <p:ph idx="1"/>
          </p:nvPr>
        </p:nvSpPr>
        <p:spPr/>
        <p:txBody>
          <a:bodyPr/>
          <a:lstStyle/>
          <a:p>
            <a:pPr marL="0" indent="0">
              <a:buNone/>
            </a:pPr>
            <a:r>
              <a:rPr lang="en-US" dirty="0"/>
              <a:t>Various Classifiers that have been used in this study are</a:t>
            </a:r>
            <a:endParaRPr lang="en-IN" dirty="0"/>
          </a:p>
          <a:p>
            <a:pPr marL="808038" lvl="0" indent="-366713"/>
            <a:r>
              <a:rPr lang="en-US" dirty="0"/>
              <a:t>Logistic Regression </a:t>
            </a:r>
            <a:endParaRPr lang="en-IN" dirty="0"/>
          </a:p>
          <a:p>
            <a:pPr marL="808038" lvl="0" indent="-366713"/>
            <a:r>
              <a:rPr lang="en-US" dirty="0"/>
              <a:t>SVM</a:t>
            </a:r>
            <a:endParaRPr lang="en-IN" dirty="0"/>
          </a:p>
          <a:p>
            <a:pPr marL="808038" lvl="0" indent="-366713"/>
            <a:r>
              <a:rPr lang="en-IN" dirty="0"/>
              <a:t>Random Forest</a:t>
            </a:r>
          </a:p>
          <a:p>
            <a:endParaRPr lang="en-IN"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8</a:t>
            </a:fld>
            <a:endParaRPr lang="en-IN"/>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000" b="1" dirty="0"/>
              <a:t>Logistic Regression</a:t>
            </a:r>
            <a:endParaRPr lang="en-IN" sz="4000" b="1" dirty="0"/>
          </a:p>
        </p:txBody>
      </p:sp>
      <p:sp>
        <p:nvSpPr>
          <p:cNvPr id="3" name="Content Placeholder 2"/>
          <p:cNvSpPr>
            <a:spLocks noGrp="1"/>
          </p:cNvSpPr>
          <p:nvPr>
            <p:ph idx="1"/>
          </p:nvPr>
        </p:nvSpPr>
        <p:spPr/>
        <p:txBody>
          <a:bodyPr vert="horz" lIns="91440" tIns="45720" rIns="91440" bIns="45720" rtlCol="0">
            <a:normAutofit fontScale="85000" lnSpcReduction="10000"/>
          </a:bodyPr>
          <a:lstStyle/>
          <a:p>
            <a:pPr algn="just">
              <a:lnSpc>
                <a:spcPct val="150000"/>
              </a:lnSpc>
              <a:spcBef>
                <a:spcPts val="1800"/>
              </a:spcBef>
            </a:pPr>
            <a:r>
              <a:rPr lang="en-US" sz="2000" dirty="0"/>
              <a:t>Logistic regression is one of the most popular supervised machine learning algorithms used for predicting categorical dependent variable using a given set of independent variables. </a:t>
            </a:r>
            <a:endParaRPr lang="en-IN" sz="2000" dirty="0"/>
          </a:p>
          <a:p>
            <a:pPr algn="just">
              <a:lnSpc>
                <a:spcPct val="150000"/>
              </a:lnSpc>
              <a:spcBef>
                <a:spcPts val="1800"/>
              </a:spcBef>
            </a:pPr>
            <a:r>
              <a:rPr lang="en-US" sz="2000" dirty="0"/>
              <a:t>In our study of prediction of Diabetes , our dataset contains two classes i.e. Diabetes  and non Diabetes  patients. Logistic regression will help us to train the hypothesis and will give us the probabilistic outcome in terms of 1 (Diabetes ) and 0 (non Diabetes ) cases.</a:t>
            </a:r>
            <a:endParaRPr lang="en-IN" sz="2000" dirty="0"/>
          </a:p>
          <a:p>
            <a:pPr algn="just">
              <a:lnSpc>
                <a:spcPct val="150000"/>
              </a:lnSpc>
              <a:spcBef>
                <a:spcPts val="1800"/>
              </a:spcBef>
            </a:pPr>
            <a:endParaRPr lang="en-IN" sz="2000"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9</a:t>
            </a:fld>
            <a:endParaRPr lang="en-IN"/>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1588</TotalTime>
  <Words>1312</Words>
  <Application>Microsoft Office PowerPoint</Application>
  <PresentationFormat>On-screen Show (4:3)</PresentationFormat>
  <Paragraphs>107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Liberation Serif</vt:lpstr>
      <vt:lpstr>Trebuchet MS</vt:lpstr>
      <vt:lpstr>Berlin</vt:lpstr>
      <vt:lpstr>Prediction of Diabetes using Machine Learning Techniques</vt:lpstr>
      <vt:lpstr>Introduction</vt:lpstr>
      <vt:lpstr>Prediction using Data Mining Techniques</vt:lpstr>
      <vt:lpstr>Problem Specification</vt:lpstr>
      <vt:lpstr>Dataset</vt:lpstr>
      <vt:lpstr>Data Pre-Processing</vt:lpstr>
      <vt:lpstr> Data Pre-Processing</vt:lpstr>
      <vt:lpstr>Methodology </vt:lpstr>
      <vt:lpstr>Logistic Regression</vt:lpstr>
      <vt:lpstr>Support Vector Machine (SVM)</vt:lpstr>
      <vt:lpstr>Random Forest</vt:lpstr>
      <vt:lpstr>Proposed Model for prediction of Diabetic Retinopathy and Evaluating outcome</vt:lpstr>
      <vt:lpstr>Implementation</vt:lpstr>
      <vt:lpstr>Implementation(Contd..)</vt:lpstr>
      <vt:lpstr>Website</vt:lpstr>
      <vt:lpstr>website</vt:lpstr>
      <vt:lpstr>Result Analysis</vt:lpstr>
      <vt:lpstr>CONCLUSION</vt:lpstr>
      <vt:lpstr>References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Diabetic Retinopathy Using Classification Techniques</dc:title>
  <dc:creator>Anmol</dc:creator>
  <cp:lastModifiedBy>siraj patnam</cp:lastModifiedBy>
  <cp:revision>12</cp:revision>
  <dcterms:created xsi:type="dcterms:W3CDTF">2020-10-10T15:57:37Z</dcterms:created>
  <dcterms:modified xsi:type="dcterms:W3CDTF">2022-05-06T04:56:36Z</dcterms:modified>
</cp:coreProperties>
</file>