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93319B-01EA-43FD-281D-31D680A6DCD6}" v="332" dt="2024-09-30T16:54:46.3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A1F3D7-0164-46C1-AD63-E6F8A4785B8E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D08B1C2-B013-4781-A34C-D26D73181E8B}">
      <dgm:prSet/>
      <dgm:spPr/>
      <dgm:t>
        <a:bodyPr/>
        <a:lstStyle/>
        <a:p>
          <a:pPr>
            <a:defRPr b="1"/>
          </a:pPr>
          <a:r>
            <a:rPr lang="en-US" b="1"/>
            <a:t>Overview of Myntra:</a:t>
          </a:r>
          <a:endParaRPr lang="en-US"/>
        </a:p>
      </dgm:t>
    </dgm:pt>
    <dgm:pt modelId="{790314EF-59D1-4C07-A792-D5B40F89D2ED}" type="parTrans" cxnId="{6838A0FD-0DDF-4312-AC60-F8E90A491339}">
      <dgm:prSet/>
      <dgm:spPr/>
      <dgm:t>
        <a:bodyPr/>
        <a:lstStyle/>
        <a:p>
          <a:endParaRPr lang="en-US"/>
        </a:p>
      </dgm:t>
    </dgm:pt>
    <dgm:pt modelId="{67A8FDB1-5F7D-486D-928B-FB1D837E3B94}" type="sibTrans" cxnId="{6838A0FD-0DDF-4312-AC60-F8E90A491339}">
      <dgm:prSet/>
      <dgm:spPr/>
      <dgm:t>
        <a:bodyPr/>
        <a:lstStyle/>
        <a:p>
          <a:endParaRPr lang="en-US"/>
        </a:p>
      </dgm:t>
    </dgm:pt>
    <dgm:pt modelId="{086340FF-044B-42C7-8CA3-457FC5E52524}">
      <dgm:prSet/>
      <dgm:spPr/>
      <dgm:t>
        <a:bodyPr/>
        <a:lstStyle/>
        <a:p>
          <a:r>
            <a:rPr lang="en-US"/>
            <a:t>Myntra is one of India’s leading online fashion and lifestyle retailers, known for its extensive range of clothing, accessories, and footwear.</a:t>
          </a:r>
        </a:p>
      </dgm:t>
    </dgm:pt>
    <dgm:pt modelId="{046303D6-BFDC-455A-A5E3-6B1BA558EDB9}" type="parTrans" cxnId="{C3611FA9-E546-4113-888F-959AEC0802B3}">
      <dgm:prSet/>
      <dgm:spPr/>
      <dgm:t>
        <a:bodyPr/>
        <a:lstStyle/>
        <a:p>
          <a:endParaRPr lang="en-US"/>
        </a:p>
      </dgm:t>
    </dgm:pt>
    <dgm:pt modelId="{C4DEC2D9-D6A3-4D4C-8C5B-54E00BE8BC11}" type="sibTrans" cxnId="{C3611FA9-E546-4113-888F-959AEC0802B3}">
      <dgm:prSet/>
      <dgm:spPr/>
      <dgm:t>
        <a:bodyPr/>
        <a:lstStyle/>
        <a:p>
          <a:endParaRPr lang="en-US"/>
        </a:p>
      </dgm:t>
    </dgm:pt>
    <dgm:pt modelId="{E80AD318-DC5A-4030-9EC4-ED0B2A0BE8C4}">
      <dgm:prSet/>
      <dgm:spPr/>
      <dgm:t>
        <a:bodyPr/>
        <a:lstStyle/>
        <a:p>
          <a:r>
            <a:rPr lang="en-US"/>
            <a:t>Operates on a marketplace model, partnering with various brands to offer a wide selection of products.</a:t>
          </a:r>
        </a:p>
      </dgm:t>
    </dgm:pt>
    <dgm:pt modelId="{AFEFA2E0-3192-4FF7-B71B-74C17FAD0960}" type="parTrans" cxnId="{EED56D45-437D-40DD-A81F-BBF8032B426D}">
      <dgm:prSet/>
      <dgm:spPr/>
      <dgm:t>
        <a:bodyPr/>
        <a:lstStyle/>
        <a:p>
          <a:endParaRPr lang="en-US"/>
        </a:p>
      </dgm:t>
    </dgm:pt>
    <dgm:pt modelId="{2F950BD5-C781-4EA0-B2CF-DA0C3B38A683}" type="sibTrans" cxnId="{EED56D45-437D-40DD-A81F-BBF8032B426D}">
      <dgm:prSet/>
      <dgm:spPr/>
      <dgm:t>
        <a:bodyPr/>
        <a:lstStyle/>
        <a:p>
          <a:endParaRPr lang="en-US"/>
        </a:p>
      </dgm:t>
    </dgm:pt>
    <dgm:pt modelId="{547C5FEA-8FFE-44B6-8E2C-CDB577E8E149}">
      <dgm:prSet/>
      <dgm:spPr/>
      <dgm:t>
        <a:bodyPr/>
        <a:lstStyle/>
        <a:p>
          <a:pPr>
            <a:defRPr b="1"/>
          </a:pPr>
          <a:r>
            <a:rPr lang="en-US" b="1"/>
            <a:t>Objectives:</a:t>
          </a:r>
          <a:endParaRPr lang="en-US"/>
        </a:p>
      </dgm:t>
    </dgm:pt>
    <dgm:pt modelId="{8EC027C9-CD3D-4172-9324-F507355A5466}" type="parTrans" cxnId="{D4732345-F67C-4745-BA1E-B6235A919C15}">
      <dgm:prSet/>
      <dgm:spPr/>
      <dgm:t>
        <a:bodyPr/>
        <a:lstStyle/>
        <a:p>
          <a:endParaRPr lang="en-US"/>
        </a:p>
      </dgm:t>
    </dgm:pt>
    <dgm:pt modelId="{000EB294-4E11-46F0-91ED-5B5B3C922A3C}" type="sibTrans" cxnId="{D4732345-F67C-4745-BA1E-B6235A919C15}">
      <dgm:prSet/>
      <dgm:spPr/>
      <dgm:t>
        <a:bodyPr/>
        <a:lstStyle/>
        <a:p>
          <a:endParaRPr lang="en-US"/>
        </a:p>
      </dgm:t>
    </dgm:pt>
    <dgm:pt modelId="{740199BF-B18C-4FFF-947B-31B14C307E81}">
      <dgm:prSet/>
      <dgm:spPr/>
      <dgm:t>
        <a:bodyPr/>
        <a:lstStyle/>
        <a:p>
          <a:r>
            <a:rPr lang="en-US" b="1"/>
            <a:t>Assess Brand Perception:</a:t>
          </a:r>
          <a:r>
            <a:rPr lang="en-US"/>
            <a:t> Understand how consumers view Myntra through social media and reviews.</a:t>
          </a:r>
        </a:p>
      </dgm:t>
    </dgm:pt>
    <dgm:pt modelId="{F2089C84-670E-4C80-B28C-92F19B51DAFF}" type="parTrans" cxnId="{4FEC9F33-BAF9-474C-9C95-31063A157ED7}">
      <dgm:prSet/>
      <dgm:spPr/>
      <dgm:t>
        <a:bodyPr/>
        <a:lstStyle/>
        <a:p>
          <a:endParaRPr lang="en-US"/>
        </a:p>
      </dgm:t>
    </dgm:pt>
    <dgm:pt modelId="{8EC99A47-BC10-4A15-89F9-A4945639CD8E}" type="sibTrans" cxnId="{4FEC9F33-BAF9-474C-9C95-31063A157ED7}">
      <dgm:prSet/>
      <dgm:spPr/>
      <dgm:t>
        <a:bodyPr/>
        <a:lstStyle/>
        <a:p>
          <a:endParaRPr lang="en-US"/>
        </a:p>
      </dgm:t>
    </dgm:pt>
    <dgm:pt modelId="{E304DE5B-0081-43E1-908E-1E55109AD558}">
      <dgm:prSet/>
      <dgm:spPr/>
      <dgm:t>
        <a:bodyPr/>
        <a:lstStyle/>
        <a:p>
          <a:r>
            <a:rPr lang="en-US" b="1"/>
            <a:t>Identify Emerging Fashion Trends:</a:t>
          </a:r>
          <a:r>
            <a:rPr lang="en-US"/>
            <a:t> Utilize data to pinpoint current and upcoming trends in the fashion industry.</a:t>
          </a:r>
        </a:p>
      </dgm:t>
    </dgm:pt>
    <dgm:pt modelId="{5277E192-AE9F-4A7B-B829-C41A94E12DBC}" type="parTrans" cxnId="{7B471427-06A9-4ED6-8839-BF6A59D29163}">
      <dgm:prSet/>
      <dgm:spPr/>
      <dgm:t>
        <a:bodyPr/>
        <a:lstStyle/>
        <a:p>
          <a:endParaRPr lang="en-US"/>
        </a:p>
      </dgm:t>
    </dgm:pt>
    <dgm:pt modelId="{B6C1C704-4F24-4219-B286-6FD04F9D9D23}" type="sibTrans" cxnId="{7B471427-06A9-4ED6-8839-BF6A59D29163}">
      <dgm:prSet/>
      <dgm:spPr/>
      <dgm:t>
        <a:bodyPr/>
        <a:lstStyle/>
        <a:p>
          <a:endParaRPr lang="en-US"/>
        </a:p>
      </dgm:t>
    </dgm:pt>
    <dgm:pt modelId="{8D09D988-2F29-4BB0-B591-5045BDAB0113}">
      <dgm:prSet/>
      <dgm:spPr/>
      <dgm:t>
        <a:bodyPr/>
        <a:lstStyle/>
        <a:p>
          <a:r>
            <a:rPr lang="en-US" b="1"/>
            <a:t>Evaluate Competitive Standing:</a:t>
          </a:r>
          <a:r>
            <a:rPr lang="en-US"/>
            <a:t> Analyze Myntra’s position relative to its competitors.</a:t>
          </a:r>
        </a:p>
      </dgm:t>
    </dgm:pt>
    <dgm:pt modelId="{15F82DA4-6AB7-4DC0-AD2B-5F3F3DCC7EDD}" type="parTrans" cxnId="{D4E7C3EC-5EF2-46E7-A0CF-53FA7FBE708F}">
      <dgm:prSet/>
      <dgm:spPr/>
      <dgm:t>
        <a:bodyPr/>
        <a:lstStyle/>
        <a:p>
          <a:endParaRPr lang="en-US"/>
        </a:p>
      </dgm:t>
    </dgm:pt>
    <dgm:pt modelId="{62072D2C-6E6B-441A-8D6F-D4EA42441A64}" type="sibTrans" cxnId="{D4E7C3EC-5EF2-46E7-A0CF-53FA7FBE708F}">
      <dgm:prSet/>
      <dgm:spPr/>
      <dgm:t>
        <a:bodyPr/>
        <a:lstStyle/>
        <a:p>
          <a:endParaRPr lang="en-US"/>
        </a:p>
      </dgm:t>
    </dgm:pt>
    <dgm:pt modelId="{635FA49A-F89D-4C00-A608-39A06998F245}">
      <dgm:prSet/>
      <dgm:spPr/>
      <dgm:t>
        <a:bodyPr/>
        <a:lstStyle/>
        <a:p>
          <a:r>
            <a:rPr lang="en-US" b="1"/>
            <a:t>Provide Actionable Recommendations:</a:t>
          </a:r>
          <a:r>
            <a:rPr lang="en-US"/>
            <a:t> Suggest strategies to enhance Myntra's market position based on findings.</a:t>
          </a:r>
        </a:p>
      </dgm:t>
    </dgm:pt>
    <dgm:pt modelId="{FB1320E7-D7EB-4F8C-9640-DA1F92607372}" type="parTrans" cxnId="{39E37C79-FF65-414C-B0BC-67C11B3E89E4}">
      <dgm:prSet/>
      <dgm:spPr/>
      <dgm:t>
        <a:bodyPr/>
        <a:lstStyle/>
        <a:p>
          <a:endParaRPr lang="en-US"/>
        </a:p>
      </dgm:t>
    </dgm:pt>
    <dgm:pt modelId="{1EC2FE01-ED80-4984-8F85-9616F8D68A97}" type="sibTrans" cxnId="{39E37C79-FF65-414C-B0BC-67C11B3E89E4}">
      <dgm:prSet/>
      <dgm:spPr/>
      <dgm:t>
        <a:bodyPr/>
        <a:lstStyle/>
        <a:p>
          <a:endParaRPr lang="en-US"/>
        </a:p>
      </dgm:t>
    </dgm:pt>
    <dgm:pt modelId="{89EA322B-E65A-4772-ADAF-366D6E7B1B5B}" type="pres">
      <dgm:prSet presAssocID="{F1A1F3D7-0164-46C1-AD63-E6F8A4785B8E}" presName="root" presStyleCnt="0">
        <dgm:presLayoutVars>
          <dgm:dir/>
          <dgm:resizeHandles val="exact"/>
        </dgm:presLayoutVars>
      </dgm:prSet>
      <dgm:spPr/>
    </dgm:pt>
    <dgm:pt modelId="{0B7C2E0E-EA0A-4C2C-90CB-57D64BF8162C}" type="pres">
      <dgm:prSet presAssocID="{AD08B1C2-B013-4781-A34C-D26D73181E8B}" presName="compNode" presStyleCnt="0"/>
      <dgm:spPr/>
    </dgm:pt>
    <dgm:pt modelId="{A6AE5DC5-1B23-4072-94DB-EEB15195200E}" type="pres">
      <dgm:prSet presAssocID="{AD08B1C2-B013-4781-A34C-D26D73181E8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ess"/>
        </a:ext>
      </dgm:extLst>
    </dgm:pt>
    <dgm:pt modelId="{C27DC761-ED3B-4CE9-A775-3EAC79DB8D43}" type="pres">
      <dgm:prSet presAssocID="{AD08B1C2-B013-4781-A34C-D26D73181E8B}" presName="iconSpace" presStyleCnt="0"/>
      <dgm:spPr/>
    </dgm:pt>
    <dgm:pt modelId="{ADE94877-60AF-4F91-8EF0-877C95D72953}" type="pres">
      <dgm:prSet presAssocID="{AD08B1C2-B013-4781-A34C-D26D73181E8B}" presName="parTx" presStyleLbl="revTx" presStyleIdx="0" presStyleCnt="4">
        <dgm:presLayoutVars>
          <dgm:chMax val="0"/>
          <dgm:chPref val="0"/>
        </dgm:presLayoutVars>
      </dgm:prSet>
      <dgm:spPr/>
    </dgm:pt>
    <dgm:pt modelId="{DB1405B9-B29B-445B-A622-4C9B7F8D06E3}" type="pres">
      <dgm:prSet presAssocID="{AD08B1C2-B013-4781-A34C-D26D73181E8B}" presName="txSpace" presStyleCnt="0"/>
      <dgm:spPr/>
    </dgm:pt>
    <dgm:pt modelId="{0F7F4859-6D3A-45F6-96A8-DC438E4572CD}" type="pres">
      <dgm:prSet presAssocID="{AD08B1C2-B013-4781-A34C-D26D73181E8B}" presName="desTx" presStyleLbl="revTx" presStyleIdx="1" presStyleCnt="4">
        <dgm:presLayoutVars/>
      </dgm:prSet>
      <dgm:spPr/>
    </dgm:pt>
    <dgm:pt modelId="{6FD1AC9D-49A3-4549-98C2-64F644BEF532}" type="pres">
      <dgm:prSet presAssocID="{67A8FDB1-5F7D-486D-928B-FB1D837E3B94}" presName="sibTrans" presStyleCnt="0"/>
      <dgm:spPr/>
    </dgm:pt>
    <dgm:pt modelId="{3463544D-C146-4554-A915-DE561CDA713A}" type="pres">
      <dgm:prSet presAssocID="{547C5FEA-8FFE-44B6-8E2C-CDB577E8E149}" presName="compNode" presStyleCnt="0"/>
      <dgm:spPr/>
    </dgm:pt>
    <dgm:pt modelId="{0F15B028-5183-4C78-8B3E-4135E374C205}" type="pres">
      <dgm:prSet presAssocID="{547C5FEA-8FFE-44B6-8E2C-CDB577E8E14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n"/>
        </a:ext>
      </dgm:extLst>
    </dgm:pt>
    <dgm:pt modelId="{FD06C313-ED9C-49ED-A5FA-909342543F4D}" type="pres">
      <dgm:prSet presAssocID="{547C5FEA-8FFE-44B6-8E2C-CDB577E8E149}" presName="iconSpace" presStyleCnt="0"/>
      <dgm:spPr/>
    </dgm:pt>
    <dgm:pt modelId="{2510FE43-0B70-4D17-84D9-C521CDB5DB77}" type="pres">
      <dgm:prSet presAssocID="{547C5FEA-8FFE-44B6-8E2C-CDB577E8E149}" presName="parTx" presStyleLbl="revTx" presStyleIdx="2" presStyleCnt="4">
        <dgm:presLayoutVars>
          <dgm:chMax val="0"/>
          <dgm:chPref val="0"/>
        </dgm:presLayoutVars>
      </dgm:prSet>
      <dgm:spPr/>
    </dgm:pt>
    <dgm:pt modelId="{C14F8AF8-46C4-4C91-A119-DA240B2E65EA}" type="pres">
      <dgm:prSet presAssocID="{547C5FEA-8FFE-44B6-8E2C-CDB577E8E149}" presName="txSpace" presStyleCnt="0"/>
      <dgm:spPr/>
    </dgm:pt>
    <dgm:pt modelId="{93B02B54-06CF-4447-A5D5-707C0D31B94B}" type="pres">
      <dgm:prSet presAssocID="{547C5FEA-8FFE-44B6-8E2C-CDB577E8E149}" presName="desTx" presStyleLbl="revTx" presStyleIdx="3" presStyleCnt="4">
        <dgm:presLayoutVars/>
      </dgm:prSet>
      <dgm:spPr/>
    </dgm:pt>
  </dgm:ptLst>
  <dgm:cxnLst>
    <dgm:cxn modelId="{478FBD1E-6EB2-4F9E-AD31-371BE009F3A1}" type="presOf" srcId="{635FA49A-F89D-4C00-A608-39A06998F245}" destId="{93B02B54-06CF-4447-A5D5-707C0D31B94B}" srcOrd="0" destOrd="3" presId="urn:microsoft.com/office/officeart/2018/2/layout/IconLabelDescriptionList"/>
    <dgm:cxn modelId="{7B471427-06A9-4ED6-8839-BF6A59D29163}" srcId="{547C5FEA-8FFE-44B6-8E2C-CDB577E8E149}" destId="{E304DE5B-0081-43E1-908E-1E55109AD558}" srcOrd="1" destOrd="0" parTransId="{5277E192-AE9F-4A7B-B829-C41A94E12DBC}" sibTransId="{B6C1C704-4F24-4219-B286-6FD04F9D9D23}"/>
    <dgm:cxn modelId="{42EEE127-86F1-416A-A4D1-C0EAD07DA8F3}" type="presOf" srcId="{E80AD318-DC5A-4030-9EC4-ED0B2A0BE8C4}" destId="{0F7F4859-6D3A-45F6-96A8-DC438E4572CD}" srcOrd="0" destOrd="1" presId="urn:microsoft.com/office/officeart/2018/2/layout/IconLabelDescriptionList"/>
    <dgm:cxn modelId="{4FEC9F33-BAF9-474C-9C95-31063A157ED7}" srcId="{547C5FEA-8FFE-44B6-8E2C-CDB577E8E149}" destId="{740199BF-B18C-4FFF-947B-31B14C307E81}" srcOrd="0" destOrd="0" parTransId="{F2089C84-670E-4C80-B28C-92F19B51DAFF}" sibTransId="{8EC99A47-BC10-4A15-89F9-A4945639CD8E}"/>
    <dgm:cxn modelId="{237BBA3C-BF67-4CC7-895D-D6CFB43A75A4}" type="presOf" srcId="{547C5FEA-8FFE-44B6-8E2C-CDB577E8E149}" destId="{2510FE43-0B70-4D17-84D9-C521CDB5DB77}" srcOrd="0" destOrd="0" presId="urn:microsoft.com/office/officeart/2018/2/layout/IconLabelDescriptionList"/>
    <dgm:cxn modelId="{5EFE4644-A0BD-440F-9604-CD87CBF3262E}" type="presOf" srcId="{E304DE5B-0081-43E1-908E-1E55109AD558}" destId="{93B02B54-06CF-4447-A5D5-707C0D31B94B}" srcOrd="0" destOrd="1" presId="urn:microsoft.com/office/officeart/2018/2/layout/IconLabelDescriptionList"/>
    <dgm:cxn modelId="{D4732345-F67C-4745-BA1E-B6235A919C15}" srcId="{F1A1F3D7-0164-46C1-AD63-E6F8A4785B8E}" destId="{547C5FEA-8FFE-44B6-8E2C-CDB577E8E149}" srcOrd="1" destOrd="0" parTransId="{8EC027C9-CD3D-4172-9324-F507355A5466}" sibTransId="{000EB294-4E11-46F0-91ED-5B5B3C922A3C}"/>
    <dgm:cxn modelId="{EED56D45-437D-40DD-A81F-BBF8032B426D}" srcId="{AD08B1C2-B013-4781-A34C-D26D73181E8B}" destId="{E80AD318-DC5A-4030-9EC4-ED0B2A0BE8C4}" srcOrd="1" destOrd="0" parTransId="{AFEFA2E0-3192-4FF7-B71B-74C17FAD0960}" sibTransId="{2F950BD5-C781-4EA0-B2CF-DA0C3B38A683}"/>
    <dgm:cxn modelId="{A8EE9056-FB2C-4B89-A16C-35A1E3DA1885}" type="presOf" srcId="{740199BF-B18C-4FFF-947B-31B14C307E81}" destId="{93B02B54-06CF-4447-A5D5-707C0D31B94B}" srcOrd="0" destOrd="0" presId="urn:microsoft.com/office/officeart/2018/2/layout/IconLabelDescriptionList"/>
    <dgm:cxn modelId="{39E37C79-FF65-414C-B0BC-67C11B3E89E4}" srcId="{547C5FEA-8FFE-44B6-8E2C-CDB577E8E149}" destId="{635FA49A-F89D-4C00-A608-39A06998F245}" srcOrd="3" destOrd="0" parTransId="{FB1320E7-D7EB-4F8C-9640-DA1F92607372}" sibTransId="{1EC2FE01-ED80-4984-8F85-9616F8D68A97}"/>
    <dgm:cxn modelId="{120A3993-7328-40DD-BADF-2DFCD854E0E2}" type="presOf" srcId="{086340FF-044B-42C7-8CA3-457FC5E52524}" destId="{0F7F4859-6D3A-45F6-96A8-DC438E4572CD}" srcOrd="0" destOrd="0" presId="urn:microsoft.com/office/officeart/2018/2/layout/IconLabelDescriptionList"/>
    <dgm:cxn modelId="{C3611FA9-E546-4113-888F-959AEC0802B3}" srcId="{AD08B1C2-B013-4781-A34C-D26D73181E8B}" destId="{086340FF-044B-42C7-8CA3-457FC5E52524}" srcOrd="0" destOrd="0" parTransId="{046303D6-BFDC-455A-A5E3-6B1BA558EDB9}" sibTransId="{C4DEC2D9-D6A3-4D4C-8C5B-54E00BE8BC11}"/>
    <dgm:cxn modelId="{30F808B6-057C-4917-ACE4-6830D2E3D13E}" type="presOf" srcId="{8D09D988-2F29-4BB0-B591-5045BDAB0113}" destId="{93B02B54-06CF-4447-A5D5-707C0D31B94B}" srcOrd="0" destOrd="2" presId="urn:microsoft.com/office/officeart/2018/2/layout/IconLabelDescriptionList"/>
    <dgm:cxn modelId="{055B93C5-1ECD-49A7-9DAB-C32A964E8F46}" type="presOf" srcId="{AD08B1C2-B013-4781-A34C-D26D73181E8B}" destId="{ADE94877-60AF-4F91-8EF0-877C95D72953}" srcOrd="0" destOrd="0" presId="urn:microsoft.com/office/officeart/2018/2/layout/IconLabelDescriptionList"/>
    <dgm:cxn modelId="{F7DE8AEC-6FC5-4149-A0BD-6A69CE6B7F04}" type="presOf" srcId="{F1A1F3D7-0164-46C1-AD63-E6F8A4785B8E}" destId="{89EA322B-E65A-4772-ADAF-366D6E7B1B5B}" srcOrd="0" destOrd="0" presId="urn:microsoft.com/office/officeart/2018/2/layout/IconLabelDescriptionList"/>
    <dgm:cxn modelId="{D4E7C3EC-5EF2-46E7-A0CF-53FA7FBE708F}" srcId="{547C5FEA-8FFE-44B6-8E2C-CDB577E8E149}" destId="{8D09D988-2F29-4BB0-B591-5045BDAB0113}" srcOrd="2" destOrd="0" parTransId="{15F82DA4-6AB7-4DC0-AD2B-5F3F3DCC7EDD}" sibTransId="{62072D2C-6E6B-441A-8D6F-D4EA42441A64}"/>
    <dgm:cxn modelId="{6838A0FD-0DDF-4312-AC60-F8E90A491339}" srcId="{F1A1F3D7-0164-46C1-AD63-E6F8A4785B8E}" destId="{AD08B1C2-B013-4781-A34C-D26D73181E8B}" srcOrd="0" destOrd="0" parTransId="{790314EF-59D1-4C07-A792-D5B40F89D2ED}" sibTransId="{67A8FDB1-5F7D-486D-928B-FB1D837E3B94}"/>
    <dgm:cxn modelId="{4EEE8136-997B-49CD-8343-6541D727C0BD}" type="presParOf" srcId="{89EA322B-E65A-4772-ADAF-366D6E7B1B5B}" destId="{0B7C2E0E-EA0A-4C2C-90CB-57D64BF8162C}" srcOrd="0" destOrd="0" presId="urn:microsoft.com/office/officeart/2018/2/layout/IconLabelDescriptionList"/>
    <dgm:cxn modelId="{694ED5E5-358B-4ABE-A91D-2B68713D2C75}" type="presParOf" srcId="{0B7C2E0E-EA0A-4C2C-90CB-57D64BF8162C}" destId="{A6AE5DC5-1B23-4072-94DB-EEB15195200E}" srcOrd="0" destOrd="0" presId="urn:microsoft.com/office/officeart/2018/2/layout/IconLabelDescriptionList"/>
    <dgm:cxn modelId="{DFA62AC6-64C1-4BBE-ACD0-6594FA3160AC}" type="presParOf" srcId="{0B7C2E0E-EA0A-4C2C-90CB-57D64BF8162C}" destId="{C27DC761-ED3B-4CE9-A775-3EAC79DB8D43}" srcOrd="1" destOrd="0" presId="urn:microsoft.com/office/officeart/2018/2/layout/IconLabelDescriptionList"/>
    <dgm:cxn modelId="{C402EE0E-A9FB-4B5E-A330-2DD7B2B21C2E}" type="presParOf" srcId="{0B7C2E0E-EA0A-4C2C-90CB-57D64BF8162C}" destId="{ADE94877-60AF-4F91-8EF0-877C95D72953}" srcOrd="2" destOrd="0" presId="urn:microsoft.com/office/officeart/2018/2/layout/IconLabelDescriptionList"/>
    <dgm:cxn modelId="{C825A6ED-9D06-43FF-9888-DB35BE95360A}" type="presParOf" srcId="{0B7C2E0E-EA0A-4C2C-90CB-57D64BF8162C}" destId="{DB1405B9-B29B-445B-A622-4C9B7F8D06E3}" srcOrd="3" destOrd="0" presId="urn:microsoft.com/office/officeart/2018/2/layout/IconLabelDescriptionList"/>
    <dgm:cxn modelId="{1703BCFE-90B5-420B-9AF9-8D9C0AF6709D}" type="presParOf" srcId="{0B7C2E0E-EA0A-4C2C-90CB-57D64BF8162C}" destId="{0F7F4859-6D3A-45F6-96A8-DC438E4572CD}" srcOrd="4" destOrd="0" presId="urn:microsoft.com/office/officeart/2018/2/layout/IconLabelDescriptionList"/>
    <dgm:cxn modelId="{E35B9B20-DD63-470D-B8F4-D591C93100B8}" type="presParOf" srcId="{89EA322B-E65A-4772-ADAF-366D6E7B1B5B}" destId="{6FD1AC9D-49A3-4549-98C2-64F644BEF532}" srcOrd="1" destOrd="0" presId="urn:microsoft.com/office/officeart/2018/2/layout/IconLabelDescriptionList"/>
    <dgm:cxn modelId="{789E983A-6712-400E-9F6D-5599290868C0}" type="presParOf" srcId="{89EA322B-E65A-4772-ADAF-366D6E7B1B5B}" destId="{3463544D-C146-4554-A915-DE561CDA713A}" srcOrd="2" destOrd="0" presId="urn:microsoft.com/office/officeart/2018/2/layout/IconLabelDescriptionList"/>
    <dgm:cxn modelId="{8E73222B-0008-4684-B6A0-F4627A349A67}" type="presParOf" srcId="{3463544D-C146-4554-A915-DE561CDA713A}" destId="{0F15B028-5183-4C78-8B3E-4135E374C205}" srcOrd="0" destOrd="0" presId="urn:microsoft.com/office/officeart/2018/2/layout/IconLabelDescriptionList"/>
    <dgm:cxn modelId="{901E4CC2-2899-4DF2-BB8B-2DF97876369D}" type="presParOf" srcId="{3463544D-C146-4554-A915-DE561CDA713A}" destId="{FD06C313-ED9C-49ED-A5FA-909342543F4D}" srcOrd="1" destOrd="0" presId="urn:microsoft.com/office/officeart/2018/2/layout/IconLabelDescriptionList"/>
    <dgm:cxn modelId="{A5BB41E8-611B-440E-89F4-2FA2F7B0A468}" type="presParOf" srcId="{3463544D-C146-4554-A915-DE561CDA713A}" destId="{2510FE43-0B70-4D17-84D9-C521CDB5DB77}" srcOrd="2" destOrd="0" presId="urn:microsoft.com/office/officeart/2018/2/layout/IconLabelDescriptionList"/>
    <dgm:cxn modelId="{D2B1BA07-0D62-4502-B1EE-5FD204229301}" type="presParOf" srcId="{3463544D-C146-4554-A915-DE561CDA713A}" destId="{C14F8AF8-46C4-4C91-A119-DA240B2E65EA}" srcOrd="3" destOrd="0" presId="urn:microsoft.com/office/officeart/2018/2/layout/IconLabelDescriptionList"/>
    <dgm:cxn modelId="{8055ACA4-BEE0-40CA-9008-C89015923BF4}" type="presParOf" srcId="{3463544D-C146-4554-A915-DE561CDA713A}" destId="{93B02B54-06CF-4447-A5D5-707C0D31B94B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7BB13C-5677-4190-BA9C-84822F5EB592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8A58418-2468-4BB6-A668-ABBFD9E36E8E}">
      <dgm:prSet/>
      <dgm:spPr/>
      <dgm:t>
        <a:bodyPr/>
        <a:lstStyle/>
        <a:p>
          <a:r>
            <a:rPr lang="en-US" b="1" u="sng"/>
            <a:t>Platforms Used:</a:t>
          </a:r>
          <a:endParaRPr lang="en-US"/>
        </a:p>
      </dgm:t>
    </dgm:pt>
    <dgm:pt modelId="{2059AA29-4740-40A8-B3DC-F2DB408476DB}" type="parTrans" cxnId="{A57D0C3A-5DAE-4136-AF55-0A6B133BD5A2}">
      <dgm:prSet/>
      <dgm:spPr/>
      <dgm:t>
        <a:bodyPr/>
        <a:lstStyle/>
        <a:p>
          <a:endParaRPr lang="en-US"/>
        </a:p>
      </dgm:t>
    </dgm:pt>
    <dgm:pt modelId="{70073A90-B86D-4483-9A08-24C9992D5645}" type="sibTrans" cxnId="{A57D0C3A-5DAE-4136-AF55-0A6B133BD5A2}">
      <dgm:prSet/>
      <dgm:spPr/>
      <dgm:t>
        <a:bodyPr/>
        <a:lstStyle/>
        <a:p>
          <a:endParaRPr lang="en-US"/>
        </a:p>
      </dgm:t>
    </dgm:pt>
    <dgm:pt modelId="{1B5BD3C1-6DCB-4064-B7D2-E24B31B21C04}">
      <dgm:prSet/>
      <dgm:spPr/>
      <dgm:t>
        <a:bodyPr/>
        <a:lstStyle/>
        <a:p>
          <a:r>
            <a:rPr lang="en-US" b="1"/>
            <a:t>Social Media:</a:t>
          </a:r>
          <a:r>
            <a:rPr lang="en-US"/>
            <a:t> Analyzed posts and discussions on platforms such as Twitter, Instagram, and Facebook to gauge public sentiment.</a:t>
          </a:r>
        </a:p>
      </dgm:t>
    </dgm:pt>
    <dgm:pt modelId="{FD7498D1-A96E-40F9-A48D-8E96CBECE7FD}" type="parTrans" cxnId="{2FECD7CF-4CD0-434F-9996-98A09FF22004}">
      <dgm:prSet/>
      <dgm:spPr/>
      <dgm:t>
        <a:bodyPr/>
        <a:lstStyle/>
        <a:p>
          <a:endParaRPr lang="en-US"/>
        </a:p>
      </dgm:t>
    </dgm:pt>
    <dgm:pt modelId="{5FD83614-36E8-4729-93E1-A38703D94F68}" type="sibTrans" cxnId="{2FECD7CF-4CD0-434F-9996-98A09FF22004}">
      <dgm:prSet/>
      <dgm:spPr/>
      <dgm:t>
        <a:bodyPr/>
        <a:lstStyle/>
        <a:p>
          <a:endParaRPr lang="en-US"/>
        </a:p>
      </dgm:t>
    </dgm:pt>
    <dgm:pt modelId="{27056446-BF7F-449A-87B8-32C751D376C8}">
      <dgm:prSet/>
      <dgm:spPr/>
      <dgm:t>
        <a:bodyPr/>
        <a:lstStyle/>
        <a:p>
          <a:r>
            <a:rPr lang="en-US" b="1"/>
            <a:t>Customer Reviews:</a:t>
          </a:r>
          <a:r>
            <a:rPr lang="en-US"/>
            <a:t> Collected data from Google Reviews, Trustpilot, and Myntra's own product pages to understand customer feedback.</a:t>
          </a:r>
        </a:p>
      </dgm:t>
    </dgm:pt>
    <dgm:pt modelId="{0E9C1C09-4454-492A-8BB1-A5B11382EE85}" type="parTrans" cxnId="{394FFC50-FA8E-47CC-9C32-52601D6BEE5C}">
      <dgm:prSet/>
      <dgm:spPr/>
      <dgm:t>
        <a:bodyPr/>
        <a:lstStyle/>
        <a:p>
          <a:endParaRPr lang="en-US"/>
        </a:p>
      </dgm:t>
    </dgm:pt>
    <dgm:pt modelId="{1202726D-F3A1-420B-BCE0-3242256234CA}" type="sibTrans" cxnId="{394FFC50-FA8E-47CC-9C32-52601D6BEE5C}">
      <dgm:prSet/>
      <dgm:spPr/>
      <dgm:t>
        <a:bodyPr/>
        <a:lstStyle/>
        <a:p>
          <a:endParaRPr lang="en-US"/>
        </a:p>
      </dgm:t>
    </dgm:pt>
    <dgm:pt modelId="{54E50910-8C8C-476A-914C-C2DE62348B9D}">
      <dgm:prSet/>
      <dgm:spPr/>
      <dgm:t>
        <a:bodyPr/>
        <a:lstStyle/>
        <a:p>
          <a:r>
            <a:rPr lang="en-US" b="1" u="sng"/>
            <a:t>Methodology:</a:t>
          </a:r>
          <a:endParaRPr lang="en-US"/>
        </a:p>
      </dgm:t>
    </dgm:pt>
    <dgm:pt modelId="{EA556AE2-C024-4FEE-993F-14E34B626B3B}" type="parTrans" cxnId="{9FDB6008-6905-4218-970C-35DB1FD6B50F}">
      <dgm:prSet/>
      <dgm:spPr/>
      <dgm:t>
        <a:bodyPr/>
        <a:lstStyle/>
        <a:p>
          <a:endParaRPr lang="en-US"/>
        </a:p>
      </dgm:t>
    </dgm:pt>
    <dgm:pt modelId="{559EC734-AA5B-4872-91B9-4755B813C9A7}" type="sibTrans" cxnId="{9FDB6008-6905-4218-970C-35DB1FD6B50F}">
      <dgm:prSet/>
      <dgm:spPr/>
      <dgm:t>
        <a:bodyPr/>
        <a:lstStyle/>
        <a:p>
          <a:endParaRPr lang="en-US"/>
        </a:p>
      </dgm:t>
    </dgm:pt>
    <dgm:pt modelId="{FDC72038-6B89-4D9D-AFF1-342C569159D2}">
      <dgm:prSet/>
      <dgm:spPr/>
      <dgm:t>
        <a:bodyPr/>
        <a:lstStyle/>
        <a:p>
          <a:r>
            <a:rPr lang="en-US"/>
            <a:t>Employed relevant hashtags (e.g., #Myntra, #Fashion) to gather data related to customer experiences and opinions.</a:t>
          </a:r>
        </a:p>
      </dgm:t>
    </dgm:pt>
    <dgm:pt modelId="{3A37C2EE-4415-4410-8693-EBC710812336}" type="parTrans" cxnId="{D2195963-2785-4FBE-88D4-E236CDC50AD3}">
      <dgm:prSet/>
      <dgm:spPr/>
      <dgm:t>
        <a:bodyPr/>
        <a:lstStyle/>
        <a:p>
          <a:endParaRPr lang="en-US"/>
        </a:p>
      </dgm:t>
    </dgm:pt>
    <dgm:pt modelId="{ACA7F37B-55C7-4D15-AEAC-D160F8C9E007}" type="sibTrans" cxnId="{D2195963-2785-4FBE-88D4-E236CDC50AD3}">
      <dgm:prSet/>
      <dgm:spPr/>
      <dgm:t>
        <a:bodyPr/>
        <a:lstStyle/>
        <a:p>
          <a:endParaRPr lang="en-US"/>
        </a:p>
      </dgm:t>
    </dgm:pt>
    <dgm:pt modelId="{3B9950A4-AF5A-4CCF-AD98-F6645133906B}">
      <dgm:prSet/>
      <dgm:spPr/>
      <dgm:t>
        <a:bodyPr/>
        <a:lstStyle/>
        <a:p>
          <a:r>
            <a:rPr lang="en-US"/>
            <a:t>The data collection was conducted over a 6-month period (April 2024 – September 2024) to capture recent trends and sentiments.</a:t>
          </a:r>
        </a:p>
      </dgm:t>
    </dgm:pt>
    <dgm:pt modelId="{8652F258-072F-42A4-A18C-ACFECEC3D26C}" type="parTrans" cxnId="{C7BEA612-50AF-47CD-AD92-7AC6582ED43B}">
      <dgm:prSet/>
      <dgm:spPr/>
      <dgm:t>
        <a:bodyPr/>
        <a:lstStyle/>
        <a:p>
          <a:endParaRPr lang="en-US"/>
        </a:p>
      </dgm:t>
    </dgm:pt>
    <dgm:pt modelId="{CF19EC3C-8A35-4A08-A091-3F07C6415C71}" type="sibTrans" cxnId="{C7BEA612-50AF-47CD-AD92-7AC6582ED43B}">
      <dgm:prSet/>
      <dgm:spPr/>
      <dgm:t>
        <a:bodyPr/>
        <a:lstStyle/>
        <a:p>
          <a:endParaRPr lang="en-US"/>
        </a:p>
      </dgm:t>
    </dgm:pt>
    <dgm:pt modelId="{1C950032-E6AF-4FA9-A0E3-955F0377C0CD}" type="pres">
      <dgm:prSet presAssocID="{7D7BB13C-5677-4190-BA9C-84822F5EB592}" presName="linear" presStyleCnt="0">
        <dgm:presLayoutVars>
          <dgm:dir/>
          <dgm:animLvl val="lvl"/>
          <dgm:resizeHandles val="exact"/>
        </dgm:presLayoutVars>
      </dgm:prSet>
      <dgm:spPr/>
    </dgm:pt>
    <dgm:pt modelId="{00FA1EE8-DE3D-4D46-93A4-ED3C4B977EB5}" type="pres">
      <dgm:prSet presAssocID="{58A58418-2468-4BB6-A668-ABBFD9E36E8E}" presName="parentLin" presStyleCnt="0"/>
      <dgm:spPr/>
    </dgm:pt>
    <dgm:pt modelId="{D83A7A15-9AAD-4D44-8E1B-2C884EE98976}" type="pres">
      <dgm:prSet presAssocID="{58A58418-2468-4BB6-A668-ABBFD9E36E8E}" presName="parentLeftMargin" presStyleLbl="node1" presStyleIdx="0" presStyleCnt="2"/>
      <dgm:spPr/>
    </dgm:pt>
    <dgm:pt modelId="{9AB31685-C5F5-4706-BC74-749A2F52917A}" type="pres">
      <dgm:prSet presAssocID="{58A58418-2468-4BB6-A668-ABBFD9E36E8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C8DF25F-E3CB-4476-BBB0-0BAD3697EE43}" type="pres">
      <dgm:prSet presAssocID="{58A58418-2468-4BB6-A668-ABBFD9E36E8E}" presName="negativeSpace" presStyleCnt="0"/>
      <dgm:spPr/>
    </dgm:pt>
    <dgm:pt modelId="{41341CA8-A0AD-49BF-AB23-11292BD0460B}" type="pres">
      <dgm:prSet presAssocID="{58A58418-2468-4BB6-A668-ABBFD9E36E8E}" presName="childText" presStyleLbl="conFgAcc1" presStyleIdx="0" presStyleCnt="2">
        <dgm:presLayoutVars>
          <dgm:bulletEnabled val="1"/>
        </dgm:presLayoutVars>
      </dgm:prSet>
      <dgm:spPr/>
    </dgm:pt>
    <dgm:pt modelId="{7C5BA60A-E92B-45B4-919F-83710F3C7931}" type="pres">
      <dgm:prSet presAssocID="{70073A90-B86D-4483-9A08-24C9992D5645}" presName="spaceBetweenRectangles" presStyleCnt="0"/>
      <dgm:spPr/>
    </dgm:pt>
    <dgm:pt modelId="{2913CBFA-D07C-4D13-A373-D8A36FA4136B}" type="pres">
      <dgm:prSet presAssocID="{54E50910-8C8C-476A-914C-C2DE62348B9D}" presName="parentLin" presStyleCnt="0"/>
      <dgm:spPr/>
    </dgm:pt>
    <dgm:pt modelId="{68A707AC-CED1-4BF4-B70C-29C94F02EE47}" type="pres">
      <dgm:prSet presAssocID="{54E50910-8C8C-476A-914C-C2DE62348B9D}" presName="parentLeftMargin" presStyleLbl="node1" presStyleIdx="0" presStyleCnt="2"/>
      <dgm:spPr/>
    </dgm:pt>
    <dgm:pt modelId="{C5D912F8-843A-499F-9EC7-B4358F3C358D}" type="pres">
      <dgm:prSet presAssocID="{54E50910-8C8C-476A-914C-C2DE62348B9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854EE1B-9D56-469D-B737-D19BD442065D}" type="pres">
      <dgm:prSet presAssocID="{54E50910-8C8C-476A-914C-C2DE62348B9D}" presName="negativeSpace" presStyleCnt="0"/>
      <dgm:spPr/>
    </dgm:pt>
    <dgm:pt modelId="{5519E53D-05EE-4F24-959D-44072DF8162E}" type="pres">
      <dgm:prSet presAssocID="{54E50910-8C8C-476A-914C-C2DE62348B9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FDB6008-6905-4218-970C-35DB1FD6B50F}" srcId="{7D7BB13C-5677-4190-BA9C-84822F5EB592}" destId="{54E50910-8C8C-476A-914C-C2DE62348B9D}" srcOrd="1" destOrd="0" parTransId="{EA556AE2-C024-4FEE-993F-14E34B626B3B}" sibTransId="{559EC734-AA5B-4872-91B9-4755B813C9A7}"/>
    <dgm:cxn modelId="{C7BEA612-50AF-47CD-AD92-7AC6582ED43B}" srcId="{54E50910-8C8C-476A-914C-C2DE62348B9D}" destId="{3B9950A4-AF5A-4CCF-AD98-F6645133906B}" srcOrd="1" destOrd="0" parTransId="{8652F258-072F-42A4-A18C-ACFECEC3D26C}" sibTransId="{CF19EC3C-8A35-4A08-A091-3F07C6415C71}"/>
    <dgm:cxn modelId="{E075CF28-1582-49CE-878C-BF89FF3C7AA0}" type="presOf" srcId="{1B5BD3C1-6DCB-4064-B7D2-E24B31B21C04}" destId="{41341CA8-A0AD-49BF-AB23-11292BD0460B}" srcOrd="0" destOrd="0" presId="urn:microsoft.com/office/officeart/2005/8/layout/list1"/>
    <dgm:cxn modelId="{48443C29-A49F-4BF4-B6F1-2F0EF95A5E5A}" type="presOf" srcId="{58A58418-2468-4BB6-A668-ABBFD9E36E8E}" destId="{D83A7A15-9AAD-4D44-8E1B-2C884EE98976}" srcOrd="0" destOrd="0" presId="urn:microsoft.com/office/officeart/2005/8/layout/list1"/>
    <dgm:cxn modelId="{A57D0C3A-5DAE-4136-AF55-0A6B133BD5A2}" srcId="{7D7BB13C-5677-4190-BA9C-84822F5EB592}" destId="{58A58418-2468-4BB6-A668-ABBFD9E36E8E}" srcOrd="0" destOrd="0" parTransId="{2059AA29-4740-40A8-B3DC-F2DB408476DB}" sibTransId="{70073A90-B86D-4483-9A08-24C9992D5645}"/>
    <dgm:cxn modelId="{2DCE473E-1D26-4A60-9D74-48BA9A8A767B}" type="presOf" srcId="{FDC72038-6B89-4D9D-AFF1-342C569159D2}" destId="{5519E53D-05EE-4F24-959D-44072DF8162E}" srcOrd="0" destOrd="0" presId="urn:microsoft.com/office/officeart/2005/8/layout/list1"/>
    <dgm:cxn modelId="{D2195963-2785-4FBE-88D4-E236CDC50AD3}" srcId="{54E50910-8C8C-476A-914C-C2DE62348B9D}" destId="{FDC72038-6B89-4D9D-AFF1-342C569159D2}" srcOrd="0" destOrd="0" parTransId="{3A37C2EE-4415-4410-8693-EBC710812336}" sibTransId="{ACA7F37B-55C7-4D15-AEAC-D160F8C9E007}"/>
    <dgm:cxn modelId="{394FFC50-FA8E-47CC-9C32-52601D6BEE5C}" srcId="{58A58418-2468-4BB6-A668-ABBFD9E36E8E}" destId="{27056446-BF7F-449A-87B8-32C751D376C8}" srcOrd="1" destOrd="0" parTransId="{0E9C1C09-4454-492A-8BB1-A5B11382EE85}" sibTransId="{1202726D-F3A1-420B-BCE0-3242256234CA}"/>
    <dgm:cxn modelId="{39F21B52-73A0-46BD-86FC-EFDEC8B30FD9}" type="presOf" srcId="{54E50910-8C8C-476A-914C-C2DE62348B9D}" destId="{C5D912F8-843A-499F-9EC7-B4358F3C358D}" srcOrd="1" destOrd="0" presId="urn:microsoft.com/office/officeart/2005/8/layout/list1"/>
    <dgm:cxn modelId="{954544A6-9F86-4C2E-8C51-332145633419}" type="presOf" srcId="{58A58418-2468-4BB6-A668-ABBFD9E36E8E}" destId="{9AB31685-C5F5-4706-BC74-749A2F52917A}" srcOrd="1" destOrd="0" presId="urn:microsoft.com/office/officeart/2005/8/layout/list1"/>
    <dgm:cxn modelId="{2FECD7CF-4CD0-434F-9996-98A09FF22004}" srcId="{58A58418-2468-4BB6-A668-ABBFD9E36E8E}" destId="{1B5BD3C1-6DCB-4064-B7D2-E24B31B21C04}" srcOrd="0" destOrd="0" parTransId="{FD7498D1-A96E-40F9-A48D-8E96CBECE7FD}" sibTransId="{5FD83614-36E8-4729-93E1-A38703D94F68}"/>
    <dgm:cxn modelId="{5F67AAD5-66B4-478A-8CE4-DB01FC2E0FDB}" type="presOf" srcId="{7D7BB13C-5677-4190-BA9C-84822F5EB592}" destId="{1C950032-E6AF-4FA9-A0E3-955F0377C0CD}" srcOrd="0" destOrd="0" presId="urn:microsoft.com/office/officeart/2005/8/layout/list1"/>
    <dgm:cxn modelId="{85B15ADF-4370-4E7A-82E6-91BB51E02CE6}" type="presOf" srcId="{54E50910-8C8C-476A-914C-C2DE62348B9D}" destId="{68A707AC-CED1-4BF4-B70C-29C94F02EE47}" srcOrd="0" destOrd="0" presId="urn:microsoft.com/office/officeart/2005/8/layout/list1"/>
    <dgm:cxn modelId="{B0E840EB-3EC3-484B-83AE-609BC210A290}" type="presOf" srcId="{3B9950A4-AF5A-4CCF-AD98-F6645133906B}" destId="{5519E53D-05EE-4F24-959D-44072DF8162E}" srcOrd="0" destOrd="1" presId="urn:microsoft.com/office/officeart/2005/8/layout/list1"/>
    <dgm:cxn modelId="{4FA963EC-5086-4F8F-8CE2-9FADDD7D0D57}" type="presOf" srcId="{27056446-BF7F-449A-87B8-32C751D376C8}" destId="{41341CA8-A0AD-49BF-AB23-11292BD0460B}" srcOrd="0" destOrd="1" presId="urn:microsoft.com/office/officeart/2005/8/layout/list1"/>
    <dgm:cxn modelId="{73764975-2B3B-462F-BC38-305951FE63D6}" type="presParOf" srcId="{1C950032-E6AF-4FA9-A0E3-955F0377C0CD}" destId="{00FA1EE8-DE3D-4D46-93A4-ED3C4B977EB5}" srcOrd="0" destOrd="0" presId="urn:microsoft.com/office/officeart/2005/8/layout/list1"/>
    <dgm:cxn modelId="{80F109CA-8EC4-4CD4-9557-2F8188E3028F}" type="presParOf" srcId="{00FA1EE8-DE3D-4D46-93A4-ED3C4B977EB5}" destId="{D83A7A15-9AAD-4D44-8E1B-2C884EE98976}" srcOrd="0" destOrd="0" presId="urn:microsoft.com/office/officeart/2005/8/layout/list1"/>
    <dgm:cxn modelId="{3BDC1606-5148-4148-93B8-8FBC7AA640BA}" type="presParOf" srcId="{00FA1EE8-DE3D-4D46-93A4-ED3C4B977EB5}" destId="{9AB31685-C5F5-4706-BC74-749A2F52917A}" srcOrd="1" destOrd="0" presId="urn:microsoft.com/office/officeart/2005/8/layout/list1"/>
    <dgm:cxn modelId="{1ABB9008-A2C8-4C64-AE6E-E8B140D089D5}" type="presParOf" srcId="{1C950032-E6AF-4FA9-A0E3-955F0377C0CD}" destId="{3C8DF25F-E3CB-4476-BBB0-0BAD3697EE43}" srcOrd="1" destOrd="0" presId="urn:microsoft.com/office/officeart/2005/8/layout/list1"/>
    <dgm:cxn modelId="{1708F657-D817-4ACB-A426-9B1389CEE0AF}" type="presParOf" srcId="{1C950032-E6AF-4FA9-A0E3-955F0377C0CD}" destId="{41341CA8-A0AD-49BF-AB23-11292BD0460B}" srcOrd="2" destOrd="0" presId="urn:microsoft.com/office/officeart/2005/8/layout/list1"/>
    <dgm:cxn modelId="{B7A4CDD8-7BFA-4FFF-A772-33E5FFAC7FA3}" type="presParOf" srcId="{1C950032-E6AF-4FA9-A0E3-955F0377C0CD}" destId="{7C5BA60A-E92B-45B4-919F-83710F3C7931}" srcOrd="3" destOrd="0" presId="urn:microsoft.com/office/officeart/2005/8/layout/list1"/>
    <dgm:cxn modelId="{A13CD718-E43D-4047-B01C-F88055873708}" type="presParOf" srcId="{1C950032-E6AF-4FA9-A0E3-955F0377C0CD}" destId="{2913CBFA-D07C-4D13-A373-D8A36FA4136B}" srcOrd="4" destOrd="0" presId="urn:microsoft.com/office/officeart/2005/8/layout/list1"/>
    <dgm:cxn modelId="{F9992942-8F22-4222-8AAD-7560535EA544}" type="presParOf" srcId="{2913CBFA-D07C-4D13-A373-D8A36FA4136B}" destId="{68A707AC-CED1-4BF4-B70C-29C94F02EE47}" srcOrd="0" destOrd="0" presId="urn:microsoft.com/office/officeart/2005/8/layout/list1"/>
    <dgm:cxn modelId="{43470507-6580-4598-B31A-CBFFAFD39A10}" type="presParOf" srcId="{2913CBFA-D07C-4D13-A373-D8A36FA4136B}" destId="{C5D912F8-843A-499F-9EC7-B4358F3C358D}" srcOrd="1" destOrd="0" presId="urn:microsoft.com/office/officeart/2005/8/layout/list1"/>
    <dgm:cxn modelId="{96CB8B6D-52F3-4AD3-99D5-499C700C62BF}" type="presParOf" srcId="{1C950032-E6AF-4FA9-A0E3-955F0377C0CD}" destId="{5854EE1B-9D56-469D-B737-D19BD442065D}" srcOrd="5" destOrd="0" presId="urn:microsoft.com/office/officeart/2005/8/layout/list1"/>
    <dgm:cxn modelId="{813619B7-D2A0-411E-858F-8EEDD41507F6}" type="presParOf" srcId="{1C950032-E6AF-4FA9-A0E3-955F0377C0CD}" destId="{5519E53D-05EE-4F24-959D-44072DF8162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119DA36-8FD7-4C40-88AD-C42483BE2D6C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9B96302-4A10-49B5-AA5F-25759BE404B8}">
      <dgm:prSet/>
      <dgm:spPr/>
      <dgm:t>
        <a:bodyPr/>
        <a:lstStyle/>
        <a:p>
          <a:r>
            <a:rPr lang="en-US" b="1" u="sng"/>
            <a:t>Emerging Trends:</a:t>
          </a:r>
          <a:endParaRPr lang="en-US"/>
        </a:p>
      </dgm:t>
    </dgm:pt>
    <dgm:pt modelId="{84485595-4F21-4F03-A2BA-45F947FC4371}" type="parTrans" cxnId="{DC5A334C-7396-4470-B1E0-29F7DDE39067}">
      <dgm:prSet/>
      <dgm:spPr/>
      <dgm:t>
        <a:bodyPr/>
        <a:lstStyle/>
        <a:p>
          <a:endParaRPr lang="en-US"/>
        </a:p>
      </dgm:t>
    </dgm:pt>
    <dgm:pt modelId="{537D53A2-9413-4A1C-A538-4E3F670BB4C5}" type="sibTrans" cxnId="{DC5A334C-7396-4470-B1E0-29F7DDE39067}">
      <dgm:prSet/>
      <dgm:spPr/>
      <dgm:t>
        <a:bodyPr/>
        <a:lstStyle/>
        <a:p>
          <a:endParaRPr lang="en-US"/>
        </a:p>
      </dgm:t>
    </dgm:pt>
    <dgm:pt modelId="{97AFBF0F-76F0-4E8E-9601-D3D57AC0016B}">
      <dgm:prSet/>
      <dgm:spPr/>
      <dgm:t>
        <a:bodyPr/>
        <a:lstStyle/>
        <a:p>
          <a:r>
            <a:rPr lang="en-US" b="1"/>
            <a:t>Sustainable Fashion:</a:t>
          </a:r>
          <a:r>
            <a:rPr lang="en-US"/>
            <a:t> There is a growing interest in eco-friendly and sustainable products among consumers.</a:t>
          </a:r>
        </a:p>
      </dgm:t>
    </dgm:pt>
    <dgm:pt modelId="{08D4CC13-0BF0-4DA5-8DA2-6E82D33C397A}" type="parTrans" cxnId="{1575E9E5-0FE4-4DD0-9D88-7033E974E6E0}">
      <dgm:prSet/>
      <dgm:spPr/>
      <dgm:t>
        <a:bodyPr/>
        <a:lstStyle/>
        <a:p>
          <a:endParaRPr lang="en-US"/>
        </a:p>
      </dgm:t>
    </dgm:pt>
    <dgm:pt modelId="{3C375900-8A84-4146-9319-880303D0C25D}" type="sibTrans" cxnId="{1575E9E5-0FE4-4DD0-9D88-7033E974E6E0}">
      <dgm:prSet/>
      <dgm:spPr/>
      <dgm:t>
        <a:bodyPr/>
        <a:lstStyle/>
        <a:p>
          <a:endParaRPr lang="en-US"/>
        </a:p>
      </dgm:t>
    </dgm:pt>
    <dgm:pt modelId="{98BB3628-469F-40B2-A207-C2A3BB282489}">
      <dgm:prSet/>
      <dgm:spPr/>
      <dgm:t>
        <a:bodyPr/>
        <a:lstStyle/>
        <a:p>
          <a:r>
            <a:rPr lang="en-US" b="1"/>
            <a:t>Athleisure Wear:</a:t>
          </a:r>
          <a:r>
            <a:rPr lang="en-US"/>
            <a:t> The trend towards comfortable, casual clothing that can be worn for multiple occasions is on the rise.</a:t>
          </a:r>
        </a:p>
      </dgm:t>
    </dgm:pt>
    <dgm:pt modelId="{8113383C-C8E9-44DC-9530-BFF3270F53A0}" type="parTrans" cxnId="{FBD6EE8E-0239-482A-8AFB-40AFB7D25B8A}">
      <dgm:prSet/>
      <dgm:spPr/>
      <dgm:t>
        <a:bodyPr/>
        <a:lstStyle/>
        <a:p>
          <a:endParaRPr lang="en-US"/>
        </a:p>
      </dgm:t>
    </dgm:pt>
    <dgm:pt modelId="{E1DD02D5-920C-4C7D-B492-BDBE959ED51D}" type="sibTrans" cxnId="{FBD6EE8E-0239-482A-8AFB-40AFB7D25B8A}">
      <dgm:prSet/>
      <dgm:spPr/>
      <dgm:t>
        <a:bodyPr/>
        <a:lstStyle/>
        <a:p>
          <a:endParaRPr lang="en-US"/>
        </a:p>
      </dgm:t>
    </dgm:pt>
    <dgm:pt modelId="{AA3BD291-EF00-4B48-8F28-A48E05AF412D}">
      <dgm:prSet/>
      <dgm:spPr/>
      <dgm:t>
        <a:bodyPr/>
        <a:lstStyle/>
        <a:p>
          <a:r>
            <a:rPr lang="en-US" b="1"/>
            <a:t>Ethnic and Festive Wear:</a:t>
          </a:r>
          <a:r>
            <a:rPr lang="en-US"/>
            <a:t> Increased interest in traditional styles during festive seasons, which can be leveraged for targeted marketing.</a:t>
          </a:r>
        </a:p>
      </dgm:t>
    </dgm:pt>
    <dgm:pt modelId="{F903484D-7D00-4F2A-9ED6-ADBA4CD87A5A}" type="parTrans" cxnId="{4ADD3E2C-4F7A-4E8B-9630-7B24BF34E3ED}">
      <dgm:prSet/>
      <dgm:spPr/>
      <dgm:t>
        <a:bodyPr/>
        <a:lstStyle/>
        <a:p>
          <a:endParaRPr lang="en-US"/>
        </a:p>
      </dgm:t>
    </dgm:pt>
    <dgm:pt modelId="{FA260992-8865-4EB2-8C13-1E3E86473B25}" type="sibTrans" cxnId="{4ADD3E2C-4F7A-4E8B-9630-7B24BF34E3ED}">
      <dgm:prSet/>
      <dgm:spPr/>
      <dgm:t>
        <a:bodyPr/>
        <a:lstStyle/>
        <a:p>
          <a:endParaRPr lang="en-US"/>
        </a:p>
      </dgm:t>
    </dgm:pt>
    <dgm:pt modelId="{30194929-10AF-4DC1-92E5-4A36E80FC660}">
      <dgm:prSet/>
      <dgm:spPr/>
      <dgm:t>
        <a:bodyPr/>
        <a:lstStyle/>
        <a:p>
          <a:r>
            <a:rPr lang="en-US" b="1" u="sng"/>
            <a:t>Influencer Impact:</a:t>
          </a:r>
          <a:endParaRPr lang="en-US"/>
        </a:p>
      </dgm:t>
    </dgm:pt>
    <dgm:pt modelId="{6067A206-A036-463F-8C6C-ABACBD32DADE}" type="parTrans" cxnId="{ACE42C1C-D1A6-4C1A-B939-A77B2541517A}">
      <dgm:prSet/>
      <dgm:spPr/>
      <dgm:t>
        <a:bodyPr/>
        <a:lstStyle/>
        <a:p>
          <a:endParaRPr lang="en-US"/>
        </a:p>
      </dgm:t>
    </dgm:pt>
    <dgm:pt modelId="{0377C103-89BC-4786-B6CB-30DE2DE5F1BF}" type="sibTrans" cxnId="{ACE42C1C-D1A6-4C1A-B939-A77B2541517A}">
      <dgm:prSet/>
      <dgm:spPr/>
      <dgm:t>
        <a:bodyPr/>
        <a:lstStyle/>
        <a:p>
          <a:endParaRPr lang="en-US"/>
        </a:p>
      </dgm:t>
    </dgm:pt>
    <dgm:pt modelId="{CDBB540E-DC90-43ED-99B5-EA4C1048D13C}">
      <dgm:prSet/>
      <dgm:spPr/>
      <dgm:t>
        <a:bodyPr/>
        <a:lstStyle/>
        <a:p>
          <a:r>
            <a:rPr lang="en-US"/>
            <a:t>Influencers play a crucial role in shaping consumer opinions and driving discussions about Myntra’s offerings, particularly among younger demographics.</a:t>
          </a:r>
        </a:p>
      </dgm:t>
    </dgm:pt>
    <dgm:pt modelId="{056F952A-081B-4DC5-A1CE-674B25FF45A6}" type="parTrans" cxnId="{E1BAA31A-F58B-4195-BDB8-4F2BFEA24F48}">
      <dgm:prSet/>
      <dgm:spPr/>
      <dgm:t>
        <a:bodyPr/>
        <a:lstStyle/>
        <a:p>
          <a:endParaRPr lang="en-US"/>
        </a:p>
      </dgm:t>
    </dgm:pt>
    <dgm:pt modelId="{5ED65F5C-20AB-4E74-84DD-FAC51B7B500B}" type="sibTrans" cxnId="{E1BAA31A-F58B-4195-BDB8-4F2BFEA24F48}">
      <dgm:prSet/>
      <dgm:spPr/>
      <dgm:t>
        <a:bodyPr/>
        <a:lstStyle/>
        <a:p>
          <a:endParaRPr lang="en-US"/>
        </a:p>
      </dgm:t>
    </dgm:pt>
    <dgm:pt modelId="{E0F068D5-332A-460C-A963-427F4FDA3293}" type="pres">
      <dgm:prSet presAssocID="{5119DA36-8FD7-4C40-88AD-C42483BE2D6C}" presName="linear" presStyleCnt="0">
        <dgm:presLayoutVars>
          <dgm:dir/>
          <dgm:animLvl val="lvl"/>
          <dgm:resizeHandles val="exact"/>
        </dgm:presLayoutVars>
      </dgm:prSet>
      <dgm:spPr/>
    </dgm:pt>
    <dgm:pt modelId="{C760DAD5-4779-4B24-9518-8BFAA7FC3DCE}" type="pres">
      <dgm:prSet presAssocID="{59B96302-4A10-49B5-AA5F-25759BE404B8}" presName="parentLin" presStyleCnt="0"/>
      <dgm:spPr/>
    </dgm:pt>
    <dgm:pt modelId="{A3F057B0-8DA6-41F3-A847-CD7CF14660F8}" type="pres">
      <dgm:prSet presAssocID="{59B96302-4A10-49B5-AA5F-25759BE404B8}" presName="parentLeftMargin" presStyleLbl="node1" presStyleIdx="0" presStyleCnt="2"/>
      <dgm:spPr/>
    </dgm:pt>
    <dgm:pt modelId="{AD88F8B0-F9D4-47A9-9D4C-8EEB3C80CB73}" type="pres">
      <dgm:prSet presAssocID="{59B96302-4A10-49B5-AA5F-25759BE404B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808B0C7-94E4-40CB-8017-6A8C468A50A8}" type="pres">
      <dgm:prSet presAssocID="{59B96302-4A10-49B5-AA5F-25759BE404B8}" presName="negativeSpace" presStyleCnt="0"/>
      <dgm:spPr/>
    </dgm:pt>
    <dgm:pt modelId="{FEF7EE34-F48F-4C69-8EA4-6D63112D6448}" type="pres">
      <dgm:prSet presAssocID="{59B96302-4A10-49B5-AA5F-25759BE404B8}" presName="childText" presStyleLbl="conFgAcc1" presStyleIdx="0" presStyleCnt="2">
        <dgm:presLayoutVars>
          <dgm:bulletEnabled val="1"/>
        </dgm:presLayoutVars>
      </dgm:prSet>
      <dgm:spPr/>
    </dgm:pt>
    <dgm:pt modelId="{8C543ADF-16A9-4C4D-8BE7-EFF446E9952D}" type="pres">
      <dgm:prSet presAssocID="{537D53A2-9413-4A1C-A538-4E3F670BB4C5}" presName="spaceBetweenRectangles" presStyleCnt="0"/>
      <dgm:spPr/>
    </dgm:pt>
    <dgm:pt modelId="{08C67BB0-2F0E-4169-8723-DE2FECA9B732}" type="pres">
      <dgm:prSet presAssocID="{30194929-10AF-4DC1-92E5-4A36E80FC660}" presName="parentLin" presStyleCnt="0"/>
      <dgm:spPr/>
    </dgm:pt>
    <dgm:pt modelId="{9897A534-59E1-4478-989B-F96D997989E5}" type="pres">
      <dgm:prSet presAssocID="{30194929-10AF-4DC1-92E5-4A36E80FC660}" presName="parentLeftMargin" presStyleLbl="node1" presStyleIdx="0" presStyleCnt="2"/>
      <dgm:spPr/>
    </dgm:pt>
    <dgm:pt modelId="{73FCD111-0C1D-4F7E-8747-88CB589BFE3B}" type="pres">
      <dgm:prSet presAssocID="{30194929-10AF-4DC1-92E5-4A36E80FC66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C6ED6FF-FFBD-4F8B-9447-1EB620EA0105}" type="pres">
      <dgm:prSet presAssocID="{30194929-10AF-4DC1-92E5-4A36E80FC660}" presName="negativeSpace" presStyleCnt="0"/>
      <dgm:spPr/>
    </dgm:pt>
    <dgm:pt modelId="{E07ED206-06D3-4CE2-AF6E-5B2FBEA7C800}" type="pres">
      <dgm:prSet presAssocID="{30194929-10AF-4DC1-92E5-4A36E80FC660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E1BAA31A-F58B-4195-BDB8-4F2BFEA24F48}" srcId="{30194929-10AF-4DC1-92E5-4A36E80FC660}" destId="{CDBB540E-DC90-43ED-99B5-EA4C1048D13C}" srcOrd="0" destOrd="0" parTransId="{056F952A-081B-4DC5-A1CE-674B25FF45A6}" sibTransId="{5ED65F5C-20AB-4E74-84DD-FAC51B7B500B}"/>
    <dgm:cxn modelId="{ACE42C1C-D1A6-4C1A-B939-A77B2541517A}" srcId="{5119DA36-8FD7-4C40-88AD-C42483BE2D6C}" destId="{30194929-10AF-4DC1-92E5-4A36E80FC660}" srcOrd="1" destOrd="0" parTransId="{6067A206-A036-463F-8C6C-ABACBD32DADE}" sibTransId="{0377C103-89BC-4786-B6CB-30DE2DE5F1BF}"/>
    <dgm:cxn modelId="{4ADD3E2C-4F7A-4E8B-9630-7B24BF34E3ED}" srcId="{59B96302-4A10-49B5-AA5F-25759BE404B8}" destId="{AA3BD291-EF00-4B48-8F28-A48E05AF412D}" srcOrd="2" destOrd="0" parTransId="{F903484D-7D00-4F2A-9ED6-ADBA4CD87A5A}" sibTransId="{FA260992-8865-4EB2-8C13-1E3E86473B25}"/>
    <dgm:cxn modelId="{B37BEC32-9D2F-44C8-AC79-C3FE515AF674}" type="presOf" srcId="{5119DA36-8FD7-4C40-88AD-C42483BE2D6C}" destId="{E0F068D5-332A-460C-A963-427F4FDA3293}" srcOrd="0" destOrd="0" presId="urn:microsoft.com/office/officeart/2005/8/layout/list1"/>
    <dgm:cxn modelId="{1B6E2038-A24C-47B5-9A32-A2B5D985AE9E}" type="presOf" srcId="{CDBB540E-DC90-43ED-99B5-EA4C1048D13C}" destId="{E07ED206-06D3-4CE2-AF6E-5B2FBEA7C800}" srcOrd="0" destOrd="0" presId="urn:microsoft.com/office/officeart/2005/8/layout/list1"/>
    <dgm:cxn modelId="{737D073A-4082-4C8D-A59C-895D9DCC0FE8}" type="presOf" srcId="{59B96302-4A10-49B5-AA5F-25759BE404B8}" destId="{A3F057B0-8DA6-41F3-A847-CD7CF14660F8}" srcOrd="0" destOrd="0" presId="urn:microsoft.com/office/officeart/2005/8/layout/list1"/>
    <dgm:cxn modelId="{17AC3449-DD10-4975-8C81-8971E23C7C57}" type="presOf" srcId="{97AFBF0F-76F0-4E8E-9601-D3D57AC0016B}" destId="{FEF7EE34-F48F-4C69-8EA4-6D63112D6448}" srcOrd="0" destOrd="0" presId="urn:microsoft.com/office/officeart/2005/8/layout/list1"/>
    <dgm:cxn modelId="{DC5A334C-7396-4470-B1E0-29F7DDE39067}" srcId="{5119DA36-8FD7-4C40-88AD-C42483BE2D6C}" destId="{59B96302-4A10-49B5-AA5F-25759BE404B8}" srcOrd="0" destOrd="0" parTransId="{84485595-4F21-4F03-A2BA-45F947FC4371}" sibTransId="{537D53A2-9413-4A1C-A538-4E3F670BB4C5}"/>
    <dgm:cxn modelId="{FBD6EE8E-0239-482A-8AFB-40AFB7D25B8A}" srcId="{59B96302-4A10-49B5-AA5F-25759BE404B8}" destId="{98BB3628-469F-40B2-A207-C2A3BB282489}" srcOrd="1" destOrd="0" parTransId="{8113383C-C8E9-44DC-9530-BFF3270F53A0}" sibTransId="{E1DD02D5-920C-4C7D-B492-BDBE959ED51D}"/>
    <dgm:cxn modelId="{AB22A39E-0A5C-48CB-81C8-F0FB36E7EAC8}" type="presOf" srcId="{30194929-10AF-4DC1-92E5-4A36E80FC660}" destId="{9897A534-59E1-4478-989B-F96D997989E5}" srcOrd="0" destOrd="0" presId="urn:microsoft.com/office/officeart/2005/8/layout/list1"/>
    <dgm:cxn modelId="{BAA736B2-B8B4-4F5E-B879-8F658915DD89}" type="presOf" srcId="{30194929-10AF-4DC1-92E5-4A36E80FC660}" destId="{73FCD111-0C1D-4F7E-8747-88CB589BFE3B}" srcOrd="1" destOrd="0" presId="urn:microsoft.com/office/officeart/2005/8/layout/list1"/>
    <dgm:cxn modelId="{BF6535CA-015C-4EB6-85F4-A47FC03E0B98}" type="presOf" srcId="{98BB3628-469F-40B2-A207-C2A3BB282489}" destId="{FEF7EE34-F48F-4C69-8EA4-6D63112D6448}" srcOrd="0" destOrd="1" presId="urn:microsoft.com/office/officeart/2005/8/layout/list1"/>
    <dgm:cxn modelId="{699D7EDF-4E5A-4730-BEC3-96EC478898F5}" type="presOf" srcId="{59B96302-4A10-49B5-AA5F-25759BE404B8}" destId="{AD88F8B0-F9D4-47A9-9D4C-8EEB3C80CB73}" srcOrd="1" destOrd="0" presId="urn:microsoft.com/office/officeart/2005/8/layout/list1"/>
    <dgm:cxn modelId="{1575E9E5-0FE4-4DD0-9D88-7033E974E6E0}" srcId="{59B96302-4A10-49B5-AA5F-25759BE404B8}" destId="{97AFBF0F-76F0-4E8E-9601-D3D57AC0016B}" srcOrd="0" destOrd="0" parTransId="{08D4CC13-0BF0-4DA5-8DA2-6E82D33C397A}" sibTransId="{3C375900-8A84-4146-9319-880303D0C25D}"/>
    <dgm:cxn modelId="{5504DEEB-DB86-4C50-B0F9-3EB28E757F50}" type="presOf" srcId="{AA3BD291-EF00-4B48-8F28-A48E05AF412D}" destId="{FEF7EE34-F48F-4C69-8EA4-6D63112D6448}" srcOrd="0" destOrd="2" presId="urn:microsoft.com/office/officeart/2005/8/layout/list1"/>
    <dgm:cxn modelId="{6D655D07-F42E-42CC-B56D-627CE7E47196}" type="presParOf" srcId="{E0F068D5-332A-460C-A963-427F4FDA3293}" destId="{C760DAD5-4779-4B24-9518-8BFAA7FC3DCE}" srcOrd="0" destOrd="0" presId="urn:microsoft.com/office/officeart/2005/8/layout/list1"/>
    <dgm:cxn modelId="{214760E3-8D00-4762-AEA2-7DD82C9C84EB}" type="presParOf" srcId="{C760DAD5-4779-4B24-9518-8BFAA7FC3DCE}" destId="{A3F057B0-8DA6-41F3-A847-CD7CF14660F8}" srcOrd="0" destOrd="0" presId="urn:microsoft.com/office/officeart/2005/8/layout/list1"/>
    <dgm:cxn modelId="{C6D44817-9856-41F9-A6F5-813BE7C332BE}" type="presParOf" srcId="{C760DAD5-4779-4B24-9518-8BFAA7FC3DCE}" destId="{AD88F8B0-F9D4-47A9-9D4C-8EEB3C80CB73}" srcOrd="1" destOrd="0" presId="urn:microsoft.com/office/officeart/2005/8/layout/list1"/>
    <dgm:cxn modelId="{14DB90AC-1363-4ADC-A4F8-5B339DC68525}" type="presParOf" srcId="{E0F068D5-332A-460C-A963-427F4FDA3293}" destId="{B808B0C7-94E4-40CB-8017-6A8C468A50A8}" srcOrd="1" destOrd="0" presId="urn:microsoft.com/office/officeart/2005/8/layout/list1"/>
    <dgm:cxn modelId="{1EF51AE2-9856-4F42-AA79-BE4C1D5E8B87}" type="presParOf" srcId="{E0F068D5-332A-460C-A963-427F4FDA3293}" destId="{FEF7EE34-F48F-4C69-8EA4-6D63112D6448}" srcOrd="2" destOrd="0" presId="urn:microsoft.com/office/officeart/2005/8/layout/list1"/>
    <dgm:cxn modelId="{316B551E-4371-4723-B0BB-82F724BEA589}" type="presParOf" srcId="{E0F068D5-332A-460C-A963-427F4FDA3293}" destId="{8C543ADF-16A9-4C4D-8BE7-EFF446E9952D}" srcOrd="3" destOrd="0" presId="urn:microsoft.com/office/officeart/2005/8/layout/list1"/>
    <dgm:cxn modelId="{DAB5D1D9-89A0-4332-9808-196A8BEBBE76}" type="presParOf" srcId="{E0F068D5-332A-460C-A963-427F4FDA3293}" destId="{08C67BB0-2F0E-4169-8723-DE2FECA9B732}" srcOrd="4" destOrd="0" presId="urn:microsoft.com/office/officeart/2005/8/layout/list1"/>
    <dgm:cxn modelId="{C3A69D46-6390-4479-B52A-F672313C4FE9}" type="presParOf" srcId="{08C67BB0-2F0E-4169-8723-DE2FECA9B732}" destId="{9897A534-59E1-4478-989B-F96D997989E5}" srcOrd="0" destOrd="0" presId="urn:microsoft.com/office/officeart/2005/8/layout/list1"/>
    <dgm:cxn modelId="{1A09BFBB-5390-49B8-8DF4-F04A8CEB14E5}" type="presParOf" srcId="{08C67BB0-2F0E-4169-8723-DE2FECA9B732}" destId="{73FCD111-0C1D-4F7E-8747-88CB589BFE3B}" srcOrd="1" destOrd="0" presId="urn:microsoft.com/office/officeart/2005/8/layout/list1"/>
    <dgm:cxn modelId="{99AC214F-1A35-4EBF-BBF8-C790B71A2F11}" type="presParOf" srcId="{E0F068D5-332A-460C-A963-427F4FDA3293}" destId="{DC6ED6FF-FFBD-4F8B-9447-1EB620EA0105}" srcOrd="5" destOrd="0" presId="urn:microsoft.com/office/officeart/2005/8/layout/list1"/>
    <dgm:cxn modelId="{84A447E7-6B56-4713-84EA-A7548CFEA54D}" type="presParOf" srcId="{E0F068D5-332A-460C-A963-427F4FDA3293}" destId="{E07ED206-06D3-4CE2-AF6E-5B2FBEA7C80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C92A9E4-1C03-4CE9-B567-09CD35A284AD}" type="doc">
      <dgm:prSet loTypeId="urn:microsoft.com/office/officeart/2016/7/layout/AccentHomeChevronProcess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2CA9277-DD1B-4AC7-82A1-F90366640365}">
      <dgm:prSet/>
      <dgm:spPr/>
      <dgm:t>
        <a:bodyPr/>
        <a:lstStyle/>
        <a:p>
          <a:r>
            <a:rPr lang="en-US" dirty="0"/>
            <a:t>21–23 Sep.</a:t>
          </a:r>
        </a:p>
      </dgm:t>
    </dgm:pt>
    <dgm:pt modelId="{D69775C9-2232-494B-839F-5023DF709542}" type="parTrans" cxnId="{D81DE55A-ACA3-437C-8488-B06FDE798AC2}">
      <dgm:prSet/>
      <dgm:spPr/>
      <dgm:t>
        <a:bodyPr/>
        <a:lstStyle/>
        <a:p>
          <a:endParaRPr lang="en-US"/>
        </a:p>
      </dgm:t>
    </dgm:pt>
    <dgm:pt modelId="{EF9847F0-02BF-4E88-99F0-2D6CE949840B}" type="sibTrans" cxnId="{D81DE55A-ACA3-437C-8488-B06FDE798AC2}">
      <dgm:prSet/>
      <dgm:spPr/>
      <dgm:t>
        <a:bodyPr/>
        <a:lstStyle/>
        <a:p>
          <a:endParaRPr lang="en-US"/>
        </a:p>
      </dgm:t>
    </dgm:pt>
    <dgm:pt modelId="{115BA067-46D0-403C-8373-C6DC89A512D8}">
      <dgm:prSet/>
      <dgm:spPr/>
      <dgm:t>
        <a:bodyPr/>
        <a:lstStyle/>
        <a:p>
          <a:r>
            <a:rPr lang="en-US" dirty="0"/>
            <a:t>(Saturday-Monday): Data collection and initial analysis.</a:t>
          </a:r>
        </a:p>
      </dgm:t>
    </dgm:pt>
    <dgm:pt modelId="{197455FC-5733-4335-B658-3A3684E766B3}" type="parTrans" cxnId="{1F9707E3-F2E2-4977-8941-F0682EB5809F}">
      <dgm:prSet/>
      <dgm:spPr/>
      <dgm:t>
        <a:bodyPr/>
        <a:lstStyle/>
        <a:p>
          <a:endParaRPr lang="en-US"/>
        </a:p>
      </dgm:t>
    </dgm:pt>
    <dgm:pt modelId="{4F23EDD6-2878-48BD-BCDD-9C667F701864}" type="sibTrans" cxnId="{1F9707E3-F2E2-4977-8941-F0682EB5809F}">
      <dgm:prSet/>
      <dgm:spPr/>
      <dgm:t>
        <a:bodyPr/>
        <a:lstStyle/>
        <a:p>
          <a:endParaRPr lang="en-US"/>
        </a:p>
      </dgm:t>
    </dgm:pt>
    <dgm:pt modelId="{C0CBB65E-11B7-4372-9E5F-FE87668F6F65}">
      <dgm:prSet/>
      <dgm:spPr/>
      <dgm:t>
        <a:bodyPr/>
        <a:lstStyle/>
        <a:p>
          <a:r>
            <a:rPr lang="en-US" dirty="0"/>
            <a:t>Focus on gathering social media posts and customer reviews.</a:t>
          </a:r>
        </a:p>
      </dgm:t>
    </dgm:pt>
    <dgm:pt modelId="{7440FC3E-694B-4479-949E-D7965F8DFE16}" type="parTrans" cxnId="{5A0EE929-A5F1-4FD8-A979-CB4B6A7A9028}">
      <dgm:prSet/>
      <dgm:spPr/>
      <dgm:t>
        <a:bodyPr/>
        <a:lstStyle/>
        <a:p>
          <a:endParaRPr lang="en-US"/>
        </a:p>
      </dgm:t>
    </dgm:pt>
    <dgm:pt modelId="{8241EE2E-5A86-4AB3-815F-3A801FA263C4}" type="sibTrans" cxnId="{5A0EE929-A5F1-4FD8-A979-CB4B6A7A9028}">
      <dgm:prSet/>
      <dgm:spPr/>
      <dgm:t>
        <a:bodyPr/>
        <a:lstStyle/>
        <a:p>
          <a:endParaRPr lang="en-US"/>
        </a:p>
      </dgm:t>
    </dgm:pt>
    <dgm:pt modelId="{CF3DE524-B6DB-408C-8BB6-D598625A02A6}">
      <dgm:prSet/>
      <dgm:spPr/>
      <dgm:t>
        <a:bodyPr/>
        <a:lstStyle/>
        <a:p>
          <a:r>
            <a:rPr lang="en-US" dirty="0"/>
            <a:t>24 Sep.</a:t>
          </a:r>
        </a:p>
      </dgm:t>
    </dgm:pt>
    <dgm:pt modelId="{CCA46C67-9F08-411F-99FB-15A268C88353}" type="parTrans" cxnId="{5F8A12C1-8C04-41C7-B6E5-6D44B6D90054}">
      <dgm:prSet/>
      <dgm:spPr/>
      <dgm:t>
        <a:bodyPr/>
        <a:lstStyle/>
        <a:p>
          <a:endParaRPr lang="en-US"/>
        </a:p>
      </dgm:t>
    </dgm:pt>
    <dgm:pt modelId="{E87E54FD-AD38-48D1-B9DA-04A0006DEE53}" type="sibTrans" cxnId="{5F8A12C1-8C04-41C7-B6E5-6D44B6D90054}">
      <dgm:prSet/>
      <dgm:spPr/>
      <dgm:t>
        <a:bodyPr/>
        <a:lstStyle/>
        <a:p>
          <a:endParaRPr lang="en-US"/>
        </a:p>
      </dgm:t>
    </dgm:pt>
    <dgm:pt modelId="{9B65A37F-AACE-4BEA-9E55-78E70592D5C5}">
      <dgm:prSet/>
      <dgm:spPr/>
      <dgm:t>
        <a:bodyPr/>
        <a:lstStyle/>
        <a:p>
          <a:r>
            <a:rPr lang="en-US" dirty="0"/>
            <a:t>(Tuesday): Conduct sentiment and brand perception analysis.</a:t>
          </a:r>
        </a:p>
      </dgm:t>
    </dgm:pt>
    <dgm:pt modelId="{A6B431D9-2069-4C05-9389-E1D54C964404}" type="parTrans" cxnId="{547A45AA-C3C1-4A54-B780-8B72D1F923CA}">
      <dgm:prSet/>
      <dgm:spPr/>
      <dgm:t>
        <a:bodyPr/>
        <a:lstStyle/>
        <a:p>
          <a:endParaRPr lang="en-US"/>
        </a:p>
      </dgm:t>
    </dgm:pt>
    <dgm:pt modelId="{3445E1B8-F518-42FF-80D1-932E05AF43BB}" type="sibTrans" cxnId="{547A45AA-C3C1-4A54-B780-8B72D1F923CA}">
      <dgm:prSet/>
      <dgm:spPr/>
      <dgm:t>
        <a:bodyPr/>
        <a:lstStyle/>
        <a:p>
          <a:endParaRPr lang="en-US"/>
        </a:p>
      </dgm:t>
    </dgm:pt>
    <dgm:pt modelId="{651A8AC6-0E98-483F-AEEC-119CE2248C34}">
      <dgm:prSet/>
      <dgm:spPr/>
      <dgm:t>
        <a:bodyPr/>
        <a:lstStyle/>
        <a:p>
          <a:r>
            <a:rPr lang="en-US" dirty="0"/>
            <a:t>Analyze the data collected to categorize sentiments.</a:t>
          </a:r>
        </a:p>
      </dgm:t>
    </dgm:pt>
    <dgm:pt modelId="{0A661076-444B-40C7-AA50-F3BF2C583EB3}" type="parTrans" cxnId="{8F1568EE-2F1C-49F4-9A47-0FE627C1DC93}">
      <dgm:prSet/>
      <dgm:spPr/>
      <dgm:t>
        <a:bodyPr/>
        <a:lstStyle/>
        <a:p>
          <a:endParaRPr lang="en-US"/>
        </a:p>
      </dgm:t>
    </dgm:pt>
    <dgm:pt modelId="{EC3C97F1-2B82-407A-9F82-D982BA565B39}" type="sibTrans" cxnId="{8F1568EE-2F1C-49F4-9A47-0FE627C1DC93}">
      <dgm:prSet/>
      <dgm:spPr/>
      <dgm:t>
        <a:bodyPr/>
        <a:lstStyle/>
        <a:p>
          <a:endParaRPr lang="en-US"/>
        </a:p>
      </dgm:t>
    </dgm:pt>
    <dgm:pt modelId="{CA035522-C3D9-43FA-8BE9-4C3D607069FF}">
      <dgm:prSet/>
      <dgm:spPr/>
      <dgm:t>
        <a:bodyPr/>
        <a:lstStyle/>
        <a:p>
          <a:r>
            <a:rPr lang="en-US" dirty="0"/>
            <a:t>25–26 Sep.</a:t>
          </a:r>
        </a:p>
      </dgm:t>
    </dgm:pt>
    <dgm:pt modelId="{B073D215-6204-4AEF-BBC6-2B94A7A87803}" type="parTrans" cxnId="{49E351BD-6085-4765-A86D-EB89FD1906C8}">
      <dgm:prSet/>
      <dgm:spPr/>
      <dgm:t>
        <a:bodyPr/>
        <a:lstStyle/>
        <a:p>
          <a:endParaRPr lang="en-US"/>
        </a:p>
      </dgm:t>
    </dgm:pt>
    <dgm:pt modelId="{ECCA17CE-8B37-4016-A6EA-D642B58E7F06}" type="sibTrans" cxnId="{49E351BD-6085-4765-A86D-EB89FD1906C8}">
      <dgm:prSet/>
      <dgm:spPr/>
      <dgm:t>
        <a:bodyPr/>
        <a:lstStyle/>
        <a:p>
          <a:endParaRPr lang="en-US"/>
        </a:p>
      </dgm:t>
    </dgm:pt>
    <dgm:pt modelId="{55D9AB9F-6DDD-4CA9-B04E-69E54D5F4300}">
      <dgm:prSet/>
      <dgm:spPr/>
      <dgm:t>
        <a:bodyPr/>
        <a:lstStyle/>
        <a:p>
          <a:r>
            <a:rPr lang="en-US" dirty="0"/>
            <a:t>(Wednesday-Thursday): Perform competitive analysis and develop final recommendations.</a:t>
          </a:r>
        </a:p>
      </dgm:t>
    </dgm:pt>
    <dgm:pt modelId="{3A7E223B-BC62-4843-A0A0-EB55C8B0494E}" type="parTrans" cxnId="{1C903A0F-1DD4-4B98-9993-98180C2F7BD6}">
      <dgm:prSet/>
      <dgm:spPr/>
      <dgm:t>
        <a:bodyPr/>
        <a:lstStyle/>
        <a:p>
          <a:endParaRPr lang="en-US"/>
        </a:p>
      </dgm:t>
    </dgm:pt>
    <dgm:pt modelId="{B8524306-9301-4FF0-8E00-09F56603D7B6}" type="sibTrans" cxnId="{1C903A0F-1DD4-4B98-9993-98180C2F7BD6}">
      <dgm:prSet/>
      <dgm:spPr/>
      <dgm:t>
        <a:bodyPr/>
        <a:lstStyle/>
        <a:p>
          <a:endParaRPr lang="en-US"/>
        </a:p>
      </dgm:t>
    </dgm:pt>
    <dgm:pt modelId="{97B12106-B71F-418C-8A03-857AFC1D8068}">
      <dgm:prSet/>
      <dgm:spPr/>
      <dgm:t>
        <a:bodyPr/>
        <a:lstStyle/>
        <a:p>
          <a:r>
            <a:rPr lang="en-US" dirty="0"/>
            <a:t>Compare Myntra’s performance against key competitors and formulate strategies.</a:t>
          </a:r>
        </a:p>
      </dgm:t>
    </dgm:pt>
    <dgm:pt modelId="{107C3C85-4929-4076-9E59-A48FA97DB2A4}" type="parTrans" cxnId="{2229F832-3D6D-45A3-8AD5-6AF0079569F8}">
      <dgm:prSet/>
      <dgm:spPr/>
      <dgm:t>
        <a:bodyPr/>
        <a:lstStyle/>
        <a:p>
          <a:endParaRPr lang="en-US"/>
        </a:p>
      </dgm:t>
    </dgm:pt>
    <dgm:pt modelId="{A19F6827-82C2-49A1-B87E-E86CDAD1A6B5}" type="sibTrans" cxnId="{2229F832-3D6D-45A3-8AD5-6AF0079569F8}">
      <dgm:prSet/>
      <dgm:spPr/>
      <dgm:t>
        <a:bodyPr/>
        <a:lstStyle/>
        <a:p>
          <a:endParaRPr lang="en-US"/>
        </a:p>
      </dgm:t>
    </dgm:pt>
    <dgm:pt modelId="{EB19CFEE-D29E-4604-8121-28413E2FC5AA}">
      <dgm:prSet/>
      <dgm:spPr/>
      <dgm:t>
        <a:bodyPr/>
        <a:lstStyle/>
        <a:p>
          <a:r>
            <a:rPr lang="en-US" dirty="0"/>
            <a:t>27–29 Sep.</a:t>
          </a:r>
        </a:p>
      </dgm:t>
    </dgm:pt>
    <dgm:pt modelId="{AE2B915B-0B90-45C6-8AC9-6D23E5829B7C}" type="parTrans" cxnId="{60D0F9B2-B713-42C6-89DB-70B87095B270}">
      <dgm:prSet/>
      <dgm:spPr/>
      <dgm:t>
        <a:bodyPr/>
        <a:lstStyle/>
        <a:p>
          <a:endParaRPr lang="en-US"/>
        </a:p>
      </dgm:t>
    </dgm:pt>
    <dgm:pt modelId="{02B410CE-E93C-4018-8CC1-34807C56529C}" type="sibTrans" cxnId="{60D0F9B2-B713-42C6-89DB-70B87095B270}">
      <dgm:prSet/>
      <dgm:spPr/>
      <dgm:t>
        <a:bodyPr/>
        <a:lstStyle/>
        <a:p>
          <a:endParaRPr lang="en-US"/>
        </a:p>
      </dgm:t>
    </dgm:pt>
    <dgm:pt modelId="{83D3DA9B-0394-4D99-8C6C-C55B391BDBCE}">
      <dgm:prSet/>
      <dgm:spPr/>
      <dgm:t>
        <a:bodyPr/>
        <a:lstStyle/>
        <a:p>
          <a:r>
            <a:rPr lang="en-US" dirty="0"/>
            <a:t>(Friday-Sunday): Write the report and prepare the presentation.</a:t>
          </a:r>
        </a:p>
      </dgm:t>
    </dgm:pt>
    <dgm:pt modelId="{3DBBA951-87AE-4436-A122-EBD8FC7B9E5C}" type="parTrans" cxnId="{B85AD2F0-09B8-41A3-8B22-E37342036DCC}">
      <dgm:prSet/>
      <dgm:spPr/>
      <dgm:t>
        <a:bodyPr/>
        <a:lstStyle/>
        <a:p>
          <a:endParaRPr lang="en-US"/>
        </a:p>
      </dgm:t>
    </dgm:pt>
    <dgm:pt modelId="{1DD18ABC-F4F6-46E1-A5FD-31D4899D220F}" type="sibTrans" cxnId="{B85AD2F0-09B8-41A3-8B22-E37342036DCC}">
      <dgm:prSet/>
      <dgm:spPr/>
      <dgm:t>
        <a:bodyPr/>
        <a:lstStyle/>
        <a:p>
          <a:endParaRPr lang="en-US"/>
        </a:p>
      </dgm:t>
    </dgm:pt>
    <dgm:pt modelId="{81CA5795-26E7-475A-920A-1537D1DF8B6F}">
      <dgm:prSet/>
      <dgm:spPr/>
      <dgm:t>
        <a:bodyPr/>
        <a:lstStyle/>
        <a:p>
          <a:r>
            <a:rPr lang="en-US" dirty="0"/>
            <a:t>Draft the final report and design presentation materials.</a:t>
          </a:r>
        </a:p>
      </dgm:t>
    </dgm:pt>
    <dgm:pt modelId="{33FFE10D-C463-4426-9251-26563CBE3FF8}" type="parTrans" cxnId="{16336439-5FE6-44BA-80C9-A3D2A5DBAAB5}">
      <dgm:prSet/>
      <dgm:spPr/>
      <dgm:t>
        <a:bodyPr/>
        <a:lstStyle/>
        <a:p>
          <a:endParaRPr lang="en-US"/>
        </a:p>
      </dgm:t>
    </dgm:pt>
    <dgm:pt modelId="{6EB02458-6BED-43DE-BB42-F9CC10013C19}" type="sibTrans" cxnId="{16336439-5FE6-44BA-80C9-A3D2A5DBAAB5}">
      <dgm:prSet/>
      <dgm:spPr/>
      <dgm:t>
        <a:bodyPr/>
        <a:lstStyle/>
        <a:p>
          <a:endParaRPr lang="en-US"/>
        </a:p>
      </dgm:t>
    </dgm:pt>
    <dgm:pt modelId="{ACD022C1-CC15-452B-8EF7-5F4A684DA966}">
      <dgm:prSet/>
      <dgm:spPr/>
      <dgm:t>
        <a:bodyPr/>
        <a:lstStyle/>
        <a:p>
          <a:r>
            <a:rPr lang="en-US" dirty="0"/>
            <a:t>30 Sep.</a:t>
          </a:r>
        </a:p>
      </dgm:t>
    </dgm:pt>
    <dgm:pt modelId="{1E6D9305-5797-4F44-BF2A-A8D5AF45BBB7}" type="parTrans" cxnId="{02C507A0-74C3-445E-81C5-3665CB548D7E}">
      <dgm:prSet/>
      <dgm:spPr/>
      <dgm:t>
        <a:bodyPr/>
        <a:lstStyle/>
        <a:p>
          <a:endParaRPr lang="en-US"/>
        </a:p>
      </dgm:t>
    </dgm:pt>
    <dgm:pt modelId="{DB32E918-8C15-4FBF-97EA-4F699ADD7F5A}" type="sibTrans" cxnId="{02C507A0-74C3-445E-81C5-3665CB548D7E}">
      <dgm:prSet/>
      <dgm:spPr/>
      <dgm:t>
        <a:bodyPr/>
        <a:lstStyle/>
        <a:p>
          <a:endParaRPr lang="en-US"/>
        </a:p>
      </dgm:t>
    </dgm:pt>
    <dgm:pt modelId="{6DA752FE-4EFA-4CC2-ACA5-66EA4E6BD72A}">
      <dgm:prSet/>
      <dgm:spPr/>
      <dgm:t>
        <a:bodyPr/>
        <a:lstStyle/>
        <a:p>
          <a:r>
            <a:rPr lang="en-US" dirty="0"/>
            <a:t>(Monday): Final review and submission of the project.</a:t>
          </a:r>
        </a:p>
      </dgm:t>
    </dgm:pt>
    <dgm:pt modelId="{41410CCB-3062-4D32-A9B8-9CD8B8FB2B6E}" type="parTrans" cxnId="{5EC08A8B-B375-4EB3-ABE8-22AF0B8E6DDE}">
      <dgm:prSet/>
      <dgm:spPr/>
      <dgm:t>
        <a:bodyPr/>
        <a:lstStyle/>
        <a:p>
          <a:endParaRPr lang="en-US"/>
        </a:p>
      </dgm:t>
    </dgm:pt>
    <dgm:pt modelId="{83334C5A-F9BE-442A-B190-970F4A3172A7}" type="sibTrans" cxnId="{5EC08A8B-B375-4EB3-ABE8-22AF0B8E6DDE}">
      <dgm:prSet/>
      <dgm:spPr/>
      <dgm:t>
        <a:bodyPr/>
        <a:lstStyle/>
        <a:p>
          <a:endParaRPr lang="en-US"/>
        </a:p>
      </dgm:t>
    </dgm:pt>
    <dgm:pt modelId="{E701BF8D-05CB-4C83-B979-CA651FCC8670}">
      <dgm:prSet/>
      <dgm:spPr/>
      <dgm:t>
        <a:bodyPr/>
        <a:lstStyle/>
        <a:p>
          <a:r>
            <a:rPr lang="en-US" dirty="0"/>
            <a:t>Ensure all elements are polished and ready for presentation.</a:t>
          </a:r>
        </a:p>
      </dgm:t>
    </dgm:pt>
    <dgm:pt modelId="{8D817B8C-E444-4B30-97B1-0BB493DB2C22}" type="parTrans" cxnId="{6511A847-B637-4D45-8BD3-84AF67E9B1D3}">
      <dgm:prSet/>
      <dgm:spPr/>
      <dgm:t>
        <a:bodyPr/>
        <a:lstStyle/>
        <a:p>
          <a:endParaRPr lang="en-US"/>
        </a:p>
      </dgm:t>
    </dgm:pt>
    <dgm:pt modelId="{54AA56E9-4C2E-4091-83DF-6683DB86CF03}" type="sibTrans" cxnId="{6511A847-B637-4D45-8BD3-84AF67E9B1D3}">
      <dgm:prSet/>
      <dgm:spPr/>
      <dgm:t>
        <a:bodyPr/>
        <a:lstStyle/>
        <a:p>
          <a:endParaRPr lang="en-US"/>
        </a:p>
      </dgm:t>
    </dgm:pt>
    <dgm:pt modelId="{2D22CCA9-D3A9-4408-8A7C-DDA449509412}" type="pres">
      <dgm:prSet presAssocID="{6C92A9E4-1C03-4CE9-B567-09CD35A284AD}" presName="Name0" presStyleCnt="0">
        <dgm:presLayoutVars>
          <dgm:animLvl val="lvl"/>
          <dgm:resizeHandles val="exact"/>
        </dgm:presLayoutVars>
      </dgm:prSet>
      <dgm:spPr/>
    </dgm:pt>
    <dgm:pt modelId="{0E9AFD3A-68D8-4B7A-8F78-DDC99B66D4F3}" type="pres">
      <dgm:prSet presAssocID="{D2CA9277-DD1B-4AC7-82A1-F90366640365}" presName="composite" presStyleCnt="0"/>
      <dgm:spPr/>
    </dgm:pt>
    <dgm:pt modelId="{530CB1E4-ACBE-4FAE-963E-84F85DD5FD2C}" type="pres">
      <dgm:prSet presAssocID="{D2CA9277-DD1B-4AC7-82A1-F90366640365}" presName="L" presStyleLbl="solidFgAcc1" presStyleIdx="0" presStyleCnt="5">
        <dgm:presLayoutVars>
          <dgm:chMax val="0"/>
          <dgm:chPref val="0"/>
        </dgm:presLayoutVars>
      </dgm:prSet>
      <dgm:spPr/>
    </dgm:pt>
    <dgm:pt modelId="{70045444-5DDF-4068-B821-C21D4B669E6A}" type="pres">
      <dgm:prSet presAssocID="{D2CA9277-DD1B-4AC7-82A1-F90366640365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9547BFFB-F9E6-402C-98B9-29B9A6E00FBB}" type="pres">
      <dgm:prSet presAssocID="{D2CA9277-DD1B-4AC7-82A1-F90366640365}" presName="desTx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56A9EBFB-07DF-476F-B218-268209D12D9F}" type="pres">
      <dgm:prSet presAssocID="{D2CA9277-DD1B-4AC7-82A1-F90366640365}" presName="EmptyPlaceHolder" presStyleCnt="0"/>
      <dgm:spPr/>
    </dgm:pt>
    <dgm:pt modelId="{A8ED6828-38B3-48F8-A128-B991D2ACF84A}" type="pres">
      <dgm:prSet presAssocID="{EF9847F0-02BF-4E88-99F0-2D6CE949840B}" presName="space" presStyleCnt="0"/>
      <dgm:spPr/>
    </dgm:pt>
    <dgm:pt modelId="{13DE22BD-9914-4266-A19D-056FADF0F627}" type="pres">
      <dgm:prSet presAssocID="{CF3DE524-B6DB-408C-8BB6-D598625A02A6}" presName="composite" presStyleCnt="0"/>
      <dgm:spPr/>
    </dgm:pt>
    <dgm:pt modelId="{F23B0ACC-6F14-41C6-9937-430A33BFD481}" type="pres">
      <dgm:prSet presAssocID="{CF3DE524-B6DB-408C-8BB6-D598625A02A6}" presName="L" presStyleLbl="solidFgAcc1" presStyleIdx="1" presStyleCnt="5">
        <dgm:presLayoutVars>
          <dgm:chMax val="0"/>
          <dgm:chPref val="0"/>
        </dgm:presLayoutVars>
      </dgm:prSet>
      <dgm:spPr/>
    </dgm:pt>
    <dgm:pt modelId="{64C57933-D050-4222-906C-8F41306D2190}" type="pres">
      <dgm:prSet presAssocID="{CF3DE524-B6DB-408C-8BB6-D598625A02A6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0C7E6EDB-2117-4940-88C6-790D1DB7B2C6}" type="pres">
      <dgm:prSet presAssocID="{CF3DE524-B6DB-408C-8BB6-D598625A02A6}" presName="desTx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DBD4E89C-4A34-4887-A4A3-DE65150F60B0}" type="pres">
      <dgm:prSet presAssocID="{CF3DE524-B6DB-408C-8BB6-D598625A02A6}" presName="EmptyPlaceHolder" presStyleCnt="0"/>
      <dgm:spPr/>
    </dgm:pt>
    <dgm:pt modelId="{2B5A5E81-B245-4947-8864-BD3401F872C4}" type="pres">
      <dgm:prSet presAssocID="{E87E54FD-AD38-48D1-B9DA-04A0006DEE53}" presName="space" presStyleCnt="0"/>
      <dgm:spPr/>
    </dgm:pt>
    <dgm:pt modelId="{BE8A4AE9-DAD9-4A67-86D9-C15EA30A51C2}" type="pres">
      <dgm:prSet presAssocID="{CA035522-C3D9-43FA-8BE9-4C3D607069FF}" presName="composite" presStyleCnt="0"/>
      <dgm:spPr/>
    </dgm:pt>
    <dgm:pt modelId="{078DBF35-6C4A-4C89-868D-991C8539023E}" type="pres">
      <dgm:prSet presAssocID="{CA035522-C3D9-43FA-8BE9-4C3D607069FF}" presName="L" presStyleLbl="solidFgAcc1" presStyleIdx="2" presStyleCnt="5">
        <dgm:presLayoutVars>
          <dgm:chMax val="0"/>
          <dgm:chPref val="0"/>
        </dgm:presLayoutVars>
      </dgm:prSet>
      <dgm:spPr/>
    </dgm:pt>
    <dgm:pt modelId="{CEE7CD51-8DEF-4AFF-96C1-B463BBC8548E}" type="pres">
      <dgm:prSet presAssocID="{CA035522-C3D9-43FA-8BE9-4C3D607069FF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F005BBCC-0A3A-4004-B934-02827A90D11E}" type="pres">
      <dgm:prSet presAssocID="{CA035522-C3D9-43FA-8BE9-4C3D607069FF}" presName="desTx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38F428FD-DA13-46AD-85AE-290A73F4D046}" type="pres">
      <dgm:prSet presAssocID="{CA035522-C3D9-43FA-8BE9-4C3D607069FF}" presName="EmptyPlaceHolder" presStyleCnt="0"/>
      <dgm:spPr/>
    </dgm:pt>
    <dgm:pt modelId="{AED18E66-16A9-4798-B0AC-E9F05FBBEC24}" type="pres">
      <dgm:prSet presAssocID="{ECCA17CE-8B37-4016-A6EA-D642B58E7F06}" presName="space" presStyleCnt="0"/>
      <dgm:spPr/>
    </dgm:pt>
    <dgm:pt modelId="{96C51DD1-E015-44CC-B037-633955D9BEFC}" type="pres">
      <dgm:prSet presAssocID="{EB19CFEE-D29E-4604-8121-28413E2FC5AA}" presName="composite" presStyleCnt="0"/>
      <dgm:spPr/>
    </dgm:pt>
    <dgm:pt modelId="{0D95BAA5-8FEA-4FB6-93C7-89A92F71A9E9}" type="pres">
      <dgm:prSet presAssocID="{EB19CFEE-D29E-4604-8121-28413E2FC5AA}" presName="L" presStyleLbl="solidFgAcc1" presStyleIdx="3" presStyleCnt="5">
        <dgm:presLayoutVars>
          <dgm:chMax val="0"/>
          <dgm:chPref val="0"/>
        </dgm:presLayoutVars>
      </dgm:prSet>
      <dgm:spPr/>
    </dgm:pt>
    <dgm:pt modelId="{9751873F-476B-4244-BCD9-46E117D2C288}" type="pres">
      <dgm:prSet presAssocID="{EB19CFEE-D29E-4604-8121-28413E2FC5AA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C178AF91-3A6B-472B-827A-C4E24B289150}" type="pres">
      <dgm:prSet presAssocID="{EB19CFEE-D29E-4604-8121-28413E2FC5AA}" presName="desTx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99BA50A6-38C3-4100-A9D2-B8DBEC736CEF}" type="pres">
      <dgm:prSet presAssocID="{EB19CFEE-D29E-4604-8121-28413E2FC5AA}" presName="EmptyPlaceHolder" presStyleCnt="0"/>
      <dgm:spPr/>
    </dgm:pt>
    <dgm:pt modelId="{9BF2C9DD-2E9C-4483-87A7-6A649EE6FDA9}" type="pres">
      <dgm:prSet presAssocID="{02B410CE-E93C-4018-8CC1-34807C56529C}" presName="space" presStyleCnt="0"/>
      <dgm:spPr/>
    </dgm:pt>
    <dgm:pt modelId="{A25EF643-ADBD-4840-B110-3DF9DB8F5BDE}" type="pres">
      <dgm:prSet presAssocID="{ACD022C1-CC15-452B-8EF7-5F4A684DA966}" presName="composite" presStyleCnt="0"/>
      <dgm:spPr/>
    </dgm:pt>
    <dgm:pt modelId="{5B4CF452-D487-4C51-A85F-79A833BD219F}" type="pres">
      <dgm:prSet presAssocID="{ACD022C1-CC15-452B-8EF7-5F4A684DA966}" presName="L" presStyleLbl="solidFgAcc1" presStyleIdx="4" presStyleCnt="5">
        <dgm:presLayoutVars>
          <dgm:chMax val="0"/>
          <dgm:chPref val="0"/>
        </dgm:presLayoutVars>
      </dgm:prSet>
      <dgm:spPr/>
    </dgm:pt>
    <dgm:pt modelId="{81C3C6DC-48BD-4449-B2B7-A4F3073B91AE}" type="pres">
      <dgm:prSet presAssocID="{ACD022C1-CC15-452B-8EF7-5F4A684DA966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CFFE5178-DFA1-43C3-9F92-02A03E2E2AA0}" type="pres">
      <dgm:prSet presAssocID="{ACD022C1-CC15-452B-8EF7-5F4A684DA966}" presName="desTx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28B703D5-7AE6-454C-9331-27D74243F453}" type="pres">
      <dgm:prSet presAssocID="{ACD022C1-CC15-452B-8EF7-5F4A684DA966}" presName="EmptyPlaceHolder" presStyleCnt="0"/>
      <dgm:spPr/>
    </dgm:pt>
  </dgm:ptLst>
  <dgm:cxnLst>
    <dgm:cxn modelId="{1C903A0F-1DD4-4B98-9993-98180C2F7BD6}" srcId="{CA035522-C3D9-43FA-8BE9-4C3D607069FF}" destId="{55D9AB9F-6DDD-4CA9-B04E-69E54D5F4300}" srcOrd="0" destOrd="0" parTransId="{3A7E223B-BC62-4843-A0A0-EB55C8B0494E}" sibTransId="{B8524306-9301-4FF0-8E00-09F56603D7B6}"/>
    <dgm:cxn modelId="{EDB9CC17-77C5-479A-A6B1-F64BD0D089FC}" type="presOf" srcId="{97B12106-B71F-418C-8A03-857AFC1D8068}" destId="{F005BBCC-0A3A-4004-B934-02827A90D11E}" srcOrd="0" destOrd="1" presId="urn:microsoft.com/office/officeart/2016/7/layout/AccentHomeChevronProcess"/>
    <dgm:cxn modelId="{42A02321-17C7-423B-B287-AFBA103B4689}" type="presOf" srcId="{C0CBB65E-11B7-4372-9E5F-FE87668F6F65}" destId="{9547BFFB-F9E6-402C-98B9-29B9A6E00FBB}" srcOrd="0" destOrd="1" presId="urn:microsoft.com/office/officeart/2016/7/layout/AccentHomeChevronProcess"/>
    <dgm:cxn modelId="{77D80127-DD95-487B-BF0A-CFF19F1E6D5C}" type="presOf" srcId="{ACD022C1-CC15-452B-8EF7-5F4A684DA966}" destId="{81C3C6DC-48BD-4449-B2B7-A4F3073B91AE}" srcOrd="0" destOrd="0" presId="urn:microsoft.com/office/officeart/2016/7/layout/AccentHomeChevronProcess"/>
    <dgm:cxn modelId="{5A0EE929-A5F1-4FD8-A979-CB4B6A7A9028}" srcId="{115BA067-46D0-403C-8373-C6DC89A512D8}" destId="{C0CBB65E-11B7-4372-9E5F-FE87668F6F65}" srcOrd="0" destOrd="0" parTransId="{7440FC3E-694B-4479-949E-D7965F8DFE16}" sibTransId="{8241EE2E-5A86-4AB3-815F-3A801FA263C4}"/>
    <dgm:cxn modelId="{2229F832-3D6D-45A3-8AD5-6AF0079569F8}" srcId="{55D9AB9F-6DDD-4CA9-B04E-69E54D5F4300}" destId="{97B12106-B71F-418C-8A03-857AFC1D8068}" srcOrd="0" destOrd="0" parTransId="{107C3C85-4929-4076-9E59-A48FA97DB2A4}" sibTransId="{A19F6827-82C2-49A1-B87E-E86CDAD1A6B5}"/>
    <dgm:cxn modelId="{16336439-5FE6-44BA-80C9-A3D2A5DBAAB5}" srcId="{83D3DA9B-0394-4D99-8C6C-C55B391BDBCE}" destId="{81CA5795-26E7-475A-920A-1537D1DF8B6F}" srcOrd="0" destOrd="0" parTransId="{33FFE10D-C463-4426-9251-26563CBE3FF8}" sibTransId="{6EB02458-6BED-43DE-BB42-F9CC10013C19}"/>
    <dgm:cxn modelId="{93FB033F-85D9-4564-8A19-46FC4D5D1381}" type="presOf" srcId="{81CA5795-26E7-475A-920A-1537D1DF8B6F}" destId="{C178AF91-3A6B-472B-827A-C4E24B289150}" srcOrd="0" destOrd="1" presId="urn:microsoft.com/office/officeart/2016/7/layout/AccentHomeChevronProcess"/>
    <dgm:cxn modelId="{56199840-A1FE-4323-834E-91971B89C6FC}" type="presOf" srcId="{6DA752FE-4EFA-4CC2-ACA5-66EA4E6BD72A}" destId="{CFFE5178-DFA1-43C3-9F92-02A03E2E2AA0}" srcOrd="0" destOrd="0" presId="urn:microsoft.com/office/officeart/2016/7/layout/AccentHomeChevronProcess"/>
    <dgm:cxn modelId="{6511A847-B637-4D45-8BD3-84AF67E9B1D3}" srcId="{6DA752FE-4EFA-4CC2-ACA5-66EA4E6BD72A}" destId="{E701BF8D-05CB-4C83-B979-CA651FCC8670}" srcOrd="0" destOrd="0" parTransId="{8D817B8C-E444-4B30-97B1-0BB493DB2C22}" sibTransId="{54AA56E9-4C2E-4091-83DF-6683DB86CF03}"/>
    <dgm:cxn modelId="{C1D4994F-2586-41AF-B651-25591DC8FBBB}" type="presOf" srcId="{E701BF8D-05CB-4C83-B979-CA651FCC8670}" destId="{CFFE5178-DFA1-43C3-9F92-02A03E2E2AA0}" srcOrd="0" destOrd="1" presId="urn:microsoft.com/office/officeart/2016/7/layout/AccentHomeChevronProcess"/>
    <dgm:cxn modelId="{6B67C253-ED4E-49AF-9ACF-126F02D507B7}" type="presOf" srcId="{CA035522-C3D9-43FA-8BE9-4C3D607069FF}" destId="{CEE7CD51-8DEF-4AFF-96C1-B463BBC8548E}" srcOrd="0" destOrd="0" presId="urn:microsoft.com/office/officeart/2016/7/layout/AccentHomeChevronProcess"/>
    <dgm:cxn modelId="{0D638655-A66F-4C3D-A39C-1B26B6F75CF3}" type="presOf" srcId="{651A8AC6-0E98-483F-AEEC-119CE2248C34}" destId="{0C7E6EDB-2117-4940-88C6-790D1DB7B2C6}" srcOrd="0" destOrd="1" presId="urn:microsoft.com/office/officeart/2016/7/layout/AccentHomeChevronProcess"/>
    <dgm:cxn modelId="{F69B8557-F908-4B0B-9CF0-D2D48F0F55F1}" type="presOf" srcId="{115BA067-46D0-403C-8373-C6DC89A512D8}" destId="{9547BFFB-F9E6-402C-98B9-29B9A6E00FBB}" srcOrd="0" destOrd="0" presId="urn:microsoft.com/office/officeart/2016/7/layout/AccentHomeChevronProcess"/>
    <dgm:cxn modelId="{D81DE55A-ACA3-437C-8488-B06FDE798AC2}" srcId="{6C92A9E4-1C03-4CE9-B567-09CD35A284AD}" destId="{D2CA9277-DD1B-4AC7-82A1-F90366640365}" srcOrd="0" destOrd="0" parTransId="{D69775C9-2232-494B-839F-5023DF709542}" sibTransId="{EF9847F0-02BF-4E88-99F0-2D6CE949840B}"/>
    <dgm:cxn modelId="{5EC08A8B-B375-4EB3-ABE8-22AF0B8E6DDE}" srcId="{ACD022C1-CC15-452B-8EF7-5F4A684DA966}" destId="{6DA752FE-4EFA-4CC2-ACA5-66EA4E6BD72A}" srcOrd="0" destOrd="0" parTransId="{41410CCB-3062-4D32-A9B8-9CD8B8FB2B6E}" sibTransId="{83334C5A-F9BE-442A-B190-970F4A3172A7}"/>
    <dgm:cxn modelId="{02C507A0-74C3-445E-81C5-3665CB548D7E}" srcId="{6C92A9E4-1C03-4CE9-B567-09CD35A284AD}" destId="{ACD022C1-CC15-452B-8EF7-5F4A684DA966}" srcOrd="4" destOrd="0" parTransId="{1E6D9305-5797-4F44-BF2A-A8D5AF45BBB7}" sibTransId="{DB32E918-8C15-4FBF-97EA-4F699ADD7F5A}"/>
    <dgm:cxn modelId="{9785A2A2-CDFE-4B9F-82CC-8E40410F4425}" type="presOf" srcId="{83D3DA9B-0394-4D99-8C6C-C55B391BDBCE}" destId="{C178AF91-3A6B-472B-827A-C4E24B289150}" srcOrd="0" destOrd="0" presId="urn:microsoft.com/office/officeart/2016/7/layout/AccentHomeChevronProcess"/>
    <dgm:cxn modelId="{547A45AA-C3C1-4A54-B780-8B72D1F923CA}" srcId="{CF3DE524-B6DB-408C-8BB6-D598625A02A6}" destId="{9B65A37F-AACE-4BEA-9E55-78E70592D5C5}" srcOrd="0" destOrd="0" parTransId="{A6B431D9-2069-4C05-9389-E1D54C964404}" sibTransId="{3445E1B8-F518-42FF-80D1-932E05AF43BB}"/>
    <dgm:cxn modelId="{60D0F9B2-B713-42C6-89DB-70B87095B270}" srcId="{6C92A9E4-1C03-4CE9-B567-09CD35A284AD}" destId="{EB19CFEE-D29E-4604-8121-28413E2FC5AA}" srcOrd="3" destOrd="0" parTransId="{AE2B915B-0B90-45C6-8AC9-6D23E5829B7C}" sibTransId="{02B410CE-E93C-4018-8CC1-34807C56529C}"/>
    <dgm:cxn modelId="{49E351BD-6085-4765-A86D-EB89FD1906C8}" srcId="{6C92A9E4-1C03-4CE9-B567-09CD35A284AD}" destId="{CA035522-C3D9-43FA-8BE9-4C3D607069FF}" srcOrd="2" destOrd="0" parTransId="{B073D215-6204-4AEF-BBC6-2B94A7A87803}" sibTransId="{ECCA17CE-8B37-4016-A6EA-D642B58E7F06}"/>
    <dgm:cxn modelId="{5F8A12C1-8C04-41C7-B6E5-6D44B6D90054}" srcId="{6C92A9E4-1C03-4CE9-B567-09CD35A284AD}" destId="{CF3DE524-B6DB-408C-8BB6-D598625A02A6}" srcOrd="1" destOrd="0" parTransId="{CCA46C67-9F08-411F-99FB-15A268C88353}" sibTransId="{E87E54FD-AD38-48D1-B9DA-04A0006DEE53}"/>
    <dgm:cxn modelId="{26636BC3-4880-471A-9A5F-E805B4F12B2E}" type="presOf" srcId="{9B65A37F-AACE-4BEA-9E55-78E70592D5C5}" destId="{0C7E6EDB-2117-4940-88C6-790D1DB7B2C6}" srcOrd="0" destOrd="0" presId="urn:microsoft.com/office/officeart/2016/7/layout/AccentHomeChevronProcess"/>
    <dgm:cxn modelId="{110EF1CA-C177-4F3D-8E14-D3C18E4A7BB3}" type="presOf" srcId="{EB19CFEE-D29E-4604-8121-28413E2FC5AA}" destId="{9751873F-476B-4244-BCD9-46E117D2C288}" srcOrd="0" destOrd="0" presId="urn:microsoft.com/office/officeart/2016/7/layout/AccentHomeChevronProcess"/>
    <dgm:cxn modelId="{C6A743CB-FC7E-4D11-957A-3D96AF243B51}" type="presOf" srcId="{55D9AB9F-6DDD-4CA9-B04E-69E54D5F4300}" destId="{F005BBCC-0A3A-4004-B934-02827A90D11E}" srcOrd="0" destOrd="0" presId="urn:microsoft.com/office/officeart/2016/7/layout/AccentHomeChevronProcess"/>
    <dgm:cxn modelId="{127176CC-9DA5-42F8-8FFD-33F461A9B74E}" type="presOf" srcId="{CF3DE524-B6DB-408C-8BB6-D598625A02A6}" destId="{64C57933-D050-4222-906C-8F41306D2190}" srcOrd="0" destOrd="0" presId="urn:microsoft.com/office/officeart/2016/7/layout/AccentHomeChevronProcess"/>
    <dgm:cxn modelId="{F75EA2E2-1A16-4E5D-92FF-797821686DC5}" type="presOf" srcId="{D2CA9277-DD1B-4AC7-82A1-F90366640365}" destId="{70045444-5DDF-4068-B821-C21D4B669E6A}" srcOrd="0" destOrd="0" presId="urn:microsoft.com/office/officeart/2016/7/layout/AccentHomeChevronProcess"/>
    <dgm:cxn modelId="{1F9707E3-F2E2-4977-8941-F0682EB5809F}" srcId="{D2CA9277-DD1B-4AC7-82A1-F90366640365}" destId="{115BA067-46D0-403C-8373-C6DC89A512D8}" srcOrd="0" destOrd="0" parTransId="{197455FC-5733-4335-B658-3A3684E766B3}" sibTransId="{4F23EDD6-2878-48BD-BCDD-9C667F701864}"/>
    <dgm:cxn modelId="{8F1568EE-2F1C-49F4-9A47-0FE627C1DC93}" srcId="{9B65A37F-AACE-4BEA-9E55-78E70592D5C5}" destId="{651A8AC6-0E98-483F-AEEC-119CE2248C34}" srcOrd="0" destOrd="0" parTransId="{0A661076-444B-40C7-AA50-F3BF2C583EB3}" sibTransId="{EC3C97F1-2B82-407A-9F82-D982BA565B39}"/>
    <dgm:cxn modelId="{B85AD2F0-09B8-41A3-8B22-E37342036DCC}" srcId="{EB19CFEE-D29E-4604-8121-28413E2FC5AA}" destId="{83D3DA9B-0394-4D99-8C6C-C55B391BDBCE}" srcOrd="0" destOrd="0" parTransId="{3DBBA951-87AE-4436-A122-EBD8FC7B9E5C}" sibTransId="{1DD18ABC-F4F6-46E1-A5FD-31D4899D220F}"/>
    <dgm:cxn modelId="{50085EF7-3527-4333-8EEC-6C0D9DE2250F}" type="presOf" srcId="{6C92A9E4-1C03-4CE9-B567-09CD35A284AD}" destId="{2D22CCA9-D3A9-4408-8A7C-DDA449509412}" srcOrd="0" destOrd="0" presId="urn:microsoft.com/office/officeart/2016/7/layout/AccentHomeChevronProcess"/>
    <dgm:cxn modelId="{72776886-AC27-4DB8-BB62-450485B4ADE2}" type="presParOf" srcId="{2D22CCA9-D3A9-4408-8A7C-DDA449509412}" destId="{0E9AFD3A-68D8-4B7A-8F78-DDC99B66D4F3}" srcOrd="0" destOrd="0" presId="urn:microsoft.com/office/officeart/2016/7/layout/AccentHomeChevronProcess"/>
    <dgm:cxn modelId="{7CA2CD92-5284-4229-B495-29F10C6E9EE1}" type="presParOf" srcId="{0E9AFD3A-68D8-4B7A-8F78-DDC99B66D4F3}" destId="{530CB1E4-ACBE-4FAE-963E-84F85DD5FD2C}" srcOrd="0" destOrd="0" presId="urn:microsoft.com/office/officeart/2016/7/layout/AccentHomeChevronProcess"/>
    <dgm:cxn modelId="{15D2604F-BF50-42D3-AC10-470E54CC13A1}" type="presParOf" srcId="{0E9AFD3A-68D8-4B7A-8F78-DDC99B66D4F3}" destId="{70045444-5DDF-4068-B821-C21D4B669E6A}" srcOrd="1" destOrd="0" presId="urn:microsoft.com/office/officeart/2016/7/layout/AccentHomeChevronProcess"/>
    <dgm:cxn modelId="{04ABB693-5F52-4F56-B7C4-308BC2AC5849}" type="presParOf" srcId="{0E9AFD3A-68D8-4B7A-8F78-DDC99B66D4F3}" destId="{9547BFFB-F9E6-402C-98B9-29B9A6E00FBB}" srcOrd="2" destOrd="0" presId="urn:microsoft.com/office/officeart/2016/7/layout/AccentHomeChevronProcess"/>
    <dgm:cxn modelId="{9294049A-BF53-49F8-BFB8-F679DA6974E4}" type="presParOf" srcId="{0E9AFD3A-68D8-4B7A-8F78-DDC99B66D4F3}" destId="{56A9EBFB-07DF-476F-B218-268209D12D9F}" srcOrd="3" destOrd="0" presId="urn:microsoft.com/office/officeart/2016/7/layout/AccentHomeChevronProcess"/>
    <dgm:cxn modelId="{6B3CE2C4-E9A6-46AE-9E2D-7AE638D774E1}" type="presParOf" srcId="{2D22CCA9-D3A9-4408-8A7C-DDA449509412}" destId="{A8ED6828-38B3-48F8-A128-B991D2ACF84A}" srcOrd="1" destOrd="0" presId="urn:microsoft.com/office/officeart/2016/7/layout/AccentHomeChevronProcess"/>
    <dgm:cxn modelId="{B37C04B7-CD2F-40E8-95C0-AECD27D699C1}" type="presParOf" srcId="{2D22CCA9-D3A9-4408-8A7C-DDA449509412}" destId="{13DE22BD-9914-4266-A19D-056FADF0F627}" srcOrd="2" destOrd="0" presId="urn:microsoft.com/office/officeart/2016/7/layout/AccentHomeChevronProcess"/>
    <dgm:cxn modelId="{F5B4299A-4602-4CC0-B152-FF3A76B720A2}" type="presParOf" srcId="{13DE22BD-9914-4266-A19D-056FADF0F627}" destId="{F23B0ACC-6F14-41C6-9937-430A33BFD481}" srcOrd="0" destOrd="0" presId="urn:microsoft.com/office/officeart/2016/7/layout/AccentHomeChevronProcess"/>
    <dgm:cxn modelId="{22192915-ED3C-4E1E-B4FD-13D3DF366034}" type="presParOf" srcId="{13DE22BD-9914-4266-A19D-056FADF0F627}" destId="{64C57933-D050-4222-906C-8F41306D2190}" srcOrd="1" destOrd="0" presId="urn:microsoft.com/office/officeart/2016/7/layout/AccentHomeChevronProcess"/>
    <dgm:cxn modelId="{BBF63D5C-D3FB-4C43-8F89-6D15291C7A03}" type="presParOf" srcId="{13DE22BD-9914-4266-A19D-056FADF0F627}" destId="{0C7E6EDB-2117-4940-88C6-790D1DB7B2C6}" srcOrd="2" destOrd="0" presId="urn:microsoft.com/office/officeart/2016/7/layout/AccentHomeChevronProcess"/>
    <dgm:cxn modelId="{813794A0-C967-413A-B170-B865A87F5EEC}" type="presParOf" srcId="{13DE22BD-9914-4266-A19D-056FADF0F627}" destId="{DBD4E89C-4A34-4887-A4A3-DE65150F60B0}" srcOrd="3" destOrd="0" presId="urn:microsoft.com/office/officeart/2016/7/layout/AccentHomeChevronProcess"/>
    <dgm:cxn modelId="{6D16B02B-FA32-4EDC-A8AD-0B1EFA4E804D}" type="presParOf" srcId="{2D22CCA9-D3A9-4408-8A7C-DDA449509412}" destId="{2B5A5E81-B245-4947-8864-BD3401F872C4}" srcOrd="3" destOrd="0" presId="urn:microsoft.com/office/officeart/2016/7/layout/AccentHomeChevronProcess"/>
    <dgm:cxn modelId="{9940012E-11B5-4B04-8317-00E03C1AAC70}" type="presParOf" srcId="{2D22CCA9-D3A9-4408-8A7C-DDA449509412}" destId="{BE8A4AE9-DAD9-4A67-86D9-C15EA30A51C2}" srcOrd="4" destOrd="0" presId="urn:microsoft.com/office/officeart/2016/7/layout/AccentHomeChevronProcess"/>
    <dgm:cxn modelId="{BAEE5DDC-DF31-4474-B88B-34FAB00FD0BF}" type="presParOf" srcId="{BE8A4AE9-DAD9-4A67-86D9-C15EA30A51C2}" destId="{078DBF35-6C4A-4C89-868D-991C8539023E}" srcOrd="0" destOrd="0" presId="urn:microsoft.com/office/officeart/2016/7/layout/AccentHomeChevronProcess"/>
    <dgm:cxn modelId="{7E3EEC66-0012-4119-B20A-E203AE1C128B}" type="presParOf" srcId="{BE8A4AE9-DAD9-4A67-86D9-C15EA30A51C2}" destId="{CEE7CD51-8DEF-4AFF-96C1-B463BBC8548E}" srcOrd="1" destOrd="0" presId="urn:microsoft.com/office/officeart/2016/7/layout/AccentHomeChevronProcess"/>
    <dgm:cxn modelId="{8F05FA79-D5FA-48C9-87D3-BB8B4947BD48}" type="presParOf" srcId="{BE8A4AE9-DAD9-4A67-86D9-C15EA30A51C2}" destId="{F005BBCC-0A3A-4004-B934-02827A90D11E}" srcOrd="2" destOrd="0" presId="urn:microsoft.com/office/officeart/2016/7/layout/AccentHomeChevronProcess"/>
    <dgm:cxn modelId="{C9563BD5-2016-4A81-9304-4D465DC48B1E}" type="presParOf" srcId="{BE8A4AE9-DAD9-4A67-86D9-C15EA30A51C2}" destId="{38F428FD-DA13-46AD-85AE-290A73F4D046}" srcOrd="3" destOrd="0" presId="urn:microsoft.com/office/officeart/2016/7/layout/AccentHomeChevronProcess"/>
    <dgm:cxn modelId="{CFEE3D9F-5DCA-4BE9-8804-98253769A965}" type="presParOf" srcId="{2D22CCA9-D3A9-4408-8A7C-DDA449509412}" destId="{AED18E66-16A9-4798-B0AC-E9F05FBBEC24}" srcOrd="5" destOrd="0" presId="urn:microsoft.com/office/officeart/2016/7/layout/AccentHomeChevronProcess"/>
    <dgm:cxn modelId="{7652A974-9D81-4A2F-97EE-E6F796804564}" type="presParOf" srcId="{2D22CCA9-D3A9-4408-8A7C-DDA449509412}" destId="{96C51DD1-E015-44CC-B037-633955D9BEFC}" srcOrd="6" destOrd="0" presId="urn:microsoft.com/office/officeart/2016/7/layout/AccentHomeChevronProcess"/>
    <dgm:cxn modelId="{4864D52D-44D6-4D97-9932-A3C1FDA33EE7}" type="presParOf" srcId="{96C51DD1-E015-44CC-B037-633955D9BEFC}" destId="{0D95BAA5-8FEA-4FB6-93C7-89A92F71A9E9}" srcOrd="0" destOrd="0" presId="urn:microsoft.com/office/officeart/2016/7/layout/AccentHomeChevronProcess"/>
    <dgm:cxn modelId="{D70C9B3A-2385-45AC-B016-6EA56F049F07}" type="presParOf" srcId="{96C51DD1-E015-44CC-B037-633955D9BEFC}" destId="{9751873F-476B-4244-BCD9-46E117D2C288}" srcOrd="1" destOrd="0" presId="urn:microsoft.com/office/officeart/2016/7/layout/AccentHomeChevronProcess"/>
    <dgm:cxn modelId="{157C2E13-6201-4EAF-8047-E92E6E15517A}" type="presParOf" srcId="{96C51DD1-E015-44CC-B037-633955D9BEFC}" destId="{C178AF91-3A6B-472B-827A-C4E24B289150}" srcOrd="2" destOrd="0" presId="urn:microsoft.com/office/officeart/2016/7/layout/AccentHomeChevronProcess"/>
    <dgm:cxn modelId="{D5556FB0-32D6-42AC-8438-6A34F1A1981A}" type="presParOf" srcId="{96C51DD1-E015-44CC-B037-633955D9BEFC}" destId="{99BA50A6-38C3-4100-A9D2-B8DBEC736CEF}" srcOrd="3" destOrd="0" presId="urn:microsoft.com/office/officeart/2016/7/layout/AccentHomeChevronProcess"/>
    <dgm:cxn modelId="{7E008F1A-615D-480E-ADAF-6BFAD0529AD1}" type="presParOf" srcId="{2D22CCA9-D3A9-4408-8A7C-DDA449509412}" destId="{9BF2C9DD-2E9C-4483-87A7-6A649EE6FDA9}" srcOrd="7" destOrd="0" presId="urn:microsoft.com/office/officeart/2016/7/layout/AccentHomeChevronProcess"/>
    <dgm:cxn modelId="{E4F71C35-EEBE-4289-92CE-B44E9365613A}" type="presParOf" srcId="{2D22CCA9-D3A9-4408-8A7C-DDA449509412}" destId="{A25EF643-ADBD-4840-B110-3DF9DB8F5BDE}" srcOrd="8" destOrd="0" presId="urn:microsoft.com/office/officeart/2016/7/layout/AccentHomeChevronProcess"/>
    <dgm:cxn modelId="{FFE0A34F-D7CF-4FB0-8078-20885BBA4BFC}" type="presParOf" srcId="{A25EF643-ADBD-4840-B110-3DF9DB8F5BDE}" destId="{5B4CF452-D487-4C51-A85F-79A833BD219F}" srcOrd="0" destOrd="0" presId="urn:microsoft.com/office/officeart/2016/7/layout/AccentHomeChevronProcess"/>
    <dgm:cxn modelId="{5FB4F42B-1BD8-47CC-BB64-6944B2B3BD4F}" type="presParOf" srcId="{A25EF643-ADBD-4840-B110-3DF9DB8F5BDE}" destId="{81C3C6DC-48BD-4449-B2B7-A4F3073B91AE}" srcOrd="1" destOrd="0" presId="urn:microsoft.com/office/officeart/2016/7/layout/AccentHomeChevronProcess"/>
    <dgm:cxn modelId="{E1F63E79-3B85-4DDC-B484-42509A33FCF8}" type="presParOf" srcId="{A25EF643-ADBD-4840-B110-3DF9DB8F5BDE}" destId="{CFFE5178-DFA1-43C3-9F92-02A03E2E2AA0}" srcOrd="2" destOrd="0" presId="urn:microsoft.com/office/officeart/2016/7/layout/AccentHomeChevronProcess"/>
    <dgm:cxn modelId="{77F01A5F-41DB-4BE2-A68E-245171F27DC8}" type="presParOf" srcId="{A25EF643-ADBD-4840-B110-3DF9DB8F5BDE}" destId="{28B703D5-7AE6-454C-9331-27D74243F453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AE5DC5-1B23-4072-94DB-EEB15195200E}">
      <dsp:nvSpPr>
        <dsp:cNvPr id="0" name=""/>
        <dsp:cNvSpPr/>
      </dsp:nvSpPr>
      <dsp:spPr>
        <a:xfrm>
          <a:off x="7558" y="381540"/>
          <a:ext cx="1503147" cy="12421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E94877-60AF-4F91-8EF0-877C95D72953}">
      <dsp:nvSpPr>
        <dsp:cNvPr id="0" name=""/>
        <dsp:cNvSpPr/>
      </dsp:nvSpPr>
      <dsp:spPr>
        <a:xfrm>
          <a:off x="7558" y="1779795"/>
          <a:ext cx="4294708" cy="532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kern="1200"/>
            <a:t>Overview of Myntra:</a:t>
          </a:r>
          <a:endParaRPr lang="en-US" sz="3600" kern="1200"/>
        </a:p>
      </dsp:txBody>
      <dsp:txXfrm>
        <a:off x="7558" y="1779795"/>
        <a:ext cx="4294708" cy="532335"/>
      </dsp:txXfrm>
    </dsp:sp>
    <dsp:sp modelId="{0F7F4859-6D3A-45F6-96A8-DC438E4572CD}">
      <dsp:nvSpPr>
        <dsp:cNvPr id="0" name=""/>
        <dsp:cNvSpPr/>
      </dsp:nvSpPr>
      <dsp:spPr>
        <a:xfrm>
          <a:off x="7558" y="2384753"/>
          <a:ext cx="4294708" cy="1627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Myntra is one of India’s leading online fashion and lifestyle retailers, known for its extensive range of clothing, accessories, and footwear.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Operates on a marketplace model, partnering with various brands to offer a wide selection of products.</a:t>
          </a:r>
        </a:p>
      </dsp:txBody>
      <dsp:txXfrm>
        <a:off x="7558" y="2384753"/>
        <a:ext cx="4294708" cy="1627906"/>
      </dsp:txXfrm>
    </dsp:sp>
    <dsp:sp modelId="{0F15B028-5183-4C78-8B3E-4135E374C205}">
      <dsp:nvSpPr>
        <dsp:cNvPr id="0" name=""/>
        <dsp:cNvSpPr/>
      </dsp:nvSpPr>
      <dsp:spPr>
        <a:xfrm>
          <a:off x="5053840" y="381540"/>
          <a:ext cx="1503147" cy="12421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10FE43-0B70-4D17-84D9-C521CDB5DB77}">
      <dsp:nvSpPr>
        <dsp:cNvPr id="0" name=""/>
        <dsp:cNvSpPr/>
      </dsp:nvSpPr>
      <dsp:spPr>
        <a:xfrm>
          <a:off x="5053840" y="1779795"/>
          <a:ext cx="4294708" cy="532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kern="1200"/>
            <a:t>Objectives:</a:t>
          </a:r>
          <a:endParaRPr lang="en-US" sz="3600" kern="1200"/>
        </a:p>
      </dsp:txBody>
      <dsp:txXfrm>
        <a:off x="5053840" y="1779795"/>
        <a:ext cx="4294708" cy="532335"/>
      </dsp:txXfrm>
    </dsp:sp>
    <dsp:sp modelId="{93B02B54-06CF-4447-A5D5-707C0D31B94B}">
      <dsp:nvSpPr>
        <dsp:cNvPr id="0" name=""/>
        <dsp:cNvSpPr/>
      </dsp:nvSpPr>
      <dsp:spPr>
        <a:xfrm>
          <a:off x="5053840" y="2384753"/>
          <a:ext cx="4294708" cy="1627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Assess Brand Perception:</a:t>
          </a:r>
          <a:r>
            <a:rPr lang="en-US" sz="1700" kern="1200"/>
            <a:t> Understand how consumers view Myntra through social media and reviews.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Identify Emerging Fashion Trends:</a:t>
          </a:r>
          <a:r>
            <a:rPr lang="en-US" sz="1700" kern="1200"/>
            <a:t> Utilize data to pinpoint current and upcoming trends in the fashion industry.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Evaluate Competitive Standing:</a:t>
          </a:r>
          <a:r>
            <a:rPr lang="en-US" sz="1700" kern="1200"/>
            <a:t> Analyze Myntra’s position relative to its competitors.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Provide Actionable Recommendations:</a:t>
          </a:r>
          <a:r>
            <a:rPr lang="en-US" sz="1700" kern="1200"/>
            <a:t> Suggest strategies to enhance Myntra's market position based on findings.</a:t>
          </a:r>
        </a:p>
      </dsp:txBody>
      <dsp:txXfrm>
        <a:off x="5053840" y="2384753"/>
        <a:ext cx="4294708" cy="16279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341CA8-A0AD-49BF-AB23-11292BD0460B}">
      <dsp:nvSpPr>
        <dsp:cNvPr id="0" name=""/>
        <dsp:cNvSpPr/>
      </dsp:nvSpPr>
      <dsp:spPr>
        <a:xfrm>
          <a:off x="0" y="389169"/>
          <a:ext cx="10515600" cy="1732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16560" rIns="81612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/>
            <a:t>Social Media:</a:t>
          </a:r>
          <a:r>
            <a:rPr lang="en-US" sz="2000" kern="1200"/>
            <a:t> Analyzed posts and discussions on platforms such as Twitter, Instagram, and Facebook to gauge public sentiment.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/>
            <a:t>Customer Reviews:</a:t>
          </a:r>
          <a:r>
            <a:rPr lang="en-US" sz="2000" kern="1200"/>
            <a:t> Collected data from Google Reviews, Trustpilot, and Myntra's own product pages to understand customer feedback.</a:t>
          </a:r>
        </a:p>
      </dsp:txBody>
      <dsp:txXfrm>
        <a:off x="0" y="389169"/>
        <a:ext cx="10515600" cy="1732500"/>
      </dsp:txXfrm>
    </dsp:sp>
    <dsp:sp modelId="{9AB31685-C5F5-4706-BC74-749A2F52917A}">
      <dsp:nvSpPr>
        <dsp:cNvPr id="0" name=""/>
        <dsp:cNvSpPr/>
      </dsp:nvSpPr>
      <dsp:spPr>
        <a:xfrm>
          <a:off x="525780" y="93969"/>
          <a:ext cx="7360920" cy="5904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u="sng" kern="1200"/>
            <a:t>Platforms Used:</a:t>
          </a:r>
          <a:endParaRPr lang="en-US" sz="2000" kern="1200"/>
        </a:p>
      </dsp:txBody>
      <dsp:txXfrm>
        <a:off x="554601" y="122790"/>
        <a:ext cx="7303278" cy="532758"/>
      </dsp:txXfrm>
    </dsp:sp>
    <dsp:sp modelId="{5519E53D-05EE-4F24-959D-44072DF8162E}">
      <dsp:nvSpPr>
        <dsp:cNvPr id="0" name=""/>
        <dsp:cNvSpPr/>
      </dsp:nvSpPr>
      <dsp:spPr>
        <a:xfrm>
          <a:off x="0" y="2524869"/>
          <a:ext cx="10515600" cy="1732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16560" rIns="81612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Employed relevant hashtags (e.g., #Myntra, #Fashion) to gather data related to customer experiences and opinions.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The data collection was conducted over a 6-month period (April 2024 – September 2024) to capture recent trends and sentiments.</a:t>
          </a:r>
        </a:p>
      </dsp:txBody>
      <dsp:txXfrm>
        <a:off x="0" y="2524869"/>
        <a:ext cx="10515600" cy="1732500"/>
      </dsp:txXfrm>
    </dsp:sp>
    <dsp:sp modelId="{C5D912F8-843A-499F-9EC7-B4358F3C358D}">
      <dsp:nvSpPr>
        <dsp:cNvPr id="0" name=""/>
        <dsp:cNvSpPr/>
      </dsp:nvSpPr>
      <dsp:spPr>
        <a:xfrm>
          <a:off x="525780" y="2229669"/>
          <a:ext cx="7360920" cy="590400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u="sng" kern="1200"/>
            <a:t>Methodology:</a:t>
          </a:r>
          <a:endParaRPr lang="en-US" sz="2000" kern="1200"/>
        </a:p>
      </dsp:txBody>
      <dsp:txXfrm>
        <a:off x="554601" y="2258490"/>
        <a:ext cx="7303278" cy="5327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F7EE34-F48F-4C69-8EA4-6D63112D6448}">
      <dsp:nvSpPr>
        <dsp:cNvPr id="0" name=""/>
        <dsp:cNvSpPr/>
      </dsp:nvSpPr>
      <dsp:spPr>
        <a:xfrm>
          <a:off x="0" y="478493"/>
          <a:ext cx="10515600" cy="2214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95732" rIns="816127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/>
            <a:t>Sustainable Fashion:</a:t>
          </a:r>
          <a:r>
            <a:rPr lang="en-US" sz="1900" kern="1200"/>
            <a:t> There is a growing interest in eco-friendly and sustainable products among consumers.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/>
            <a:t>Athleisure Wear:</a:t>
          </a:r>
          <a:r>
            <a:rPr lang="en-US" sz="1900" kern="1200"/>
            <a:t> The trend towards comfortable, casual clothing that can be worn for multiple occasions is on the rise.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/>
            <a:t>Ethnic and Festive Wear:</a:t>
          </a:r>
          <a:r>
            <a:rPr lang="en-US" sz="1900" kern="1200"/>
            <a:t> Increased interest in traditional styles during festive seasons, which can be leveraged for targeted marketing.</a:t>
          </a:r>
        </a:p>
      </dsp:txBody>
      <dsp:txXfrm>
        <a:off x="0" y="478493"/>
        <a:ext cx="10515600" cy="2214450"/>
      </dsp:txXfrm>
    </dsp:sp>
    <dsp:sp modelId="{AD88F8B0-F9D4-47A9-9D4C-8EEB3C80CB73}">
      <dsp:nvSpPr>
        <dsp:cNvPr id="0" name=""/>
        <dsp:cNvSpPr/>
      </dsp:nvSpPr>
      <dsp:spPr>
        <a:xfrm>
          <a:off x="525780" y="198053"/>
          <a:ext cx="7360920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u="sng" kern="1200"/>
            <a:t>Emerging Trends:</a:t>
          </a:r>
          <a:endParaRPr lang="en-US" sz="1900" kern="1200"/>
        </a:p>
      </dsp:txBody>
      <dsp:txXfrm>
        <a:off x="553160" y="225433"/>
        <a:ext cx="7306160" cy="506120"/>
      </dsp:txXfrm>
    </dsp:sp>
    <dsp:sp modelId="{E07ED206-06D3-4CE2-AF6E-5B2FBEA7C800}">
      <dsp:nvSpPr>
        <dsp:cNvPr id="0" name=""/>
        <dsp:cNvSpPr/>
      </dsp:nvSpPr>
      <dsp:spPr>
        <a:xfrm>
          <a:off x="0" y="3075984"/>
          <a:ext cx="10515600" cy="1077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95732" rIns="816127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Influencers play a crucial role in shaping consumer opinions and driving discussions about Myntra’s offerings, particularly among younger demographics.</a:t>
          </a:r>
        </a:p>
      </dsp:txBody>
      <dsp:txXfrm>
        <a:off x="0" y="3075984"/>
        <a:ext cx="10515600" cy="1077300"/>
      </dsp:txXfrm>
    </dsp:sp>
    <dsp:sp modelId="{73FCD111-0C1D-4F7E-8747-88CB589BFE3B}">
      <dsp:nvSpPr>
        <dsp:cNvPr id="0" name=""/>
        <dsp:cNvSpPr/>
      </dsp:nvSpPr>
      <dsp:spPr>
        <a:xfrm>
          <a:off x="525780" y="2795544"/>
          <a:ext cx="7360920" cy="56088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u="sng" kern="1200"/>
            <a:t>Influencer Impact:</a:t>
          </a:r>
          <a:endParaRPr lang="en-US" sz="1900" kern="1200"/>
        </a:p>
      </dsp:txBody>
      <dsp:txXfrm>
        <a:off x="553160" y="2822924"/>
        <a:ext cx="7306160" cy="5061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0CB1E4-ACBE-4FAE-963E-84F85DD5FD2C}">
      <dsp:nvSpPr>
        <dsp:cNvPr id="0" name=""/>
        <dsp:cNvSpPr/>
      </dsp:nvSpPr>
      <dsp:spPr>
        <a:xfrm rot="5400000">
          <a:off x="-850217" y="1690912"/>
          <a:ext cx="1886762" cy="18205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045444-5DDF-4068-B821-C21D4B669E6A}">
      <dsp:nvSpPr>
        <dsp:cNvPr id="0" name=""/>
        <dsp:cNvSpPr/>
      </dsp:nvSpPr>
      <dsp:spPr>
        <a:xfrm>
          <a:off x="2134" y="2725323"/>
          <a:ext cx="2275741" cy="628920"/>
        </a:xfrm>
        <a:prstGeom prst="homePlate">
          <a:avLst>
            <a:gd name="adj" fmla="val 2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190500" rIns="95250" bIns="1905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21–23 Sep.</a:t>
          </a:r>
        </a:p>
      </dsp:txBody>
      <dsp:txXfrm>
        <a:off x="2134" y="2725323"/>
        <a:ext cx="2197126" cy="628920"/>
      </dsp:txXfrm>
    </dsp:sp>
    <dsp:sp modelId="{9547BFFB-F9E6-402C-98B9-29B9A6E00FBB}">
      <dsp:nvSpPr>
        <dsp:cNvPr id="0" name=""/>
        <dsp:cNvSpPr/>
      </dsp:nvSpPr>
      <dsp:spPr>
        <a:xfrm>
          <a:off x="184193" y="947796"/>
          <a:ext cx="1847902" cy="1668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(Saturday-Monday): Data collection and initial analysis.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Focus on gathering social media posts and customer reviews.</a:t>
          </a:r>
        </a:p>
      </dsp:txBody>
      <dsp:txXfrm>
        <a:off x="184193" y="947796"/>
        <a:ext cx="1847902" cy="1668291"/>
      </dsp:txXfrm>
    </dsp:sp>
    <dsp:sp modelId="{F23B0ACC-6F14-41C6-9937-430A33BFD481}">
      <dsp:nvSpPr>
        <dsp:cNvPr id="0" name=""/>
        <dsp:cNvSpPr/>
      </dsp:nvSpPr>
      <dsp:spPr>
        <a:xfrm rot="5400000">
          <a:off x="1311737" y="1690912"/>
          <a:ext cx="1886762" cy="18205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1610903"/>
              <a:satOff val="-4623"/>
              <a:lumOff val="-74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C57933-D050-4222-906C-8F41306D2190}">
      <dsp:nvSpPr>
        <dsp:cNvPr id="0" name=""/>
        <dsp:cNvSpPr/>
      </dsp:nvSpPr>
      <dsp:spPr>
        <a:xfrm>
          <a:off x="2164088" y="2725323"/>
          <a:ext cx="2275741" cy="628920"/>
        </a:xfrm>
        <a:prstGeom prst="chevron">
          <a:avLst>
            <a:gd name="adj" fmla="val 25000"/>
          </a:avLst>
        </a:prstGeom>
        <a:solidFill>
          <a:schemeClr val="accent2">
            <a:hueOff val="1610903"/>
            <a:satOff val="-4623"/>
            <a:lumOff val="-7402"/>
            <a:alphaOff val="0"/>
          </a:schemeClr>
        </a:solidFill>
        <a:ln w="19050" cap="flat" cmpd="sng" algn="ctr">
          <a:solidFill>
            <a:schemeClr val="accent2">
              <a:hueOff val="1610903"/>
              <a:satOff val="-4623"/>
              <a:lumOff val="-74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190500" rIns="95250" bIns="1905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24 Sep.</a:t>
          </a:r>
        </a:p>
      </dsp:txBody>
      <dsp:txXfrm>
        <a:off x="2321318" y="2725323"/>
        <a:ext cx="1961281" cy="628920"/>
      </dsp:txXfrm>
    </dsp:sp>
    <dsp:sp modelId="{0C7E6EDB-2117-4940-88C6-790D1DB7B2C6}">
      <dsp:nvSpPr>
        <dsp:cNvPr id="0" name=""/>
        <dsp:cNvSpPr/>
      </dsp:nvSpPr>
      <dsp:spPr>
        <a:xfrm>
          <a:off x="2346148" y="947796"/>
          <a:ext cx="1847902" cy="1668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(Tuesday): Conduct sentiment and brand perception analysis.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Analyze the data collected to categorize sentiments.</a:t>
          </a:r>
        </a:p>
      </dsp:txBody>
      <dsp:txXfrm>
        <a:off x="2346148" y="947796"/>
        <a:ext cx="1847902" cy="1668291"/>
      </dsp:txXfrm>
    </dsp:sp>
    <dsp:sp modelId="{078DBF35-6C4A-4C89-868D-991C8539023E}">
      <dsp:nvSpPr>
        <dsp:cNvPr id="0" name=""/>
        <dsp:cNvSpPr/>
      </dsp:nvSpPr>
      <dsp:spPr>
        <a:xfrm rot="5400000">
          <a:off x="3473692" y="1690912"/>
          <a:ext cx="1886762" cy="18205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E7CD51-8DEF-4AFF-96C1-B463BBC8548E}">
      <dsp:nvSpPr>
        <dsp:cNvPr id="0" name=""/>
        <dsp:cNvSpPr/>
      </dsp:nvSpPr>
      <dsp:spPr>
        <a:xfrm>
          <a:off x="4326043" y="2725323"/>
          <a:ext cx="2275741" cy="628920"/>
        </a:xfrm>
        <a:prstGeom prst="chevron">
          <a:avLst>
            <a:gd name="adj" fmla="val 25000"/>
          </a:avLst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190500" rIns="95250" bIns="1905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25–26 Sep.</a:t>
          </a:r>
        </a:p>
      </dsp:txBody>
      <dsp:txXfrm>
        <a:off x="4483273" y="2725323"/>
        <a:ext cx="1961281" cy="628920"/>
      </dsp:txXfrm>
    </dsp:sp>
    <dsp:sp modelId="{F005BBCC-0A3A-4004-B934-02827A90D11E}">
      <dsp:nvSpPr>
        <dsp:cNvPr id="0" name=""/>
        <dsp:cNvSpPr/>
      </dsp:nvSpPr>
      <dsp:spPr>
        <a:xfrm>
          <a:off x="4508102" y="947796"/>
          <a:ext cx="1847902" cy="1252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(Wednesday-Thursday): Perform competitive analysis and develop final recommendations.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Compare Myntra’s performance against key competitors and formulate strategies.</a:t>
          </a:r>
        </a:p>
      </dsp:txBody>
      <dsp:txXfrm>
        <a:off x="4508102" y="947796"/>
        <a:ext cx="1847902" cy="1252990"/>
      </dsp:txXfrm>
    </dsp:sp>
    <dsp:sp modelId="{0D95BAA5-8FEA-4FB6-93C7-89A92F71A9E9}">
      <dsp:nvSpPr>
        <dsp:cNvPr id="0" name=""/>
        <dsp:cNvSpPr/>
      </dsp:nvSpPr>
      <dsp:spPr>
        <a:xfrm rot="5400000">
          <a:off x="5635646" y="1690912"/>
          <a:ext cx="1886762" cy="18205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4832710"/>
              <a:satOff val="-13870"/>
              <a:lumOff val="-222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51873F-476B-4244-BCD9-46E117D2C288}">
      <dsp:nvSpPr>
        <dsp:cNvPr id="0" name=""/>
        <dsp:cNvSpPr/>
      </dsp:nvSpPr>
      <dsp:spPr>
        <a:xfrm>
          <a:off x="6487998" y="2725323"/>
          <a:ext cx="2275741" cy="628920"/>
        </a:xfrm>
        <a:prstGeom prst="chevron">
          <a:avLst>
            <a:gd name="adj" fmla="val 25000"/>
          </a:avLst>
        </a:prstGeom>
        <a:solidFill>
          <a:schemeClr val="accent2">
            <a:hueOff val="4832710"/>
            <a:satOff val="-13870"/>
            <a:lumOff val="-22207"/>
            <a:alphaOff val="0"/>
          </a:schemeClr>
        </a:solidFill>
        <a:ln w="19050" cap="flat" cmpd="sng" algn="ctr">
          <a:solidFill>
            <a:schemeClr val="accent2">
              <a:hueOff val="4832710"/>
              <a:satOff val="-13870"/>
              <a:lumOff val="-222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190500" rIns="95250" bIns="1905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27–29 Sep.</a:t>
          </a:r>
        </a:p>
      </dsp:txBody>
      <dsp:txXfrm>
        <a:off x="6645228" y="2725323"/>
        <a:ext cx="1961281" cy="628920"/>
      </dsp:txXfrm>
    </dsp:sp>
    <dsp:sp modelId="{C178AF91-3A6B-472B-827A-C4E24B289150}">
      <dsp:nvSpPr>
        <dsp:cNvPr id="0" name=""/>
        <dsp:cNvSpPr/>
      </dsp:nvSpPr>
      <dsp:spPr>
        <a:xfrm>
          <a:off x="6670057" y="947796"/>
          <a:ext cx="1847902" cy="1252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(Friday-Sunday): Write the report and prepare the presentation.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Draft the final report and design presentation materials.</a:t>
          </a:r>
        </a:p>
      </dsp:txBody>
      <dsp:txXfrm>
        <a:off x="6670057" y="947796"/>
        <a:ext cx="1847902" cy="1252990"/>
      </dsp:txXfrm>
    </dsp:sp>
    <dsp:sp modelId="{5B4CF452-D487-4C51-A85F-79A833BD219F}">
      <dsp:nvSpPr>
        <dsp:cNvPr id="0" name=""/>
        <dsp:cNvSpPr/>
      </dsp:nvSpPr>
      <dsp:spPr>
        <a:xfrm rot="5400000">
          <a:off x="7797601" y="1690912"/>
          <a:ext cx="1886762" cy="18205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C3C6DC-48BD-4449-B2B7-A4F3073B91AE}">
      <dsp:nvSpPr>
        <dsp:cNvPr id="0" name=""/>
        <dsp:cNvSpPr/>
      </dsp:nvSpPr>
      <dsp:spPr>
        <a:xfrm>
          <a:off x="8649952" y="2725323"/>
          <a:ext cx="2275741" cy="628920"/>
        </a:xfrm>
        <a:prstGeom prst="chevron">
          <a:avLst>
            <a:gd name="adj" fmla="val 25000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190500" rIns="95250" bIns="1905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30 Sep.</a:t>
          </a:r>
        </a:p>
      </dsp:txBody>
      <dsp:txXfrm>
        <a:off x="8807182" y="2725323"/>
        <a:ext cx="1961281" cy="628920"/>
      </dsp:txXfrm>
    </dsp:sp>
    <dsp:sp modelId="{CFFE5178-DFA1-43C3-9F92-02A03E2E2AA0}">
      <dsp:nvSpPr>
        <dsp:cNvPr id="0" name=""/>
        <dsp:cNvSpPr/>
      </dsp:nvSpPr>
      <dsp:spPr>
        <a:xfrm>
          <a:off x="8832012" y="947796"/>
          <a:ext cx="1847902" cy="1252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(Monday): Final review and submission of the project.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Ensure all elements are polished and ready for presentation.</a:t>
          </a:r>
        </a:p>
      </dsp:txBody>
      <dsp:txXfrm>
        <a:off x="8832012" y="947796"/>
        <a:ext cx="1847902" cy="12529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ccent Home Chevron Process"/>
  <dgm:desc val="Use to show a progression; a timeline; sequential steps in a task, process, or workflow; or to emphasize movement or direction. Level 1 text appears inside an chevron shape, except the first shape which comes in a home shape, while Level 2 text appears above the invisible rectangle shapes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7101" y="735283"/>
            <a:ext cx="4978399" cy="3165045"/>
          </a:xfrm>
        </p:spPr>
        <p:txBody>
          <a:bodyPr anchor="b">
            <a:normAutofit/>
          </a:bodyPr>
          <a:lstStyle/>
          <a:p>
            <a:pPr algn="l"/>
            <a:r>
              <a:rPr lang="en-US" sz="5200" b="1">
                <a:latin typeface="Times New Roman"/>
                <a:cs typeface="Times New Roman"/>
              </a:rPr>
              <a:t>Myntra Brand and Market Analysis</a:t>
            </a:r>
            <a:endParaRPr lang="en-US" sz="5200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7101" y="4078423"/>
            <a:ext cx="4978399" cy="2058657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200" b="1">
                <a:latin typeface="Times New Roman"/>
                <a:cs typeface="Times New Roman"/>
              </a:rPr>
              <a:t>An In-depth Analysis of Online Brand Perception and Customer Sentiment</a:t>
            </a:r>
          </a:p>
          <a:p>
            <a:pPr algn="l"/>
            <a:endParaRPr lang="en-US" sz="2200">
              <a:latin typeface="Times New Roman"/>
              <a:cs typeface="Times New Roman"/>
            </a:endParaRPr>
          </a:p>
          <a:p>
            <a:pPr algn="l"/>
            <a:endParaRPr lang="en-US" sz="2200">
              <a:latin typeface="Times New Roman"/>
              <a:cs typeface="Times New Roman"/>
            </a:endParaRPr>
          </a:p>
          <a:p>
            <a:pPr algn="l"/>
            <a:r>
              <a:rPr lang="en-US" sz="2200" b="1" err="1">
                <a:latin typeface="Times New Roman"/>
                <a:cs typeface="Times New Roman"/>
              </a:rPr>
              <a:t>Rajmurthi</a:t>
            </a:r>
            <a:r>
              <a:rPr lang="en-US" sz="2200" b="1">
                <a:latin typeface="Times New Roman"/>
                <a:cs typeface="Times New Roman"/>
              </a:rPr>
              <a:t> KM | MBE11</a:t>
            </a:r>
          </a:p>
        </p:txBody>
      </p:sp>
      <p:pic>
        <p:nvPicPr>
          <p:cNvPr id="7" name="Graphic 6" descr="Upward trend">
            <a:extLst>
              <a:ext uri="{FF2B5EF4-FFF2-40B4-BE49-F238E27FC236}">
                <a16:creationId xmlns:a16="http://schemas.microsoft.com/office/drawing/2014/main" id="{28E23647-2A7D-8915-2537-63903EDCA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13" name="Graphic 12" descr="Upward trend">
            <a:extLst>
              <a:ext uri="{FF2B5EF4-FFF2-40B4-BE49-F238E27FC236}">
                <a16:creationId xmlns:a16="http://schemas.microsoft.com/office/drawing/2014/main" id="{69ED86B0-8739-4247-95B2-D255F6B12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011F4-57B1-47C8-DA39-9A811B361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Times New Roman"/>
                <a:cs typeface="Times New Roman"/>
              </a:rPr>
              <a:t>Competitive Landscape Assessment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54F3F-05D1-EF1E-6C74-2080A4A00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 u="sng" dirty="0">
                <a:latin typeface="Times New Roman"/>
                <a:cs typeface="Times New Roman"/>
              </a:rPr>
              <a:t>Competitors:</a:t>
            </a:r>
            <a:endParaRPr lang="en-US" sz="2000" u="sng" dirty="0">
              <a:latin typeface="Times New Roman"/>
              <a:cs typeface="Times New Roman"/>
            </a:endParaRPr>
          </a:p>
          <a:p>
            <a:pPr lvl="1"/>
            <a:r>
              <a:rPr lang="en-US" sz="2000" b="1" dirty="0">
                <a:latin typeface="Times New Roman"/>
                <a:cs typeface="Times New Roman"/>
              </a:rPr>
              <a:t>Amazon Fashion:</a:t>
            </a:r>
            <a:r>
              <a:rPr lang="en-US" sz="2000" dirty="0">
                <a:latin typeface="Times New Roman"/>
                <a:cs typeface="Times New Roman"/>
              </a:rPr>
              <a:t> Known for quick delivery and a vast product range, presenting a strong competitive threat.</a:t>
            </a:r>
          </a:p>
          <a:p>
            <a:pPr lvl="1"/>
            <a:r>
              <a:rPr lang="en-US" sz="2000" b="1" dirty="0">
                <a:latin typeface="Times New Roman"/>
                <a:cs typeface="Times New Roman"/>
              </a:rPr>
              <a:t>Flipkart Fashion:</a:t>
            </a:r>
            <a:r>
              <a:rPr lang="en-US" sz="2000" dirty="0">
                <a:latin typeface="Times New Roman"/>
                <a:cs typeface="Times New Roman"/>
              </a:rPr>
              <a:t> Focuses on budget-friendly options, appealing to price-sensitive consumers.</a:t>
            </a:r>
          </a:p>
          <a:p>
            <a:pPr lvl="1"/>
            <a:r>
              <a:rPr lang="en-US" sz="2000" b="1" dirty="0">
                <a:latin typeface="Times New Roman"/>
                <a:cs typeface="Times New Roman"/>
              </a:rPr>
              <a:t>AJIO:</a:t>
            </a:r>
            <a:r>
              <a:rPr lang="en-US" sz="2000" dirty="0">
                <a:latin typeface="Times New Roman"/>
                <a:cs typeface="Times New Roman"/>
              </a:rPr>
              <a:t> Strong in the premium fashion segment, attracting customers looking for unique styles.</a:t>
            </a:r>
          </a:p>
          <a:p>
            <a:pPr marL="0" indent="0">
              <a:buNone/>
            </a:pPr>
            <a:r>
              <a:rPr lang="en-US" sz="2000" b="1" u="sng" dirty="0">
                <a:latin typeface="Times New Roman"/>
                <a:cs typeface="Times New Roman"/>
              </a:rPr>
              <a:t>Comparative Analysis:</a:t>
            </a:r>
            <a:endParaRPr lang="en-US" sz="2000" u="sng" dirty="0">
              <a:latin typeface="Times New Roman"/>
              <a:cs typeface="Times New Roman"/>
            </a:endParaRPr>
          </a:p>
          <a:p>
            <a:pPr lvl="1"/>
            <a:r>
              <a:rPr lang="en-US" sz="2000" dirty="0">
                <a:latin typeface="Times New Roman"/>
                <a:cs typeface="Times New Roman"/>
              </a:rPr>
              <a:t>Myntra excels in exclusive partnerships with designers and brands but needs to address its customer service and logistics to compete effectively.</a:t>
            </a:r>
          </a:p>
          <a:p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920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A62F89-EEC3-5769-7D57-0293C3275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>
                <a:latin typeface="Times New Roman"/>
                <a:cs typeface="Times New Roman"/>
              </a:rPr>
              <a:t>Strategic Recommendations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445E48EA-0818-0F59-5106-97625D649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b="1" dirty="0">
                <a:latin typeface="Times New Roman"/>
                <a:cs typeface="Times New Roman"/>
              </a:rPr>
              <a:t>Enhance Delivery and Customer Service:</a:t>
            </a:r>
            <a:endParaRPr lang="en-US" sz="1800" dirty="0">
              <a:latin typeface="Times New Roman"/>
              <a:cs typeface="Times New Roman"/>
            </a:endParaRPr>
          </a:p>
          <a:p>
            <a:pPr lvl="1"/>
            <a:r>
              <a:rPr lang="en-US" sz="1800" dirty="0">
                <a:latin typeface="Times New Roman"/>
                <a:cs typeface="Times New Roman"/>
              </a:rPr>
              <a:t>Improve logistics partnerships and implement better communication channels to address customer inquiries promptly.</a:t>
            </a:r>
          </a:p>
          <a:p>
            <a:r>
              <a:rPr lang="en-US" sz="1800" b="1" dirty="0">
                <a:latin typeface="Times New Roman"/>
                <a:cs typeface="Times New Roman"/>
              </a:rPr>
              <a:t>Introduce Sustainable Fashion Line:</a:t>
            </a:r>
            <a:endParaRPr lang="en-US" sz="1800" dirty="0">
              <a:latin typeface="Times New Roman"/>
              <a:cs typeface="Times New Roman"/>
            </a:endParaRPr>
          </a:p>
          <a:p>
            <a:pPr lvl="1"/>
            <a:r>
              <a:rPr lang="en-US" sz="1800" dirty="0">
                <a:latin typeface="Times New Roman"/>
                <a:cs typeface="Times New Roman"/>
              </a:rPr>
              <a:t>Launch a collection of eco-friendly products to attract environmentally conscious consumers.</a:t>
            </a:r>
          </a:p>
          <a:p>
            <a:r>
              <a:rPr lang="en-US" sz="1800" b="1" dirty="0">
                <a:latin typeface="Times New Roman"/>
                <a:cs typeface="Times New Roman"/>
              </a:rPr>
              <a:t>Strengthen Influencer Marketing Efforts:</a:t>
            </a:r>
            <a:endParaRPr lang="en-US" sz="1800" dirty="0">
              <a:latin typeface="Times New Roman"/>
              <a:cs typeface="Times New Roman"/>
            </a:endParaRPr>
          </a:p>
          <a:p>
            <a:pPr lvl="1"/>
            <a:r>
              <a:rPr lang="en-US" sz="1800" dirty="0">
                <a:latin typeface="Times New Roman"/>
                <a:cs typeface="Times New Roman"/>
              </a:rPr>
              <a:t>Collaborate with more influencers to enhance brand visibility and engage with a younger audience effectively.</a:t>
            </a:r>
          </a:p>
          <a:p>
            <a:r>
              <a:rPr lang="en-US" sz="1800" b="1" dirty="0">
                <a:latin typeface="Times New Roman"/>
                <a:cs typeface="Times New Roman"/>
              </a:rPr>
              <a:t>Focus on Competitive Differentiation:</a:t>
            </a:r>
            <a:endParaRPr lang="en-US" sz="1800" dirty="0">
              <a:latin typeface="Times New Roman"/>
              <a:cs typeface="Times New Roman"/>
            </a:endParaRPr>
          </a:p>
          <a:p>
            <a:pPr lvl="1"/>
            <a:r>
              <a:rPr lang="en-US" sz="1800" dirty="0">
                <a:latin typeface="Times New Roman"/>
                <a:cs typeface="Times New Roman"/>
              </a:rPr>
              <a:t>Highlight exclusive designer collaborations in marketing efforts to distinguish Myntra from competitors.</a:t>
            </a:r>
          </a:p>
          <a:p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Graphic 32" descr="Business Growth">
            <a:extLst>
              <a:ext uri="{FF2B5EF4-FFF2-40B4-BE49-F238E27FC236}">
                <a16:creationId xmlns:a16="http://schemas.microsoft.com/office/drawing/2014/main" id="{84E93058-2535-DCB9-2418-82E59D43F9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1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Multi-coloured paper-craft art">
            <a:extLst>
              <a:ext uri="{FF2B5EF4-FFF2-40B4-BE49-F238E27FC236}">
                <a16:creationId xmlns:a16="http://schemas.microsoft.com/office/drawing/2014/main" id="{174E5AB2-FCEC-727C-5A85-26CC0FAA41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383" r="7766" b="2"/>
          <a:stretch/>
        </p:blipFill>
        <p:spPr>
          <a:xfrm>
            <a:off x="20" y="10"/>
            <a:ext cx="6204384" cy="5114534"/>
          </a:xfrm>
          <a:custGeom>
            <a:avLst/>
            <a:gdLst/>
            <a:ahLst/>
            <a:cxnLst/>
            <a:rect l="l" t="t" r="r" b="b"/>
            <a:pathLst>
              <a:path w="6204404" h="5114544">
                <a:moveTo>
                  <a:pt x="5659431" y="0"/>
                </a:moveTo>
                <a:lnTo>
                  <a:pt x="6157098" y="0"/>
                </a:lnTo>
                <a:lnTo>
                  <a:pt x="6181355" y="190991"/>
                </a:lnTo>
                <a:cubicBezTo>
                  <a:pt x="6196596" y="341154"/>
                  <a:pt x="6204404" y="493515"/>
                  <a:pt x="6204404" y="647700"/>
                </a:cubicBezTo>
                <a:cubicBezTo>
                  <a:pt x="6204404" y="3114670"/>
                  <a:pt x="4205578" y="5114544"/>
                  <a:pt x="1739900" y="5114544"/>
                </a:cubicBezTo>
                <a:cubicBezTo>
                  <a:pt x="1123481" y="5114544"/>
                  <a:pt x="536240" y="4989552"/>
                  <a:pt x="2114" y="4763518"/>
                </a:cubicBezTo>
                <a:lnTo>
                  <a:pt x="0" y="4762561"/>
                </a:lnTo>
                <a:lnTo>
                  <a:pt x="0" y="4226363"/>
                </a:lnTo>
                <a:lnTo>
                  <a:pt x="15791" y="4234455"/>
                </a:lnTo>
                <a:cubicBezTo>
                  <a:pt x="537360" y="4485921"/>
                  <a:pt x="1122182" y="4626842"/>
                  <a:pt x="1739899" y="4626842"/>
                </a:cubicBezTo>
                <a:cubicBezTo>
                  <a:pt x="3936226" y="4626842"/>
                  <a:pt x="5716700" y="2845319"/>
                  <a:pt x="5716700" y="647700"/>
                </a:cubicBezTo>
                <a:cubicBezTo>
                  <a:pt x="5716700" y="510349"/>
                  <a:pt x="5709745" y="374623"/>
                  <a:pt x="5696169" y="240856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B8DCC7-52FC-159B-09C1-A1DD6A460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4" y="327026"/>
            <a:ext cx="4164011" cy="2611437"/>
          </a:xfrm>
        </p:spPr>
        <p:txBody>
          <a:bodyPr>
            <a:normAutofit/>
          </a:bodyPr>
          <a:lstStyle/>
          <a:p>
            <a:r>
              <a:rPr lang="en-US" sz="3600">
                <a:latin typeface="Times New Roman"/>
                <a:cs typeface="Times New Roman"/>
              </a:rPr>
              <a:t>Project Evaluation Metrics, Technical Tags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AD09ACC-3B21-411A-F280-A53C134AD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397" y="1637460"/>
            <a:ext cx="5329236" cy="405765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800" b="1" u="sng" dirty="0">
                <a:latin typeface="Times New Roman"/>
                <a:cs typeface="Times New Roman"/>
              </a:rPr>
              <a:t>Metrics for Success:</a:t>
            </a:r>
            <a:endParaRPr lang="en-US" sz="1800" u="sng" dirty="0"/>
          </a:p>
          <a:p>
            <a:pPr lvl="1"/>
            <a:r>
              <a:rPr lang="en-US" sz="1800" dirty="0">
                <a:latin typeface="Times New Roman"/>
                <a:cs typeface="Times New Roman"/>
              </a:rPr>
              <a:t>Quality of data collection and analysis.</a:t>
            </a:r>
            <a:endParaRPr lang="en-US" sz="1800" dirty="0"/>
          </a:p>
          <a:p>
            <a:pPr lvl="1"/>
            <a:r>
              <a:rPr lang="en-US" sz="1800" dirty="0">
                <a:latin typeface="Times New Roman"/>
                <a:cs typeface="Times New Roman"/>
              </a:rPr>
              <a:t>Depth of insights into customer sentiment and brand perception.</a:t>
            </a:r>
            <a:endParaRPr lang="en-US" sz="1800" dirty="0"/>
          </a:p>
          <a:p>
            <a:pPr lvl="1"/>
            <a:r>
              <a:rPr lang="en-US" sz="1800" dirty="0">
                <a:latin typeface="Times New Roman"/>
                <a:cs typeface="Times New Roman"/>
              </a:rPr>
              <a:t>Clarity and practicality of strategic recommendations.</a:t>
            </a:r>
            <a:endParaRPr lang="en-US" sz="1800" dirty="0"/>
          </a:p>
          <a:p>
            <a:pPr lvl="1"/>
            <a:r>
              <a:rPr lang="en-US" sz="1800" dirty="0">
                <a:latin typeface="Times New Roman"/>
                <a:cs typeface="Times New Roman"/>
              </a:rPr>
              <a:t>Overall quality of the final report and presentation materials.</a:t>
            </a:r>
            <a:endParaRPr lang="en-US" sz="1800" dirty="0"/>
          </a:p>
          <a:p>
            <a:pPr marL="0" indent="0">
              <a:buNone/>
            </a:pPr>
            <a:r>
              <a:rPr lang="en-US" sz="1800" b="1" u="sng" dirty="0">
                <a:latin typeface="Times New Roman"/>
                <a:cs typeface="Times New Roman"/>
              </a:rPr>
              <a:t>Relevant Tags:</a:t>
            </a:r>
            <a:endParaRPr lang="en-US" sz="1800" u="sng" dirty="0"/>
          </a:p>
          <a:p>
            <a:pPr lvl="1"/>
            <a:r>
              <a:rPr lang="en-US" sz="1800" dirty="0">
                <a:latin typeface="Times New Roman"/>
                <a:cs typeface="Times New Roman"/>
              </a:rPr>
              <a:t>Social Media Analysis</a:t>
            </a:r>
            <a:endParaRPr lang="en-US" sz="1800" dirty="0"/>
          </a:p>
          <a:p>
            <a:pPr lvl="1"/>
            <a:r>
              <a:rPr lang="en-US" sz="1800" dirty="0">
                <a:latin typeface="Times New Roman"/>
                <a:cs typeface="Times New Roman"/>
              </a:rPr>
              <a:t>Sentiment Analysis</a:t>
            </a:r>
            <a:endParaRPr lang="en-US" sz="1800" dirty="0"/>
          </a:p>
          <a:p>
            <a:pPr lvl="1"/>
            <a:r>
              <a:rPr lang="en-US" sz="1800" dirty="0">
                <a:latin typeface="Times New Roman"/>
                <a:cs typeface="Times New Roman"/>
              </a:rPr>
              <a:t>E-commerce</a:t>
            </a:r>
            <a:endParaRPr lang="en-US" sz="1800" dirty="0"/>
          </a:p>
          <a:p>
            <a:pPr lvl="1"/>
            <a:r>
              <a:rPr lang="en-US" sz="1800" dirty="0">
                <a:latin typeface="Times New Roman"/>
                <a:cs typeface="Times New Roman"/>
              </a:rPr>
              <a:t>Fashion Trends</a:t>
            </a:r>
            <a:endParaRPr lang="en-US" sz="1800" dirty="0"/>
          </a:p>
          <a:p>
            <a:pPr lvl="1"/>
            <a:r>
              <a:rPr lang="en-US" sz="1800" dirty="0">
                <a:latin typeface="Times New Roman"/>
                <a:cs typeface="Times New Roman"/>
              </a:rPr>
              <a:t>Competitor Analysis</a:t>
            </a:r>
            <a:endParaRPr lang="en-US" sz="1800" dirty="0"/>
          </a:p>
          <a:p>
            <a:pPr lvl="1"/>
            <a:r>
              <a:rPr lang="en-US" sz="1800" dirty="0">
                <a:latin typeface="Times New Roman"/>
                <a:cs typeface="Times New Roman"/>
              </a:rPr>
              <a:t>Data Visualization</a:t>
            </a:r>
            <a:br>
              <a:rPr lang="en-US" sz="1800" dirty="0"/>
            </a:br>
            <a:endParaRPr lang="en-US" sz="1500"/>
          </a:p>
          <a:p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2826480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D4C424-61F0-CF1F-E1D5-99A0385C4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Project Timeline</a:t>
            </a:r>
          </a:p>
        </p:txBody>
      </p:sp>
      <p:graphicFrame>
        <p:nvGraphicFramePr>
          <p:cNvPr id="41" name="Content Placeholder 2">
            <a:extLst>
              <a:ext uri="{FF2B5EF4-FFF2-40B4-BE49-F238E27FC236}">
                <a16:creationId xmlns:a16="http://schemas.microsoft.com/office/drawing/2014/main" id="{5BF9C849-E15A-C09F-2ADE-FA5D3B5F62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276407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399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89172B-70DF-C50E-C314-D52754ADE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Conclusion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4F71A-70EA-361E-7A4C-5E771871A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b="1" u="sng">
                <a:latin typeface="Times New Roman"/>
                <a:cs typeface="Times New Roman"/>
              </a:rPr>
              <a:t>Summary:</a:t>
            </a:r>
            <a:endParaRPr lang="en-US" u="sng"/>
          </a:p>
          <a:p>
            <a:pPr lvl="1"/>
            <a:r>
              <a:rPr lang="en-US">
                <a:latin typeface="Times New Roman"/>
                <a:cs typeface="Times New Roman"/>
              </a:rPr>
              <a:t>Myntra is well-regarded for its product variety and brand recognition, but it faces challenges in logistics and customer service.</a:t>
            </a:r>
            <a:endParaRPr lang="en-US"/>
          </a:p>
          <a:p>
            <a:pPr marL="0" indent="0">
              <a:buNone/>
            </a:pPr>
            <a:r>
              <a:rPr lang="en-US" b="1" u="sng">
                <a:latin typeface="Times New Roman"/>
                <a:cs typeface="Times New Roman"/>
              </a:rPr>
              <a:t>Future Recommendations:</a:t>
            </a:r>
            <a:endParaRPr lang="en-US" u="sng"/>
          </a:p>
          <a:p>
            <a:pPr lvl="1"/>
            <a:r>
              <a:rPr lang="en-US">
                <a:latin typeface="Times New Roman"/>
                <a:cs typeface="Times New Roman"/>
              </a:rPr>
              <a:t>Focus on improving customer experience, enhancing operational efficiency, and leveraging emerging trends to maintain and grow market position.</a:t>
            </a:r>
            <a:endParaRPr lang="en-US"/>
          </a:p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56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9A7F3BF-8763-4074-AD77-92790AF31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4DDA52-C828-497D-342A-394500716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9356106" cy="1200329"/>
          </a:xfrm>
        </p:spPr>
        <p:txBody>
          <a:bodyPr anchor="t">
            <a:normAutofit/>
          </a:bodyPr>
          <a:lstStyle/>
          <a:p>
            <a:r>
              <a:rPr lang="en-US" sz="8000">
                <a:latin typeface="Times New Roman"/>
                <a:cs typeface="Times New Roman"/>
              </a:rPr>
              <a:t>Introduction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4200" y="554152"/>
            <a:ext cx="574177" cy="1075866"/>
            <a:chOff x="10994200" y="554152"/>
            <a:chExt cx="574177" cy="1075866"/>
          </a:xfrm>
        </p:grpSpPr>
        <p:sp>
          <p:nvSpPr>
            <p:cNvPr id="12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2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solidFill>
              <a:schemeClr val="accent2"/>
            </a:solidFill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2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62659B60-03F9-AEA8-49EB-977FFAE84F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1871524"/>
              </p:ext>
            </p:extLst>
          </p:nvPr>
        </p:nvGraphicFramePr>
        <p:xfrm>
          <a:off x="1188062" y="1231713"/>
          <a:ext cx="9356107" cy="439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0531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A28707-787A-D243-1370-C692833A2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SWOT Analysis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3DEC532-E635-60EA-7989-9A3776F14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500" b="1" u="sng">
                <a:latin typeface="Times New Roman"/>
                <a:cs typeface="Times New Roman"/>
              </a:rPr>
              <a:t>Strengths</a:t>
            </a:r>
            <a:endParaRPr lang="en-US" sz="1500" u="sng">
              <a:latin typeface="Times New Roman"/>
              <a:cs typeface="Times New Roman"/>
            </a:endParaRPr>
          </a:p>
          <a:p>
            <a:r>
              <a:rPr lang="en-US" sz="1500" b="1">
                <a:latin typeface="Times New Roman"/>
                <a:cs typeface="Times New Roman"/>
              </a:rPr>
              <a:t>Strong Brand Recognition:</a:t>
            </a:r>
            <a:r>
              <a:rPr lang="en-US" sz="1500">
                <a:latin typeface="Times New Roman"/>
                <a:cs typeface="Times New Roman"/>
              </a:rPr>
              <a:t> Myntra is a household name in the Indian online retail space, synonymous with fashion.</a:t>
            </a:r>
          </a:p>
          <a:p>
            <a:r>
              <a:rPr lang="en-US" sz="1500" b="1">
                <a:latin typeface="Times New Roman"/>
                <a:cs typeface="Times New Roman"/>
              </a:rPr>
              <a:t>Wide Product Range:</a:t>
            </a:r>
            <a:r>
              <a:rPr lang="en-US" sz="1500">
                <a:latin typeface="Times New Roman"/>
                <a:cs typeface="Times New Roman"/>
              </a:rPr>
              <a:t> Offers a diverse selection of products, catering to different styles and budgets, which attracts a broad customer base.</a:t>
            </a:r>
          </a:p>
          <a:p>
            <a:r>
              <a:rPr lang="en-US" sz="1500" b="1">
                <a:latin typeface="Times New Roman"/>
                <a:cs typeface="Times New Roman"/>
              </a:rPr>
              <a:t>Exclusive Partnerships:</a:t>
            </a:r>
            <a:r>
              <a:rPr lang="en-US" sz="1500">
                <a:latin typeface="Times New Roman"/>
                <a:cs typeface="Times New Roman"/>
              </a:rPr>
              <a:t> Collaborations with popular brands and designers provide unique offerings that differentiate Myntra from competitors.</a:t>
            </a:r>
          </a:p>
          <a:p>
            <a:pPr marL="0" indent="0">
              <a:buNone/>
            </a:pPr>
            <a:r>
              <a:rPr lang="en-US" sz="1500" b="1" u="sng">
                <a:latin typeface="Times New Roman"/>
                <a:cs typeface="Times New Roman"/>
              </a:rPr>
              <a:t>Weaknesses</a:t>
            </a:r>
            <a:endParaRPr lang="en-US" sz="1500" u="sng">
              <a:latin typeface="Times New Roman"/>
              <a:cs typeface="Times New Roman"/>
            </a:endParaRPr>
          </a:p>
          <a:p>
            <a:r>
              <a:rPr lang="en-US" sz="1500" b="1">
                <a:latin typeface="Times New Roman"/>
                <a:cs typeface="Times New Roman"/>
              </a:rPr>
              <a:t>Customer Service Issues:</a:t>
            </a:r>
            <a:r>
              <a:rPr lang="en-US" sz="1500">
                <a:latin typeface="Times New Roman"/>
                <a:cs typeface="Times New Roman"/>
              </a:rPr>
              <a:t> Negative feedback about slow response times and challenges with the returns process can affect customer loyalty.</a:t>
            </a:r>
          </a:p>
          <a:p>
            <a:r>
              <a:rPr lang="en-US" sz="1500" b="1">
                <a:latin typeface="Times New Roman"/>
                <a:cs typeface="Times New Roman"/>
              </a:rPr>
              <a:t>Delivery Delays:</a:t>
            </a:r>
            <a:r>
              <a:rPr lang="en-US" sz="1500">
                <a:latin typeface="Times New Roman"/>
                <a:cs typeface="Times New Roman"/>
              </a:rPr>
              <a:t> Issues with logistics have led to complaints about delayed deliveries, impacting overall customer satisfaction.</a:t>
            </a:r>
          </a:p>
          <a:p>
            <a:endParaRPr lang="en-US" sz="1500">
              <a:latin typeface="Times New Roman"/>
              <a:cs typeface="Times New Roman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53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11E9FC-A14F-A995-C4A5-26263F3DE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SWOT Analysis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76A57-4C40-E2D7-4B60-0A34AEDC1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300" b="1" u="sng">
                <a:latin typeface="Times New Roman"/>
                <a:cs typeface="Times New Roman"/>
              </a:rPr>
              <a:t>Opportunities</a:t>
            </a:r>
            <a:endParaRPr lang="en-US" sz="1300" u="sng">
              <a:latin typeface="Times New Roman"/>
              <a:cs typeface="Times New Roman"/>
            </a:endParaRPr>
          </a:p>
          <a:p>
            <a:r>
              <a:rPr lang="en-US" sz="1300" b="1">
                <a:latin typeface="Times New Roman"/>
                <a:cs typeface="Times New Roman"/>
              </a:rPr>
              <a:t>Growing Market for E-commerce:</a:t>
            </a:r>
            <a:r>
              <a:rPr lang="en-US" sz="1300">
                <a:latin typeface="Times New Roman"/>
                <a:cs typeface="Times New Roman"/>
              </a:rPr>
              <a:t> Increased internet penetration and smartphone usage create a larger customer base for online shopping.</a:t>
            </a:r>
          </a:p>
          <a:p>
            <a:r>
              <a:rPr lang="en-US" sz="1300" b="1">
                <a:latin typeface="Times New Roman"/>
                <a:cs typeface="Times New Roman"/>
              </a:rPr>
              <a:t>Sustainable Fashion Trend:</a:t>
            </a:r>
            <a:r>
              <a:rPr lang="en-US" sz="1300">
                <a:latin typeface="Times New Roman"/>
                <a:cs typeface="Times New Roman"/>
              </a:rPr>
              <a:t> Consumers are becoming more environmentally conscious, presenting an opportunity to launch eco-friendly products.</a:t>
            </a:r>
          </a:p>
          <a:p>
            <a:r>
              <a:rPr lang="en-US" sz="1300" b="1">
                <a:latin typeface="Times New Roman"/>
                <a:cs typeface="Times New Roman"/>
              </a:rPr>
              <a:t>Influencer Collaborations:</a:t>
            </a:r>
            <a:r>
              <a:rPr lang="en-US" sz="1300">
                <a:latin typeface="Times New Roman"/>
                <a:cs typeface="Times New Roman"/>
              </a:rPr>
              <a:t> Engaging with social media influencers can enhance brand visibility and attract younger audiences.</a:t>
            </a:r>
          </a:p>
          <a:p>
            <a:pPr marL="0" indent="0">
              <a:buNone/>
            </a:pPr>
            <a:r>
              <a:rPr lang="en-US" sz="1300" b="1" u="sng">
                <a:latin typeface="Times New Roman"/>
                <a:cs typeface="Times New Roman"/>
              </a:rPr>
              <a:t>Threats</a:t>
            </a:r>
            <a:endParaRPr lang="en-US" sz="1300" u="sng">
              <a:latin typeface="Times New Roman"/>
              <a:cs typeface="Times New Roman"/>
            </a:endParaRPr>
          </a:p>
          <a:p>
            <a:r>
              <a:rPr lang="en-US" sz="1300" b="1">
                <a:latin typeface="Times New Roman"/>
                <a:cs typeface="Times New Roman"/>
              </a:rPr>
              <a:t>Intense Competition:</a:t>
            </a:r>
            <a:r>
              <a:rPr lang="en-US" sz="1300">
                <a:latin typeface="Times New Roman"/>
                <a:cs typeface="Times New Roman"/>
              </a:rPr>
              <a:t> Competitors like Amazon Fashion and Flipkart present significant challenges, often offering competitive pricing and faster shipping.</a:t>
            </a:r>
          </a:p>
          <a:p>
            <a:r>
              <a:rPr lang="en-US" sz="1300" b="1">
                <a:latin typeface="Times New Roman"/>
                <a:cs typeface="Times New Roman"/>
              </a:rPr>
              <a:t>Economic Downturns:</a:t>
            </a:r>
            <a:r>
              <a:rPr lang="en-US" sz="1300">
                <a:latin typeface="Times New Roman"/>
                <a:cs typeface="Times New Roman"/>
              </a:rPr>
              <a:t> Changes in economic conditions can affect consumer spending patterns and overall sales.</a:t>
            </a:r>
          </a:p>
          <a:p>
            <a:r>
              <a:rPr lang="en-US" sz="1300" b="1">
                <a:latin typeface="Times New Roman"/>
                <a:cs typeface="Times New Roman"/>
              </a:rPr>
              <a:t>Changing Consumer Preferences:</a:t>
            </a:r>
            <a:r>
              <a:rPr lang="en-US" sz="1300">
                <a:latin typeface="Times New Roman"/>
                <a:cs typeface="Times New Roman"/>
              </a:rPr>
              <a:t> Rapid shifts in fashion trends and customer expectations require constant adaptation.</a:t>
            </a:r>
          </a:p>
          <a:p>
            <a:endParaRPr lang="en-US" sz="1300">
              <a:latin typeface="Times New Roman"/>
              <a:cs typeface="Times New Roman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656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E0FA7D-33FE-C57D-FF5B-3C30607CE3A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9024" r="9091" b="143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F19BD3-D1E5-E00C-A96D-C1B4194C2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latin typeface="Times New Roman"/>
                <a:cs typeface="Times New Roman"/>
              </a:rPr>
              <a:t>Data Collection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5BB96B2-1F6E-24FF-06FC-2C75FB929B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544243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56627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6D40B6-3DB6-C14E-CD77-3D9801377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>
                <a:latin typeface="Times New Roman"/>
                <a:cs typeface="Times New Roman"/>
              </a:rPr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053ED-BDBD-BBCD-FADC-2BB9A0C2A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900" b="1" u="sng">
                <a:latin typeface="Times New Roman"/>
                <a:cs typeface="Times New Roman"/>
              </a:rPr>
              <a:t>Tools Used:</a:t>
            </a:r>
            <a:r>
              <a:rPr lang="en-US" sz="1900">
                <a:latin typeface="Times New Roman"/>
                <a:cs typeface="Times New Roman"/>
              </a:rPr>
              <a:t> Power BI is utilized for data analysis and visualization.</a:t>
            </a:r>
            <a:endParaRPr lang="en-US" sz="1900"/>
          </a:p>
          <a:p>
            <a:pPr marL="0" indent="0">
              <a:buNone/>
            </a:pPr>
            <a:r>
              <a:rPr lang="en-US" sz="1900" b="1" u="sng">
                <a:latin typeface="Times New Roman"/>
                <a:cs typeface="Times New Roman"/>
              </a:rPr>
              <a:t>Key Dashboards Created:</a:t>
            </a:r>
            <a:endParaRPr lang="en-US" sz="1900" u="sng">
              <a:latin typeface="Times New Roman"/>
              <a:cs typeface="Times New Roman"/>
            </a:endParaRPr>
          </a:p>
          <a:p>
            <a:pPr lvl="1"/>
            <a:r>
              <a:rPr lang="en-US" sz="1900" b="1">
                <a:latin typeface="Times New Roman"/>
                <a:cs typeface="Times New Roman"/>
              </a:rPr>
              <a:t>Sentiment Analysis Dashboard:</a:t>
            </a:r>
            <a:r>
              <a:rPr lang="en-US" sz="1900">
                <a:latin typeface="Times New Roman"/>
                <a:cs typeface="Times New Roman"/>
              </a:rPr>
              <a:t> Visualizes the proportion of positive, negative, and neutral sentiments related to Myntra.</a:t>
            </a:r>
          </a:p>
          <a:p>
            <a:pPr lvl="1"/>
            <a:r>
              <a:rPr lang="en-US" sz="1900" b="1">
                <a:latin typeface="Times New Roman"/>
                <a:cs typeface="Times New Roman"/>
              </a:rPr>
              <a:t>Brand Perception Chart:</a:t>
            </a:r>
            <a:r>
              <a:rPr lang="en-US" sz="1900">
                <a:latin typeface="Times New Roman"/>
                <a:cs typeface="Times New Roman"/>
              </a:rPr>
              <a:t> Displays key descriptors associated with the brand based on customer feedback.</a:t>
            </a:r>
          </a:p>
          <a:p>
            <a:pPr lvl="1"/>
            <a:r>
              <a:rPr lang="en-US" sz="1900" b="1">
                <a:latin typeface="Times New Roman"/>
                <a:cs typeface="Times New Roman"/>
              </a:rPr>
              <a:t>Trend Analysis Graphs:</a:t>
            </a:r>
            <a:r>
              <a:rPr lang="en-US" sz="1900">
                <a:latin typeface="Times New Roman"/>
                <a:cs typeface="Times New Roman"/>
              </a:rPr>
              <a:t> Showcases emerging fashion trends and popular styles derived from social media discussions.</a:t>
            </a:r>
          </a:p>
          <a:p>
            <a:endParaRPr lang="en-US" sz="1900">
              <a:latin typeface="Times New Roman"/>
              <a:cs typeface="Times New Roman"/>
            </a:endParaRPr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92322887-B364-01F5-E547-A6979649DD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029" r="28433" b="-6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7810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85A12B-7063-6040-B3CB-EBECEE0E4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Times New Roman"/>
                <a:cs typeface="Times New Roman"/>
              </a:rPr>
              <a:t>Brand Perception Analysis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414EF-DC18-BE61-7764-233C98B48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 u="sng" dirty="0">
                <a:latin typeface="Times New Roman"/>
                <a:cs typeface="Times New Roman"/>
              </a:rPr>
              <a:t>Positive Aspects:</a:t>
            </a:r>
            <a:endParaRPr lang="en-US" sz="2000" u="sng" dirty="0">
              <a:latin typeface="Times New Roman"/>
              <a:cs typeface="Times New Roman"/>
            </a:endParaRPr>
          </a:p>
          <a:p>
            <a:pPr lvl="1"/>
            <a:r>
              <a:rPr lang="en-US" sz="2000" dirty="0">
                <a:latin typeface="Times New Roman"/>
                <a:cs typeface="Times New Roman"/>
              </a:rPr>
              <a:t>Many customers highlight Myntra's extensive selection of fashionable clothing and accessories, making it a go-to destination for fashion.</a:t>
            </a:r>
          </a:p>
          <a:p>
            <a:pPr lvl="1"/>
            <a:r>
              <a:rPr lang="en-US" sz="2000" dirty="0">
                <a:latin typeface="Times New Roman"/>
                <a:cs typeface="Times New Roman"/>
              </a:rPr>
              <a:t>Regular sales events and exclusive offers are well-received, enhancing customer satisfaction.</a:t>
            </a:r>
          </a:p>
          <a:p>
            <a:pPr marL="0" indent="0">
              <a:buNone/>
            </a:pPr>
            <a:r>
              <a:rPr lang="en-US" sz="2000" b="1" u="sng" dirty="0">
                <a:latin typeface="Times New Roman"/>
                <a:cs typeface="Times New Roman"/>
              </a:rPr>
              <a:t>Negative Aspects:</a:t>
            </a:r>
            <a:endParaRPr lang="en-US" sz="2000" u="sng" dirty="0">
              <a:latin typeface="Times New Roman"/>
              <a:cs typeface="Times New Roman"/>
            </a:endParaRPr>
          </a:p>
          <a:p>
            <a:pPr lvl="1"/>
            <a:r>
              <a:rPr lang="en-US" sz="2000" dirty="0">
                <a:latin typeface="Times New Roman"/>
                <a:cs typeface="Times New Roman"/>
              </a:rPr>
              <a:t>Significant feedback regarding delayed deliveries and inconsistent customer service has been noted, which can tarnish the overall brand image.</a:t>
            </a:r>
          </a:p>
          <a:p>
            <a:pPr lvl="1"/>
            <a:r>
              <a:rPr lang="en-US" sz="2000" dirty="0">
                <a:latin typeface="Times New Roman"/>
                <a:cs typeface="Times New Roman"/>
              </a:rPr>
              <a:t>Challenges with the returns process were also common in customer reviews, indicating a need for improvement.</a:t>
            </a:r>
          </a:p>
          <a:p>
            <a:endParaRPr lang="en-US" sz="1400">
              <a:latin typeface="Times New Roman"/>
              <a:cs typeface="Times New Roman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720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BA2583-8FF2-777B-A9D8-EFFD7385B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>
                <a:latin typeface="Times New Roman"/>
                <a:cs typeface="Times New Roman"/>
              </a:rPr>
              <a:t>Customer 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B3EDC-0AE8-DC30-3A52-29F255386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600" b="1" u="sng">
                <a:latin typeface="Times New Roman"/>
                <a:cs typeface="Times New Roman"/>
              </a:rPr>
              <a:t>Sentiment Breakdown:</a:t>
            </a:r>
            <a:endParaRPr lang="en-US" sz="1600" u="sng">
              <a:latin typeface="Times New Roman"/>
              <a:cs typeface="Times New Roman"/>
            </a:endParaRPr>
          </a:p>
          <a:p>
            <a:pPr lvl="1"/>
            <a:r>
              <a:rPr lang="en-US" sz="1600" b="1">
                <a:latin typeface="Times New Roman"/>
                <a:cs typeface="Times New Roman"/>
              </a:rPr>
              <a:t>Positive Sentiment (60%):</a:t>
            </a:r>
            <a:r>
              <a:rPr lang="en-US" sz="1600">
                <a:latin typeface="Times New Roman"/>
                <a:cs typeface="Times New Roman"/>
              </a:rPr>
              <a:t> Customers praise the variety of products and competitive pricing.</a:t>
            </a:r>
          </a:p>
          <a:p>
            <a:pPr lvl="1"/>
            <a:r>
              <a:rPr lang="en-US" sz="1600" b="1">
                <a:latin typeface="Times New Roman"/>
                <a:cs typeface="Times New Roman"/>
              </a:rPr>
              <a:t>Neutral Sentiment (15%):</a:t>
            </a:r>
            <a:r>
              <a:rPr lang="en-US" sz="1600">
                <a:latin typeface="Times New Roman"/>
                <a:cs typeface="Times New Roman"/>
              </a:rPr>
              <a:t> General discussions without strong opinions.</a:t>
            </a:r>
          </a:p>
          <a:p>
            <a:pPr lvl="1"/>
            <a:r>
              <a:rPr lang="en-US" sz="1600" b="1">
                <a:latin typeface="Times New Roman"/>
                <a:cs typeface="Times New Roman"/>
              </a:rPr>
              <a:t>Negative Sentiment (25%):</a:t>
            </a:r>
            <a:r>
              <a:rPr lang="en-US" sz="1600">
                <a:latin typeface="Times New Roman"/>
                <a:cs typeface="Times New Roman"/>
              </a:rPr>
              <a:t> Complaints primarily focused on delivery and service issues.</a:t>
            </a:r>
          </a:p>
          <a:p>
            <a:pPr marL="0" indent="0">
              <a:buNone/>
            </a:pPr>
            <a:r>
              <a:rPr lang="en-US" sz="1600" b="1" u="sng">
                <a:latin typeface="Times New Roman"/>
                <a:cs typeface="Times New Roman"/>
              </a:rPr>
              <a:t>Key Drivers of Sentiment:</a:t>
            </a:r>
            <a:endParaRPr lang="en-US" sz="1600" u="sng">
              <a:latin typeface="Times New Roman"/>
              <a:cs typeface="Times New Roman"/>
            </a:endParaRPr>
          </a:p>
          <a:p>
            <a:pPr lvl="1"/>
            <a:r>
              <a:rPr lang="en-US" sz="1600">
                <a:latin typeface="Times New Roman"/>
                <a:cs typeface="Times New Roman"/>
              </a:rPr>
              <a:t>Positive sentiment is largely driven by product quality and variety, while negative sentiment relates to logistical inefficiencies and customer service experiences.</a:t>
            </a:r>
          </a:p>
          <a:p>
            <a:endParaRPr lang="en-US" sz="1600">
              <a:latin typeface="Times New Roman"/>
              <a:cs typeface="Times New Roman"/>
            </a:endParaRPr>
          </a:p>
        </p:txBody>
      </p:sp>
      <p:pic>
        <p:nvPicPr>
          <p:cNvPr id="5" name="Picture 4" descr="Sticky notes on a wall">
            <a:extLst>
              <a:ext uri="{FF2B5EF4-FFF2-40B4-BE49-F238E27FC236}">
                <a16:creationId xmlns:a16="http://schemas.microsoft.com/office/drawing/2014/main" id="{65F837B2-A513-87AD-7EF1-B44D717540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082" r="19876" b="10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413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CFB99AF-D881-9AF9-E974-620AC974525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22740" r="9085" b="6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2A76C-3284-D939-173C-6370DF617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Market Trend Analysis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D8D84CD-B1AC-5996-B648-560983B410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61996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82506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Myntra Brand and Market Analysis</vt:lpstr>
      <vt:lpstr>Introduction</vt:lpstr>
      <vt:lpstr>SWOT Analysis</vt:lpstr>
      <vt:lpstr>SWOT Analysis</vt:lpstr>
      <vt:lpstr>Data Collection</vt:lpstr>
      <vt:lpstr>Data Visualization</vt:lpstr>
      <vt:lpstr>Brand Perception Analysis</vt:lpstr>
      <vt:lpstr>Customer Sentiment Analysis</vt:lpstr>
      <vt:lpstr>Market Trend Analysis</vt:lpstr>
      <vt:lpstr>Competitive Landscape Assessment</vt:lpstr>
      <vt:lpstr>Strategic Recommendations</vt:lpstr>
      <vt:lpstr>Project Evaluation Metrics, Technical Tags</vt:lpstr>
      <vt:lpstr>Project Timeline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186</cp:revision>
  <dcterms:created xsi:type="dcterms:W3CDTF">2024-09-30T16:06:34Z</dcterms:created>
  <dcterms:modified xsi:type="dcterms:W3CDTF">2024-09-30T16:55:48Z</dcterms:modified>
</cp:coreProperties>
</file>