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B28C82-DDB5-43FF-A035-5572259EAC8E}"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186682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28C82-DDB5-43FF-A035-5572259EAC8E}"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297925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28C82-DDB5-43FF-A035-5572259EAC8E}"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1937994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28C82-DDB5-43FF-A035-5572259EAC8E}"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2F3A9-7BF4-40AB-AF10-D015D4DCB69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826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28C82-DDB5-43FF-A035-5572259EAC8E}"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6978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B28C82-DDB5-43FF-A035-5572259EAC8E}"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1692162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B28C82-DDB5-43FF-A035-5572259EAC8E}"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3404829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28C82-DDB5-43FF-A035-5572259EAC8E}"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2365789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28C82-DDB5-43FF-A035-5572259EAC8E}"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38898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28C82-DDB5-43FF-A035-5572259EAC8E}"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106868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B28C82-DDB5-43FF-A035-5572259EAC8E}"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213872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28C82-DDB5-43FF-A035-5572259EAC8E}"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38491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28C82-DDB5-43FF-A035-5572259EAC8E}"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390174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28C82-DDB5-43FF-A035-5572259EAC8E}"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64713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28C82-DDB5-43FF-A035-5572259EAC8E}"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191203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28C82-DDB5-43FF-A035-5572259EAC8E}"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1713246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28C82-DDB5-43FF-A035-5572259EAC8E}"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2F3A9-7BF4-40AB-AF10-D015D4DCB694}" type="slidenum">
              <a:rPr lang="en-IN" smtClean="0"/>
              <a:t>‹#›</a:t>
            </a:fld>
            <a:endParaRPr lang="en-IN"/>
          </a:p>
        </p:txBody>
      </p:sp>
    </p:spTree>
    <p:extLst>
      <p:ext uri="{BB962C8B-B14F-4D97-AF65-F5344CB8AC3E}">
        <p14:creationId xmlns:p14="http://schemas.microsoft.com/office/powerpoint/2010/main" val="40040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B28C82-DDB5-43FF-A035-5572259EAC8E}" type="datetimeFigureOut">
              <a:rPr lang="en-IN" smtClean="0"/>
              <a:t>30-08-2022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D2F3A9-7BF4-40AB-AF10-D015D4DCB694}" type="slidenum">
              <a:rPr lang="en-IN" smtClean="0"/>
              <a:t>‹#›</a:t>
            </a:fld>
            <a:endParaRPr lang="en-IN"/>
          </a:p>
        </p:txBody>
      </p:sp>
    </p:spTree>
    <p:extLst>
      <p:ext uri="{BB962C8B-B14F-4D97-AF65-F5344CB8AC3E}">
        <p14:creationId xmlns:p14="http://schemas.microsoft.com/office/powerpoint/2010/main" val="3826732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mathchi/diabetes-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lowcha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D70D-1CB0-A79D-AFF3-37AD885F2107}"/>
              </a:ext>
            </a:extLst>
          </p:cNvPr>
          <p:cNvSpPr>
            <a:spLocks noGrp="1"/>
          </p:cNvSpPr>
          <p:nvPr>
            <p:ph type="ctrTitle"/>
          </p:nvPr>
        </p:nvSpPr>
        <p:spPr>
          <a:xfrm>
            <a:off x="1595269" y="1122363"/>
            <a:ext cx="9001462" cy="2005848"/>
          </a:xfrm>
        </p:spPr>
        <p:txBody>
          <a:bodyPr>
            <a:normAutofit/>
          </a:bodyPr>
          <a:lstStyle/>
          <a:p>
            <a:r>
              <a:rPr lang="en-IN" dirty="0">
                <a:latin typeface="Bahnschrift" panose="020B0502040204020203" pitchFamily="34" charset="0"/>
              </a:rPr>
              <a:t>MACHINE LEARNING PROJECT ON DIABETES PREDICTION</a:t>
            </a:r>
          </a:p>
        </p:txBody>
      </p:sp>
      <p:sp>
        <p:nvSpPr>
          <p:cNvPr id="3" name="Subtitle 2">
            <a:extLst>
              <a:ext uri="{FF2B5EF4-FFF2-40B4-BE49-F238E27FC236}">
                <a16:creationId xmlns:a16="http://schemas.microsoft.com/office/drawing/2014/main" id="{FEAF63E5-7B5C-0E75-C3ED-46FBB408BB7C}"/>
              </a:ext>
            </a:extLst>
          </p:cNvPr>
          <p:cNvSpPr>
            <a:spLocks noGrp="1"/>
          </p:cNvSpPr>
          <p:nvPr>
            <p:ph type="subTitle" idx="1"/>
          </p:nvPr>
        </p:nvSpPr>
        <p:spPr>
          <a:xfrm>
            <a:off x="1595269" y="4446872"/>
            <a:ext cx="9001462" cy="810928"/>
          </a:xfrm>
        </p:spPr>
        <p:txBody>
          <a:bodyPr/>
          <a:lstStyle/>
          <a:p>
            <a:r>
              <a:rPr lang="en-IN" dirty="0"/>
              <a:t>- ROOPKATHA  GANGULY</a:t>
            </a:r>
          </a:p>
        </p:txBody>
      </p:sp>
    </p:spTree>
    <p:extLst>
      <p:ext uri="{BB962C8B-B14F-4D97-AF65-F5344CB8AC3E}">
        <p14:creationId xmlns:p14="http://schemas.microsoft.com/office/powerpoint/2010/main" val="219408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7B80-33E4-8E04-243D-500710EBEA2C}"/>
              </a:ext>
            </a:extLst>
          </p:cNvPr>
          <p:cNvSpPr>
            <a:spLocks noGrp="1"/>
          </p:cNvSpPr>
          <p:nvPr>
            <p:ph type="title"/>
          </p:nvPr>
        </p:nvSpPr>
        <p:spPr>
          <a:xfrm>
            <a:off x="913795" y="144379"/>
            <a:ext cx="10353761" cy="922422"/>
          </a:xfrm>
        </p:spPr>
        <p:txBody>
          <a:bodyPr>
            <a:normAutofit/>
          </a:bodyPr>
          <a:lstStyle/>
          <a:p>
            <a:r>
              <a:rPr lang="en-IN" dirty="0">
                <a:latin typeface="Bahnschrift" panose="020B0502040204020203" pitchFamily="34" charset="0"/>
              </a:rPr>
              <a:t>AFTER APPLYING DECISION TREE ON OUR DATASET</a:t>
            </a:r>
            <a:endParaRPr lang="en-IN" dirty="0"/>
          </a:p>
        </p:txBody>
      </p:sp>
      <p:sp>
        <p:nvSpPr>
          <p:cNvPr id="3" name="Content Placeholder 2">
            <a:extLst>
              <a:ext uri="{FF2B5EF4-FFF2-40B4-BE49-F238E27FC236}">
                <a16:creationId xmlns:a16="http://schemas.microsoft.com/office/drawing/2014/main" id="{5CAC1614-550B-3E4B-D76E-3E505DA1E38B}"/>
              </a:ext>
            </a:extLst>
          </p:cNvPr>
          <p:cNvSpPr>
            <a:spLocks noGrp="1"/>
          </p:cNvSpPr>
          <p:nvPr>
            <p:ph idx="1"/>
          </p:nvPr>
        </p:nvSpPr>
        <p:spPr>
          <a:xfrm>
            <a:off x="77002" y="2096064"/>
            <a:ext cx="5206967" cy="3695136"/>
          </a:xfrm>
        </p:spPr>
        <p:txBody>
          <a:bodyPr>
            <a:normAutofit fontScale="92500"/>
          </a:bodyPr>
          <a:lstStyle/>
          <a:p>
            <a:r>
              <a:rPr lang="en-IN" dirty="0">
                <a:latin typeface="Bahnschrift" panose="020B0502040204020203" pitchFamily="34" charset="0"/>
              </a:rPr>
              <a:t>WE OBTAIN AN ACCURACY OF ABOUT 71.86%</a:t>
            </a:r>
          </a:p>
          <a:p>
            <a:r>
              <a:rPr lang="en-IN" dirty="0">
                <a:latin typeface="Bahnschrift" panose="020B0502040204020203" pitchFamily="34" charset="0"/>
              </a:rPr>
              <a:t>AND WE PRINT THE CONFUSION MATRIX THAT GIVES US A CLEAR IDEA ABOUT THE</a:t>
            </a:r>
          </a:p>
          <a:p>
            <a:pPr marL="0" indent="0">
              <a:buNone/>
            </a:pPr>
            <a:r>
              <a:rPr lang="en-IN" dirty="0">
                <a:latin typeface="Bahnschrift" panose="020B0502040204020203" pitchFamily="34" charset="0"/>
              </a:rPr>
              <a:t>       =&gt; F1 SCORE</a:t>
            </a:r>
          </a:p>
          <a:p>
            <a:pPr marL="0" indent="0">
              <a:buNone/>
            </a:pPr>
            <a:r>
              <a:rPr lang="en-IN" dirty="0">
                <a:latin typeface="Bahnschrift" panose="020B0502040204020203" pitchFamily="34" charset="0"/>
              </a:rPr>
              <a:t>       =&gt;RECALL</a:t>
            </a:r>
          </a:p>
          <a:p>
            <a:pPr marL="0" indent="0">
              <a:buNone/>
            </a:pPr>
            <a:r>
              <a:rPr lang="en-IN" dirty="0">
                <a:latin typeface="Bahnschrift" panose="020B0502040204020203" pitchFamily="34" charset="0"/>
              </a:rPr>
              <a:t>       =&gt;SUPPORT </a:t>
            </a:r>
          </a:p>
          <a:p>
            <a:pPr marL="0" indent="0">
              <a:buNone/>
            </a:pPr>
            <a:r>
              <a:rPr lang="en-IN" dirty="0">
                <a:latin typeface="Bahnschrift" panose="020B0502040204020203" pitchFamily="34" charset="0"/>
              </a:rPr>
              <a:t>       =&gt;PRECISION</a:t>
            </a:r>
          </a:p>
          <a:p>
            <a:endParaRPr lang="en-IN" dirty="0"/>
          </a:p>
        </p:txBody>
      </p:sp>
      <p:pic>
        <p:nvPicPr>
          <p:cNvPr id="5" name="Picture 4">
            <a:extLst>
              <a:ext uri="{FF2B5EF4-FFF2-40B4-BE49-F238E27FC236}">
                <a16:creationId xmlns:a16="http://schemas.microsoft.com/office/drawing/2014/main" id="{58C0CCC4-F13A-8100-C618-F2F705B66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532" y="1905282"/>
            <a:ext cx="6157261" cy="4076700"/>
          </a:xfrm>
          <a:prstGeom prst="rect">
            <a:avLst/>
          </a:prstGeom>
        </p:spPr>
      </p:pic>
    </p:spTree>
    <p:extLst>
      <p:ext uri="{BB962C8B-B14F-4D97-AF65-F5344CB8AC3E}">
        <p14:creationId xmlns:p14="http://schemas.microsoft.com/office/powerpoint/2010/main" val="98294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9C11-F755-E315-38D5-05E9A6B540AC}"/>
              </a:ext>
            </a:extLst>
          </p:cNvPr>
          <p:cNvSpPr>
            <a:spLocks noGrp="1"/>
          </p:cNvSpPr>
          <p:nvPr>
            <p:ph type="title"/>
          </p:nvPr>
        </p:nvSpPr>
        <p:spPr>
          <a:xfrm>
            <a:off x="913795" y="163630"/>
            <a:ext cx="10353761" cy="770022"/>
          </a:xfrm>
        </p:spPr>
        <p:txBody>
          <a:bodyPr/>
          <a:lstStyle/>
          <a:p>
            <a:r>
              <a:rPr lang="en-IN" dirty="0">
                <a:latin typeface="Bahnschrift" panose="020B0502040204020203" pitchFamily="34" charset="0"/>
              </a:rPr>
              <a:t>NAÏVE BAYES</a:t>
            </a:r>
          </a:p>
        </p:txBody>
      </p:sp>
      <p:sp>
        <p:nvSpPr>
          <p:cNvPr id="3" name="Content Placeholder 2">
            <a:extLst>
              <a:ext uri="{FF2B5EF4-FFF2-40B4-BE49-F238E27FC236}">
                <a16:creationId xmlns:a16="http://schemas.microsoft.com/office/drawing/2014/main" id="{BC07746D-EF57-D432-8B85-665C3833E5AA}"/>
              </a:ext>
            </a:extLst>
          </p:cNvPr>
          <p:cNvSpPr>
            <a:spLocks noGrp="1"/>
          </p:cNvSpPr>
          <p:nvPr>
            <p:ph idx="1"/>
          </p:nvPr>
        </p:nvSpPr>
        <p:spPr>
          <a:xfrm>
            <a:off x="86626" y="856648"/>
            <a:ext cx="11069053" cy="5650030"/>
          </a:xfrm>
        </p:spPr>
        <p:txBody>
          <a:bodyPr>
            <a:normAutofit fontScale="92500"/>
          </a:bodyPr>
          <a:lstStyle/>
          <a:p>
            <a:r>
              <a:rPr lang="en-US" b="0" i="0" dirty="0">
                <a:effectLst/>
                <a:latin typeface="Bahnschrift" panose="020B0502040204020203" pitchFamily="34" charset="0"/>
              </a:rPr>
              <a:t>Naive Bayes classifiers are a collection of classification algorithms based on </a:t>
            </a:r>
            <a:r>
              <a:rPr lang="en-US" b="1" i="0" dirty="0">
                <a:effectLst/>
                <a:latin typeface="Bahnschrift" panose="020B0502040204020203" pitchFamily="34" charset="0"/>
              </a:rPr>
              <a:t>Bayes’ Theorem</a:t>
            </a:r>
            <a:r>
              <a:rPr lang="en-US" b="0" i="0" dirty="0">
                <a:effectLst/>
                <a:latin typeface="Bahnschrift" panose="020B0502040204020203" pitchFamily="34" charset="0"/>
              </a:rPr>
              <a:t>. It is not a single algorithm but a family of algorithms where all of them share a common principle, i.e. every pair of features being classified is independent of each other.</a:t>
            </a:r>
          </a:p>
          <a:p>
            <a:pPr algn="just">
              <a:buFont typeface="Arial" panose="020B0604020202020204" pitchFamily="34" charset="0"/>
              <a:buChar char="•"/>
            </a:pPr>
            <a:r>
              <a:rPr lang="en-US" b="0" i="0" dirty="0">
                <a:effectLst/>
                <a:latin typeface="Bahnschrift" panose="020B0502040204020203" pitchFamily="34" charset="0"/>
              </a:rPr>
              <a:t>Naïve Bayes algorithm is a supervised learning algorithm, which is based on </a:t>
            </a:r>
            <a:r>
              <a:rPr lang="en-US" b="1" i="0" dirty="0">
                <a:effectLst/>
                <a:latin typeface="Bahnschrift" panose="020B0502040204020203" pitchFamily="34" charset="0"/>
              </a:rPr>
              <a:t>Bayes theorem</a:t>
            </a:r>
            <a:r>
              <a:rPr lang="en-US" b="0" i="0" dirty="0">
                <a:effectLst/>
                <a:latin typeface="Bahnschrift" panose="020B0502040204020203" pitchFamily="34" charset="0"/>
              </a:rPr>
              <a:t> and used for solving classification problems..</a:t>
            </a:r>
          </a:p>
          <a:p>
            <a:pPr algn="just">
              <a:buFont typeface="Arial" panose="020B0604020202020204" pitchFamily="34" charset="0"/>
              <a:buChar char="•"/>
            </a:pPr>
            <a:r>
              <a:rPr lang="en-US" b="0" i="0" dirty="0">
                <a:effectLst/>
                <a:latin typeface="Bahnschrift" panose="020B0502040204020203" pitchFamily="34" charset="0"/>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i="0" dirty="0">
                <a:effectLst/>
                <a:latin typeface="Bahnschrift" panose="020B0502040204020203" pitchFamily="34" charset="0"/>
              </a:rPr>
              <a:t>It is a probabilistic classifier, which means it predicts on the basis of the probability of an object.</a:t>
            </a:r>
          </a:p>
          <a:p>
            <a:pPr algn="just">
              <a:buFont typeface="Arial" panose="020B0604020202020204" pitchFamily="34" charset="0"/>
              <a:buChar char="•"/>
            </a:pPr>
            <a:r>
              <a:rPr lang="en-US" b="1" i="0" dirty="0">
                <a:effectLst/>
                <a:latin typeface="Bahnschrift" panose="020B0502040204020203" pitchFamily="34" charset="0"/>
              </a:rPr>
              <a:t>Naïve</a:t>
            </a:r>
            <a:r>
              <a:rPr lang="en-US" b="0" i="0" dirty="0">
                <a:effectLst/>
                <a:latin typeface="Bahnschrift" panose="020B0502040204020203" pitchFamily="34" charset="0"/>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r>
              <a:rPr lang="en-US" b="1" i="0" dirty="0">
                <a:effectLst/>
                <a:latin typeface="Bahnschrift" panose="020B0502040204020203" pitchFamily="34" charset="0"/>
              </a:rPr>
              <a:t>Bayes</a:t>
            </a:r>
            <a:r>
              <a:rPr lang="en-US" b="0" i="0" dirty="0">
                <a:effectLst/>
                <a:latin typeface="Bahnschrift" panose="020B0502040204020203" pitchFamily="34" charset="0"/>
              </a:rPr>
              <a:t>: It is called Bayes because it depends on the principle of </a:t>
            </a:r>
            <a:r>
              <a:rPr lang="en-US" dirty="0" err="1">
                <a:effectLst/>
                <a:latin typeface="Bahnschrift" panose="020B0502040204020203" pitchFamily="34" charset="0"/>
              </a:rPr>
              <a:t>Baye’s</a:t>
            </a:r>
            <a:r>
              <a:rPr lang="en-US" dirty="0">
                <a:effectLst/>
                <a:latin typeface="Bahnschrift" panose="020B0502040204020203" pitchFamily="34" charset="0"/>
              </a:rPr>
              <a:t> Theorem</a:t>
            </a:r>
            <a:endParaRPr lang="en-US" b="0" i="0" dirty="0">
              <a:effectLst/>
              <a:latin typeface="Bahnschrift" panose="020B0502040204020203" pitchFamily="34" charset="0"/>
            </a:endParaRPr>
          </a:p>
          <a:p>
            <a:endParaRPr lang="en-IN" dirty="0"/>
          </a:p>
        </p:txBody>
      </p:sp>
    </p:spTree>
    <p:extLst>
      <p:ext uri="{BB962C8B-B14F-4D97-AF65-F5344CB8AC3E}">
        <p14:creationId xmlns:p14="http://schemas.microsoft.com/office/powerpoint/2010/main" val="409876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3068-BC34-7B5A-2662-593038AB5011}"/>
              </a:ext>
            </a:extLst>
          </p:cNvPr>
          <p:cNvSpPr>
            <a:spLocks noGrp="1"/>
          </p:cNvSpPr>
          <p:nvPr>
            <p:ph type="title"/>
          </p:nvPr>
        </p:nvSpPr>
        <p:spPr>
          <a:xfrm>
            <a:off x="913795" y="96254"/>
            <a:ext cx="10353761" cy="1174281"/>
          </a:xfrm>
        </p:spPr>
        <p:txBody>
          <a:bodyPr/>
          <a:lstStyle/>
          <a:p>
            <a:r>
              <a:rPr lang="en-IN" dirty="0">
                <a:latin typeface="Bahnschrift" panose="020B0502040204020203" pitchFamily="34" charset="0"/>
              </a:rPr>
              <a:t>AFTER APPLYING NAÏVE BAYES ON OUR DATASET</a:t>
            </a:r>
            <a:endParaRPr lang="en-IN" dirty="0"/>
          </a:p>
        </p:txBody>
      </p:sp>
      <p:sp>
        <p:nvSpPr>
          <p:cNvPr id="3" name="Content Placeholder 2">
            <a:extLst>
              <a:ext uri="{FF2B5EF4-FFF2-40B4-BE49-F238E27FC236}">
                <a16:creationId xmlns:a16="http://schemas.microsoft.com/office/drawing/2014/main" id="{6A85F1F7-334A-4BC8-4180-F84833436C7A}"/>
              </a:ext>
            </a:extLst>
          </p:cNvPr>
          <p:cNvSpPr>
            <a:spLocks noGrp="1"/>
          </p:cNvSpPr>
          <p:nvPr>
            <p:ph idx="1"/>
          </p:nvPr>
        </p:nvSpPr>
        <p:spPr>
          <a:xfrm>
            <a:off x="221382" y="2096064"/>
            <a:ext cx="4620126" cy="4410614"/>
          </a:xfrm>
        </p:spPr>
        <p:txBody>
          <a:bodyPr>
            <a:normAutofit/>
          </a:bodyPr>
          <a:lstStyle/>
          <a:p>
            <a:r>
              <a:rPr lang="en-IN" dirty="0">
                <a:latin typeface="Bahnschrift" panose="020B0502040204020203" pitchFamily="34" charset="0"/>
              </a:rPr>
              <a:t>WE OBTAIN AN ACCURACY OF ABOUT 74.02%</a:t>
            </a:r>
          </a:p>
          <a:p>
            <a:r>
              <a:rPr lang="en-IN" dirty="0">
                <a:latin typeface="Bahnschrift" panose="020B0502040204020203" pitchFamily="34" charset="0"/>
              </a:rPr>
              <a:t>AND WE PRINT THE CONFUSION MATRIX THAT GIVES US A CLEAR IDEA ABOUT THE</a:t>
            </a:r>
          </a:p>
          <a:p>
            <a:pPr marL="0" indent="0">
              <a:buNone/>
            </a:pPr>
            <a:r>
              <a:rPr lang="en-IN" dirty="0">
                <a:latin typeface="Bahnschrift" panose="020B0502040204020203" pitchFamily="34" charset="0"/>
              </a:rPr>
              <a:t>       =&gt; F1 SCORE</a:t>
            </a:r>
          </a:p>
          <a:p>
            <a:pPr marL="0" indent="0">
              <a:buNone/>
            </a:pPr>
            <a:r>
              <a:rPr lang="en-IN" dirty="0">
                <a:latin typeface="Bahnschrift" panose="020B0502040204020203" pitchFamily="34" charset="0"/>
              </a:rPr>
              <a:t>       =&gt;RECALL</a:t>
            </a:r>
          </a:p>
          <a:p>
            <a:pPr marL="0" indent="0">
              <a:buNone/>
            </a:pPr>
            <a:r>
              <a:rPr lang="en-IN" dirty="0">
                <a:latin typeface="Bahnschrift" panose="020B0502040204020203" pitchFamily="34" charset="0"/>
              </a:rPr>
              <a:t>       =&gt;SUPPORT </a:t>
            </a:r>
          </a:p>
          <a:p>
            <a:pPr marL="0" indent="0">
              <a:buNone/>
            </a:pPr>
            <a:r>
              <a:rPr lang="en-IN" dirty="0">
                <a:latin typeface="Bahnschrift" panose="020B0502040204020203" pitchFamily="34" charset="0"/>
              </a:rPr>
              <a:t>       =&gt;PRECISION</a:t>
            </a:r>
          </a:p>
          <a:p>
            <a:endParaRPr lang="en-IN" dirty="0"/>
          </a:p>
        </p:txBody>
      </p:sp>
      <p:pic>
        <p:nvPicPr>
          <p:cNvPr id="5" name="Picture 4">
            <a:extLst>
              <a:ext uri="{FF2B5EF4-FFF2-40B4-BE49-F238E27FC236}">
                <a16:creationId xmlns:a16="http://schemas.microsoft.com/office/drawing/2014/main" id="{55511322-B2EF-D3F5-BF4E-41EED09C3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92" y="2096064"/>
            <a:ext cx="6506677" cy="4238625"/>
          </a:xfrm>
          <a:prstGeom prst="rect">
            <a:avLst/>
          </a:prstGeom>
        </p:spPr>
      </p:pic>
    </p:spTree>
    <p:extLst>
      <p:ext uri="{BB962C8B-B14F-4D97-AF65-F5344CB8AC3E}">
        <p14:creationId xmlns:p14="http://schemas.microsoft.com/office/powerpoint/2010/main" val="366473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86DE-1CF7-25A1-1D0D-AA74B09A69B3}"/>
              </a:ext>
            </a:extLst>
          </p:cNvPr>
          <p:cNvSpPr>
            <a:spLocks noGrp="1"/>
          </p:cNvSpPr>
          <p:nvPr>
            <p:ph type="title"/>
          </p:nvPr>
        </p:nvSpPr>
        <p:spPr>
          <a:xfrm>
            <a:off x="913795" y="173256"/>
            <a:ext cx="10353761" cy="818146"/>
          </a:xfrm>
        </p:spPr>
        <p:txBody>
          <a:bodyPr/>
          <a:lstStyle/>
          <a:p>
            <a:r>
              <a:rPr lang="en-IN" dirty="0">
                <a:latin typeface="Bahnschrift" panose="020B0502040204020203" pitchFamily="34" charset="0"/>
              </a:rPr>
              <a:t>CONCLUSION:</a:t>
            </a:r>
          </a:p>
        </p:txBody>
      </p:sp>
      <p:sp>
        <p:nvSpPr>
          <p:cNvPr id="3" name="Content Placeholder 2">
            <a:extLst>
              <a:ext uri="{FF2B5EF4-FFF2-40B4-BE49-F238E27FC236}">
                <a16:creationId xmlns:a16="http://schemas.microsoft.com/office/drawing/2014/main" id="{3C2EC211-8884-B0A5-39F4-A69BF276F49D}"/>
              </a:ext>
            </a:extLst>
          </p:cNvPr>
          <p:cNvSpPr>
            <a:spLocks noGrp="1"/>
          </p:cNvSpPr>
          <p:nvPr>
            <p:ph idx="1"/>
          </p:nvPr>
        </p:nvSpPr>
        <p:spPr>
          <a:xfrm>
            <a:off x="336884" y="991402"/>
            <a:ext cx="4514249" cy="5693342"/>
          </a:xfrm>
        </p:spPr>
        <p:txBody>
          <a:bodyPr/>
          <a:lstStyle/>
          <a:p>
            <a:r>
              <a:rPr lang="en-IN" dirty="0">
                <a:latin typeface="Bahnschrift" panose="020B0502040204020203" pitchFamily="34" charset="0"/>
              </a:rPr>
              <a:t>AFTER APPLYING ALL THE ALGORITHMS WE COME TO THE CONCLUSION THAT RANDOM FOREST ALGORITHM  GAVE  US THE HIGHEST ACCURACY AND WORKS BEST IN OUR CASE.</a:t>
            </a:r>
          </a:p>
          <a:p>
            <a:pPr marL="0" indent="0">
              <a:buNone/>
            </a:pPr>
            <a:endParaRPr lang="en-IN" dirty="0">
              <a:latin typeface="Bahnschrift" panose="020B0502040204020203" pitchFamily="34" charset="0"/>
            </a:endParaRPr>
          </a:p>
          <a:p>
            <a:r>
              <a:rPr lang="en-IN" dirty="0">
                <a:latin typeface="Bahnschrift" panose="020B0502040204020203" pitchFamily="34" charset="0"/>
              </a:rPr>
              <a:t>HENCE WE BUILD A PREDICTIVE MODEL BY USING  THE RANDOM FOREST CLASSIFIER AND WE GET THE CORRECT RESULT SO FAR.</a:t>
            </a:r>
          </a:p>
        </p:txBody>
      </p:sp>
      <p:pic>
        <p:nvPicPr>
          <p:cNvPr id="7" name="Picture 6">
            <a:extLst>
              <a:ext uri="{FF2B5EF4-FFF2-40B4-BE49-F238E27FC236}">
                <a16:creationId xmlns:a16="http://schemas.microsoft.com/office/drawing/2014/main" id="{FF0AE35B-66B1-9CDB-BD78-F66DEECC3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271" y="991402"/>
            <a:ext cx="6160168" cy="2543175"/>
          </a:xfrm>
          <a:prstGeom prst="rect">
            <a:avLst/>
          </a:prstGeom>
        </p:spPr>
      </p:pic>
      <p:pic>
        <p:nvPicPr>
          <p:cNvPr id="11" name="Picture 10">
            <a:extLst>
              <a:ext uri="{FF2B5EF4-FFF2-40B4-BE49-F238E27FC236}">
                <a16:creationId xmlns:a16="http://schemas.microsoft.com/office/drawing/2014/main" id="{EBD64FAA-A291-DF03-3A09-5E4ADF53F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141" y="3745480"/>
            <a:ext cx="6535554" cy="2524125"/>
          </a:xfrm>
          <a:prstGeom prst="rect">
            <a:avLst/>
          </a:prstGeom>
        </p:spPr>
      </p:pic>
    </p:spTree>
    <p:extLst>
      <p:ext uri="{BB962C8B-B14F-4D97-AF65-F5344CB8AC3E}">
        <p14:creationId xmlns:p14="http://schemas.microsoft.com/office/powerpoint/2010/main" val="56760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FBD0-7FF4-6AA9-F30F-892533E526E9}"/>
              </a:ext>
            </a:extLst>
          </p:cNvPr>
          <p:cNvSpPr>
            <a:spLocks noGrp="1"/>
          </p:cNvSpPr>
          <p:nvPr>
            <p:ph type="title"/>
          </p:nvPr>
        </p:nvSpPr>
        <p:spPr>
          <a:xfrm>
            <a:off x="913795" y="413886"/>
            <a:ext cx="10353761" cy="1520793"/>
          </a:xfrm>
        </p:spPr>
        <p:txBody>
          <a:bodyPr/>
          <a:lstStyle/>
          <a:p>
            <a:r>
              <a:rPr lang="en-IN" dirty="0">
                <a:latin typeface="Bahnschrift" panose="020B0502040204020203" pitchFamily="34" charset="0"/>
              </a:rPr>
              <a:t>FUTURE PROSPECT</a:t>
            </a:r>
          </a:p>
        </p:txBody>
      </p:sp>
      <p:sp>
        <p:nvSpPr>
          <p:cNvPr id="3" name="Content Placeholder 2">
            <a:extLst>
              <a:ext uri="{FF2B5EF4-FFF2-40B4-BE49-F238E27FC236}">
                <a16:creationId xmlns:a16="http://schemas.microsoft.com/office/drawing/2014/main" id="{AF1BD529-F3DC-3261-BBD4-8A6CD4AF2927}"/>
              </a:ext>
            </a:extLst>
          </p:cNvPr>
          <p:cNvSpPr>
            <a:spLocks noGrp="1"/>
          </p:cNvSpPr>
          <p:nvPr>
            <p:ph idx="1"/>
          </p:nvPr>
        </p:nvSpPr>
        <p:spPr>
          <a:xfrm>
            <a:off x="913795" y="2637322"/>
            <a:ext cx="10353762" cy="3153878"/>
          </a:xfrm>
        </p:spPr>
        <p:txBody>
          <a:bodyPr>
            <a:normAutofit fontScale="92500"/>
          </a:bodyPr>
          <a:lstStyle/>
          <a:p>
            <a:r>
              <a:rPr lang="en-US" b="0" i="0" dirty="0">
                <a:effectLst/>
                <a:latin typeface="Bahnschrift" panose="020B0502040204020203" pitchFamily="34" charset="0"/>
              </a:rPr>
              <a:t>10.5% of the U.S. population had diabetes, according to the Centers for Disease Control and Prevention's National Diabetes Statistics Report, 2020. If this number continues to grow at the same rate, </a:t>
            </a:r>
            <a:r>
              <a:rPr lang="en-US" b="1" i="0" dirty="0">
                <a:effectLst/>
                <a:latin typeface="Bahnschrift" panose="020B0502040204020203" pitchFamily="34" charset="0"/>
              </a:rPr>
              <a:t>by 2040, it is predicted that diabetes will affect 642 million people globally</a:t>
            </a:r>
            <a:r>
              <a:rPr lang="en-US" b="0" i="0" dirty="0">
                <a:effectLst/>
                <a:latin typeface="Bahnschrift" panose="020B0502040204020203" pitchFamily="34" charset="0"/>
              </a:rPr>
              <a:t>.</a:t>
            </a:r>
          </a:p>
          <a:p>
            <a:r>
              <a:rPr lang="en-US" dirty="0">
                <a:effectLst/>
                <a:latin typeface="Bahnschrift" panose="020B0502040204020203" pitchFamily="34" charset="0"/>
              </a:rPr>
              <a:t>Since there is no cure to the disease, all we can do is identify whether the person has the disease or not and control it and monitor it regularly to ensure proper health of the person</a:t>
            </a:r>
          </a:p>
          <a:p>
            <a:r>
              <a:rPr lang="en-IN" dirty="0" err="1">
                <a:latin typeface="Bahnschrift" panose="020B0502040204020203" pitchFamily="34" charset="0"/>
              </a:rPr>
              <a:t>Hence,this</a:t>
            </a:r>
            <a:r>
              <a:rPr lang="en-IN" dirty="0">
                <a:latin typeface="Bahnschrift" panose="020B0502040204020203" pitchFamily="34" charset="0"/>
              </a:rPr>
              <a:t> project can help in identification of the disease because its utmost necessary to know whether a person has diabetes or not because its one of the most common issues people are ignorant about.</a:t>
            </a:r>
          </a:p>
          <a:p>
            <a:endParaRPr lang="en-IN" dirty="0"/>
          </a:p>
        </p:txBody>
      </p:sp>
    </p:spTree>
    <p:extLst>
      <p:ext uri="{BB962C8B-B14F-4D97-AF65-F5344CB8AC3E}">
        <p14:creationId xmlns:p14="http://schemas.microsoft.com/office/powerpoint/2010/main" val="24719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030C-920F-55D5-66DD-6A55E88272BF}"/>
              </a:ext>
            </a:extLst>
          </p:cNvPr>
          <p:cNvSpPr>
            <a:spLocks noGrp="1"/>
          </p:cNvSpPr>
          <p:nvPr>
            <p:ph type="title"/>
          </p:nvPr>
        </p:nvSpPr>
        <p:spPr>
          <a:xfrm>
            <a:off x="913795" y="609600"/>
            <a:ext cx="8047325" cy="1326321"/>
          </a:xfrm>
        </p:spPr>
        <p:txBody>
          <a:bodyPr/>
          <a:lstStyle/>
          <a:p>
            <a:r>
              <a:rPr lang="en-IN" dirty="0">
                <a:latin typeface="Bahnschrift" panose="020B0502040204020203" pitchFamily="34" charset="0"/>
              </a:rPr>
              <a:t>CONTENTS:</a:t>
            </a:r>
          </a:p>
        </p:txBody>
      </p:sp>
      <p:sp>
        <p:nvSpPr>
          <p:cNvPr id="3" name="Content Placeholder 2">
            <a:extLst>
              <a:ext uri="{FF2B5EF4-FFF2-40B4-BE49-F238E27FC236}">
                <a16:creationId xmlns:a16="http://schemas.microsoft.com/office/drawing/2014/main" id="{032B252D-8862-6CE9-E1F0-38DEEDEDB4F2}"/>
              </a:ext>
            </a:extLst>
          </p:cNvPr>
          <p:cNvSpPr>
            <a:spLocks noGrp="1"/>
          </p:cNvSpPr>
          <p:nvPr>
            <p:ph idx="1"/>
          </p:nvPr>
        </p:nvSpPr>
        <p:spPr>
          <a:xfrm>
            <a:off x="913795" y="2435192"/>
            <a:ext cx="10353762" cy="3356008"/>
          </a:xfrm>
        </p:spPr>
        <p:txBody>
          <a:bodyPr>
            <a:normAutofit lnSpcReduction="10000"/>
          </a:bodyPr>
          <a:lstStyle/>
          <a:p>
            <a:pPr marL="0" indent="0">
              <a:buNone/>
            </a:pPr>
            <a:r>
              <a:rPr lang="en-IN" dirty="0">
                <a:latin typeface="Bahnschrift" panose="020B0502040204020203" pitchFamily="34" charset="0"/>
              </a:rPr>
              <a:t>(A) WHY THIS TOPIC?</a:t>
            </a:r>
          </a:p>
          <a:p>
            <a:pPr marL="0" indent="0">
              <a:buNone/>
            </a:pPr>
            <a:r>
              <a:rPr lang="en-IN" dirty="0">
                <a:latin typeface="Bahnschrift" panose="020B0502040204020203" pitchFamily="34" charset="0"/>
              </a:rPr>
              <a:t>(B) BRIEF OF THE ENTIRE PROJECT(THE CODING AND PROCEEDURE):</a:t>
            </a:r>
          </a:p>
          <a:p>
            <a:pPr marL="0" indent="0">
              <a:buNone/>
            </a:pPr>
            <a:r>
              <a:rPr lang="en-IN" dirty="0">
                <a:latin typeface="Bahnschrift" panose="020B0502040204020203" pitchFamily="34" charset="0"/>
              </a:rPr>
              <a:t>    (I) DESCRIPTION OF THE DATASET</a:t>
            </a:r>
          </a:p>
          <a:p>
            <a:pPr marL="0" indent="0">
              <a:buNone/>
            </a:pPr>
            <a:r>
              <a:rPr lang="en-IN" dirty="0">
                <a:latin typeface="Bahnschrift" panose="020B0502040204020203" pitchFamily="34" charset="0"/>
              </a:rPr>
              <a:t>   (II) PRE-PROCESSING</a:t>
            </a:r>
          </a:p>
          <a:p>
            <a:pPr marL="0" indent="0">
              <a:buNone/>
            </a:pPr>
            <a:r>
              <a:rPr lang="en-IN" dirty="0">
                <a:latin typeface="Bahnschrift" panose="020B0502040204020203" pitchFamily="34" charset="0"/>
              </a:rPr>
              <a:t>   (III) BRIEF DESCRIPTION OF THE ALGORITHMS USED AND THEIR OUTCOMES</a:t>
            </a:r>
          </a:p>
          <a:p>
            <a:pPr marL="0" indent="0">
              <a:buNone/>
            </a:pPr>
            <a:r>
              <a:rPr lang="en-IN" dirty="0">
                <a:latin typeface="Bahnschrift" panose="020B0502040204020203" pitchFamily="34" charset="0"/>
              </a:rPr>
              <a:t>(C) CONCLUSION</a:t>
            </a:r>
          </a:p>
          <a:p>
            <a:pPr marL="0" indent="0">
              <a:buNone/>
            </a:pPr>
            <a:r>
              <a:rPr lang="en-IN" dirty="0">
                <a:latin typeface="Bahnschrift" panose="020B0502040204020203" pitchFamily="34" charset="0"/>
              </a:rPr>
              <a:t>(D) FUTURE PROSPECT</a:t>
            </a:r>
          </a:p>
          <a:p>
            <a:endParaRPr lang="en-IN" dirty="0">
              <a:latin typeface="Bahnschrift" panose="020B0502040204020203" pitchFamily="34" charset="0"/>
            </a:endParaRPr>
          </a:p>
        </p:txBody>
      </p:sp>
    </p:spTree>
    <p:extLst>
      <p:ext uri="{BB962C8B-B14F-4D97-AF65-F5344CB8AC3E}">
        <p14:creationId xmlns:p14="http://schemas.microsoft.com/office/powerpoint/2010/main" val="191910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D6B1-EEDD-8885-3125-25523EF9DA96}"/>
              </a:ext>
            </a:extLst>
          </p:cNvPr>
          <p:cNvSpPr>
            <a:spLocks noGrp="1"/>
          </p:cNvSpPr>
          <p:nvPr>
            <p:ph type="title"/>
          </p:nvPr>
        </p:nvSpPr>
        <p:spPr/>
        <p:txBody>
          <a:bodyPr/>
          <a:lstStyle/>
          <a:p>
            <a:r>
              <a:rPr lang="en-IN" dirty="0">
                <a:latin typeface="Bahnschrift" panose="020B0502040204020203" pitchFamily="34" charset="0"/>
              </a:rPr>
              <a:t>WHY THIS TOPIC?</a:t>
            </a:r>
            <a:br>
              <a:rPr lang="en-IN" dirty="0">
                <a:latin typeface="Bahnschrift" panose="020B0502040204020203" pitchFamily="34" charset="0"/>
              </a:rPr>
            </a:b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0B39BF31-F7E0-CA8C-434E-ABDA039882BA}"/>
              </a:ext>
            </a:extLst>
          </p:cNvPr>
          <p:cNvSpPr>
            <a:spLocks noGrp="1"/>
          </p:cNvSpPr>
          <p:nvPr>
            <p:ph idx="1"/>
          </p:nvPr>
        </p:nvSpPr>
        <p:spPr/>
        <p:txBody>
          <a:bodyPr>
            <a:normAutofit fontScale="92500" lnSpcReduction="20000"/>
          </a:bodyPr>
          <a:lstStyle/>
          <a:p>
            <a:pPr marL="0" indent="0">
              <a:buNone/>
            </a:pPr>
            <a:r>
              <a:rPr lang="en-US" dirty="0">
                <a:latin typeface="Bahnschrift" panose="020B0502040204020203" pitchFamily="34" charset="0"/>
              </a:rPr>
              <a:t>DIABETES IS A SERIOUS MEDICAL CONDITION THAT CAN CAUSE YOU TO BECOME FATIGUED, FEEL EXTREME HUNGER, AND EXPERIENCE OTHER MORE SERIOUS PROBLEMS OVER TIME. IF YOU DO NOT MANAGE THIS DISEASE, YOU COULD DEVELOP MORE SERIOUS COMPLICATIONS LIKE VISION PROBLEMS, DEMENTIA, AND KIDNEY ISSUES. IT'S IMPORTANT TO KEEP YOUR BLOOD SUGAR LEVELS IN YOUR TARGET RANGE AS MUCH AS POSSIBLE TO HELP PREVENT OR DELAY LONG-TERM, SERIOUS HEALTH PROBLEMS, SUCH AS HEART DISEASE, VISION LOSS, AND KIDNEY DISEASE. STAYING IN YOUR TARGET RANGE CAN ALSO HELP IMPROVE YOUR ENERGY AND MOOD</a:t>
            </a:r>
          </a:p>
          <a:p>
            <a:pPr marL="0" indent="0">
              <a:buNone/>
            </a:pPr>
            <a:r>
              <a:rPr lang="en-US" dirty="0">
                <a:latin typeface="Bahnschrift" panose="020B0502040204020203" pitchFamily="34" charset="0"/>
              </a:rPr>
              <a:t>AND THAT’S THE SOLE REASON WHY THIS TOPIC HAS BEEN CHOSEN.</a:t>
            </a:r>
          </a:p>
          <a:p>
            <a:pPr marL="0" indent="0">
              <a:buNone/>
            </a:pPr>
            <a:r>
              <a:rPr lang="en-US" dirty="0">
                <a:latin typeface="Bahnschrift" panose="020B0502040204020203" pitchFamily="34" charset="0"/>
              </a:rPr>
              <a:t>THROUGH THIS PEOPLE CAN GET A CLEAR IDEA ,WHETHER HE HAS DIABETES OR NOT AND CAN TAKE NECESSARY STEPS ACCORDINGLY.</a:t>
            </a:r>
            <a:endParaRPr lang="en-IN" dirty="0">
              <a:latin typeface="Bahnschrift" panose="020B0502040204020203" pitchFamily="34" charset="0"/>
            </a:endParaRPr>
          </a:p>
        </p:txBody>
      </p:sp>
    </p:spTree>
    <p:extLst>
      <p:ext uri="{BB962C8B-B14F-4D97-AF65-F5344CB8AC3E}">
        <p14:creationId xmlns:p14="http://schemas.microsoft.com/office/powerpoint/2010/main" val="298931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C2F5-6969-2023-CC05-D23508771297}"/>
              </a:ext>
            </a:extLst>
          </p:cNvPr>
          <p:cNvSpPr>
            <a:spLocks noGrp="1"/>
          </p:cNvSpPr>
          <p:nvPr>
            <p:ph type="title"/>
          </p:nvPr>
        </p:nvSpPr>
        <p:spPr>
          <a:xfrm>
            <a:off x="913796" y="466826"/>
            <a:ext cx="8817346" cy="717081"/>
          </a:xfrm>
        </p:spPr>
        <p:txBody>
          <a:bodyPr>
            <a:normAutofit fontScale="90000"/>
          </a:bodyPr>
          <a:lstStyle/>
          <a:p>
            <a:r>
              <a:rPr lang="en-IN" sz="4000" dirty="0">
                <a:latin typeface="Bahnschrift" panose="020B0502040204020203" pitchFamily="34" charset="0"/>
              </a:rPr>
              <a:t>DESCRIPTION OF THE DATASET</a:t>
            </a:r>
            <a:br>
              <a:rPr lang="en-IN" sz="4000" dirty="0">
                <a:latin typeface="Bahnschrift" panose="020B0502040204020203" pitchFamily="34" charset="0"/>
              </a:rPr>
            </a:br>
            <a:br>
              <a:rPr lang="en-IN" sz="4000" dirty="0">
                <a:latin typeface="Bahnschrift" panose="020B0502040204020203" pitchFamily="34" charset="0"/>
              </a:rPr>
            </a:br>
            <a:r>
              <a:rPr lang="en-IN" sz="1800" dirty="0">
                <a:latin typeface="Bahnschrift" panose="020B0502040204020203" pitchFamily="34" charset="0"/>
              </a:rPr>
              <a:t>SOURCE:  </a:t>
            </a:r>
            <a:r>
              <a:rPr lang="en-IN" sz="1800" dirty="0">
                <a:latin typeface="Bahnschrift" panose="020B0502040204020203" pitchFamily="34" charset="0"/>
                <a:hlinkClick r:id="rId2"/>
              </a:rPr>
              <a:t>https://www.kaggle.com/datasets/mathchi/diabetes-data-set</a:t>
            </a:r>
            <a:br>
              <a:rPr lang="en-IN" sz="1800" dirty="0">
                <a:latin typeface="Bahnschrift" panose="020B0502040204020203" pitchFamily="34" charset="0"/>
              </a:rPr>
            </a:br>
            <a:endParaRPr lang="en-IN" sz="1800" dirty="0">
              <a:latin typeface="Bahnschrift" panose="020B0502040204020203" pitchFamily="34" charset="0"/>
            </a:endParaRPr>
          </a:p>
        </p:txBody>
      </p:sp>
      <p:sp>
        <p:nvSpPr>
          <p:cNvPr id="3" name="Content Placeholder 2">
            <a:extLst>
              <a:ext uri="{FF2B5EF4-FFF2-40B4-BE49-F238E27FC236}">
                <a16:creationId xmlns:a16="http://schemas.microsoft.com/office/drawing/2014/main" id="{66F5FFD4-786B-BBF5-CA9B-00940C0D25C3}"/>
              </a:ext>
            </a:extLst>
          </p:cNvPr>
          <p:cNvSpPr>
            <a:spLocks noGrp="1"/>
          </p:cNvSpPr>
          <p:nvPr>
            <p:ph idx="1"/>
          </p:nvPr>
        </p:nvSpPr>
        <p:spPr>
          <a:xfrm>
            <a:off x="256675" y="1886551"/>
            <a:ext cx="7000774" cy="4504623"/>
          </a:xfrm>
        </p:spPr>
        <p:txBody>
          <a:bodyPr>
            <a:normAutofit fontScale="92500" lnSpcReduction="10000"/>
          </a:bodyPr>
          <a:lstStyle/>
          <a:p>
            <a:pPr marL="0" indent="0">
              <a:buNone/>
            </a:pPr>
            <a:r>
              <a:rPr lang="en-IN" dirty="0">
                <a:latin typeface="Bahnschrift" panose="020B0502040204020203" pitchFamily="34" charset="0"/>
              </a:rPr>
              <a:t>THE DATA SET CONSISTS OF 9 COLUMNS,NAMELY:</a:t>
            </a:r>
          </a:p>
          <a:p>
            <a:r>
              <a:rPr lang="en-IN" sz="1900" dirty="0">
                <a:latin typeface="Bahnschrift" panose="020B0502040204020203" pitchFamily="34" charset="0"/>
              </a:rPr>
              <a:t>PREGNANCIES</a:t>
            </a:r>
          </a:p>
          <a:p>
            <a:r>
              <a:rPr lang="en-IN" sz="1900" dirty="0">
                <a:latin typeface="Bahnschrift" panose="020B0502040204020203" pitchFamily="34" charset="0"/>
              </a:rPr>
              <a:t>GLUCOSE </a:t>
            </a:r>
          </a:p>
          <a:p>
            <a:r>
              <a:rPr lang="en-IN" sz="1900" dirty="0">
                <a:latin typeface="Bahnschrift" panose="020B0502040204020203" pitchFamily="34" charset="0"/>
              </a:rPr>
              <a:t>BLOOD PRESSURE</a:t>
            </a:r>
          </a:p>
          <a:p>
            <a:r>
              <a:rPr lang="en-IN" sz="1900" dirty="0">
                <a:latin typeface="Bahnschrift" panose="020B0502040204020203" pitchFamily="34" charset="0"/>
              </a:rPr>
              <a:t>SKIN THICKNESS</a:t>
            </a:r>
          </a:p>
          <a:p>
            <a:r>
              <a:rPr lang="en-IN" sz="1900" dirty="0">
                <a:latin typeface="Bahnschrift" panose="020B0502040204020203" pitchFamily="34" charset="0"/>
              </a:rPr>
              <a:t>INSULIN </a:t>
            </a:r>
          </a:p>
          <a:p>
            <a:r>
              <a:rPr lang="en-IN" sz="1900" dirty="0">
                <a:latin typeface="Bahnschrift" panose="020B0502040204020203" pitchFamily="34" charset="0"/>
              </a:rPr>
              <a:t>BMI</a:t>
            </a:r>
          </a:p>
          <a:p>
            <a:r>
              <a:rPr lang="en-IN" sz="1900" dirty="0">
                <a:latin typeface="Bahnschrift" panose="020B0502040204020203" pitchFamily="34" charset="0"/>
              </a:rPr>
              <a:t>DIABETES PEDIGREE FUNCTION</a:t>
            </a:r>
          </a:p>
          <a:p>
            <a:r>
              <a:rPr lang="en-IN" sz="1900" dirty="0">
                <a:latin typeface="Bahnschrift" panose="020B0502040204020203" pitchFamily="34" charset="0"/>
              </a:rPr>
              <a:t>AGE </a:t>
            </a:r>
          </a:p>
          <a:p>
            <a:r>
              <a:rPr lang="en-IN" sz="1900" dirty="0">
                <a:latin typeface="Bahnschrift" panose="020B0502040204020203" pitchFamily="34" charset="0"/>
              </a:rPr>
              <a:t>OUTCOME</a:t>
            </a: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AB175F6A-04F8-EBA2-B832-8B91A2852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638" y="2512194"/>
            <a:ext cx="6689558" cy="3782728"/>
          </a:xfrm>
          <a:prstGeom prst="rect">
            <a:avLst/>
          </a:prstGeom>
        </p:spPr>
      </p:pic>
    </p:spTree>
    <p:extLst>
      <p:ext uri="{BB962C8B-B14F-4D97-AF65-F5344CB8AC3E}">
        <p14:creationId xmlns:p14="http://schemas.microsoft.com/office/powerpoint/2010/main" val="3946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6F-C852-ABF4-BDF8-960C991350A6}"/>
              </a:ext>
            </a:extLst>
          </p:cNvPr>
          <p:cNvSpPr>
            <a:spLocks noGrp="1"/>
          </p:cNvSpPr>
          <p:nvPr>
            <p:ph type="title"/>
          </p:nvPr>
        </p:nvSpPr>
        <p:spPr>
          <a:xfrm>
            <a:off x="913795" y="609600"/>
            <a:ext cx="10353761" cy="863065"/>
          </a:xfrm>
        </p:spPr>
        <p:txBody>
          <a:bodyPr>
            <a:normAutofit fontScale="90000"/>
          </a:bodyPr>
          <a:lstStyle/>
          <a:p>
            <a:r>
              <a:rPr lang="en-IN" dirty="0">
                <a:effectLst/>
                <a:latin typeface="Bahnschrift" panose="020B0502040204020203" pitchFamily="34" charset="0"/>
              </a:rPr>
              <a:t>PRE-PROCESSING</a:t>
            </a:r>
            <a:br>
              <a:rPr lang="en-IN" dirty="0">
                <a:effectLst/>
                <a:latin typeface="Bahnschrift" panose="020B0502040204020203" pitchFamily="34" charset="0"/>
              </a:rPr>
            </a:br>
            <a:r>
              <a:rPr lang="en-IN" dirty="0">
                <a:effectLst/>
                <a:latin typeface="Bahnschrift" panose="020B0502040204020203" pitchFamily="34" charset="0"/>
              </a:rPr>
              <a:t>(BRIEF EXPLAINATION)</a:t>
            </a:r>
          </a:p>
        </p:txBody>
      </p:sp>
      <p:sp>
        <p:nvSpPr>
          <p:cNvPr id="3" name="Content Placeholder 2">
            <a:extLst>
              <a:ext uri="{FF2B5EF4-FFF2-40B4-BE49-F238E27FC236}">
                <a16:creationId xmlns:a16="http://schemas.microsoft.com/office/drawing/2014/main" id="{25A7E89D-CD29-8B4F-09F8-13CBD1C2B66E}"/>
              </a:ext>
            </a:extLst>
          </p:cNvPr>
          <p:cNvSpPr>
            <a:spLocks noGrp="1"/>
          </p:cNvSpPr>
          <p:nvPr>
            <p:ph idx="1"/>
          </p:nvPr>
        </p:nvSpPr>
        <p:spPr>
          <a:xfrm>
            <a:off x="125129" y="1732547"/>
            <a:ext cx="6275672" cy="4360245"/>
          </a:xfrm>
        </p:spPr>
        <p:txBody>
          <a:bodyPr>
            <a:normAutofit fontScale="70000" lnSpcReduction="20000"/>
          </a:bodyPr>
          <a:lstStyle/>
          <a:p>
            <a:pPr marL="0" indent="0">
              <a:buNone/>
            </a:pPr>
            <a:r>
              <a:rPr lang="en-IN" dirty="0">
                <a:latin typeface="Bahnschrift" panose="020B0502040204020203" pitchFamily="34" charset="0"/>
              </a:rPr>
              <a:t>WE WORK IN THE JUPYTER NOTEBOOK ENVIRONMENT.</a:t>
            </a:r>
          </a:p>
          <a:p>
            <a:pPr marL="0" indent="0">
              <a:buNone/>
            </a:pPr>
            <a:r>
              <a:rPr lang="en-IN" dirty="0">
                <a:latin typeface="Bahnschrift" panose="020B0502040204020203" pitchFamily="34" charset="0"/>
              </a:rPr>
              <a:t>STEPS THAT WE FOLLOW:</a:t>
            </a:r>
          </a:p>
          <a:p>
            <a:pPr>
              <a:buFont typeface="Symbol" panose="05050102010706020507" pitchFamily="18" charset="2"/>
              <a:buChar char="Þ"/>
            </a:pPr>
            <a:r>
              <a:rPr lang="en-IN" dirty="0">
                <a:latin typeface="Bahnschrift" panose="020B0502040204020203" pitchFamily="34" charset="0"/>
              </a:rPr>
              <a:t>IMPORTING BASIC  LIBRARIES SUCH AS NUMPY,PANDAS,MATPLOTLIB,SEABORN</a:t>
            </a:r>
          </a:p>
          <a:p>
            <a:pPr>
              <a:buFont typeface="Symbol" panose="05050102010706020507" pitchFamily="18" charset="2"/>
              <a:buChar char="Þ"/>
            </a:pPr>
            <a:r>
              <a:rPr lang="en-IN" dirty="0">
                <a:latin typeface="Bahnschrift" panose="020B0502040204020203" pitchFamily="34" charset="0"/>
              </a:rPr>
              <a:t>IMPORTING LIBRARIES FOR SCALARIZATION LIKE STANDARDSCALER</a:t>
            </a:r>
          </a:p>
          <a:p>
            <a:pPr>
              <a:buFont typeface="Symbol" panose="05050102010706020507" pitchFamily="18" charset="2"/>
              <a:buChar char="Þ"/>
            </a:pPr>
            <a:r>
              <a:rPr lang="en-IN" dirty="0">
                <a:latin typeface="Bahnschrift" panose="020B0502040204020203" pitchFamily="34" charset="0"/>
              </a:rPr>
              <a:t>IMPORTING LIBRARIES FOR THE SPLITTING OF THE DATA FOR TRAINING AND TESTING SUCH AS TRAIN_TEST_SPLI</a:t>
            </a:r>
          </a:p>
          <a:p>
            <a:pPr>
              <a:buFont typeface="Symbol" panose="05050102010706020507" pitchFamily="18" charset="2"/>
              <a:buChar char="Þ"/>
            </a:pPr>
            <a:r>
              <a:rPr lang="en-IN" dirty="0">
                <a:latin typeface="Bahnschrift" panose="020B0502040204020203" pitchFamily="34" charset="0"/>
              </a:rPr>
              <a:t>IMPORTING OTHER LIBRARIES TO ENSURE PROPER APPLICATION THE ALGORITHMS ON THE DATASET.</a:t>
            </a:r>
          </a:p>
          <a:p>
            <a:pPr>
              <a:buFont typeface="Symbol" panose="05050102010706020507" pitchFamily="18" charset="2"/>
              <a:buChar char="Þ"/>
            </a:pPr>
            <a:r>
              <a:rPr lang="en-IN" dirty="0">
                <a:latin typeface="Bahnschrift" panose="020B0502040204020203" pitchFamily="34" charset="0"/>
              </a:rPr>
              <a:t>IMPORTING LIBRARIES LIKE CLASSIFICATION REPORT TO HELP US DRAW A CONCLUSION REGARDING THE FINAL ALGORITHM WE DECIDE TO GO WITH</a:t>
            </a:r>
          </a:p>
          <a:p>
            <a:pPr>
              <a:buFont typeface="Symbol" panose="05050102010706020507" pitchFamily="18" charset="2"/>
              <a:buChar char="Þ"/>
            </a:pPr>
            <a:r>
              <a:rPr lang="en-IN" dirty="0">
                <a:latin typeface="Bahnschrift" panose="020B0502040204020203" pitchFamily="34" charset="0"/>
              </a:rPr>
              <a:t>THEN WE CHECK FOR ANY NULL VALUES AND IF WE HAVE THAT WE REPLACE THOSE NULL VALUES WITH THE MEDIAN OF THE OTHER VALUES IN THAT COLUMN.</a:t>
            </a: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07FA9C8C-7805-E8DF-B664-5108C405E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835" y="1732546"/>
            <a:ext cx="4946231" cy="4658629"/>
          </a:xfrm>
          <a:prstGeom prst="rect">
            <a:avLst/>
          </a:prstGeom>
        </p:spPr>
      </p:pic>
    </p:spTree>
    <p:extLst>
      <p:ext uri="{BB962C8B-B14F-4D97-AF65-F5344CB8AC3E}">
        <p14:creationId xmlns:p14="http://schemas.microsoft.com/office/powerpoint/2010/main" val="272230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706CB-119B-EEDA-6D98-E09B49CC9527}"/>
              </a:ext>
            </a:extLst>
          </p:cNvPr>
          <p:cNvSpPr>
            <a:spLocks noGrp="1"/>
          </p:cNvSpPr>
          <p:nvPr>
            <p:ph idx="1"/>
          </p:nvPr>
        </p:nvSpPr>
        <p:spPr>
          <a:xfrm>
            <a:off x="259883" y="721895"/>
            <a:ext cx="5836117" cy="5069305"/>
          </a:xfrm>
        </p:spPr>
        <p:txBody>
          <a:bodyPr>
            <a:normAutofit fontScale="85000" lnSpcReduction="10000"/>
          </a:bodyPr>
          <a:lstStyle/>
          <a:p>
            <a:pPr marL="0" indent="0">
              <a:buNone/>
            </a:pPr>
            <a:r>
              <a:rPr lang="en-IN" dirty="0">
                <a:latin typeface="Bahnschrift" panose="020B0502040204020203" pitchFamily="34" charset="0"/>
              </a:rPr>
              <a:t>=&gt; THEN WE GENERATE THE HEAT-MAP AND DRAW CONCLUSION REGARDING THE CORRELATION BETWEEN THE ELEMENTS.</a:t>
            </a:r>
          </a:p>
          <a:p>
            <a:pPr marL="0" indent="0">
              <a:buNone/>
            </a:pPr>
            <a:r>
              <a:rPr lang="en-IN" dirty="0">
                <a:latin typeface="Bahnschrift" panose="020B0502040204020203" pitchFamily="34" charset="0"/>
              </a:rPr>
              <a:t>=&gt; NEXT WE SEPARATE THE OUTCOME COLUMN(THAT GIVES THE RESULT,0:NON-DIABETIC AND 1:DIABETIC) FROM THE REST OF THE COLUMNS</a:t>
            </a:r>
          </a:p>
          <a:p>
            <a:pPr marL="0" indent="0">
              <a:buNone/>
            </a:pPr>
            <a:r>
              <a:rPr lang="en-IN" dirty="0">
                <a:latin typeface="Bahnschrift" panose="020B0502040204020203" pitchFamily="34" charset="0"/>
              </a:rPr>
              <a:t>=&gt; THEN WE GO FOR SCALARIZATION OF THE REST OF CLUMNS SUCH AS PREGNANCIES,BLOOD PRESSURE ETC SO THAT WE CHANGE THE VALUES OF NUMERIC COLUMNS IN THE DATASET TO USE A COMMON SCALE,WITHOUT DISTORTING DIFFERENCES IN THE RANGES OF VALUES OR LOSING INFORMATION.</a:t>
            </a:r>
          </a:p>
          <a:p>
            <a:pPr marL="0" indent="0">
              <a:buNone/>
            </a:pPr>
            <a:r>
              <a:rPr lang="en-IN" dirty="0">
                <a:latin typeface="Bahnschrift" panose="020B0502040204020203" pitchFamily="34" charset="0"/>
              </a:rPr>
              <a:t>=&gt; FINALLY WE SPLIT THE DATASET (30% FOR TESTING AND 70% FOR TRAINING)</a:t>
            </a:r>
          </a:p>
          <a:p>
            <a:pPr marL="0" indent="0">
              <a:buNone/>
            </a:pPr>
            <a:r>
              <a:rPr lang="en-IN" dirty="0">
                <a:latin typeface="Bahnschrift" panose="020B0502040204020203" pitchFamily="34" charset="0"/>
              </a:rPr>
              <a:t>=&gt; AND THEN WE PROCEED TO APPLY THE ALGORITHMS</a:t>
            </a:r>
          </a:p>
          <a:p>
            <a:pPr marL="0" indent="0">
              <a:buNone/>
            </a:pPr>
            <a:endParaRPr lang="en-US" b="1" i="0" dirty="0">
              <a:effectLst/>
              <a:latin typeface="arial" panose="020B0604020202020204" pitchFamily="34" charset="0"/>
            </a:endParaRPr>
          </a:p>
          <a:p>
            <a:pPr marL="0" indent="0">
              <a:buNone/>
            </a:pP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45294F50-7D11-6A7D-8AC5-E0E49B3D5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214" y="540269"/>
            <a:ext cx="5601903" cy="5250931"/>
          </a:xfrm>
          <a:prstGeom prst="rect">
            <a:avLst/>
          </a:prstGeom>
        </p:spPr>
      </p:pic>
    </p:spTree>
    <p:extLst>
      <p:ext uri="{BB962C8B-B14F-4D97-AF65-F5344CB8AC3E}">
        <p14:creationId xmlns:p14="http://schemas.microsoft.com/office/powerpoint/2010/main" val="376186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A111-38EF-8C10-A8FC-F77BF826FE21}"/>
              </a:ext>
            </a:extLst>
          </p:cNvPr>
          <p:cNvSpPr>
            <a:spLocks noGrp="1"/>
          </p:cNvSpPr>
          <p:nvPr>
            <p:ph type="title"/>
          </p:nvPr>
        </p:nvSpPr>
        <p:spPr>
          <a:xfrm>
            <a:off x="913795" y="609601"/>
            <a:ext cx="10353761" cy="121920"/>
          </a:xfrm>
        </p:spPr>
        <p:txBody>
          <a:bodyPr>
            <a:normAutofit fontScale="90000"/>
          </a:bodyPr>
          <a:lstStyle/>
          <a:p>
            <a:r>
              <a:rPr lang="en-IN" dirty="0">
                <a:latin typeface="Bahnschrift" panose="020B0502040204020203" pitchFamily="34" charset="0"/>
              </a:rPr>
              <a:t>RANDOM FOREST CLASSIFICATION:</a:t>
            </a:r>
            <a:br>
              <a:rPr lang="en-IN" dirty="0">
                <a:latin typeface="Bahnschrift" panose="020B0502040204020203" pitchFamily="34" charset="0"/>
              </a:rPr>
            </a:b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5BC580F6-2477-1291-7838-CECB7850D965}"/>
              </a:ext>
            </a:extLst>
          </p:cNvPr>
          <p:cNvSpPr>
            <a:spLocks noGrp="1"/>
          </p:cNvSpPr>
          <p:nvPr>
            <p:ph idx="1"/>
          </p:nvPr>
        </p:nvSpPr>
        <p:spPr>
          <a:xfrm>
            <a:off x="202131" y="1126155"/>
            <a:ext cx="11492564" cy="5524902"/>
          </a:xfrm>
        </p:spPr>
        <p:txBody>
          <a:bodyPr>
            <a:noAutofit/>
          </a:bodyPr>
          <a:lstStyle/>
          <a:p>
            <a:pPr algn="just"/>
            <a:r>
              <a:rPr lang="en-US" sz="1400" b="0" i="0" dirty="0">
                <a:effectLst/>
                <a:latin typeface="Bahnschrift" panose="020B0502040204020203" pitchFamily="34" charset="0"/>
              </a:rPr>
              <a:t>Random Forest is a popular machine learning algorithm that belongs to the supervised learning technique. It can be used for both Classification and Regression problems in ML. It is based on the concept of </a:t>
            </a:r>
            <a:r>
              <a:rPr lang="en-US" sz="1400" b="1" i="0" dirty="0">
                <a:effectLst/>
                <a:latin typeface="Bahnschrift" panose="020B0502040204020203" pitchFamily="34" charset="0"/>
              </a:rPr>
              <a:t>ensemble learning,</a:t>
            </a:r>
            <a:r>
              <a:rPr lang="en-US" sz="1400" b="0" i="0" dirty="0">
                <a:effectLst/>
                <a:latin typeface="Bahnschrift" panose="020B0502040204020203" pitchFamily="34" charset="0"/>
              </a:rPr>
              <a:t> which is a process of </a:t>
            </a:r>
            <a:r>
              <a:rPr lang="en-US" sz="1400" b="0" i="1" dirty="0">
                <a:effectLst/>
                <a:latin typeface="Bahnschrift" panose="020B0502040204020203" pitchFamily="34" charset="0"/>
              </a:rPr>
              <a:t>combining multiple classifiers to solve a complex problem and to improve the performance of the model. </a:t>
            </a:r>
            <a:r>
              <a:rPr lang="en-US" sz="1400" b="0" i="0" dirty="0">
                <a:effectLst/>
                <a:latin typeface="Bahnschrift" panose="020B0502040204020203" pitchFamily="34" charset="0"/>
              </a:rPr>
              <a:t>As the name suggests, </a:t>
            </a:r>
            <a:r>
              <a:rPr lang="en-US" sz="1400" b="1" i="1" dirty="0">
                <a:effectLst/>
                <a:latin typeface="Bahnschrift" panose="020B0502040204020203" pitchFamily="34" charset="0"/>
              </a:rPr>
              <a:t>"Random Forest is a classifier that contains a number of decision trees on various subsets of the given dataset and takes the average to improve the predictive accuracy of that dataset."</a:t>
            </a:r>
            <a:r>
              <a:rPr lang="en-US" sz="1400" b="0" i="0" dirty="0">
                <a:effectLst/>
                <a:latin typeface="Bahnschrift" panose="020B0502040204020203" pitchFamily="34" charset="0"/>
              </a:rPr>
              <a:t> Instead of relying on one decision tree, the random forest takes the prediction from each tree and based on the majority votes of predictions, and it predicts the final output. </a:t>
            </a:r>
            <a:r>
              <a:rPr lang="en-US" sz="1400" b="1" i="0" dirty="0">
                <a:effectLst/>
                <a:latin typeface="Bahnschrift" panose="020B0502040204020203" pitchFamily="34" charset="0"/>
              </a:rPr>
              <a:t>The greater number of trees in the forest leads to higher accuracy and prevents the problem of overfitting.</a:t>
            </a:r>
            <a:endParaRPr lang="en-US" sz="1400" b="0" i="0" dirty="0">
              <a:effectLst/>
              <a:latin typeface="Bahnschrift" panose="020B0502040204020203" pitchFamily="34" charset="0"/>
            </a:endParaRPr>
          </a:p>
          <a:p>
            <a:pPr algn="just"/>
            <a:r>
              <a:rPr lang="en-US" sz="1400" b="0" i="0" dirty="0">
                <a:effectLst/>
                <a:latin typeface="Bahnschrift" panose="020B0502040204020203" pitchFamily="34" charset="0"/>
              </a:rPr>
              <a:t>The Working process can be explained in the following steps:</a:t>
            </a:r>
          </a:p>
          <a:p>
            <a:pPr algn="just"/>
            <a:r>
              <a:rPr lang="en-US" sz="1400" b="1" i="0" dirty="0">
                <a:effectLst/>
                <a:latin typeface="Bahnschrift" panose="020B0502040204020203" pitchFamily="34" charset="0"/>
              </a:rPr>
              <a:t>Step-1:</a:t>
            </a:r>
            <a:r>
              <a:rPr lang="en-US" sz="1400" b="0" i="0" dirty="0">
                <a:effectLst/>
                <a:latin typeface="Bahnschrift" panose="020B0502040204020203" pitchFamily="34" charset="0"/>
              </a:rPr>
              <a:t> Select random K data points from the training set.</a:t>
            </a:r>
          </a:p>
          <a:p>
            <a:pPr algn="just"/>
            <a:r>
              <a:rPr lang="en-US" sz="1400" b="1" i="0" dirty="0">
                <a:effectLst/>
                <a:latin typeface="Bahnschrift" panose="020B0502040204020203" pitchFamily="34" charset="0"/>
              </a:rPr>
              <a:t>Step-2:</a:t>
            </a:r>
            <a:r>
              <a:rPr lang="en-US" sz="1400" b="0" i="0" dirty="0">
                <a:effectLst/>
                <a:latin typeface="Bahnschrift" panose="020B0502040204020203" pitchFamily="34" charset="0"/>
              </a:rPr>
              <a:t> Build the decision trees associated </a:t>
            </a:r>
          </a:p>
          <a:p>
            <a:pPr marL="0" indent="0" algn="just">
              <a:buNone/>
            </a:pPr>
            <a:r>
              <a:rPr lang="en-US" sz="1400" dirty="0">
                <a:effectLst/>
                <a:latin typeface="Bahnschrift" panose="020B0502040204020203" pitchFamily="34" charset="0"/>
              </a:rPr>
              <a:t>       </a:t>
            </a:r>
            <a:r>
              <a:rPr lang="en-US" sz="1400" b="0" i="0" dirty="0">
                <a:effectLst/>
                <a:latin typeface="Bahnschrift" panose="020B0502040204020203" pitchFamily="34" charset="0"/>
              </a:rPr>
              <a:t>with the selected data points (Subsets).</a:t>
            </a:r>
          </a:p>
          <a:p>
            <a:pPr algn="just"/>
            <a:r>
              <a:rPr lang="en-US" sz="1400" b="1" i="0" dirty="0">
                <a:effectLst/>
                <a:latin typeface="Bahnschrift" panose="020B0502040204020203" pitchFamily="34" charset="0"/>
              </a:rPr>
              <a:t>Step-3:</a:t>
            </a:r>
            <a:r>
              <a:rPr lang="en-US" sz="1400" b="0" i="0" dirty="0">
                <a:effectLst/>
                <a:latin typeface="Bahnschrift" panose="020B0502040204020203" pitchFamily="34" charset="0"/>
              </a:rPr>
              <a:t> Choose the number N for decision trees that you want to build.</a:t>
            </a:r>
          </a:p>
          <a:p>
            <a:pPr algn="just"/>
            <a:r>
              <a:rPr lang="en-US" sz="1400" b="1" i="0" dirty="0">
                <a:effectLst/>
                <a:latin typeface="Bahnschrift" panose="020B0502040204020203" pitchFamily="34" charset="0"/>
              </a:rPr>
              <a:t>Step-4:</a:t>
            </a:r>
            <a:r>
              <a:rPr lang="en-US" sz="1400" b="0" i="0" dirty="0">
                <a:effectLst/>
                <a:latin typeface="Bahnschrift" panose="020B0502040204020203" pitchFamily="34" charset="0"/>
              </a:rPr>
              <a:t> Repeat Step 1 &amp; 2.</a:t>
            </a:r>
          </a:p>
          <a:p>
            <a:r>
              <a:rPr lang="en-US" sz="1400" b="1" i="0" dirty="0">
                <a:effectLst/>
                <a:latin typeface="Bahnschrift" panose="020B0502040204020203" pitchFamily="34" charset="0"/>
              </a:rPr>
              <a:t>Step-5:</a:t>
            </a:r>
            <a:r>
              <a:rPr lang="en-US" sz="1400" b="0" i="0" dirty="0">
                <a:effectLst/>
                <a:latin typeface="Bahnschrift" panose="020B0502040204020203" pitchFamily="34" charset="0"/>
              </a:rPr>
              <a:t> For new data points, find the predictions of each decision tree</a:t>
            </a:r>
          </a:p>
          <a:p>
            <a:pPr marL="0" indent="0">
              <a:buNone/>
            </a:pPr>
            <a:r>
              <a:rPr lang="en-US" sz="1400" b="0" i="0" dirty="0">
                <a:effectLst/>
                <a:latin typeface="Bahnschrift" panose="020B0502040204020203" pitchFamily="34" charset="0"/>
              </a:rPr>
              <a:t>      and assign the new data points to the category that wins the majority votes.</a:t>
            </a:r>
            <a:endParaRPr lang="en-IN" sz="1400" dirty="0">
              <a:latin typeface="Bahnschrift" panose="020B0502040204020203" pitchFamily="34" charset="0"/>
            </a:endParaRPr>
          </a:p>
        </p:txBody>
      </p:sp>
      <p:pic>
        <p:nvPicPr>
          <p:cNvPr id="7" name="Picture 6">
            <a:extLst>
              <a:ext uri="{FF2B5EF4-FFF2-40B4-BE49-F238E27FC236}">
                <a16:creationId xmlns:a16="http://schemas.microsoft.com/office/drawing/2014/main" id="{B0B062BA-C64E-A1BE-34CE-6C7EABD6F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964" y="3063240"/>
            <a:ext cx="5678905" cy="2302844"/>
          </a:xfrm>
          <a:prstGeom prst="rect">
            <a:avLst/>
          </a:prstGeom>
        </p:spPr>
      </p:pic>
    </p:spTree>
    <p:extLst>
      <p:ext uri="{BB962C8B-B14F-4D97-AF65-F5344CB8AC3E}">
        <p14:creationId xmlns:p14="http://schemas.microsoft.com/office/powerpoint/2010/main" val="167265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C16F-57C0-2C93-4F26-781109129C95}"/>
              </a:ext>
            </a:extLst>
          </p:cNvPr>
          <p:cNvSpPr>
            <a:spLocks noGrp="1"/>
          </p:cNvSpPr>
          <p:nvPr>
            <p:ph type="title"/>
          </p:nvPr>
        </p:nvSpPr>
        <p:spPr>
          <a:xfrm>
            <a:off x="913795" y="599975"/>
            <a:ext cx="10353761" cy="545432"/>
          </a:xfrm>
        </p:spPr>
        <p:txBody>
          <a:bodyPr>
            <a:normAutofit fontScale="90000"/>
          </a:bodyPr>
          <a:lstStyle/>
          <a:p>
            <a:r>
              <a:rPr lang="en-IN" dirty="0">
                <a:latin typeface="Bahnschrift" panose="020B0502040204020203" pitchFamily="34" charset="0"/>
              </a:rPr>
              <a:t>AFTER APPLYING RANDOM FOREST CLASSIFICATION ON OUR DATASET</a:t>
            </a:r>
          </a:p>
        </p:txBody>
      </p:sp>
      <p:sp>
        <p:nvSpPr>
          <p:cNvPr id="11" name="Content Placeholder 10">
            <a:extLst>
              <a:ext uri="{FF2B5EF4-FFF2-40B4-BE49-F238E27FC236}">
                <a16:creationId xmlns:a16="http://schemas.microsoft.com/office/drawing/2014/main" id="{24E4B42B-EC43-2C72-1035-66B1D5E61098}"/>
              </a:ext>
            </a:extLst>
          </p:cNvPr>
          <p:cNvSpPr>
            <a:spLocks noGrp="1"/>
          </p:cNvSpPr>
          <p:nvPr>
            <p:ph idx="1"/>
          </p:nvPr>
        </p:nvSpPr>
        <p:spPr>
          <a:xfrm>
            <a:off x="105878" y="2096064"/>
            <a:ext cx="5707781" cy="3695136"/>
          </a:xfrm>
        </p:spPr>
        <p:txBody>
          <a:bodyPr/>
          <a:lstStyle/>
          <a:p>
            <a:r>
              <a:rPr lang="en-IN" dirty="0">
                <a:latin typeface="Bahnschrift" panose="020B0502040204020203" pitchFamily="34" charset="0"/>
              </a:rPr>
              <a:t>WE OBTAIN AN ACCURACY OF ABOUT 76.623%</a:t>
            </a:r>
          </a:p>
          <a:p>
            <a:r>
              <a:rPr lang="en-IN" dirty="0">
                <a:latin typeface="Bahnschrift" panose="020B0502040204020203" pitchFamily="34" charset="0"/>
              </a:rPr>
              <a:t>AND WE PRINT THE CONFUSION MATRIX THAT GIVES US A CLEAR IDEA ABOUT THE</a:t>
            </a:r>
          </a:p>
          <a:p>
            <a:pPr marL="0" indent="0">
              <a:buNone/>
            </a:pPr>
            <a:r>
              <a:rPr lang="en-IN" dirty="0">
                <a:latin typeface="Bahnschrift" panose="020B0502040204020203" pitchFamily="34" charset="0"/>
              </a:rPr>
              <a:t>       =&gt; F1 SCORE</a:t>
            </a:r>
          </a:p>
          <a:p>
            <a:pPr marL="0" indent="0">
              <a:buNone/>
            </a:pPr>
            <a:r>
              <a:rPr lang="en-IN" dirty="0">
                <a:latin typeface="Bahnschrift" panose="020B0502040204020203" pitchFamily="34" charset="0"/>
              </a:rPr>
              <a:t>       =&gt;RECALL</a:t>
            </a:r>
          </a:p>
          <a:p>
            <a:pPr marL="0" indent="0">
              <a:buNone/>
            </a:pPr>
            <a:r>
              <a:rPr lang="en-IN" dirty="0">
                <a:latin typeface="Bahnschrift" panose="020B0502040204020203" pitchFamily="34" charset="0"/>
              </a:rPr>
              <a:t>       =&gt;SUPPORT </a:t>
            </a:r>
          </a:p>
          <a:p>
            <a:pPr marL="0" indent="0">
              <a:buNone/>
            </a:pPr>
            <a:r>
              <a:rPr lang="en-IN" dirty="0">
                <a:latin typeface="Bahnschrift" panose="020B0502040204020203" pitchFamily="34" charset="0"/>
              </a:rPr>
              <a:t>       =&gt;PRECISION</a:t>
            </a:r>
          </a:p>
        </p:txBody>
      </p:sp>
      <p:pic>
        <p:nvPicPr>
          <p:cNvPr id="13" name="Picture 12">
            <a:extLst>
              <a:ext uri="{FF2B5EF4-FFF2-40B4-BE49-F238E27FC236}">
                <a16:creationId xmlns:a16="http://schemas.microsoft.com/office/drawing/2014/main" id="{6E85FFBB-969B-C93F-5A94-770279723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5545"/>
            <a:ext cx="5540943" cy="4293871"/>
          </a:xfrm>
          <a:prstGeom prst="rect">
            <a:avLst/>
          </a:prstGeom>
        </p:spPr>
      </p:pic>
    </p:spTree>
    <p:extLst>
      <p:ext uri="{BB962C8B-B14F-4D97-AF65-F5344CB8AC3E}">
        <p14:creationId xmlns:p14="http://schemas.microsoft.com/office/powerpoint/2010/main" val="244087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A92F-9392-5690-72BD-7C355B61D591}"/>
              </a:ext>
            </a:extLst>
          </p:cNvPr>
          <p:cNvSpPr>
            <a:spLocks noGrp="1"/>
          </p:cNvSpPr>
          <p:nvPr>
            <p:ph type="title"/>
          </p:nvPr>
        </p:nvSpPr>
        <p:spPr>
          <a:xfrm>
            <a:off x="913795" y="96254"/>
            <a:ext cx="10353761" cy="970546"/>
          </a:xfrm>
        </p:spPr>
        <p:txBody>
          <a:bodyPr/>
          <a:lstStyle/>
          <a:p>
            <a:r>
              <a:rPr lang="en-IN" dirty="0">
                <a:latin typeface="Bahnschrift" panose="020B0502040204020203" pitchFamily="34" charset="0"/>
              </a:rPr>
              <a:t>DECISION TREE</a:t>
            </a:r>
          </a:p>
        </p:txBody>
      </p:sp>
      <p:sp>
        <p:nvSpPr>
          <p:cNvPr id="7" name="Content Placeholder 6">
            <a:extLst>
              <a:ext uri="{FF2B5EF4-FFF2-40B4-BE49-F238E27FC236}">
                <a16:creationId xmlns:a16="http://schemas.microsoft.com/office/drawing/2014/main" id="{FB3E908C-7BF6-D2C8-3D98-F172942A6355}"/>
              </a:ext>
            </a:extLst>
          </p:cNvPr>
          <p:cNvSpPr>
            <a:spLocks noGrp="1"/>
          </p:cNvSpPr>
          <p:nvPr>
            <p:ph idx="1"/>
          </p:nvPr>
        </p:nvSpPr>
        <p:spPr>
          <a:xfrm>
            <a:off x="211756" y="943276"/>
            <a:ext cx="6554804" cy="5573027"/>
          </a:xfrm>
        </p:spPr>
        <p:txBody>
          <a:bodyPr>
            <a:normAutofit fontScale="85000" lnSpcReduction="20000"/>
          </a:bodyPr>
          <a:lstStyle/>
          <a:p>
            <a:pPr algn="l"/>
            <a:r>
              <a:rPr lang="en-US" b="0" i="0" dirty="0">
                <a:effectLst/>
                <a:latin typeface="Bahnschrift" panose="020B0502040204020203" pitchFamily="34" charset="0"/>
              </a:rPr>
              <a:t>A decision tree is a </a:t>
            </a:r>
            <a:r>
              <a:rPr lang="en-US" b="0" i="0" u="none" strike="noStrike" dirty="0">
                <a:effectLst/>
                <a:latin typeface="Bahnschrift" panose="020B0502040204020203" pitchFamily="34" charset="0"/>
                <a:hlinkClick r:id="rId2" tooltip="Flowchart">
                  <a:extLst>
                    <a:ext uri="{A12FA001-AC4F-418D-AE19-62706E023703}">
                      <ahyp:hlinkClr xmlns:ahyp="http://schemas.microsoft.com/office/drawing/2018/hyperlinkcolor" val="tx"/>
                    </a:ext>
                  </a:extLst>
                </a:hlinkClick>
              </a:rPr>
              <a:t>flowchart</a:t>
            </a:r>
            <a:r>
              <a:rPr lang="en-US" b="0" i="0" dirty="0">
                <a:effectLst/>
                <a:latin typeface="Bahnschrift" panose="020B0502040204020203" pitchFamily="34" charset="0"/>
              </a:rPr>
              <a: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r>
              <a:rPr lang="en-US" b="1" i="0" dirty="0">
                <a:effectLst/>
                <a:latin typeface="Bahnschrift" panose="020B0502040204020203" pitchFamily="34" charset="0"/>
              </a:rPr>
              <a:t> Decision Tree</a:t>
            </a:r>
            <a:r>
              <a:rPr lang="en-US" b="0" i="0" dirty="0">
                <a:effectLst/>
                <a:latin typeface="Bahnschrift" panose="020B0502040204020203" pitchFamily="34" charset="0"/>
              </a:rPr>
              <a:t> is the most powerful and popular tool for classification and prediction. A Decision tree is a flowchart-like tree structure, where each internal node denotes a test on an attribute, each branch represents an outcome of the test, and each leaf node (terminal node) holds a class label. </a:t>
            </a:r>
          </a:p>
          <a:p>
            <a:pPr algn="l"/>
            <a:r>
              <a:rPr lang="en-US" b="0" i="0" dirty="0">
                <a:effectLst/>
                <a:latin typeface="Bahnschrift" panose="020B0502040204020203" pitchFamily="34" charset="0"/>
              </a:rPr>
              <a:t>A general algorithm for a decision tree can be described as follows:</a:t>
            </a:r>
          </a:p>
          <a:p>
            <a:pPr algn="l">
              <a:buFont typeface="+mj-lt"/>
              <a:buAutoNum type="arabicPeriod"/>
            </a:pPr>
            <a:r>
              <a:rPr lang="en-US" b="0" i="0" dirty="0">
                <a:effectLst/>
                <a:latin typeface="Bahnschrift" panose="020B0502040204020203" pitchFamily="34" charset="0"/>
              </a:rPr>
              <a:t>Pick the best attribute/feature. The best attribute is one which best splits or separates the data.</a:t>
            </a:r>
          </a:p>
          <a:p>
            <a:pPr algn="l">
              <a:buFont typeface="+mj-lt"/>
              <a:buAutoNum type="arabicPeriod"/>
            </a:pPr>
            <a:r>
              <a:rPr lang="en-US" b="0" i="0" dirty="0">
                <a:effectLst/>
                <a:latin typeface="Bahnschrift" panose="020B0502040204020203" pitchFamily="34" charset="0"/>
              </a:rPr>
              <a:t>Ask the relevant question.</a:t>
            </a:r>
          </a:p>
          <a:p>
            <a:pPr algn="l">
              <a:buFont typeface="+mj-lt"/>
              <a:buAutoNum type="arabicPeriod"/>
            </a:pPr>
            <a:r>
              <a:rPr lang="en-US" b="0" i="0" dirty="0">
                <a:effectLst/>
                <a:latin typeface="Bahnschrift" panose="020B0502040204020203" pitchFamily="34" charset="0"/>
              </a:rPr>
              <a:t>Follow the answer path.</a:t>
            </a:r>
          </a:p>
          <a:p>
            <a:pPr algn="l">
              <a:buFont typeface="+mj-lt"/>
              <a:buAutoNum type="arabicPeriod"/>
            </a:pPr>
            <a:r>
              <a:rPr lang="en-US" b="0" i="0" dirty="0">
                <a:effectLst/>
                <a:latin typeface="Bahnschrift" panose="020B0502040204020203" pitchFamily="34" charset="0"/>
              </a:rPr>
              <a:t>Go to step 1 until you arrive to the answer.</a:t>
            </a:r>
          </a:p>
          <a:p>
            <a:endParaRPr lang="en-IN" dirty="0"/>
          </a:p>
        </p:txBody>
      </p:sp>
      <p:pic>
        <p:nvPicPr>
          <p:cNvPr id="13" name="Picture 12">
            <a:extLst>
              <a:ext uri="{FF2B5EF4-FFF2-40B4-BE49-F238E27FC236}">
                <a16:creationId xmlns:a16="http://schemas.microsoft.com/office/drawing/2014/main" id="{FAE28E38-7375-3347-5E79-2002EFCAA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544" y="2318886"/>
            <a:ext cx="5219700" cy="2945330"/>
          </a:xfrm>
          <a:prstGeom prst="rect">
            <a:avLst/>
          </a:prstGeom>
        </p:spPr>
      </p:pic>
    </p:spTree>
    <p:extLst>
      <p:ext uri="{BB962C8B-B14F-4D97-AF65-F5344CB8AC3E}">
        <p14:creationId xmlns:p14="http://schemas.microsoft.com/office/powerpoint/2010/main" val="238394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140</TotalTime>
  <Words>1437</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vt:lpstr>
      <vt:lpstr>Bahnschrift</vt:lpstr>
      <vt:lpstr>Bookman Old Style</vt:lpstr>
      <vt:lpstr>Rockwell</vt:lpstr>
      <vt:lpstr>Symbol</vt:lpstr>
      <vt:lpstr>Damask</vt:lpstr>
      <vt:lpstr>MACHINE LEARNING PROJECT ON DIABETES PREDICTION</vt:lpstr>
      <vt:lpstr>CONTENTS:</vt:lpstr>
      <vt:lpstr>WHY THIS TOPIC? </vt:lpstr>
      <vt:lpstr>DESCRIPTION OF THE DATASET  SOURCE:  https://www.kaggle.com/datasets/mathchi/diabetes-data-set </vt:lpstr>
      <vt:lpstr>PRE-PROCESSING (BRIEF EXPLAINATION)</vt:lpstr>
      <vt:lpstr>PowerPoint Presentation</vt:lpstr>
      <vt:lpstr>RANDOM FOREST CLASSIFICATION: </vt:lpstr>
      <vt:lpstr>AFTER APPLYING RANDOM FOREST CLASSIFICATION ON OUR DATASET</vt:lpstr>
      <vt:lpstr>DECISION TREE</vt:lpstr>
      <vt:lpstr>AFTER APPLYING DECISION TREE ON OUR DATASET</vt:lpstr>
      <vt:lpstr>NAÏVE BAYES</vt:lpstr>
      <vt:lpstr>AFTER APPLYING NAÏVE BAYES ON OUR DATASET</vt:lpstr>
      <vt:lpstr>CONCLUSION:</vt:lpstr>
      <vt:lpstr>FUTURE PROSPECT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ON DIABETES PREDICTION</dc:title>
  <dc:creator>Roopkatha ganguly</dc:creator>
  <cp:lastModifiedBy>Roopkatha ganguly</cp:lastModifiedBy>
  <cp:revision>1</cp:revision>
  <dcterms:created xsi:type="dcterms:W3CDTF">2022-08-30T07:32:50Z</dcterms:created>
  <dcterms:modified xsi:type="dcterms:W3CDTF">2022-08-30T09:53:04Z</dcterms:modified>
</cp:coreProperties>
</file>