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8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9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F5267B-901C-446E-AB14-7583CB0DBC03}" type="doc">
      <dgm:prSet loTypeId="urn:microsoft.com/office/officeart/2005/8/layout/radial6" loCatId="cycle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365E2AE-C4DA-4D2D-B5D5-96F3211D9DE6}">
      <dgm:prSet phldrT="[Text]"/>
      <dgm:spPr/>
      <dgm:t>
        <a:bodyPr/>
        <a:lstStyle/>
        <a:p>
          <a:r>
            <a:rPr lang="en-US" dirty="0"/>
            <a:t>Types of KPI</a:t>
          </a:r>
        </a:p>
      </dgm:t>
    </dgm:pt>
    <dgm:pt modelId="{99A21807-E88C-45F9-BE60-E16A5C1CB82C}" type="parTrans" cxnId="{57A8CA2A-3C6E-46F9-96B1-81620AFC3BC8}">
      <dgm:prSet/>
      <dgm:spPr/>
      <dgm:t>
        <a:bodyPr/>
        <a:lstStyle/>
        <a:p>
          <a:endParaRPr lang="en-US"/>
        </a:p>
      </dgm:t>
    </dgm:pt>
    <dgm:pt modelId="{8D9B853D-2E30-4E6A-B747-582FC7E7F86C}" type="sibTrans" cxnId="{57A8CA2A-3C6E-46F9-96B1-81620AFC3BC8}">
      <dgm:prSet/>
      <dgm:spPr/>
      <dgm:t>
        <a:bodyPr/>
        <a:lstStyle/>
        <a:p>
          <a:endParaRPr lang="en-US"/>
        </a:p>
      </dgm:t>
    </dgm:pt>
    <dgm:pt modelId="{65BE98A2-3614-46DC-91EB-5A1E6B657AED}">
      <dgm:prSet phldrT="[Text]"/>
      <dgm:spPr/>
      <dgm:t>
        <a:bodyPr/>
        <a:lstStyle/>
        <a:p>
          <a:r>
            <a:rPr lang="en-US" b="1" dirty="0">
              <a:latin typeface="Aptos Display" panose="020B0004020202020204" pitchFamily="34" charset="0"/>
            </a:rPr>
            <a:t>Quantitative KPIs </a:t>
          </a:r>
          <a:endParaRPr lang="en-US" dirty="0">
            <a:latin typeface="Aptos Display" panose="020B0004020202020204" pitchFamily="34" charset="0"/>
          </a:endParaRPr>
        </a:p>
      </dgm:t>
    </dgm:pt>
    <dgm:pt modelId="{DF1F5CF4-7248-44A3-9DB2-9DF61B356ECB}" type="parTrans" cxnId="{E0DB81C7-5BFD-4D6A-95A2-45BB5D21C572}">
      <dgm:prSet/>
      <dgm:spPr/>
      <dgm:t>
        <a:bodyPr/>
        <a:lstStyle/>
        <a:p>
          <a:endParaRPr lang="en-US"/>
        </a:p>
      </dgm:t>
    </dgm:pt>
    <dgm:pt modelId="{F5020C9D-1CD8-4A56-9BB8-C8F767F85B5D}" type="sibTrans" cxnId="{E0DB81C7-5BFD-4D6A-95A2-45BB5D21C572}">
      <dgm:prSet/>
      <dgm:spPr/>
      <dgm:t>
        <a:bodyPr/>
        <a:lstStyle/>
        <a:p>
          <a:endParaRPr lang="en-US"/>
        </a:p>
      </dgm:t>
    </dgm:pt>
    <dgm:pt modelId="{3F20C9CE-A27A-4534-9C6C-BAF700E5A6D3}">
      <dgm:prSet/>
      <dgm:spPr/>
      <dgm:t>
        <a:bodyPr/>
        <a:lstStyle/>
        <a:p>
          <a:r>
            <a:rPr lang="en-US" b="1" dirty="0"/>
            <a:t>Qualitative KPIs</a:t>
          </a:r>
          <a:r>
            <a:rPr lang="en-US" dirty="0"/>
            <a:t> </a:t>
          </a:r>
        </a:p>
      </dgm:t>
    </dgm:pt>
    <dgm:pt modelId="{FED5BDF9-8290-4F03-9A53-88B94306DD37}" type="parTrans" cxnId="{90EB8F49-AE72-4F2C-BC5E-770B80B0316F}">
      <dgm:prSet/>
      <dgm:spPr/>
      <dgm:t>
        <a:bodyPr/>
        <a:lstStyle/>
        <a:p>
          <a:endParaRPr lang="en-US"/>
        </a:p>
      </dgm:t>
    </dgm:pt>
    <dgm:pt modelId="{2E6A80B7-78BC-477C-BB02-20112260BCAC}" type="sibTrans" cxnId="{90EB8F49-AE72-4F2C-BC5E-770B80B0316F}">
      <dgm:prSet/>
      <dgm:spPr/>
      <dgm:t>
        <a:bodyPr/>
        <a:lstStyle/>
        <a:p>
          <a:endParaRPr lang="en-US"/>
        </a:p>
      </dgm:t>
    </dgm:pt>
    <dgm:pt modelId="{C5EBE46B-79B2-479B-8360-695D6A7DAC06}">
      <dgm:prSet/>
      <dgm:spPr/>
      <dgm:t>
        <a:bodyPr/>
        <a:lstStyle/>
        <a:p>
          <a:r>
            <a:rPr lang="en-US" b="1"/>
            <a:t>Lagging KPIs </a:t>
          </a:r>
          <a:endParaRPr lang="en-US" b="1" dirty="0"/>
        </a:p>
      </dgm:t>
    </dgm:pt>
    <dgm:pt modelId="{20E3150C-FCA7-4689-9349-FEBA27DC1555}" type="parTrans" cxnId="{B389F9DB-C367-4EA9-B81A-AA37318E8B61}">
      <dgm:prSet/>
      <dgm:spPr/>
      <dgm:t>
        <a:bodyPr/>
        <a:lstStyle/>
        <a:p>
          <a:endParaRPr lang="en-US"/>
        </a:p>
      </dgm:t>
    </dgm:pt>
    <dgm:pt modelId="{6E5D7331-9FCA-4D4F-A450-9C0740974055}" type="sibTrans" cxnId="{B389F9DB-C367-4EA9-B81A-AA37318E8B61}">
      <dgm:prSet/>
      <dgm:spPr/>
      <dgm:t>
        <a:bodyPr/>
        <a:lstStyle/>
        <a:p>
          <a:endParaRPr lang="en-US"/>
        </a:p>
      </dgm:t>
    </dgm:pt>
    <dgm:pt modelId="{4CFB98E7-0F8D-4ACD-BDE9-F2808DAED1CA}">
      <dgm:prSet/>
      <dgm:spPr/>
      <dgm:t>
        <a:bodyPr/>
        <a:lstStyle/>
        <a:p>
          <a:r>
            <a:rPr lang="en-US" b="1"/>
            <a:t>Leading KPIs</a:t>
          </a:r>
          <a:r>
            <a:rPr lang="en-US"/>
            <a:t> </a:t>
          </a:r>
        </a:p>
      </dgm:t>
    </dgm:pt>
    <dgm:pt modelId="{B21D7A60-7E6D-449A-8F64-0A2FF9DD1F53}" type="parTrans" cxnId="{3EE20890-43CF-4651-87AB-C4634EC367D5}">
      <dgm:prSet/>
      <dgm:spPr/>
      <dgm:t>
        <a:bodyPr/>
        <a:lstStyle/>
        <a:p>
          <a:endParaRPr lang="en-US"/>
        </a:p>
      </dgm:t>
    </dgm:pt>
    <dgm:pt modelId="{C2CD5016-ED9A-46A8-AB72-75B791952BDB}" type="sibTrans" cxnId="{3EE20890-43CF-4651-87AB-C4634EC367D5}">
      <dgm:prSet/>
      <dgm:spPr/>
      <dgm:t>
        <a:bodyPr/>
        <a:lstStyle/>
        <a:p>
          <a:endParaRPr lang="en-US"/>
        </a:p>
      </dgm:t>
    </dgm:pt>
    <dgm:pt modelId="{12CF7B7B-D35B-4EA9-815A-3363C3A6A5DE}" type="pres">
      <dgm:prSet presAssocID="{2FF5267B-901C-446E-AB14-7583CB0DBC0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6DB5BA6-3197-4823-9831-07B3D2B21113}" type="pres">
      <dgm:prSet presAssocID="{A365E2AE-C4DA-4D2D-B5D5-96F3211D9DE6}" presName="centerShape" presStyleLbl="node0" presStyleIdx="0" presStyleCnt="1"/>
      <dgm:spPr/>
    </dgm:pt>
    <dgm:pt modelId="{A0C73995-1045-4675-8894-8375012CC558}" type="pres">
      <dgm:prSet presAssocID="{65BE98A2-3614-46DC-91EB-5A1E6B657AED}" presName="node" presStyleLbl="node1" presStyleIdx="0" presStyleCnt="4" custRadScaleRad="100022" custRadScaleInc="-3960">
        <dgm:presLayoutVars>
          <dgm:bulletEnabled val="1"/>
        </dgm:presLayoutVars>
      </dgm:prSet>
      <dgm:spPr/>
    </dgm:pt>
    <dgm:pt modelId="{F692B7E1-34F1-41EC-8ED9-5B60A064AD22}" type="pres">
      <dgm:prSet presAssocID="{65BE98A2-3614-46DC-91EB-5A1E6B657AED}" presName="dummy" presStyleCnt="0"/>
      <dgm:spPr/>
    </dgm:pt>
    <dgm:pt modelId="{05AAAC13-D007-4890-82EF-63072EC4F552}" type="pres">
      <dgm:prSet presAssocID="{F5020C9D-1CD8-4A56-9BB8-C8F767F85B5D}" presName="sibTrans" presStyleLbl="sibTrans2D1" presStyleIdx="0" presStyleCnt="4"/>
      <dgm:spPr/>
    </dgm:pt>
    <dgm:pt modelId="{89FA5FC0-7085-4128-A2FF-E275FAF5E78C}" type="pres">
      <dgm:prSet presAssocID="{3F20C9CE-A27A-4534-9C6C-BAF700E5A6D3}" presName="node" presStyleLbl="node1" presStyleIdx="1" presStyleCnt="4" custRadScaleRad="97926" custRadScaleInc="0">
        <dgm:presLayoutVars>
          <dgm:bulletEnabled val="1"/>
        </dgm:presLayoutVars>
      </dgm:prSet>
      <dgm:spPr/>
    </dgm:pt>
    <dgm:pt modelId="{97C4BDEA-C68D-4584-9F1E-7560FB6BDB08}" type="pres">
      <dgm:prSet presAssocID="{3F20C9CE-A27A-4534-9C6C-BAF700E5A6D3}" presName="dummy" presStyleCnt="0"/>
      <dgm:spPr/>
    </dgm:pt>
    <dgm:pt modelId="{70918790-7F16-4F2F-98EC-053FBC340826}" type="pres">
      <dgm:prSet presAssocID="{2E6A80B7-78BC-477C-BB02-20112260BCAC}" presName="sibTrans" presStyleLbl="sibTrans2D1" presStyleIdx="1" presStyleCnt="4"/>
      <dgm:spPr/>
    </dgm:pt>
    <dgm:pt modelId="{A3B5889D-97CC-41A3-B712-9964108099C3}" type="pres">
      <dgm:prSet presAssocID="{C5EBE46B-79B2-479B-8360-695D6A7DAC06}" presName="node" presStyleLbl="node1" presStyleIdx="2" presStyleCnt="4">
        <dgm:presLayoutVars>
          <dgm:bulletEnabled val="1"/>
        </dgm:presLayoutVars>
      </dgm:prSet>
      <dgm:spPr/>
    </dgm:pt>
    <dgm:pt modelId="{C37AB550-8B07-4C1A-A60B-F6716E9EAE92}" type="pres">
      <dgm:prSet presAssocID="{C5EBE46B-79B2-479B-8360-695D6A7DAC06}" presName="dummy" presStyleCnt="0"/>
      <dgm:spPr/>
    </dgm:pt>
    <dgm:pt modelId="{1FF0EE03-C605-40F2-922E-94508122B292}" type="pres">
      <dgm:prSet presAssocID="{6E5D7331-9FCA-4D4F-A450-9C0740974055}" presName="sibTrans" presStyleLbl="sibTrans2D1" presStyleIdx="2" presStyleCnt="4"/>
      <dgm:spPr/>
    </dgm:pt>
    <dgm:pt modelId="{A66424A1-CD12-4605-994C-79C76121DBBD}" type="pres">
      <dgm:prSet presAssocID="{4CFB98E7-0F8D-4ACD-BDE9-F2808DAED1CA}" presName="node" presStyleLbl="node1" presStyleIdx="3" presStyleCnt="4">
        <dgm:presLayoutVars>
          <dgm:bulletEnabled val="1"/>
        </dgm:presLayoutVars>
      </dgm:prSet>
      <dgm:spPr/>
    </dgm:pt>
    <dgm:pt modelId="{68E7DB3E-DD40-43CC-90CB-BDFEE558FD51}" type="pres">
      <dgm:prSet presAssocID="{4CFB98E7-0F8D-4ACD-BDE9-F2808DAED1CA}" presName="dummy" presStyleCnt="0"/>
      <dgm:spPr/>
    </dgm:pt>
    <dgm:pt modelId="{1CDF5CBF-4EBA-4869-B3F4-7BF8504C98C7}" type="pres">
      <dgm:prSet presAssocID="{C2CD5016-ED9A-46A8-AB72-75B791952BDB}" presName="sibTrans" presStyleLbl="sibTrans2D1" presStyleIdx="3" presStyleCnt="4"/>
      <dgm:spPr/>
    </dgm:pt>
  </dgm:ptLst>
  <dgm:cxnLst>
    <dgm:cxn modelId="{836FA41A-05F8-4103-9CBC-5FA9F35EFB5C}" type="presOf" srcId="{2FF5267B-901C-446E-AB14-7583CB0DBC03}" destId="{12CF7B7B-D35B-4EA9-815A-3363C3A6A5DE}" srcOrd="0" destOrd="0" presId="urn:microsoft.com/office/officeart/2005/8/layout/radial6"/>
    <dgm:cxn modelId="{25ADEA27-DADE-43F6-A38C-B27536676558}" type="presOf" srcId="{C2CD5016-ED9A-46A8-AB72-75B791952BDB}" destId="{1CDF5CBF-4EBA-4869-B3F4-7BF8504C98C7}" srcOrd="0" destOrd="0" presId="urn:microsoft.com/office/officeart/2005/8/layout/radial6"/>
    <dgm:cxn modelId="{57A8CA2A-3C6E-46F9-96B1-81620AFC3BC8}" srcId="{2FF5267B-901C-446E-AB14-7583CB0DBC03}" destId="{A365E2AE-C4DA-4D2D-B5D5-96F3211D9DE6}" srcOrd="0" destOrd="0" parTransId="{99A21807-E88C-45F9-BE60-E16A5C1CB82C}" sibTransId="{8D9B853D-2E30-4E6A-B747-582FC7E7F86C}"/>
    <dgm:cxn modelId="{952F803B-0C87-4B1C-963D-E6B16BB66657}" type="presOf" srcId="{3F20C9CE-A27A-4534-9C6C-BAF700E5A6D3}" destId="{89FA5FC0-7085-4128-A2FF-E275FAF5E78C}" srcOrd="0" destOrd="0" presId="urn:microsoft.com/office/officeart/2005/8/layout/radial6"/>
    <dgm:cxn modelId="{3508A53B-55D1-43F5-BADD-6F1D1AC6DD77}" type="presOf" srcId="{2E6A80B7-78BC-477C-BB02-20112260BCAC}" destId="{70918790-7F16-4F2F-98EC-053FBC340826}" srcOrd="0" destOrd="0" presId="urn:microsoft.com/office/officeart/2005/8/layout/radial6"/>
    <dgm:cxn modelId="{7B0FC43F-4074-416F-B0C6-27C89692C1FE}" type="presOf" srcId="{6E5D7331-9FCA-4D4F-A450-9C0740974055}" destId="{1FF0EE03-C605-40F2-922E-94508122B292}" srcOrd="0" destOrd="0" presId="urn:microsoft.com/office/officeart/2005/8/layout/radial6"/>
    <dgm:cxn modelId="{5DB58E5F-32BF-4A48-901B-993B409E6A14}" type="presOf" srcId="{F5020C9D-1CD8-4A56-9BB8-C8F767F85B5D}" destId="{05AAAC13-D007-4890-82EF-63072EC4F552}" srcOrd="0" destOrd="0" presId="urn:microsoft.com/office/officeart/2005/8/layout/radial6"/>
    <dgm:cxn modelId="{90EB8F49-AE72-4F2C-BC5E-770B80B0316F}" srcId="{A365E2AE-C4DA-4D2D-B5D5-96F3211D9DE6}" destId="{3F20C9CE-A27A-4534-9C6C-BAF700E5A6D3}" srcOrd="1" destOrd="0" parTransId="{FED5BDF9-8290-4F03-9A53-88B94306DD37}" sibTransId="{2E6A80B7-78BC-477C-BB02-20112260BCAC}"/>
    <dgm:cxn modelId="{362E0A8D-4D0E-4BF7-B84F-F0BCCE1AC7A4}" type="presOf" srcId="{65BE98A2-3614-46DC-91EB-5A1E6B657AED}" destId="{A0C73995-1045-4675-8894-8375012CC558}" srcOrd="0" destOrd="0" presId="urn:microsoft.com/office/officeart/2005/8/layout/radial6"/>
    <dgm:cxn modelId="{3EE20890-43CF-4651-87AB-C4634EC367D5}" srcId="{A365E2AE-C4DA-4D2D-B5D5-96F3211D9DE6}" destId="{4CFB98E7-0F8D-4ACD-BDE9-F2808DAED1CA}" srcOrd="3" destOrd="0" parTransId="{B21D7A60-7E6D-449A-8F64-0A2FF9DD1F53}" sibTransId="{C2CD5016-ED9A-46A8-AB72-75B791952BDB}"/>
    <dgm:cxn modelId="{6D7D739A-CD7E-46CE-B952-48DD745D2374}" type="presOf" srcId="{4CFB98E7-0F8D-4ACD-BDE9-F2808DAED1CA}" destId="{A66424A1-CD12-4605-994C-79C76121DBBD}" srcOrd="0" destOrd="0" presId="urn:microsoft.com/office/officeart/2005/8/layout/radial6"/>
    <dgm:cxn modelId="{BC0607A4-6995-43D1-9BA8-DC8ED5F36463}" type="presOf" srcId="{A365E2AE-C4DA-4D2D-B5D5-96F3211D9DE6}" destId="{96DB5BA6-3197-4823-9831-07B3D2B21113}" srcOrd="0" destOrd="0" presId="urn:microsoft.com/office/officeart/2005/8/layout/radial6"/>
    <dgm:cxn modelId="{FF84ACC5-08FD-4B93-970F-EB5B64A0859F}" type="presOf" srcId="{C5EBE46B-79B2-479B-8360-695D6A7DAC06}" destId="{A3B5889D-97CC-41A3-B712-9964108099C3}" srcOrd="0" destOrd="0" presId="urn:microsoft.com/office/officeart/2005/8/layout/radial6"/>
    <dgm:cxn modelId="{E0DB81C7-5BFD-4D6A-95A2-45BB5D21C572}" srcId="{A365E2AE-C4DA-4D2D-B5D5-96F3211D9DE6}" destId="{65BE98A2-3614-46DC-91EB-5A1E6B657AED}" srcOrd="0" destOrd="0" parTransId="{DF1F5CF4-7248-44A3-9DB2-9DF61B356ECB}" sibTransId="{F5020C9D-1CD8-4A56-9BB8-C8F767F85B5D}"/>
    <dgm:cxn modelId="{B389F9DB-C367-4EA9-B81A-AA37318E8B61}" srcId="{A365E2AE-C4DA-4D2D-B5D5-96F3211D9DE6}" destId="{C5EBE46B-79B2-479B-8360-695D6A7DAC06}" srcOrd="2" destOrd="0" parTransId="{20E3150C-FCA7-4689-9349-FEBA27DC1555}" sibTransId="{6E5D7331-9FCA-4D4F-A450-9C0740974055}"/>
    <dgm:cxn modelId="{4424B8C6-FC06-4A03-991D-26281D4E1142}" type="presParOf" srcId="{12CF7B7B-D35B-4EA9-815A-3363C3A6A5DE}" destId="{96DB5BA6-3197-4823-9831-07B3D2B21113}" srcOrd="0" destOrd="0" presId="urn:microsoft.com/office/officeart/2005/8/layout/radial6"/>
    <dgm:cxn modelId="{5F117134-2BA0-4058-8933-5AFD35652C95}" type="presParOf" srcId="{12CF7B7B-D35B-4EA9-815A-3363C3A6A5DE}" destId="{A0C73995-1045-4675-8894-8375012CC558}" srcOrd="1" destOrd="0" presId="urn:microsoft.com/office/officeart/2005/8/layout/radial6"/>
    <dgm:cxn modelId="{95026BED-2975-44C7-80E4-031C5A242A16}" type="presParOf" srcId="{12CF7B7B-D35B-4EA9-815A-3363C3A6A5DE}" destId="{F692B7E1-34F1-41EC-8ED9-5B60A064AD22}" srcOrd="2" destOrd="0" presId="urn:microsoft.com/office/officeart/2005/8/layout/radial6"/>
    <dgm:cxn modelId="{1E3D57EA-DF75-4D13-89E2-FEC214FBAF44}" type="presParOf" srcId="{12CF7B7B-D35B-4EA9-815A-3363C3A6A5DE}" destId="{05AAAC13-D007-4890-82EF-63072EC4F552}" srcOrd="3" destOrd="0" presId="urn:microsoft.com/office/officeart/2005/8/layout/radial6"/>
    <dgm:cxn modelId="{E489B54F-6340-4645-81D3-DDBF140AE613}" type="presParOf" srcId="{12CF7B7B-D35B-4EA9-815A-3363C3A6A5DE}" destId="{89FA5FC0-7085-4128-A2FF-E275FAF5E78C}" srcOrd="4" destOrd="0" presId="urn:microsoft.com/office/officeart/2005/8/layout/radial6"/>
    <dgm:cxn modelId="{5F4796ED-6379-4567-8982-5E94C5B41867}" type="presParOf" srcId="{12CF7B7B-D35B-4EA9-815A-3363C3A6A5DE}" destId="{97C4BDEA-C68D-4584-9F1E-7560FB6BDB08}" srcOrd="5" destOrd="0" presId="urn:microsoft.com/office/officeart/2005/8/layout/radial6"/>
    <dgm:cxn modelId="{4EDAB67E-9A94-4AB4-AF5E-5F09D60F1E89}" type="presParOf" srcId="{12CF7B7B-D35B-4EA9-815A-3363C3A6A5DE}" destId="{70918790-7F16-4F2F-98EC-053FBC340826}" srcOrd="6" destOrd="0" presId="urn:microsoft.com/office/officeart/2005/8/layout/radial6"/>
    <dgm:cxn modelId="{BE071FD1-5C03-499D-B1BF-EF03B21B3CE4}" type="presParOf" srcId="{12CF7B7B-D35B-4EA9-815A-3363C3A6A5DE}" destId="{A3B5889D-97CC-41A3-B712-9964108099C3}" srcOrd="7" destOrd="0" presId="urn:microsoft.com/office/officeart/2005/8/layout/radial6"/>
    <dgm:cxn modelId="{12870C80-A94C-4B3E-AC4A-0B415AFF6EF4}" type="presParOf" srcId="{12CF7B7B-D35B-4EA9-815A-3363C3A6A5DE}" destId="{C37AB550-8B07-4C1A-A60B-F6716E9EAE92}" srcOrd="8" destOrd="0" presId="urn:microsoft.com/office/officeart/2005/8/layout/radial6"/>
    <dgm:cxn modelId="{5741520F-9CF9-4E20-B445-6B6292426BAE}" type="presParOf" srcId="{12CF7B7B-D35B-4EA9-815A-3363C3A6A5DE}" destId="{1FF0EE03-C605-40F2-922E-94508122B292}" srcOrd="9" destOrd="0" presId="urn:microsoft.com/office/officeart/2005/8/layout/radial6"/>
    <dgm:cxn modelId="{66C9B2A0-7741-46FB-94B9-FA165F48EDF0}" type="presParOf" srcId="{12CF7B7B-D35B-4EA9-815A-3363C3A6A5DE}" destId="{A66424A1-CD12-4605-994C-79C76121DBBD}" srcOrd="10" destOrd="0" presId="urn:microsoft.com/office/officeart/2005/8/layout/radial6"/>
    <dgm:cxn modelId="{68E1192B-F6FB-451B-9386-03C421638528}" type="presParOf" srcId="{12CF7B7B-D35B-4EA9-815A-3363C3A6A5DE}" destId="{68E7DB3E-DD40-43CC-90CB-BDFEE558FD51}" srcOrd="11" destOrd="0" presId="urn:microsoft.com/office/officeart/2005/8/layout/radial6"/>
    <dgm:cxn modelId="{BDC81872-13E2-4B13-9B82-236746600E42}" type="presParOf" srcId="{12CF7B7B-D35B-4EA9-815A-3363C3A6A5DE}" destId="{1CDF5CBF-4EBA-4869-B3F4-7BF8504C98C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F5CBF-4EBA-4869-B3F4-7BF8504C98C7}">
      <dsp:nvSpPr>
        <dsp:cNvPr id="0" name=""/>
        <dsp:cNvSpPr/>
      </dsp:nvSpPr>
      <dsp:spPr>
        <a:xfrm>
          <a:off x="3303619" y="624579"/>
          <a:ext cx="4168612" cy="4168612"/>
        </a:xfrm>
        <a:prstGeom prst="blockArc">
          <a:avLst>
            <a:gd name="adj1" fmla="val 10799244"/>
            <a:gd name="adj2" fmla="val 16128704"/>
            <a:gd name="adj3" fmla="val 4644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F0EE03-C605-40F2-922E-94508122B292}">
      <dsp:nvSpPr>
        <dsp:cNvPr id="0" name=""/>
        <dsp:cNvSpPr/>
      </dsp:nvSpPr>
      <dsp:spPr>
        <a:xfrm>
          <a:off x="3303619" y="625027"/>
          <a:ext cx="4168612" cy="4168612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918790-7F16-4F2F-98EC-053FBC340826}">
      <dsp:nvSpPr>
        <dsp:cNvPr id="0" name=""/>
        <dsp:cNvSpPr/>
      </dsp:nvSpPr>
      <dsp:spPr>
        <a:xfrm>
          <a:off x="3261394" y="625465"/>
          <a:ext cx="4168612" cy="4168612"/>
        </a:xfrm>
        <a:prstGeom prst="blockArc">
          <a:avLst>
            <a:gd name="adj1" fmla="val 21599261"/>
            <a:gd name="adj2" fmla="val 5328696"/>
            <a:gd name="adj3" fmla="val 4644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AAAC13-D007-4890-82EF-63072EC4F552}">
      <dsp:nvSpPr>
        <dsp:cNvPr id="0" name=""/>
        <dsp:cNvSpPr/>
      </dsp:nvSpPr>
      <dsp:spPr>
        <a:xfrm>
          <a:off x="3261394" y="625017"/>
          <a:ext cx="4168612" cy="4168612"/>
        </a:xfrm>
        <a:prstGeom prst="blockArc">
          <a:avLst>
            <a:gd name="adj1" fmla="val 16200008"/>
            <a:gd name="adj2" fmla="val 17"/>
            <a:gd name="adj3" fmla="val 4644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DB5BA6-3197-4823-9831-07B3D2B21113}">
      <dsp:nvSpPr>
        <dsp:cNvPr id="0" name=""/>
        <dsp:cNvSpPr/>
      </dsp:nvSpPr>
      <dsp:spPr>
        <a:xfrm>
          <a:off x="4427675" y="1749083"/>
          <a:ext cx="1920500" cy="192050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Types of KPI</a:t>
          </a:r>
        </a:p>
      </dsp:txBody>
      <dsp:txXfrm>
        <a:off x="4708926" y="2030334"/>
        <a:ext cx="1357998" cy="1357998"/>
      </dsp:txXfrm>
    </dsp:sp>
    <dsp:sp modelId="{A0C73995-1045-4675-8894-8375012CC558}">
      <dsp:nvSpPr>
        <dsp:cNvPr id="0" name=""/>
        <dsp:cNvSpPr/>
      </dsp:nvSpPr>
      <dsp:spPr>
        <a:xfrm>
          <a:off x="4673530" y="1238"/>
          <a:ext cx="1344350" cy="134435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Aptos Display" panose="020B0004020202020204" pitchFamily="34" charset="0"/>
            </a:rPr>
            <a:t>Quantitative KPIs </a:t>
          </a:r>
          <a:endParaRPr lang="en-US" sz="1300" kern="1200" dirty="0">
            <a:latin typeface="Aptos Display" panose="020B0004020202020204" pitchFamily="34" charset="0"/>
          </a:endParaRPr>
        </a:p>
      </dsp:txBody>
      <dsp:txXfrm>
        <a:off x="4870405" y="198113"/>
        <a:ext cx="950600" cy="950600"/>
      </dsp:txXfrm>
    </dsp:sp>
    <dsp:sp modelId="{89FA5FC0-7085-4128-A2FF-E275FAF5E78C}">
      <dsp:nvSpPr>
        <dsp:cNvPr id="0" name=""/>
        <dsp:cNvSpPr/>
      </dsp:nvSpPr>
      <dsp:spPr>
        <a:xfrm>
          <a:off x="6709435" y="2037158"/>
          <a:ext cx="1344350" cy="134435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Qualitative KPIs</a:t>
          </a:r>
          <a:r>
            <a:rPr lang="en-US" sz="1300" kern="1200" dirty="0"/>
            <a:t> </a:t>
          </a:r>
        </a:p>
      </dsp:txBody>
      <dsp:txXfrm>
        <a:off x="6906310" y="2234033"/>
        <a:ext cx="950600" cy="950600"/>
      </dsp:txXfrm>
    </dsp:sp>
    <dsp:sp modelId="{A3B5889D-97CC-41A3-B712-9964108099C3}">
      <dsp:nvSpPr>
        <dsp:cNvPr id="0" name=""/>
        <dsp:cNvSpPr/>
      </dsp:nvSpPr>
      <dsp:spPr>
        <a:xfrm>
          <a:off x="4715750" y="4073067"/>
          <a:ext cx="1344350" cy="134435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Lagging KPIs </a:t>
          </a:r>
          <a:endParaRPr lang="en-US" sz="1300" b="1" kern="1200" dirty="0"/>
        </a:p>
      </dsp:txBody>
      <dsp:txXfrm>
        <a:off x="4912625" y="4269942"/>
        <a:ext cx="950600" cy="950600"/>
      </dsp:txXfrm>
    </dsp:sp>
    <dsp:sp modelId="{A66424A1-CD12-4605-994C-79C76121DBBD}">
      <dsp:nvSpPr>
        <dsp:cNvPr id="0" name=""/>
        <dsp:cNvSpPr/>
      </dsp:nvSpPr>
      <dsp:spPr>
        <a:xfrm>
          <a:off x="2679840" y="2037158"/>
          <a:ext cx="1344350" cy="134435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Leading KPIs</a:t>
          </a:r>
          <a:r>
            <a:rPr lang="en-US" sz="1300" kern="1200"/>
            <a:t> </a:t>
          </a:r>
        </a:p>
      </dsp:txBody>
      <dsp:txXfrm>
        <a:off x="2876715" y="2234033"/>
        <a:ext cx="950600" cy="950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2802-E734-41F9-9D19-03F05118B5E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CDA-0543-42C2-BF6C-3372A98F2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7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2802-E734-41F9-9D19-03F05118B5E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CDA-0543-42C2-BF6C-3372A98F2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8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2802-E734-41F9-9D19-03F05118B5E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CDA-0543-42C2-BF6C-3372A98F2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52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2802-E734-41F9-9D19-03F05118B5E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CDA-0543-42C2-BF6C-3372A98F260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043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2802-E734-41F9-9D19-03F05118B5E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CDA-0543-42C2-BF6C-3372A98F2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62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2802-E734-41F9-9D19-03F05118B5E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CDA-0543-42C2-BF6C-3372A98F2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09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2802-E734-41F9-9D19-03F05118B5E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CDA-0543-42C2-BF6C-3372A98F2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9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2802-E734-41F9-9D19-03F05118B5E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CDA-0543-42C2-BF6C-3372A98F2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84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2802-E734-41F9-9D19-03F05118B5E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CDA-0543-42C2-BF6C-3372A98F2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56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2802-E734-41F9-9D19-03F05118B5E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CDA-0543-42C2-BF6C-3372A98F2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2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2802-E734-41F9-9D19-03F05118B5E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CDA-0543-42C2-BF6C-3372A98F2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0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2802-E734-41F9-9D19-03F05118B5E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CDA-0543-42C2-BF6C-3372A98F2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1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2802-E734-41F9-9D19-03F05118B5E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CDA-0543-42C2-BF6C-3372A98F2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3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2802-E734-41F9-9D19-03F05118B5E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CDA-0543-42C2-BF6C-3372A98F2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1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2802-E734-41F9-9D19-03F05118B5E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CDA-0543-42C2-BF6C-3372A98F2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4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2802-E734-41F9-9D19-03F05118B5E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CDA-0543-42C2-BF6C-3372A98F2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0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2802-E734-41F9-9D19-03F05118B5E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CDA-0543-42C2-BF6C-3372A98F2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2802-E734-41F9-9D19-03F05118B5E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CDA-0543-42C2-BF6C-3372A98F2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5022802-E734-41F9-9D19-03F05118B5E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ED31CDA-0543-42C2-BF6C-3372A98F2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7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  <p:sldLayoutId id="214748382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owerbi.microsoft.com/en-in/what-is-business-intelligence/" TargetMode="Externa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78E3-B08B-71EE-A502-FDBF1E40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Data storytelling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55C0-CD6F-6735-7F17-F33960A1B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0" i="0" cap="none" dirty="0">
                <a:solidFill>
                  <a:srgbClr val="404040"/>
                </a:solidFill>
                <a:effectLst/>
                <a:latin typeface="RobotoSlab-light"/>
              </a:rPr>
              <a:t>Data storytelling is the ability to tell a story with data and to personalize that data based on the audience its going to be presented to.</a:t>
            </a: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  <a:latin typeface="RobotoSlab-light"/>
            </a:endParaRPr>
          </a:p>
          <a:p>
            <a:pPr marL="0" indent="0">
              <a:buNone/>
            </a:pPr>
            <a:r>
              <a:rPr lang="en-US" b="0" i="0" u="sng" dirty="0">
                <a:solidFill>
                  <a:srgbClr val="404040"/>
                </a:solidFill>
                <a:effectLst/>
                <a:latin typeface="Imprint MT Shadow" panose="04020605060303030202" pitchFamily="82" charset="0"/>
              </a:rPr>
              <a:t>What is Data Storytelling ?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cap="none" dirty="0">
                <a:latin typeface="Aptos Narrow" panose="020B0004020202020204" pitchFamily="34" charset="0"/>
              </a:rPr>
              <a:t>Data storytelling is the art of transforming raw data  into a compelling narrative that engages and informs your audience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cap="none" dirty="0">
                <a:latin typeface="Aptos Narrow" panose="020B0004020202020204" pitchFamily="34" charset="0"/>
              </a:rPr>
              <a:t>Data storytelling is an art that requires a combination technical skills and creativity </a:t>
            </a:r>
            <a:r>
              <a:rPr lang="en-US" dirty="0">
                <a:latin typeface="Aptos Narrow" panose="020B00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524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48A6-4B25-4700-5A09-98A3E532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-1097279"/>
            <a:ext cx="10364451" cy="3311974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Palatino Linotype" panose="02040502050505030304" pitchFamily="18" charset="0"/>
              </a:rPr>
              <a:t>Example of dashboards</a:t>
            </a:r>
          </a:p>
        </p:txBody>
      </p:sp>
      <p:pic>
        <p:nvPicPr>
          <p:cNvPr id="1026" name="Picture 2" descr="Example of a Customer Sales Dashboard for a Distribution Company ">
            <a:extLst>
              <a:ext uri="{FF2B5EF4-FFF2-40B4-BE49-F238E27FC236}">
                <a16:creationId xmlns:a16="http://schemas.microsoft.com/office/drawing/2014/main" id="{B29C3E9E-31FD-2602-087B-9FD3509544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27" y="1167618"/>
            <a:ext cx="10981206" cy="587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69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681B-CD7A-808F-65E4-3F77F29C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Palatino Linotype" panose="02040502050505030304" pitchFamily="18" charset="0"/>
              </a:rPr>
              <a:t>Dashboard mistakes to avoid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4000-F64F-02CD-5796-E366C2746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798737"/>
          </a:xfrm>
        </p:spPr>
        <p:txBody>
          <a:bodyPr>
            <a:normAutofit/>
          </a:bodyPr>
          <a:lstStyle/>
          <a:p>
            <a:r>
              <a:rPr lang="en-US" sz="3200" cap="none" dirty="0">
                <a:latin typeface="Garamond" panose="02020404030301010803" pitchFamily="18" charset="0"/>
              </a:rPr>
              <a:t>Not creating A clear goal for the dashboard</a:t>
            </a:r>
          </a:p>
          <a:p>
            <a:r>
              <a:rPr lang="en-US" sz="3200" cap="none" dirty="0">
                <a:latin typeface="Garamond" panose="02020404030301010803" pitchFamily="18" charset="0"/>
              </a:rPr>
              <a:t> Implementing too many KPIS per dashboard </a:t>
            </a:r>
          </a:p>
          <a:p>
            <a:r>
              <a:rPr lang="en-US" sz="3200" cap="none" dirty="0">
                <a:latin typeface="Garamond" panose="02020404030301010803" pitchFamily="18" charset="0"/>
              </a:rPr>
              <a:t> using low-quality data</a:t>
            </a:r>
          </a:p>
          <a:p>
            <a:r>
              <a:rPr lang="en-US" sz="3200" cap="none" dirty="0">
                <a:latin typeface="Garamond" panose="02020404030301010803" pitchFamily="18" charset="0"/>
              </a:rPr>
              <a:t> Representing data in the wrong type of graph or chart </a:t>
            </a:r>
          </a:p>
          <a:p>
            <a:r>
              <a:rPr lang="en-US" sz="3200" cap="none" dirty="0">
                <a:latin typeface="Garamond" panose="02020404030301010803" pitchFamily="18" charset="0"/>
              </a:rPr>
              <a:t> presenting too much information in one dashboard</a:t>
            </a:r>
          </a:p>
          <a:p>
            <a:r>
              <a:rPr lang="en-US" sz="3200" cap="none" dirty="0">
                <a:latin typeface="Garamond" panose="02020404030301010803" pitchFamily="18" charset="0"/>
              </a:rPr>
              <a:t> Using A cluttered, confusing, or inaccessible design </a:t>
            </a:r>
          </a:p>
        </p:txBody>
      </p:sp>
    </p:spTree>
    <p:extLst>
      <p:ext uri="{BB962C8B-B14F-4D97-AF65-F5344CB8AC3E}">
        <p14:creationId xmlns:p14="http://schemas.microsoft.com/office/powerpoint/2010/main" val="1977377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1023-82A1-9349-DFC6-AD293F44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10"/>
          </a:xfrm>
        </p:spPr>
        <p:txBody>
          <a:bodyPr>
            <a:normAutofit fontScale="90000"/>
          </a:bodyPr>
          <a:lstStyle/>
          <a:p>
            <a:r>
              <a:rPr lang="en-US" sz="3200" u="sng" dirty="0">
                <a:latin typeface="Palatino Linotype" panose="02040502050505030304" pitchFamily="18" charset="0"/>
              </a:rPr>
              <a:t>The three key elements of data storytelling </a:t>
            </a:r>
          </a:p>
        </p:txBody>
      </p:sp>
      <p:pic>
        <p:nvPicPr>
          <p:cNvPr id="2050" name="Picture 2" descr="Data Storytelling - The Way of Delivering Impactful Insights - SRM  Technologies - Global Partner for Cloud and IT Services">
            <a:extLst>
              <a:ext uri="{FF2B5EF4-FFF2-40B4-BE49-F238E27FC236}">
                <a16:creationId xmlns:a16="http://schemas.microsoft.com/office/drawing/2014/main" id="{24A28D6A-22AD-EB4D-6B3B-E5FD87CAF0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7165"/>
            <a:ext cx="11686187" cy="560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73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BD7B-D6D5-7C1B-F122-F1CE2D49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sz="3600" b="1" i="0" u="sng" dirty="0">
                <a:solidFill>
                  <a:srgbClr val="191919"/>
                </a:solidFill>
                <a:effectLst/>
                <a:latin typeface="Imprint MT Shadow" panose="04020605060303030202" pitchFamily="82" charset="0"/>
              </a:rPr>
              <a:t>The benefits of data storytelling :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535E0-230D-47A9-5485-2A77E53BA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314"/>
            <a:ext cx="10515600" cy="4841649"/>
          </a:xfrm>
        </p:spPr>
        <p:txBody>
          <a:bodyPr>
            <a:normAutofit/>
          </a:bodyPr>
          <a:lstStyle/>
          <a:p>
            <a:r>
              <a:rPr lang="en-US" sz="3200" b="0" i="0" cap="none" dirty="0">
                <a:solidFill>
                  <a:srgbClr val="191919"/>
                </a:solidFill>
                <a:effectLst/>
                <a:latin typeface="Palatino Linotype" panose="02040502050505030304" pitchFamily="18" charset="0"/>
              </a:rPr>
              <a:t>Adding value to your data and insights.</a:t>
            </a:r>
          </a:p>
          <a:p>
            <a:r>
              <a:rPr lang="en-US" sz="3200" b="0" i="0" cap="none" dirty="0">
                <a:solidFill>
                  <a:srgbClr val="191919"/>
                </a:solidFill>
                <a:effectLst/>
                <a:latin typeface="Palatino Linotype" panose="02040502050505030304" pitchFamily="18" charset="0"/>
              </a:rPr>
              <a:t>Providing a human touch to your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cap="none" dirty="0">
                <a:solidFill>
                  <a:srgbClr val="191919"/>
                </a:solidFill>
                <a:effectLst/>
                <a:latin typeface="Palatino Linotype" panose="02040502050505030304" pitchFamily="18" charset="0"/>
              </a:rPr>
              <a:t>Offering value to your audience and industry.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cap="none" dirty="0">
                <a:solidFill>
                  <a:srgbClr val="191919"/>
                </a:solidFill>
                <a:effectLst/>
                <a:latin typeface="Palatino Linotype" panose="02040502050505030304" pitchFamily="18" charset="0"/>
              </a:rPr>
              <a:t>Building credibility as an industry and topic thought leader.</a:t>
            </a:r>
          </a:p>
          <a:p>
            <a:pPr marL="0" indent="0">
              <a:buNone/>
            </a:pP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244284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0812-3E7B-587B-39B8-E2BCBF68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 fontScale="90000"/>
          </a:bodyPr>
          <a:lstStyle/>
          <a:p>
            <a:r>
              <a:rPr lang="en-US" sz="3600" u="sng" dirty="0">
                <a:latin typeface="Imprint MT Shadow" panose="04020605060303030202" pitchFamily="82" charset="0"/>
              </a:rPr>
              <a:t>Why is data storytelling important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B5B05-96F4-5912-469C-4F9139076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686"/>
            <a:ext cx="10515600" cy="4464277"/>
          </a:xfrm>
        </p:spPr>
        <p:txBody>
          <a:bodyPr>
            <a:normAutofit/>
          </a:bodyPr>
          <a:lstStyle/>
          <a:p>
            <a:r>
              <a:rPr lang="en-US" sz="2800" b="0" i="0" cap="none" dirty="0">
                <a:solidFill>
                  <a:srgbClr val="202124"/>
                </a:solidFill>
                <a:effectLst/>
                <a:latin typeface="Google Sans"/>
              </a:rPr>
              <a:t>Data storytelling can </a:t>
            </a:r>
            <a:r>
              <a:rPr lang="en-US" sz="2800" b="0" i="0" cap="none" dirty="0">
                <a:solidFill>
                  <a:srgbClr val="040C28"/>
                </a:solidFill>
                <a:effectLst/>
                <a:latin typeface="Google Sans"/>
              </a:rPr>
              <a:t>help the audience understand and remember complex information more easily</a:t>
            </a:r>
            <a:r>
              <a:rPr lang="en-US" sz="2800" b="0" i="0" cap="none" dirty="0">
                <a:solidFill>
                  <a:srgbClr val="202124"/>
                </a:solidFill>
                <a:effectLst/>
                <a:latin typeface="Google Sans"/>
              </a:rPr>
              <a:t>.</a:t>
            </a:r>
          </a:p>
          <a:p>
            <a:r>
              <a:rPr lang="en-US" sz="2800" b="0" i="0" cap="none" dirty="0">
                <a:solidFill>
                  <a:srgbClr val="202124"/>
                </a:solidFill>
                <a:effectLst/>
                <a:latin typeface="Google Sans"/>
              </a:rPr>
              <a:t>By organizing the data in a logical and visually appealing way and explaining it with clear and concise language</a:t>
            </a:r>
            <a:endParaRPr lang="en-US" sz="2800" cap="none" dirty="0">
              <a:solidFill>
                <a:srgbClr val="202124"/>
              </a:solidFill>
              <a:latin typeface="Google Sans"/>
            </a:endParaRPr>
          </a:p>
          <a:p>
            <a:r>
              <a:rPr lang="en-US" sz="2800" b="0" i="0" cap="none" dirty="0">
                <a:solidFill>
                  <a:srgbClr val="202124"/>
                </a:solidFill>
                <a:effectLst/>
                <a:latin typeface="Google Sans"/>
              </a:rPr>
              <a:t>Data storytelling can help the audience grasp the key points and retain the information over time</a:t>
            </a:r>
            <a:endParaRPr lang="en-US" sz="2800" cap="non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27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C061-E608-4BEE-C465-EEE0B76FD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566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i="0" u="sng" dirty="0">
                <a:solidFill>
                  <a:srgbClr val="191919"/>
                </a:solidFill>
                <a:effectLst/>
                <a:latin typeface="Imprint MT Shadow" panose="04020605060303030202" pitchFamily="82" charset="0"/>
              </a:rPr>
              <a:t>Data storytelling example</a:t>
            </a:r>
            <a:br>
              <a:rPr lang="en-US" b="1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D46B1-17DB-AB95-260A-877A33DE3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0515600" cy="5117420"/>
          </a:xfrm>
        </p:spPr>
        <p:txBody>
          <a:bodyPr/>
          <a:lstStyle/>
          <a:p>
            <a:pPr algn="l"/>
            <a:r>
              <a:rPr lang="en-US" sz="2400" b="0" i="0" cap="none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Data storytelling is the art of presenting data with a contextual narrative. There are a few different ways to present your data story. A data dashboard presents all available data so you’re able to create your narrative. Below are a  examples of eye-catching data storytelling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D9D12D-5C0F-32A1-F3DE-11100005E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70" y="2888343"/>
            <a:ext cx="9797143" cy="356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22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393F-031B-7E17-0924-91D7DE786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/>
          </a:bodyPr>
          <a:lstStyle/>
          <a:p>
            <a:r>
              <a:rPr lang="en-US" sz="3600" u="sng" dirty="0">
                <a:latin typeface="Imprint MT Shadow" panose="04020605060303030202" pitchFamily="82" charset="0"/>
              </a:rPr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8C877-6D94-2232-BD63-754B77B99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686"/>
            <a:ext cx="10515600" cy="5653314"/>
          </a:xfrm>
        </p:spPr>
        <p:txBody>
          <a:bodyPr/>
          <a:lstStyle/>
          <a:p>
            <a:r>
              <a:rPr lang="en-US" cap="none" dirty="0"/>
              <a:t>Data visualization is the presentation of data in graphical format. </a:t>
            </a:r>
          </a:p>
          <a:p>
            <a:r>
              <a:rPr lang="en-US" cap="none" dirty="0"/>
              <a:t>It is transforming complex data into meaningful information</a:t>
            </a:r>
          </a:p>
          <a:p>
            <a:r>
              <a:rPr lang="en-US" b="0" i="0" cap="none" dirty="0">
                <a:solidFill>
                  <a:srgbClr val="202124"/>
                </a:solidFill>
                <a:effectLst/>
                <a:latin typeface="Google Sans"/>
              </a:rPr>
              <a:t>Data visualization is </a:t>
            </a:r>
            <a:r>
              <a:rPr lang="en-US" b="0" i="0" cap="none" dirty="0">
                <a:solidFill>
                  <a:srgbClr val="040C28"/>
                </a:solidFill>
                <a:effectLst/>
                <a:latin typeface="Google Sans"/>
              </a:rPr>
              <a:t>the representation of data through use of common graphics, such as charts, plots, infographics, and even animations</a:t>
            </a:r>
          </a:p>
          <a:p>
            <a:pPr marL="0" indent="0">
              <a:buNone/>
            </a:pPr>
            <a:r>
              <a:rPr lang="en-US" sz="2800" u="sng" dirty="0">
                <a:solidFill>
                  <a:srgbClr val="040C28"/>
                </a:solidFill>
                <a:latin typeface="Georgia" panose="02040502050405020303" pitchFamily="18" charset="0"/>
              </a:rPr>
              <a:t>Why data visualization is important ?</a:t>
            </a:r>
          </a:p>
          <a:p>
            <a:r>
              <a:rPr lang="en-US" dirty="0">
                <a:solidFill>
                  <a:srgbClr val="040C28"/>
                </a:solidFill>
                <a:latin typeface="Palatino Linotype" panose="02040502050505030304" pitchFamily="18" charset="0"/>
              </a:rPr>
              <a:t> </a:t>
            </a:r>
            <a:r>
              <a:rPr lang="en-US" cap="none" dirty="0">
                <a:solidFill>
                  <a:srgbClr val="040C28"/>
                </a:solidFill>
                <a:latin typeface="Palatino Linotype" panose="02040502050505030304" pitchFamily="18" charset="0"/>
              </a:rPr>
              <a:t>Data visualization highlights patterns and trends in data and gives the reader quick insights .</a:t>
            </a:r>
          </a:p>
          <a:p>
            <a:r>
              <a:rPr lang="en-US" cap="none" dirty="0">
                <a:solidFill>
                  <a:srgbClr val="040C28"/>
                </a:solidFill>
                <a:latin typeface="Palatino Linotype" panose="02040502050505030304" pitchFamily="18" charset="0"/>
              </a:rPr>
              <a:t>Data visualization are easier to understand than text-based narrative and numbers </a:t>
            </a:r>
            <a:r>
              <a:rPr lang="en-US" dirty="0">
                <a:solidFill>
                  <a:srgbClr val="040C28"/>
                </a:solidFill>
                <a:latin typeface="Palatino Linotype" panose="02040502050505030304" pitchFamily="18" charset="0"/>
              </a:rPr>
              <a:t>.</a:t>
            </a:r>
          </a:p>
          <a:p>
            <a:pPr marL="0" indent="0">
              <a:buNone/>
            </a:pPr>
            <a:endParaRPr lang="en-US" sz="3600" dirty="0"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87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7684-74BA-E045-8AD1-4C2A99E7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8"/>
          </a:xfrm>
        </p:spPr>
        <p:txBody>
          <a:bodyPr>
            <a:normAutofit fontScale="90000"/>
          </a:bodyPr>
          <a:lstStyle/>
          <a:p>
            <a:r>
              <a:rPr lang="en-US" i="0" u="sng" dirty="0">
                <a:solidFill>
                  <a:srgbClr val="191919"/>
                </a:solidFill>
                <a:effectLst/>
                <a:latin typeface="Imprint MT Shadow" panose="04020605060303030202" pitchFamily="82" charset="0"/>
              </a:rPr>
              <a:t>Evaluating data visualization tools</a:t>
            </a:r>
            <a:br>
              <a:rPr lang="en-US" b="1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5558C-04E1-33C8-2273-67864706E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944"/>
            <a:ext cx="10515600" cy="521901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i="0" cap="none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What are your goals and needs?</a:t>
            </a:r>
          </a:p>
          <a:p>
            <a:pPr marL="0" indent="0" algn="l">
              <a:buNone/>
            </a:pPr>
            <a:r>
              <a:rPr lang="en-US" sz="2600" b="0" i="0" cap="none" dirty="0">
                <a:solidFill>
                  <a:srgbClr val="191919"/>
                </a:solidFill>
                <a:effectLst/>
                <a:latin typeface="Palatino Linotype" panose="02040502050505030304" pitchFamily="18" charset="0"/>
              </a:rPr>
              <a:t>Take a moment to list out what types of data you have and what kinds of information and insights you want to gather.</a:t>
            </a:r>
          </a:p>
          <a:p>
            <a:pPr algn="l"/>
            <a:r>
              <a:rPr lang="en-US" b="1" i="0" cap="none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What features do you require?</a:t>
            </a:r>
          </a:p>
          <a:p>
            <a:pPr marL="0" indent="0" algn="l">
              <a:buNone/>
            </a:pPr>
            <a:r>
              <a:rPr lang="en-US" sz="2600" b="0" i="0" cap="none" dirty="0">
                <a:solidFill>
                  <a:srgbClr val="191919"/>
                </a:solidFill>
                <a:effectLst/>
                <a:latin typeface="Palatino Linotype" panose="02040502050505030304" pitchFamily="18" charset="0"/>
              </a:rPr>
              <a:t>Top data visualization solutions include features like </a:t>
            </a:r>
            <a:r>
              <a:rPr lang="en-US" sz="2600" b="0" i="0" u="sng" cap="none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hlinkClick r:id="rId2"/>
              </a:rPr>
              <a:t>business intelligence</a:t>
            </a:r>
            <a:r>
              <a:rPr lang="en-US" sz="2600" b="0" i="0" cap="none" dirty="0">
                <a:solidFill>
                  <a:srgbClr val="191919"/>
                </a:solidFill>
                <a:effectLst/>
                <a:latin typeface="Palatino Linotype" panose="02040502050505030304" pitchFamily="18" charset="0"/>
              </a:rPr>
              <a:t>, analytics, enterprise reporting capabilities, giving you flexibility to meet your needs both today and tomorrow.</a:t>
            </a:r>
          </a:p>
          <a:p>
            <a:pPr algn="l"/>
            <a:r>
              <a:rPr lang="en-US" b="1" i="0" cap="none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Where will your data come from?</a:t>
            </a:r>
          </a:p>
          <a:p>
            <a:pPr marL="0" indent="0" algn="l">
              <a:buNone/>
            </a:pPr>
            <a:r>
              <a:rPr lang="en-US" sz="2600" b="0" i="0" cap="none" dirty="0">
                <a:solidFill>
                  <a:srgbClr val="191919"/>
                </a:solidFill>
                <a:effectLst/>
                <a:latin typeface="Palatino Linotype" panose="02040502050505030304" pitchFamily="18" charset="0"/>
              </a:rPr>
              <a:t>Consider how you’ll connect or import your data and determine if the tool offers a seamless fit with your systems.</a:t>
            </a:r>
          </a:p>
          <a:p>
            <a:pPr algn="l"/>
            <a:r>
              <a:rPr lang="en-US" b="1" i="0" cap="none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Where will you need to see your data?</a:t>
            </a:r>
          </a:p>
          <a:p>
            <a:pPr marL="0" indent="0" algn="l">
              <a:buNone/>
            </a:pPr>
            <a:r>
              <a:rPr lang="en-US" sz="2600" b="0" i="0" cap="none" dirty="0">
                <a:solidFill>
                  <a:srgbClr val="191919"/>
                </a:solidFill>
                <a:effectLst/>
                <a:latin typeface="Palatino Linotype" panose="02040502050505030304" pitchFamily="18" charset="0"/>
              </a:rPr>
              <a:t>Find a tool that allows you to take your data and dashboards with you on any device, for quick insight and collaboration anywhere you are.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16718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93A2-0FBA-EB45-8394-2429F8A7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332"/>
          </a:xfrm>
        </p:spPr>
        <p:txBody>
          <a:bodyPr>
            <a:normAutofit/>
          </a:bodyPr>
          <a:lstStyle/>
          <a:p>
            <a:r>
              <a:rPr lang="en-US" sz="3600" u="sng" dirty="0">
                <a:latin typeface="Imprint MT Shadow" panose="04020605060303030202" pitchFamily="82" charset="0"/>
              </a:rPr>
              <a:t>Data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D444B-AF4B-AEF7-8BF0-369FB5576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458"/>
            <a:ext cx="10515600" cy="5653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cap="none" dirty="0">
                <a:solidFill>
                  <a:srgbClr val="333333"/>
                </a:solidFill>
                <a:effectLst/>
                <a:latin typeface="Salesforce Sans"/>
              </a:rPr>
              <a:t>Data dashboards</a:t>
            </a:r>
            <a:r>
              <a:rPr lang="en-US" b="0" i="0" cap="none" dirty="0">
                <a:solidFill>
                  <a:srgbClr val="333333"/>
                </a:solidFill>
                <a:effectLst/>
                <a:latin typeface="Salesforce Sans"/>
              </a:rPr>
              <a:t> are a summary of different, but related data sets, presented in a way that makes the related information easier to understand.</a:t>
            </a:r>
          </a:p>
          <a:p>
            <a:pPr algn="l"/>
            <a:r>
              <a:rPr lang="en-US" b="0" i="0" cap="none" dirty="0">
                <a:solidFill>
                  <a:srgbClr val="333333"/>
                </a:solidFill>
                <a:effectLst/>
                <a:latin typeface="Salesforce Sans"/>
              </a:rPr>
              <a:t>Dashboards are a type of data visualization, and often use common visualization tools such as graphs, charts, and tables. </a:t>
            </a:r>
          </a:p>
          <a:p>
            <a:pPr marL="0" indent="0">
              <a:buNone/>
            </a:pPr>
            <a:br>
              <a:rPr lang="en-US" cap="none" dirty="0"/>
            </a:br>
            <a:r>
              <a:rPr lang="en-US" b="0" i="0" cap="none" dirty="0">
                <a:solidFill>
                  <a:srgbClr val="032D60"/>
                </a:solidFill>
                <a:effectLst/>
                <a:latin typeface="Poor Richard" panose="02080502050505020702" pitchFamily="18" charset="0"/>
              </a:rPr>
              <a:t>Benefits of dashboards :</a:t>
            </a:r>
          </a:p>
          <a:p>
            <a:pPr marL="0" indent="0">
              <a:buNone/>
            </a:pPr>
            <a:r>
              <a:rPr lang="en-US" b="0" i="0" cap="none" dirty="0">
                <a:solidFill>
                  <a:srgbClr val="333333"/>
                </a:solidFill>
                <a:effectLst/>
                <a:latin typeface="Salesforce Sans"/>
              </a:rPr>
              <a:t>There are many benefits to using dashboards as you visualize and understand data.</a:t>
            </a:r>
            <a:endParaRPr lang="en-US" cap="none" dirty="0">
              <a:solidFill>
                <a:srgbClr val="032D60"/>
              </a:solidFill>
              <a:latin typeface="Poor Richard" panose="02080502050505020702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cap="none" dirty="0">
                <a:solidFill>
                  <a:srgbClr val="333333"/>
                </a:solidFill>
                <a:effectLst/>
                <a:latin typeface="Salesforce Sans"/>
              </a:rPr>
              <a:t>Data clarity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cap="none" dirty="0">
                <a:solidFill>
                  <a:srgbClr val="333333"/>
                </a:solidFill>
                <a:effectLst/>
                <a:latin typeface="Salesforce Sans"/>
              </a:rPr>
              <a:t>Real-time analytics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cap="none" dirty="0">
                <a:solidFill>
                  <a:srgbClr val="333333"/>
                </a:solidFill>
                <a:effectLst/>
                <a:latin typeface="Salesforce Sans"/>
              </a:rPr>
              <a:t>More accurate forecasting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cap="none" dirty="0">
                <a:solidFill>
                  <a:srgbClr val="333333"/>
                </a:solidFill>
                <a:effectLst/>
                <a:latin typeface="Salesforce Sans"/>
              </a:rPr>
              <a:t>Increased accessibility and transparency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cap="none" dirty="0">
                <a:solidFill>
                  <a:srgbClr val="333333"/>
                </a:solidFill>
                <a:effectLst/>
                <a:latin typeface="Salesforce Sans"/>
              </a:rPr>
              <a:t>Better decision-making and problem solving</a:t>
            </a:r>
          </a:p>
          <a:p>
            <a:pPr marL="0" indent="0">
              <a:buNone/>
            </a:pPr>
            <a:endParaRPr lang="en-US" b="0" i="0" cap="none" dirty="0">
              <a:solidFill>
                <a:srgbClr val="032D60"/>
              </a:solidFill>
              <a:effectLst/>
              <a:latin typeface="Poor Richard" panose="02080502050505020702" pitchFamily="18" charset="0"/>
            </a:endParaRPr>
          </a:p>
          <a:p>
            <a:pPr marL="0" indent="0">
              <a:buNone/>
            </a:pPr>
            <a:endParaRPr lang="en-US" b="0" i="0" cap="none" dirty="0">
              <a:solidFill>
                <a:srgbClr val="032D60"/>
              </a:solidFill>
              <a:effectLst/>
              <a:latin typeface="Poor Richard" panose="02080502050505020702" pitchFamily="18" charset="0"/>
            </a:endParaRPr>
          </a:p>
          <a:p>
            <a:pPr marL="0" indent="0">
              <a:buNone/>
            </a:pPr>
            <a:endParaRPr lang="en-US" b="0" i="0" cap="none" dirty="0">
              <a:solidFill>
                <a:srgbClr val="191919"/>
              </a:solidFill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83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279E-3AE7-8380-9279-E20DE7E33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>
            <a:normAutofit/>
          </a:bodyPr>
          <a:lstStyle/>
          <a:p>
            <a:r>
              <a:rPr lang="en-US" sz="3200" b="0" i="0" u="sng" dirty="0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key performance indicator :</a:t>
            </a:r>
            <a:endParaRPr lang="en-US" sz="3200" u="sng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149AE-7871-B38F-E8C6-883569F50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183"/>
            <a:ext cx="10515600" cy="5063780"/>
          </a:xfrm>
        </p:spPr>
        <p:txBody>
          <a:bodyPr>
            <a:normAutofit lnSpcReduction="10000"/>
          </a:bodyPr>
          <a:lstStyle/>
          <a:p>
            <a:r>
              <a:rPr lang="en-US" sz="2400" b="0" i="0" cap="none" dirty="0">
                <a:solidFill>
                  <a:srgbClr val="202124"/>
                </a:solidFill>
                <a:effectLst/>
                <a:latin typeface="Google Sans"/>
              </a:rPr>
              <a:t> Key performance indicator, </a:t>
            </a:r>
            <a:r>
              <a:rPr lang="en-US" sz="2400" b="0" i="0" cap="none" dirty="0">
                <a:solidFill>
                  <a:srgbClr val="040C28"/>
                </a:solidFill>
                <a:effectLst/>
                <a:latin typeface="Google Sans"/>
              </a:rPr>
              <a:t>a quantifiable measure of performance over time for a specific objective</a:t>
            </a:r>
            <a:r>
              <a:rPr lang="en-US" sz="2400" b="0" i="0" cap="none" dirty="0">
                <a:solidFill>
                  <a:srgbClr val="202124"/>
                </a:solidFill>
                <a:effectLst/>
                <a:latin typeface="Google Sans"/>
              </a:rPr>
              <a:t>.</a:t>
            </a:r>
          </a:p>
          <a:p>
            <a:r>
              <a:rPr lang="en-US" sz="2400" cap="none" dirty="0"/>
              <a:t>A key performance indicator is a measurable value that shows how effectively you’re meeting your goals.</a:t>
            </a:r>
          </a:p>
          <a:p>
            <a:r>
              <a:rPr lang="en-US" sz="2400" cap="none" dirty="0"/>
              <a:t>KPIS are an essential part of dashboard architecture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u="sng" cap="none" dirty="0">
                <a:latin typeface="Palatino Linotype" panose="02040502050505030304" pitchFamily="18" charset="0"/>
              </a:rPr>
              <a:t>KPI dashboards provide users with: </a:t>
            </a:r>
          </a:p>
          <a:p>
            <a:r>
              <a:rPr lang="en-US" cap="none" dirty="0"/>
              <a:t> </a:t>
            </a:r>
            <a:r>
              <a:rPr lang="en-US" sz="2400" cap="none" dirty="0"/>
              <a:t>a fast, easy solution to tracking KPIS and other business metrics.</a:t>
            </a:r>
          </a:p>
          <a:p>
            <a:r>
              <a:rPr lang="en-US" sz="2400" cap="none" dirty="0"/>
              <a:t> A unified view of data that improves visibility into company health.</a:t>
            </a:r>
          </a:p>
          <a:p>
            <a:r>
              <a:rPr lang="en-US" sz="2400" cap="none" dirty="0"/>
              <a:t> Customizable data visualization with performance and status indicators</a:t>
            </a:r>
            <a:r>
              <a:rPr lang="en-US" cap="non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075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D7EF779-190D-F1AA-F753-28E5484398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03850"/>
              </p:ext>
            </p:extLst>
          </p:nvPr>
        </p:nvGraphicFramePr>
        <p:xfrm>
          <a:off x="604911" y="719666"/>
          <a:ext cx="1077585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084314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249</TotalTime>
  <Words>678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8" baseType="lpstr">
      <vt:lpstr>Algerian</vt:lpstr>
      <vt:lpstr>Aptos Display</vt:lpstr>
      <vt:lpstr>Aptos Narrow</vt:lpstr>
      <vt:lpstr>Arial</vt:lpstr>
      <vt:lpstr>Garamond</vt:lpstr>
      <vt:lpstr>Georgia</vt:lpstr>
      <vt:lpstr>Google Sans</vt:lpstr>
      <vt:lpstr>Imprint MT Shadow</vt:lpstr>
      <vt:lpstr>Palatino Linotype</vt:lpstr>
      <vt:lpstr>Poor Richard</vt:lpstr>
      <vt:lpstr>RobotoSlab-light</vt:lpstr>
      <vt:lpstr>Salesforce Sans</vt:lpstr>
      <vt:lpstr>Segoe UI</vt:lpstr>
      <vt:lpstr>Tw Cen MT</vt:lpstr>
      <vt:lpstr>Wingdings</vt:lpstr>
      <vt:lpstr>Droplet</vt:lpstr>
      <vt:lpstr>Data storytelling</vt:lpstr>
      <vt:lpstr>The benefits of data storytelling :</vt:lpstr>
      <vt:lpstr>Why is data storytelling important ?</vt:lpstr>
      <vt:lpstr>Data storytelling example </vt:lpstr>
      <vt:lpstr>Data visualization</vt:lpstr>
      <vt:lpstr>Evaluating data visualization tools </vt:lpstr>
      <vt:lpstr>Data dashboard</vt:lpstr>
      <vt:lpstr>key performance indicator :</vt:lpstr>
      <vt:lpstr>PowerPoint Presentation</vt:lpstr>
      <vt:lpstr>Example of dashboards</vt:lpstr>
      <vt:lpstr>Dashboard mistakes to avoid</vt:lpstr>
      <vt:lpstr>The three key elements of data storytelling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storytelling</dc:title>
  <dc:creator>Rinku</dc:creator>
  <cp:lastModifiedBy>Rinku</cp:lastModifiedBy>
  <cp:revision>4</cp:revision>
  <dcterms:created xsi:type="dcterms:W3CDTF">2023-08-25T07:12:30Z</dcterms:created>
  <dcterms:modified xsi:type="dcterms:W3CDTF">2023-10-10T14:03:10Z</dcterms:modified>
</cp:coreProperties>
</file>