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720F1-FD11-48EB-8698-FC0CF4D04504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D670EC-1AEB-4A72-BBEF-C27E647709D2}">
      <dgm:prSet phldrT="[Text]"/>
      <dgm:spPr/>
      <dgm:t>
        <a:bodyPr/>
        <a:lstStyle/>
        <a:p>
          <a:r>
            <a:rPr lang="en-US" dirty="0">
              <a:latin typeface="Javanese Text" panose="02000000000000000000" pitchFamily="2" charset="0"/>
            </a:rPr>
            <a:t>1.Supervised learning</a:t>
          </a:r>
        </a:p>
      </dgm:t>
    </dgm:pt>
    <dgm:pt modelId="{8D422BCB-8D91-4F39-9F03-E268841449F3}" type="parTrans" cxnId="{5A326CA9-5F49-4086-8BDC-B2B657975C9A}">
      <dgm:prSet/>
      <dgm:spPr/>
      <dgm:t>
        <a:bodyPr/>
        <a:lstStyle/>
        <a:p>
          <a:endParaRPr lang="en-US"/>
        </a:p>
      </dgm:t>
    </dgm:pt>
    <dgm:pt modelId="{C325B220-AEEA-431A-A453-E88A3088E463}" type="sibTrans" cxnId="{5A326CA9-5F49-4086-8BDC-B2B657975C9A}">
      <dgm:prSet/>
      <dgm:spPr/>
      <dgm:t>
        <a:bodyPr/>
        <a:lstStyle/>
        <a:p>
          <a:endParaRPr lang="en-US"/>
        </a:p>
      </dgm:t>
    </dgm:pt>
    <dgm:pt modelId="{D37708C8-9B8B-4B67-914B-74926D009072}">
      <dgm:prSet phldrT="[Text]"/>
      <dgm:spPr/>
      <dgm:t>
        <a:bodyPr/>
        <a:lstStyle/>
        <a:p>
          <a:r>
            <a:rPr lang="en-US" dirty="0">
              <a:latin typeface="Javanese Text" panose="02000000000000000000" pitchFamily="2" charset="0"/>
            </a:rPr>
            <a:t>2.Unsupervised learning</a:t>
          </a:r>
          <a:endParaRPr lang="en-US" dirty="0"/>
        </a:p>
      </dgm:t>
    </dgm:pt>
    <dgm:pt modelId="{80616BD1-B899-49EC-B3E8-058635B5233E}" type="parTrans" cxnId="{2E9F9844-8A39-4AC3-992B-388816CDFEE4}">
      <dgm:prSet/>
      <dgm:spPr/>
      <dgm:t>
        <a:bodyPr/>
        <a:lstStyle/>
        <a:p>
          <a:endParaRPr lang="en-US"/>
        </a:p>
      </dgm:t>
    </dgm:pt>
    <dgm:pt modelId="{760A6845-91E9-4AC2-8584-9843CD227D13}" type="sibTrans" cxnId="{2E9F9844-8A39-4AC3-992B-388816CDFEE4}">
      <dgm:prSet/>
      <dgm:spPr/>
      <dgm:t>
        <a:bodyPr/>
        <a:lstStyle/>
        <a:p>
          <a:endParaRPr lang="en-US"/>
        </a:p>
      </dgm:t>
    </dgm:pt>
    <dgm:pt modelId="{9BA8868F-93AD-4FE0-932F-9C9911F287EC}">
      <dgm:prSet phldrT="[Text]"/>
      <dgm:spPr/>
      <dgm:t>
        <a:bodyPr/>
        <a:lstStyle/>
        <a:p>
          <a:r>
            <a:rPr lang="en-US" dirty="0">
              <a:latin typeface="Javanese Text" panose="02000000000000000000" pitchFamily="2" charset="0"/>
            </a:rPr>
            <a:t>3.Semi-supervised learning</a:t>
          </a:r>
          <a:endParaRPr lang="en-US" dirty="0"/>
        </a:p>
      </dgm:t>
    </dgm:pt>
    <dgm:pt modelId="{44ACAA9B-0C2A-4FC2-93C7-5811B1725316}" type="parTrans" cxnId="{25C9D6AE-7958-4FF8-BD29-49F75A1E3711}">
      <dgm:prSet/>
      <dgm:spPr/>
      <dgm:t>
        <a:bodyPr/>
        <a:lstStyle/>
        <a:p>
          <a:endParaRPr lang="en-US"/>
        </a:p>
      </dgm:t>
    </dgm:pt>
    <dgm:pt modelId="{347DCFED-2B77-42C0-B2B1-7EED47E07956}" type="sibTrans" cxnId="{25C9D6AE-7958-4FF8-BD29-49F75A1E3711}">
      <dgm:prSet/>
      <dgm:spPr/>
      <dgm:t>
        <a:bodyPr/>
        <a:lstStyle/>
        <a:p>
          <a:endParaRPr lang="en-US"/>
        </a:p>
      </dgm:t>
    </dgm:pt>
    <dgm:pt modelId="{CC5B662A-119F-418F-8AD2-201BC127F333}">
      <dgm:prSet/>
      <dgm:spPr/>
      <dgm:t>
        <a:bodyPr/>
        <a:lstStyle/>
        <a:p>
          <a:r>
            <a:rPr lang="en-US" dirty="0"/>
            <a:t>4.Reniforcement</a:t>
          </a:r>
        </a:p>
        <a:p>
          <a:r>
            <a:rPr lang="en-US" dirty="0"/>
            <a:t>learning</a:t>
          </a:r>
        </a:p>
      </dgm:t>
    </dgm:pt>
    <dgm:pt modelId="{CFACE0B0-7FA4-49DE-81F7-9F455FC69972}" type="parTrans" cxnId="{476AAC81-48E3-4FD6-8BEE-EA60ECD534C7}">
      <dgm:prSet/>
      <dgm:spPr/>
      <dgm:t>
        <a:bodyPr/>
        <a:lstStyle/>
        <a:p>
          <a:endParaRPr lang="en-US"/>
        </a:p>
      </dgm:t>
    </dgm:pt>
    <dgm:pt modelId="{AAB02B7C-19A8-49BD-9A67-10FF23145AFA}" type="sibTrans" cxnId="{476AAC81-48E3-4FD6-8BEE-EA60ECD534C7}">
      <dgm:prSet/>
      <dgm:spPr/>
      <dgm:t>
        <a:bodyPr/>
        <a:lstStyle/>
        <a:p>
          <a:endParaRPr lang="en-US"/>
        </a:p>
      </dgm:t>
    </dgm:pt>
    <dgm:pt modelId="{2BBD447D-8110-4E98-A167-43B150B2054F}" type="pres">
      <dgm:prSet presAssocID="{D8C720F1-FD11-48EB-8698-FC0CF4D04504}" presName="matrix" presStyleCnt="0">
        <dgm:presLayoutVars>
          <dgm:chMax val="1"/>
          <dgm:dir/>
          <dgm:resizeHandles val="exact"/>
        </dgm:presLayoutVars>
      </dgm:prSet>
      <dgm:spPr/>
    </dgm:pt>
    <dgm:pt modelId="{1D3D08F4-EBE5-4995-A67B-A42CE32E9AB5}" type="pres">
      <dgm:prSet presAssocID="{D8C720F1-FD11-48EB-8698-FC0CF4D04504}" presName="diamond" presStyleLbl="bgShp" presStyleIdx="0" presStyleCnt="1"/>
      <dgm:spPr/>
    </dgm:pt>
    <dgm:pt modelId="{3B0E1E72-EB28-4075-BC99-0729E9102BFC}" type="pres">
      <dgm:prSet presAssocID="{D8C720F1-FD11-48EB-8698-FC0CF4D0450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46ECFD9-60D6-4D5A-80E1-8E093B9AF03B}" type="pres">
      <dgm:prSet presAssocID="{D8C720F1-FD11-48EB-8698-FC0CF4D0450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15C1D93-8808-4D07-B46A-F7E5A19B7E36}" type="pres">
      <dgm:prSet presAssocID="{D8C720F1-FD11-48EB-8698-FC0CF4D0450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C2A5DC-E8C4-4CBE-B621-21A6EAA8C630}" type="pres">
      <dgm:prSet presAssocID="{D8C720F1-FD11-48EB-8698-FC0CF4D0450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DD6E18-10CA-4AA1-88F4-CD5052EDCD43}" type="presOf" srcId="{9BA8868F-93AD-4FE0-932F-9C9911F287EC}" destId="{E15C1D93-8808-4D07-B46A-F7E5A19B7E36}" srcOrd="0" destOrd="0" presId="urn:microsoft.com/office/officeart/2005/8/layout/matrix3"/>
    <dgm:cxn modelId="{F5E1911E-278B-45AB-9B1A-8F8A2B2BCF72}" type="presOf" srcId="{CC5B662A-119F-418F-8AD2-201BC127F333}" destId="{BEC2A5DC-E8C4-4CBE-B621-21A6EAA8C630}" srcOrd="0" destOrd="0" presId="urn:microsoft.com/office/officeart/2005/8/layout/matrix3"/>
    <dgm:cxn modelId="{B9D78223-D09A-46D8-8600-3BA7F43FBC19}" type="presOf" srcId="{D8C720F1-FD11-48EB-8698-FC0CF4D04504}" destId="{2BBD447D-8110-4E98-A167-43B150B2054F}" srcOrd="0" destOrd="0" presId="urn:microsoft.com/office/officeart/2005/8/layout/matrix3"/>
    <dgm:cxn modelId="{27847F63-FA64-4C93-9CD3-B6B1266CE462}" type="presOf" srcId="{C7D670EC-1AEB-4A72-BBEF-C27E647709D2}" destId="{3B0E1E72-EB28-4075-BC99-0729E9102BFC}" srcOrd="0" destOrd="0" presId="urn:microsoft.com/office/officeart/2005/8/layout/matrix3"/>
    <dgm:cxn modelId="{2E9F9844-8A39-4AC3-992B-388816CDFEE4}" srcId="{D8C720F1-FD11-48EB-8698-FC0CF4D04504}" destId="{D37708C8-9B8B-4B67-914B-74926D009072}" srcOrd="1" destOrd="0" parTransId="{80616BD1-B899-49EC-B3E8-058635B5233E}" sibTransId="{760A6845-91E9-4AC2-8584-9843CD227D13}"/>
    <dgm:cxn modelId="{476AAC81-48E3-4FD6-8BEE-EA60ECD534C7}" srcId="{D8C720F1-FD11-48EB-8698-FC0CF4D04504}" destId="{CC5B662A-119F-418F-8AD2-201BC127F333}" srcOrd="3" destOrd="0" parTransId="{CFACE0B0-7FA4-49DE-81F7-9F455FC69972}" sibTransId="{AAB02B7C-19A8-49BD-9A67-10FF23145AFA}"/>
    <dgm:cxn modelId="{A3D672A1-0D77-4EBC-BD57-851E8208584A}" type="presOf" srcId="{D37708C8-9B8B-4B67-914B-74926D009072}" destId="{B46ECFD9-60D6-4D5A-80E1-8E093B9AF03B}" srcOrd="0" destOrd="0" presId="urn:microsoft.com/office/officeart/2005/8/layout/matrix3"/>
    <dgm:cxn modelId="{5A326CA9-5F49-4086-8BDC-B2B657975C9A}" srcId="{D8C720F1-FD11-48EB-8698-FC0CF4D04504}" destId="{C7D670EC-1AEB-4A72-BBEF-C27E647709D2}" srcOrd="0" destOrd="0" parTransId="{8D422BCB-8D91-4F39-9F03-E268841449F3}" sibTransId="{C325B220-AEEA-431A-A453-E88A3088E463}"/>
    <dgm:cxn modelId="{25C9D6AE-7958-4FF8-BD29-49F75A1E3711}" srcId="{D8C720F1-FD11-48EB-8698-FC0CF4D04504}" destId="{9BA8868F-93AD-4FE0-932F-9C9911F287EC}" srcOrd="2" destOrd="0" parTransId="{44ACAA9B-0C2A-4FC2-93C7-5811B1725316}" sibTransId="{347DCFED-2B77-42C0-B2B1-7EED47E07956}"/>
    <dgm:cxn modelId="{4825F899-6AFE-4EAC-907D-144E8970717D}" type="presParOf" srcId="{2BBD447D-8110-4E98-A167-43B150B2054F}" destId="{1D3D08F4-EBE5-4995-A67B-A42CE32E9AB5}" srcOrd="0" destOrd="0" presId="urn:microsoft.com/office/officeart/2005/8/layout/matrix3"/>
    <dgm:cxn modelId="{5C0A339F-3457-40BC-80DF-5EA303B5EBC8}" type="presParOf" srcId="{2BBD447D-8110-4E98-A167-43B150B2054F}" destId="{3B0E1E72-EB28-4075-BC99-0729E9102BFC}" srcOrd="1" destOrd="0" presId="urn:microsoft.com/office/officeart/2005/8/layout/matrix3"/>
    <dgm:cxn modelId="{6BDA1EF1-3660-4929-B5B3-4AF558BA33A8}" type="presParOf" srcId="{2BBD447D-8110-4E98-A167-43B150B2054F}" destId="{B46ECFD9-60D6-4D5A-80E1-8E093B9AF03B}" srcOrd="2" destOrd="0" presId="urn:microsoft.com/office/officeart/2005/8/layout/matrix3"/>
    <dgm:cxn modelId="{ACEB9A68-7517-4222-BE44-F7D83B68309A}" type="presParOf" srcId="{2BBD447D-8110-4E98-A167-43B150B2054F}" destId="{E15C1D93-8808-4D07-B46A-F7E5A19B7E36}" srcOrd="3" destOrd="0" presId="urn:microsoft.com/office/officeart/2005/8/layout/matrix3"/>
    <dgm:cxn modelId="{199A9194-610A-4D42-A4EF-C6F34B39B228}" type="presParOf" srcId="{2BBD447D-8110-4E98-A167-43B150B2054F}" destId="{BEC2A5DC-E8C4-4CBE-B621-21A6EAA8C63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D08F4-EBE5-4995-A67B-A42CE32E9AB5}">
      <dsp:nvSpPr>
        <dsp:cNvPr id="0" name=""/>
        <dsp:cNvSpPr/>
      </dsp:nvSpPr>
      <dsp:spPr>
        <a:xfrm>
          <a:off x="3210950" y="0"/>
          <a:ext cx="5718517" cy="571851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E1E72-EB28-4075-BC99-0729E9102BFC}">
      <dsp:nvSpPr>
        <dsp:cNvPr id="0" name=""/>
        <dsp:cNvSpPr/>
      </dsp:nvSpPr>
      <dsp:spPr>
        <a:xfrm>
          <a:off x="3754209" y="543259"/>
          <a:ext cx="2230221" cy="22302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avanese Text" panose="02000000000000000000" pitchFamily="2" charset="0"/>
            </a:rPr>
            <a:t>1.Supervised learning</a:t>
          </a:r>
        </a:p>
      </dsp:txBody>
      <dsp:txXfrm>
        <a:off x="3863079" y="652129"/>
        <a:ext cx="2012481" cy="2012481"/>
      </dsp:txXfrm>
    </dsp:sp>
    <dsp:sp modelId="{B46ECFD9-60D6-4D5A-80E1-8E093B9AF03B}">
      <dsp:nvSpPr>
        <dsp:cNvPr id="0" name=""/>
        <dsp:cNvSpPr/>
      </dsp:nvSpPr>
      <dsp:spPr>
        <a:xfrm>
          <a:off x="6155986" y="543259"/>
          <a:ext cx="2230221" cy="22302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avanese Text" panose="02000000000000000000" pitchFamily="2" charset="0"/>
            </a:rPr>
            <a:t>2.Unsupervised learning</a:t>
          </a:r>
          <a:endParaRPr lang="en-US" sz="1800" kern="1200" dirty="0"/>
        </a:p>
      </dsp:txBody>
      <dsp:txXfrm>
        <a:off x="6264856" y="652129"/>
        <a:ext cx="2012481" cy="2012481"/>
      </dsp:txXfrm>
    </dsp:sp>
    <dsp:sp modelId="{E15C1D93-8808-4D07-B46A-F7E5A19B7E36}">
      <dsp:nvSpPr>
        <dsp:cNvPr id="0" name=""/>
        <dsp:cNvSpPr/>
      </dsp:nvSpPr>
      <dsp:spPr>
        <a:xfrm>
          <a:off x="3754209" y="2945036"/>
          <a:ext cx="2230221" cy="22302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avanese Text" panose="02000000000000000000" pitchFamily="2" charset="0"/>
            </a:rPr>
            <a:t>3.Semi-supervised learning</a:t>
          </a:r>
          <a:endParaRPr lang="en-US" sz="1800" kern="1200" dirty="0"/>
        </a:p>
      </dsp:txBody>
      <dsp:txXfrm>
        <a:off x="3863079" y="3053906"/>
        <a:ext cx="2012481" cy="2012481"/>
      </dsp:txXfrm>
    </dsp:sp>
    <dsp:sp modelId="{BEC2A5DC-E8C4-4CBE-B621-21A6EAA8C630}">
      <dsp:nvSpPr>
        <dsp:cNvPr id="0" name=""/>
        <dsp:cNvSpPr/>
      </dsp:nvSpPr>
      <dsp:spPr>
        <a:xfrm>
          <a:off x="6155986" y="2945036"/>
          <a:ext cx="2230221" cy="22302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4.Reniforcement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learning</a:t>
          </a:r>
        </a:p>
      </dsp:txBody>
      <dsp:txXfrm>
        <a:off x="6264856" y="3053906"/>
        <a:ext cx="2012481" cy="2012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17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64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664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3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0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5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9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3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9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E8AB-34C8-4626-AF33-DA62D0DA25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90B26C-2DE3-4295-A35F-C997721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1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F31A-4D0A-A9EB-23A9-2CDA37C1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774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        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8143-797E-1C78-EC6F-94717F2C5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16" y="2222696"/>
            <a:ext cx="10515600" cy="40105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u="sng" dirty="0">
                <a:latin typeface="Arial Rounded MT Bold" panose="020F0704030504030204" pitchFamily="34" charset="0"/>
              </a:rPr>
              <a:t>What is Machine Learning 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Javanese Text" panose="02000000000000000000" pitchFamily="2" charset="0"/>
              </a:rPr>
              <a:t>Machine Learning is branch of artificial intelligence </a:t>
            </a:r>
            <a:r>
              <a:rPr lang="en-US" sz="2000" dirty="0">
                <a:latin typeface="Javanese Text" panose="02000000000000000000" pitchFamily="2" charset="0"/>
              </a:rPr>
              <a:t>(</a:t>
            </a:r>
            <a:r>
              <a:rPr lang="en-US" sz="3200" dirty="0">
                <a:latin typeface="Javanese Text" panose="02000000000000000000" pitchFamily="2" charset="0"/>
              </a:rPr>
              <a:t>AI</a:t>
            </a:r>
            <a:r>
              <a:rPr lang="en-US" sz="2000" dirty="0">
                <a:latin typeface="Javanese Text" panose="02000000000000000000" pitchFamily="2" charset="0"/>
              </a:rPr>
              <a:t>)</a:t>
            </a:r>
            <a:r>
              <a:rPr lang="en-US" sz="3200" dirty="0">
                <a:latin typeface="Javanese Text" panose="02000000000000000000" pitchFamily="2" charset="0"/>
              </a:rPr>
              <a:t> and computer science which focuses on the use of data and algorithms to imitate the way that human learns , gradually improving its accuracy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Javanese Text" panose="02000000000000000000" pitchFamily="2" charset="0"/>
              </a:rPr>
              <a:t>Machine Learning algorithms use historical data as input to predict new output values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1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CD77-80B4-39E5-98D4-C9ECAFFA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latin typeface="Berlin Sans FB" panose="020E0602020502020306" pitchFamily="34" charset="0"/>
              </a:rPr>
              <a:t>1 . NumPy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0D90-C1BC-D3FE-4F0E-8B0C5149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Javanese Text" panose="02000000000000000000" pitchFamily="2" charset="0"/>
              </a:rPr>
              <a:t>NumPy is popular python library for multi-dimensional array and matrix processing because it can be used to perform a great variety of mathematical operations .</a:t>
            </a:r>
          </a:p>
          <a:p>
            <a:r>
              <a:rPr lang="en-US" sz="2800" dirty="0">
                <a:latin typeface="Javanese Text" panose="02000000000000000000" pitchFamily="2" charset="0"/>
              </a:rPr>
              <a:t>NumPy is faster and easier to use than most other python libraries </a:t>
            </a:r>
          </a:p>
          <a:p>
            <a:pPr marL="0" indent="0">
              <a:buNone/>
            </a:pPr>
            <a:r>
              <a:rPr lang="en-US" sz="3200" u="sng" dirty="0">
                <a:latin typeface="Berlin Sans FB" panose="020E0602020502020306" pitchFamily="34" charset="0"/>
              </a:rPr>
              <a:t>2.Pandas :  </a:t>
            </a:r>
            <a:endParaRPr lang="en-US" sz="3200" dirty="0">
              <a:latin typeface="Berlin Sans FB" panose="020E0602020502020306" pitchFamily="34" charset="0"/>
            </a:endParaRPr>
          </a:p>
          <a:p>
            <a:r>
              <a:rPr lang="en-US" sz="2400" dirty="0">
                <a:latin typeface="Javanese Text" panose="02000000000000000000" pitchFamily="2" charset="0"/>
              </a:rPr>
              <a:t>Pandas is another python library that is built on top of NumPy , responsible for preparing high-level data sets for Machine learning and training </a:t>
            </a:r>
          </a:p>
          <a:p>
            <a:r>
              <a:rPr lang="en-US" sz="2400" dirty="0">
                <a:latin typeface="Javanese Text" panose="02000000000000000000" pitchFamily="2" charset="0"/>
              </a:rPr>
              <a:t>It relies on two types of data structure , one-dimensional (series) and two-dimensional (Data frame)</a:t>
            </a:r>
          </a:p>
          <a:p>
            <a:r>
              <a:rPr lang="en-US" sz="2400" dirty="0">
                <a:latin typeface="Javanese Text" panose="02000000000000000000" pitchFamily="2" charset="0"/>
              </a:rPr>
              <a:t>The pandas library is quick , compliant , and flexible .</a:t>
            </a:r>
          </a:p>
        </p:txBody>
      </p:sp>
    </p:spTree>
    <p:extLst>
      <p:ext uri="{BB962C8B-B14F-4D97-AF65-F5344CB8AC3E}">
        <p14:creationId xmlns:p14="http://schemas.microsoft.com/office/powerpoint/2010/main" val="79446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847A-1EBC-3099-9026-93AFC5DD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44318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u="sng" dirty="0">
                <a:latin typeface="Berlin Sans FB" panose="020E0602020502020306" pitchFamily="34" charset="0"/>
              </a:rPr>
              <a:t>Why Machine Learning important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1631-792B-A330-0D50-ACE10DE82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222"/>
            <a:ext cx="10515600" cy="4052741"/>
          </a:xfrm>
        </p:spPr>
        <p:txBody>
          <a:bodyPr/>
          <a:lstStyle/>
          <a:p>
            <a:r>
              <a:rPr lang="en-US" sz="3200" dirty="0">
                <a:latin typeface="Javanese Text" panose="02000000000000000000" pitchFamily="2" charset="0"/>
              </a:rPr>
              <a:t>Machine Learning is important because it gives enterprise a view of trends in customer behavior and business operational patterns , as well as supports the development of new products .</a:t>
            </a:r>
          </a:p>
          <a:p>
            <a:r>
              <a:rPr lang="en-US" sz="3200" dirty="0">
                <a:latin typeface="Javanese Text" panose="02000000000000000000" pitchFamily="2" charset="0"/>
              </a:rPr>
              <a:t>Many of today’s leading companies such as Facebook ,Google and Uber make Machine Learning a central part of their operations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0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47F4-588A-C7E9-32A5-B78D230F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14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u="sng" dirty="0">
                <a:latin typeface="Berlin Sans FB" panose="020E0602020502020306" pitchFamily="34" charset="0"/>
              </a:rPr>
              <a:t>Types of Machine Learning: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87E90AC-000C-6CA0-7B59-54201807C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602102"/>
              </p:ext>
            </p:extLst>
          </p:nvPr>
        </p:nvGraphicFramePr>
        <p:xfrm>
          <a:off x="-196947" y="1139482"/>
          <a:ext cx="12140418" cy="571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61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7A48-BEAA-7775-E1FC-CB9E5724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u="sng" dirty="0">
                <a:latin typeface="Berlin Sans FB" panose="020E0602020502020306" pitchFamily="34" charset="0"/>
              </a:rPr>
              <a:t>Supervised Machine Learning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539C-A7EF-675E-A856-CB5477D9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Javanese Text" panose="02000000000000000000" pitchFamily="2" charset="0"/>
              </a:rPr>
              <a:t>Supervised Machine Learning required data scientist to train the algorithm with both labeled inputs and desired outputs </a:t>
            </a:r>
          </a:p>
          <a:p>
            <a:r>
              <a:rPr lang="en-US" sz="2800" dirty="0">
                <a:latin typeface="Javanese Text" panose="02000000000000000000" pitchFamily="2" charset="0"/>
              </a:rPr>
              <a:t>Supervised Machine Learning algorithms are good for following tasks 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Javanese Text" panose="02000000000000000000" pitchFamily="2" charset="0"/>
              </a:rPr>
              <a:t>Binary classification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Javanese Text" panose="02000000000000000000" pitchFamily="2" charset="0"/>
              </a:rPr>
              <a:t>Multiclass classification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Javanese Text" panose="02000000000000000000" pitchFamily="2" charset="0"/>
              </a:rPr>
              <a:t>Regression modelling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Javanese Text" panose="02000000000000000000" pitchFamily="2" charset="0"/>
              </a:rPr>
              <a:t>Ensembling</a:t>
            </a:r>
          </a:p>
        </p:txBody>
      </p:sp>
    </p:spTree>
    <p:extLst>
      <p:ext uri="{BB962C8B-B14F-4D97-AF65-F5344CB8AC3E}">
        <p14:creationId xmlns:p14="http://schemas.microsoft.com/office/powerpoint/2010/main" val="391416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C3C7-2E3A-025E-D0A3-76567C3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u="sng" dirty="0">
                <a:latin typeface="Berlin Sans FB" panose="020E0602020502020306" pitchFamily="34" charset="0"/>
              </a:rPr>
              <a:t>Unsupervised Machine Learning </a:t>
            </a:r>
            <a:r>
              <a:rPr lang="en-US" sz="3600" dirty="0">
                <a:latin typeface="Berlin Sans FB" panose="020E0602020502020306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7F80-A6E0-D9C3-84BD-5EA6E59A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Javanese Text" panose="02000000000000000000" pitchFamily="2" charset="0"/>
              </a:rPr>
              <a:t>Unsupervised Machine Learning algorithms do not require data to be labeled </a:t>
            </a:r>
          </a:p>
          <a:p>
            <a:r>
              <a:rPr lang="en-US" sz="2800" dirty="0">
                <a:latin typeface="Javanese Text" panose="02000000000000000000" pitchFamily="2" charset="0"/>
              </a:rPr>
              <a:t>Unsupervised Machine Learning algorithms are good for following tasks 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Javanese Text" panose="02000000000000000000" pitchFamily="2" charset="0"/>
              </a:rPr>
              <a:t>Clustering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Javanese Text" panose="02000000000000000000" pitchFamily="2" charset="0"/>
              </a:rPr>
              <a:t>Anomaly detection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Javanese Text" panose="02000000000000000000" pitchFamily="2" charset="0"/>
              </a:rPr>
              <a:t>Association mining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Javanese Text" panose="02000000000000000000" pitchFamily="2" charset="0"/>
              </a:rPr>
              <a:t>Dimensionality reduction</a:t>
            </a:r>
          </a:p>
          <a:p>
            <a:pPr marL="0" indent="0">
              <a:buNone/>
            </a:pPr>
            <a:endParaRPr lang="en-US" sz="2800" dirty="0">
              <a:latin typeface="Javanese Tex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6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9880-5582-3EFF-7142-6E79313B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u="sng" dirty="0">
                <a:latin typeface="Berlin Sans FB" panose="020E0602020502020306" pitchFamily="34" charset="0"/>
              </a:rPr>
              <a:t>Semi-supervised Machine Learning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EEFB-BDB4-2406-78DD-48F6ABC5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Javanese Text" panose="02000000000000000000" pitchFamily="2" charset="0"/>
              </a:rPr>
              <a:t>Semi-supervised Machine Learning strikes a middle ground between the performance of supervised Learning and the efficient of Unsupervised Learning.</a:t>
            </a:r>
          </a:p>
          <a:p>
            <a:r>
              <a:rPr lang="en-US" sz="2800" dirty="0">
                <a:latin typeface="Javanese Text" panose="02000000000000000000" pitchFamily="2" charset="0"/>
              </a:rPr>
              <a:t>Some areas where semi- supervised learning is used 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Javanese Text" panose="02000000000000000000" pitchFamily="2" charset="0"/>
              </a:rPr>
              <a:t>Machine translation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Javanese Text" panose="02000000000000000000" pitchFamily="2" charset="0"/>
              </a:rPr>
              <a:t>Fraud detection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Javanese Text" panose="02000000000000000000" pitchFamily="2" charset="0"/>
              </a:rPr>
              <a:t>Labelling data </a:t>
            </a:r>
          </a:p>
        </p:txBody>
      </p:sp>
    </p:spTree>
    <p:extLst>
      <p:ext uri="{BB962C8B-B14F-4D97-AF65-F5344CB8AC3E}">
        <p14:creationId xmlns:p14="http://schemas.microsoft.com/office/powerpoint/2010/main" val="2874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128D-0D35-5626-6FC4-154D27EF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u="sng" dirty="0">
                <a:latin typeface="Berlin Sans FB" panose="020E0602020502020306" pitchFamily="34" charset="0"/>
              </a:rPr>
              <a:t>Reinforcement Learning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6F74-DE4F-5094-6C0D-4A82D3CA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Javanese Text" panose="02000000000000000000" pitchFamily="2" charset="0"/>
              </a:rPr>
              <a:t>It works by programing an algorithm  with a distinct goal and a prescribed set of rules for accomplishing that goal .</a:t>
            </a:r>
          </a:p>
          <a:p>
            <a:r>
              <a:rPr lang="en-US" sz="3200" dirty="0">
                <a:latin typeface="Javanese Text" panose="02000000000000000000" pitchFamily="2" charset="0"/>
              </a:rPr>
              <a:t>It is used in such areas 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>
                <a:latin typeface="Javanese Text" panose="02000000000000000000" pitchFamily="2" charset="0"/>
              </a:rPr>
              <a:t>Robotics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>
                <a:latin typeface="Javanese Text" panose="02000000000000000000" pitchFamily="2" charset="0"/>
              </a:rPr>
              <a:t>Video gameplay</a:t>
            </a:r>
          </a:p>
          <a:p>
            <a:pPr marL="0" indent="0">
              <a:buNone/>
            </a:pPr>
            <a:endParaRPr lang="en-US" dirty="0">
              <a:latin typeface="Javanese Tex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6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AF4B-ABCF-8A76-1F9A-29E4F788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u="sng" dirty="0">
                <a:latin typeface="Berlin Sans FB" panose="020E0602020502020306" pitchFamily="34" charset="0"/>
              </a:rPr>
              <a:t>Applications of Machine Learning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9991-D990-1BB5-E958-401B9094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sz="2800" dirty="0"/>
              <a:t>Emotion Analysis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/>
              <a:t>Sentiment Analysis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/>
              <a:t>Error detection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/>
              <a:t>Error prevention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/>
              <a:t>Fraud detection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/>
              <a:t>Fraud prevention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4E2A-CEA4-28BD-52BD-D6E7FC10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u="sng" dirty="0">
                <a:latin typeface="Berlin Sans FB" panose="020E0602020502020306" pitchFamily="34" charset="0"/>
              </a:rPr>
              <a:t>Libraries for Machine Learning: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2527-E63E-D1B3-5215-52EADE8A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Javanese Text" panose="02000000000000000000" pitchFamily="2" charset="0"/>
              </a:rPr>
              <a:t>If you’re working with Machine Learning projects , there are thousands of python libraries to choose from , and they can vary in size , quality , and diversity .</a:t>
            </a:r>
          </a:p>
          <a:p>
            <a:pPr marL="0" indent="0">
              <a:buNone/>
            </a:pPr>
            <a:r>
              <a:rPr lang="en-US" sz="3200" dirty="0">
                <a:latin typeface="Javanese Text" panose="02000000000000000000" pitchFamily="2" charset="0"/>
              </a:rPr>
              <a:t>1.NumPy</a:t>
            </a:r>
          </a:p>
          <a:p>
            <a:pPr marL="0" indent="0">
              <a:buNone/>
            </a:pPr>
            <a:r>
              <a:rPr lang="en-US" sz="3200" dirty="0">
                <a:latin typeface="Javanese Text" panose="02000000000000000000" pitchFamily="2" charset="0"/>
              </a:rPr>
              <a:t>2.Pandas</a:t>
            </a:r>
            <a:r>
              <a:rPr lang="en-US" sz="3200" u="sng" dirty="0">
                <a:latin typeface="Javanese Text" panose="02000000000000000000" pitchFamily="2" charset="0"/>
              </a:rPr>
              <a:t> </a:t>
            </a:r>
            <a:endParaRPr lang="en-US" sz="3200" u="sng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u="sng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u="sng" dirty="0">
              <a:latin typeface="Javanese Tex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589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435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Arial Rounded MT Bold</vt:lpstr>
      <vt:lpstr>Berlin Sans FB</vt:lpstr>
      <vt:lpstr>Century Gothic</vt:lpstr>
      <vt:lpstr>Javanese Text</vt:lpstr>
      <vt:lpstr>Wingdings</vt:lpstr>
      <vt:lpstr>Wingdings 3</vt:lpstr>
      <vt:lpstr>Wisp</vt:lpstr>
      <vt:lpstr>         Machine learning</vt:lpstr>
      <vt:lpstr>Why Machine Learning important : </vt:lpstr>
      <vt:lpstr>Types of Machine Learning:</vt:lpstr>
      <vt:lpstr>Supervised Machine Learning :</vt:lpstr>
      <vt:lpstr>Unsupervised Machine Learning :</vt:lpstr>
      <vt:lpstr>Semi-supervised Machine Learning :</vt:lpstr>
      <vt:lpstr>Reinforcement Learning :</vt:lpstr>
      <vt:lpstr>Applications of Machine Learning :</vt:lpstr>
      <vt:lpstr>Libraries for Machine Learning:</vt:lpstr>
      <vt:lpstr>1 . NumPy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Rinku</dc:creator>
  <cp:lastModifiedBy>Rinku</cp:lastModifiedBy>
  <cp:revision>6</cp:revision>
  <dcterms:created xsi:type="dcterms:W3CDTF">2023-08-04T09:02:56Z</dcterms:created>
  <dcterms:modified xsi:type="dcterms:W3CDTF">2023-10-10T06:19:03Z</dcterms:modified>
</cp:coreProperties>
</file>