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91" r:id="rId2"/>
    <p:sldId id="256" r:id="rId3"/>
    <p:sldId id="257" r:id="rId4"/>
    <p:sldId id="259" r:id="rId5"/>
    <p:sldId id="260" r:id="rId6"/>
    <p:sldId id="261" r:id="rId7"/>
    <p:sldId id="268" r:id="rId8"/>
    <p:sldId id="269" r:id="rId9"/>
    <p:sldId id="277" r:id="rId10"/>
    <p:sldId id="289" r:id="rId11"/>
    <p:sldId id="293" r:id="rId12"/>
    <p:sldId id="272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5" r:id="rId22"/>
    <p:sldId id="287" r:id="rId23"/>
    <p:sldId id="290" r:id="rId24"/>
    <p:sldId id="288" r:id="rId25"/>
    <p:sldId id="29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4660"/>
  </p:normalViewPr>
  <p:slideViewPr>
    <p:cSldViewPr snapToGrid="0">
      <p:cViewPr>
        <p:scale>
          <a:sx n="66" d="100"/>
          <a:sy n="66" d="100"/>
        </p:scale>
        <p:origin x="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57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1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268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385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731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41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35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45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19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1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4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86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6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5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F09E-54A2-479A-9D31-FE89478B42C1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8DB2C2-6EA4-4FD7-A7FB-5A14E4C79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91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21/10/a-comprehensive-guide-to-time-series-analysi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2020-99EB-A766-F39C-240A59AE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43" y="1096925"/>
            <a:ext cx="9368745" cy="2832564"/>
          </a:xfrm>
        </p:spPr>
        <p:txBody>
          <a:bodyPr>
            <a:noAutofit/>
          </a:bodyPr>
          <a:lstStyle/>
          <a:p>
            <a:r>
              <a:rPr lang="en-IN" sz="6000" dirty="0">
                <a:solidFill>
                  <a:schemeClr val="accent2"/>
                </a:solidFill>
              </a:rPr>
              <a:t>EE336: Course Project</a:t>
            </a:r>
            <a:br>
              <a:rPr lang="en-IN" sz="6000" dirty="0">
                <a:solidFill>
                  <a:schemeClr val="accent2"/>
                </a:solidFill>
              </a:rPr>
            </a:br>
            <a:br>
              <a:rPr lang="en-IN" sz="6000" dirty="0">
                <a:solidFill>
                  <a:schemeClr val="accent2"/>
                </a:solidFill>
              </a:rPr>
            </a:br>
            <a:r>
              <a:rPr lang="en-IN" sz="4800" dirty="0">
                <a:solidFill>
                  <a:srgbClr val="0070C0"/>
                </a:solidFill>
              </a:rPr>
              <a:t>Topic: Weather Forecasting using</a:t>
            </a:r>
            <a:br>
              <a:rPr lang="en-IN" sz="4800" dirty="0">
                <a:solidFill>
                  <a:srgbClr val="0070C0"/>
                </a:solidFill>
              </a:rPr>
            </a:br>
            <a:br>
              <a:rPr lang="en-IN" sz="4800" dirty="0">
                <a:solidFill>
                  <a:srgbClr val="0070C0"/>
                </a:solidFill>
              </a:rPr>
            </a:br>
            <a:endParaRPr lang="en-IN" sz="4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61D2-68C1-54C3-AB41-0F7CADA9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094" y="5053053"/>
            <a:ext cx="7805738" cy="253999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2400" dirty="0"/>
              <a:t>Checked By	 : </a:t>
            </a:r>
            <a:r>
              <a:rPr lang="en-IN" sz="2400" dirty="0" err="1"/>
              <a:t>Ribhu</a:t>
            </a:r>
            <a:r>
              <a:rPr lang="en-IN" sz="2400" dirty="0"/>
              <a:t> Sir</a:t>
            </a:r>
          </a:p>
          <a:p>
            <a:pPr marL="0" indent="0">
              <a:buNone/>
            </a:pPr>
            <a:r>
              <a:rPr lang="en-IN" sz="2400" dirty="0"/>
              <a:t>Submitted By : Rajnandni Parmar(210108037)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24DAD-3A91-A5C7-3C79-EB68298D1D2C}"/>
              </a:ext>
            </a:extLst>
          </p:cNvPr>
          <p:cNvSpPr txBox="1"/>
          <p:nvPr/>
        </p:nvSpPr>
        <p:spPr>
          <a:xfrm>
            <a:off x="2995613" y="3929489"/>
            <a:ext cx="6319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70C0"/>
                </a:solidFill>
              </a:rPr>
              <a:t>Stochastic Models</a:t>
            </a:r>
          </a:p>
        </p:txBody>
      </p:sp>
    </p:spTree>
    <p:extLst>
      <p:ext uri="{BB962C8B-B14F-4D97-AF65-F5344CB8AC3E}">
        <p14:creationId xmlns:p14="http://schemas.microsoft.com/office/powerpoint/2010/main" val="376488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36197B-1B3E-29C1-D3C8-55F5A09E1BA1}"/>
              </a:ext>
            </a:extLst>
          </p:cNvPr>
          <p:cNvSpPr txBox="1"/>
          <p:nvPr/>
        </p:nvSpPr>
        <p:spPr>
          <a:xfrm>
            <a:off x="3786188" y="2684800"/>
            <a:ext cx="7672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Model Fitting…</a:t>
            </a:r>
            <a:endParaRPr lang="en-IN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87B35-86A6-33A6-3A9F-A5EB94E5E28E}"/>
              </a:ext>
            </a:extLst>
          </p:cNvPr>
          <p:cNvSpPr txBox="1"/>
          <p:nvPr/>
        </p:nvSpPr>
        <p:spPr>
          <a:xfrm>
            <a:off x="628650" y="457200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Train_data:Test_data</a:t>
            </a:r>
            <a:r>
              <a:rPr lang="en-US" dirty="0"/>
              <a:t>=80:20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62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E9B367-B738-1922-80EF-57B0452322DF}"/>
              </a:ext>
            </a:extLst>
          </p:cNvPr>
          <p:cNvSpPr txBox="1"/>
          <p:nvPr/>
        </p:nvSpPr>
        <p:spPr>
          <a:xfrm>
            <a:off x="360591" y="340075"/>
            <a:ext cx="61105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0" i="0" dirty="0">
                <a:solidFill>
                  <a:srgbClr val="333333"/>
                </a:solidFill>
                <a:effectLst/>
                <a:latin typeface="AmazonEmber"/>
              </a:rPr>
              <a:t>Linear Regression:</a:t>
            </a:r>
          </a:p>
          <a:p>
            <a:r>
              <a:rPr lang="en-IN" sz="4000" b="0" i="0" dirty="0">
                <a:solidFill>
                  <a:srgbClr val="333333"/>
                </a:solidFill>
                <a:effectLst/>
                <a:latin typeface="AmazonEmber"/>
              </a:rPr>
              <a:t>y=c*</a:t>
            </a:r>
            <a:r>
              <a:rPr lang="en-IN" sz="4000" b="0" i="0" dirty="0" err="1">
                <a:solidFill>
                  <a:srgbClr val="333333"/>
                </a:solidFill>
                <a:effectLst/>
                <a:latin typeface="AmazonEmber"/>
              </a:rPr>
              <a:t>x+m</a:t>
            </a:r>
            <a:endParaRPr lang="en-IN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5AAB81-099C-B184-7E83-F0534A87A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19" y="2710454"/>
            <a:ext cx="9286648" cy="122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A79479-B8A1-4182-99FF-89BB62C77A2A}"/>
              </a:ext>
            </a:extLst>
          </p:cNvPr>
          <p:cNvSpPr txBox="1"/>
          <p:nvPr/>
        </p:nvSpPr>
        <p:spPr>
          <a:xfrm>
            <a:off x="3573009" y="2009739"/>
            <a:ext cx="359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Auto Regression 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619A2-3D6B-001C-1B75-CF300767723F}"/>
              </a:ext>
            </a:extLst>
          </p:cNvPr>
          <p:cNvSpPr txBox="1"/>
          <p:nvPr/>
        </p:nvSpPr>
        <p:spPr>
          <a:xfrm>
            <a:off x="5580743" y="4689864"/>
            <a:ext cx="61105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KaTeX_Main"/>
              </a:rPr>
              <a:t>Moving Average</a:t>
            </a:r>
            <a:r>
              <a:rPr lang="en-US" sz="32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KaTeX_Main"/>
              </a:rPr>
              <a:t>: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KaTeX_Main"/>
              </a:rPr>
              <a:t>​​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E7913-7061-A929-30F7-1FBB1BE2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287" y="5469360"/>
            <a:ext cx="7372637" cy="8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7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1A57D8F-A477-A42C-903E-9053A6331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43" y="180975"/>
            <a:ext cx="9544050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B43C8F-E236-A9E6-90CF-2B178A6D126A}"/>
              </a:ext>
            </a:extLst>
          </p:cNvPr>
          <p:cNvSpPr txBox="1"/>
          <p:nvPr/>
        </p:nvSpPr>
        <p:spPr>
          <a:xfrm>
            <a:off x="0" y="180975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value: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D830E-CB32-31B0-1A88-4684B19BDE98}"/>
              </a:ext>
            </a:extLst>
          </p:cNvPr>
          <p:cNvSpPr txBox="1"/>
          <p:nvPr/>
        </p:nvSpPr>
        <p:spPr>
          <a:xfrm>
            <a:off x="0" y="34290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3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B454156-71A4-3D54-6A67-67742EE7D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823912"/>
            <a:ext cx="96012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3E0781-AA14-7746-0FE8-998CFECAB91B}"/>
              </a:ext>
            </a:extLst>
          </p:cNvPr>
          <p:cNvSpPr txBox="1"/>
          <p:nvPr/>
        </p:nvSpPr>
        <p:spPr>
          <a:xfrm>
            <a:off x="2185987" y="6192737"/>
            <a:ext cx="7737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Root Mean Squared Error (RMSE): 7.178030063335058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BE0CC-CC3F-90EC-E36B-7ED74B62A27A}"/>
              </a:ext>
            </a:extLst>
          </p:cNvPr>
          <p:cNvSpPr txBox="1"/>
          <p:nvPr/>
        </p:nvSpPr>
        <p:spPr>
          <a:xfrm>
            <a:off x="514349" y="295931"/>
            <a:ext cx="33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AR-1 Model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470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D408A0E-9AA3-4871-428C-D97844D8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23913"/>
            <a:ext cx="96012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117CB1-CC0C-7169-1DC7-AEC8AF3CFEAF}"/>
              </a:ext>
            </a:extLst>
          </p:cNvPr>
          <p:cNvSpPr txBox="1"/>
          <p:nvPr/>
        </p:nvSpPr>
        <p:spPr>
          <a:xfrm>
            <a:off x="539353" y="300692"/>
            <a:ext cx="6107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Using AR-2 Model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41D80-74B5-0205-570C-FBEB8C354256}"/>
              </a:ext>
            </a:extLst>
          </p:cNvPr>
          <p:cNvSpPr txBox="1"/>
          <p:nvPr/>
        </p:nvSpPr>
        <p:spPr>
          <a:xfrm>
            <a:off x="2053827" y="6187976"/>
            <a:ext cx="719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Root Mean Squared Error (RMSE): 7.202952502548494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86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A1AD8F5-E3E6-687D-7D37-16DDAB2A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39" y="938212"/>
            <a:ext cx="96012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51C171-C628-CA0B-3AAF-9763E089362A}"/>
              </a:ext>
            </a:extLst>
          </p:cNvPr>
          <p:cNvSpPr txBox="1"/>
          <p:nvPr/>
        </p:nvSpPr>
        <p:spPr>
          <a:xfrm>
            <a:off x="539353" y="300692"/>
            <a:ext cx="6107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Using </a:t>
            </a:r>
            <a:r>
              <a:rPr lang="en-US" sz="2800" dirty="0">
                <a:solidFill>
                  <a:prstClr val="black"/>
                </a:solidFill>
                <a:latin typeface="Trebuchet MS" panose="020B0603020202020204"/>
              </a:rPr>
              <a:t>MA-1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Model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2D2BE-A5A9-4511-0905-3A3F15CCA634}"/>
              </a:ext>
            </a:extLst>
          </p:cNvPr>
          <p:cNvSpPr txBox="1"/>
          <p:nvPr/>
        </p:nvSpPr>
        <p:spPr>
          <a:xfrm>
            <a:off x="2336601" y="6262688"/>
            <a:ext cx="7518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Root Mean Squared Error (RMSE): 7.345463029786329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3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63AFFEC-A1E5-4407-9ADF-B5152C299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53" y="831055"/>
            <a:ext cx="96012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A00C99-446D-02A2-D31E-36EB4FD72D9F}"/>
              </a:ext>
            </a:extLst>
          </p:cNvPr>
          <p:cNvSpPr txBox="1"/>
          <p:nvPr/>
        </p:nvSpPr>
        <p:spPr>
          <a:xfrm>
            <a:off x="539353" y="300692"/>
            <a:ext cx="6107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Using </a:t>
            </a:r>
            <a:r>
              <a:rPr lang="en-US" sz="2800" dirty="0">
                <a:solidFill>
                  <a:prstClr val="black"/>
                </a:solidFill>
                <a:latin typeface="Trebuchet MS" panose="020B0603020202020204"/>
              </a:rPr>
              <a:t>MA-2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Model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5BE74-231E-0756-AC37-1DFF14602CB1}"/>
              </a:ext>
            </a:extLst>
          </p:cNvPr>
          <p:cNvSpPr txBox="1"/>
          <p:nvPr/>
        </p:nvSpPr>
        <p:spPr>
          <a:xfrm>
            <a:off x="2200275" y="6171306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Root Mean Squared Error (RMSE): 7.339220435828841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41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83CEF0F-091B-75A5-12A7-4FEED246F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823912"/>
            <a:ext cx="96012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8C7803-DB71-1053-4355-B4F4AAC8E916}"/>
              </a:ext>
            </a:extLst>
          </p:cNvPr>
          <p:cNvSpPr txBox="1"/>
          <p:nvPr/>
        </p:nvSpPr>
        <p:spPr>
          <a:xfrm>
            <a:off x="539353" y="300692"/>
            <a:ext cx="6107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Using ARIMA (1,0,1) Model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55137-D83D-E4FD-1E26-E6AE242C798A}"/>
              </a:ext>
            </a:extLst>
          </p:cNvPr>
          <p:cNvSpPr txBox="1"/>
          <p:nvPr/>
        </p:nvSpPr>
        <p:spPr>
          <a:xfrm>
            <a:off x="1610915" y="6187975"/>
            <a:ext cx="7314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Root Mean Squared Error (RMSE): 7.208891560880292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18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7DB8C15-24F4-ADD6-0FAF-E5038F9CD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823912"/>
            <a:ext cx="96012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C2D56B-43A1-97FA-EFC1-70B978A78C6E}"/>
              </a:ext>
            </a:extLst>
          </p:cNvPr>
          <p:cNvSpPr txBox="1"/>
          <p:nvPr/>
        </p:nvSpPr>
        <p:spPr>
          <a:xfrm>
            <a:off x="539353" y="300692"/>
            <a:ext cx="6107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Using ARIMA (2,0,1) Model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B81AB-671A-5D68-FA13-96716A261FE8}"/>
              </a:ext>
            </a:extLst>
          </p:cNvPr>
          <p:cNvSpPr txBox="1"/>
          <p:nvPr/>
        </p:nvSpPr>
        <p:spPr>
          <a:xfrm>
            <a:off x="1696641" y="6187975"/>
            <a:ext cx="7375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Root Mean Squared Error (RMSE): 7.203606288217757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16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1F36EFE-43A2-8C85-227F-0BA505C2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23951"/>
            <a:ext cx="96012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518801-3AB9-18FB-1157-B44E8A9ABD6A}"/>
              </a:ext>
            </a:extLst>
          </p:cNvPr>
          <p:cNvSpPr txBox="1"/>
          <p:nvPr/>
        </p:nvSpPr>
        <p:spPr>
          <a:xfrm>
            <a:off x="539353" y="300692"/>
            <a:ext cx="6107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Using ARIMA (1,0,2) Model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E323F-1194-B452-548C-035F127986BD}"/>
              </a:ext>
            </a:extLst>
          </p:cNvPr>
          <p:cNvSpPr txBox="1"/>
          <p:nvPr/>
        </p:nvSpPr>
        <p:spPr>
          <a:xfrm>
            <a:off x="2139552" y="6372642"/>
            <a:ext cx="724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Root Mean Squared Error (RMSE): 7.172187575199966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93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8082-F679-F359-21DB-4F855A017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263" y="722314"/>
            <a:ext cx="7472359" cy="1049337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Geographical Location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BCEC2-6289-D2D5-A236-7CA5C3C3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62" y="2948529"/>
            <a:ext cx="4905373" cy="2343149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City: Basel, Switzerland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   latitude : 47.5596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 longitude: 7.5886 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Elevation in meters:260</a:t>
            </a:r>
            <a:endParaRPr lang="en-IN" sz="3200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4A496-B02B-5CA2-BFA1-B39B2463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62" y="2696623"/>
            <a:ext cx="4634026" cy="25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02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C65552E-9012-4B7A-E7D5-67F30A29B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23913"/>
            <a:ext cx="96012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8037F2-DC4B-D6CE-2954-3F9D290B6FC2}"/>
              </a:ext>
            </a:extLst>
          </p:cNvPr>
          <p:cNvSpPr txBox="1"/>
          <p:nvPr/>
        </p:nvSpPr>
        <p:spPr>
          <a:xfrm>
            <a:off x="539353" y="300692"/>
            <a:ext cx="6107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Using SARIMAX (1,0,1,12) Model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D3747-D7F3-6070-3DA2-0A71DD6E3FD6}"/>
              </a:ext>
            </a:extLst>
          </p:cNvPr>
          <p:cNvSpPr txBox="1"/>
          <p:nvPr/>
        </p:nvSpPr>
        <p:spPr>
          <a:xfrm>
            <a:off x="2811066" y="6187976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Root Mean Squared Error (RMSE): 13.20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138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0A2975B-BFCE-A606-72CC-2544E7F90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823912"/>
            <a:ext cx="96012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D12B70-4C96-0014-7350-A6DCAD53CE8C}"/>
              </a:ext>
            </a:extLst>
          </p:cNvPr>
          <p:cNvSpPr txBox="1"/>
          <p:nvPr/>
        </p:nvSpPr>
        <p:spPr>
          <a:xfrm>
            <a:off x="539353" y="300692"/>
            <a:ext cx="6107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Using SARIMAX (1,0,2,12) Model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A5B6B-1D9B-C934-3418-713096553519}"/>
              </a:ext>
            </a:extLst>
          </p:cNvPr>
          <p:cNvSpPr txBox="1"/>
          <p:nvPr/>
        </p:nvSpPr>
        <p:spPr>
          <a:xfrm>
            <a:off x="3042047" y="6207681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Root Mean Squared Error (RMSE): 13.24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22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D7E07-69FC-BD77-E140-2752C9C6BE3B}"/>
              </a:ext>
            </a:extLst>
          </p:cNvPr>
          <p:cNvSpPr txBox="1"/>
          <p:nvPr/>
        </p:nvSpPr>
        <p:spPr>
          <a:xfrm>
            <a:off x="539353" y="300692"/>
            <a:ext cx="6107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Using Linear Regression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FBF98-4B1C-9086-F51D-AD2D39259D86}"/>
              </a:ext>
            </a:extLst>
          </p:cNvPr>
          <p:cNvSpPr txBox="1"/>
          <p:nvPr/>
        </p:nvSpPr>
        <p:spPr>
          <a:xfrm>
            <a:off x="2927747" y="6187975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Root Mean Squared Error (RMSE): 2.03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7D6FC0-073C-D40D-D2C1-1B851A3E9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23913"/>
            <a:ext cx="96012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76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253BD2-58BA-18CD-D212-96DE308D6127}"/>
              </a:ext>
            </a:extLst>
          </p:cNvPr>
          <p:cNvSpPr txBox="1"/>
          <p:nvPr/>
        </p:nvSpPr>
        <p:spPr>
          <a:xfrm>
            <a:off x="539353" y="300692"/>
            <a:ext cx="6107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Using </a:t>
            </a:r>
            <a:r>
              <a:rPr lang="en-US" sz="2800" dirty="0">
                <a:solidFill>
                  <a:prstClr val="black"/>
                </a:solidFill>
                <a:latin typeface="Trebuchet MS" panose="020B0603020202020204"/>
              </a:rPr>
              <a:t>Facebook Prophet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9E28E-066A-9350-A5F5-EEA17B04D8B3}"/>
              </a:ext>
            </a:extLst>
          </p:cNvPr>
          <p:cNvSpPr txBox="1"/>
          <p:nvPr/>
        </p:nvSpPr>
        <p:spPr>
          <a:xfrm>
            <a:off x="1872256" y="6187976"/>
            <a:ext cx="716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Root Mean Squared Error (RMSE): 3.44009023450908</a:t>
            </a:r>
            <a:endParaRPr lang="en-IN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A66FAD3-C2BD-D332-14F3-8FA860A16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8" y="814805"/>
            <a:ext cx="9024344" cy="522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360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722B8D-6870-ADB3-1CBE-1D91EC2DE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50823"/>
              </p:ext>
            </p:extLst>
          </p:nvPr>
        </p:nvGraphicFramePr>
        <p:xfrm>
          <a:off x="2032000" y="719666"/>
          <a:ext cx="6454776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38">
                  <a:extLst>
                    <a:ext uri="{9D8B030D-6E8A-4147-A177-3AD203B41FA5}">
                      <a16:colId xmlns:a16="http://schemas.microsoft.com/office/drawing/2014/main" val="1979937224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133882342"/>
                    </a:ext>
                  </a:extLst>
                </a:gridCol>
                <a:gridCol w="1829594">
                  <a:extLst>
                    <a:ext uri="{9D8B030D-6E8A-4147-A177-3AD203B41FA5}">
                      <a16:colId xmlns:a16="http://schemas.microsoft.com/office/drawing/2014/main" val="4167077292"/>
                    </a:ext>
                  </a:extLst>
                </a:gridCol>
                <a:gridCol w="1613694">
                  <a:extLst>
                    <a:ext uri="{9D8B030D-6E8A-4147-A177-3AD203B41FA5}">
                      <a16:colId xmlns:a16="http://schemas.microsoft.com/office/drawing/2014/main" val="4000151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%Error</a:t>
                      </a:r>
                    </a:p>
                    <a:p>
                      <a:r>
                        <a:rPr lang="en-US" dirty="0"/>
                        <a:t>(Mean=11)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9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AR1,AR2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7.178,7.2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9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MA1,MA2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7.3454,7.339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~66.7%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8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ARIMA(1,0,1)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~65.5%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01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ARIMA(2,0,1)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~65.48%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5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ARIMA(1,0,2)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~65.18%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09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SARIMA(1,0,1,12)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~120%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06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SARIMA(1,0,2,12)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~120%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5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8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Facebook Prophet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38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032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D9C491-FF94-78CF-0685-F6C438667935}"/>
              </a:ext>
            </a:extLst>
          </p:cNvPr>
          <p:cNvSpPr txBox="1"/>
          <p:nvPr/>
        </p:nvSpPr>
        <p:spPr>
          <a:xfrm>
            <a:off x="900113" y="728663"/>
            <a:ext cx="8929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References:</a:t>
            </a:r>
          </a:p>
          <a:p>
            <a:r>
              <a:rPr lang="en-IN" dirty="0">
                <a:hlinkClick r:id="rId2"/>
              </a:rPr>
              <a:t>https://www.analyticsvidhya.com/blog/2021/10/a-comprehensive-guide-to-time-series-analysis/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YouTube videos :Time series forecasting by Krish Naik</a:t>
            </a:r>
          </a:p>
        </p:txBody>
      </p:sp>
    </p:spTree>
    <p:extLst>
      <p:ext uri="{BB962C8B-B14F-4D97-AF65-F5344CB8AC3E}">
        <p14:creationId xmlns:p14="http://schemas.microsoft.com/office/powerpoint/2010/main" val="392639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1586-5B96-5DB3-19A8-698164833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28673" y="128588"/>
            <a:ext cx="12030074" cy="1166334"/>
          </a:xfrm>
        </p:spPr>
        <p:txBody>
          <a:bodyPr/>
          <a:lstStyle/>
          <a:p>
            <a:r>
              <a:rPr lang="en-IN" sz="6000" dirty="0">
                <a:solidFill>
                  <a:schemeClr val="tx1"/>
                </a:solidFill>
              </a:rPr>
              <a:t>EDA: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BA1B2-F2A1-B370-E7BC-2AFDC6653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074" y="1783080"/>
            <a:ext cx="9228201" cy="1645920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Data: From 1 Jan 2000 to 1 Jan 2010</a:t>
            </a:r>
          </a:p>
          <a:p>
            <a:pPr algn="l"/>
            <a:r>
              <a:rPr lang="en-IN" sz="1400" dirty="0">
                <a:solidFill>
                  <a:schemeClr val="tx1"/>
                </a:solidFill>
              </a:rPr>
              <a:t>Data taken from Kaggle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Statistics:</a:t>
            </a:r>
          </a:p>
          <a:p>
            <a:pPr algn="l"/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D5A342-C2BA-EABB-B99D-99547F194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45766"/>
              </p:ext>
            </p:extLst>
          </p:nvPr>
        </p:nvGraphicFramePr>
        <p:xfrm>
          <a:off x="2773284" y="3097802"/>
          <a:ext cx="4400548" cy="305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930430727"/>
                    </a:ext>
                  </a:extLst>
                </a:gridCol>
                <a:gridCol w="1375409">
                  <a:extLst>
                    <a:ext uri="{9D8B030D-6E8A-4147-A177-3AD203B41FA5}">
                      <a16:colId xmlns:a16="http://schemas.microsoft.com/office/drawing/2014/main" val="1889934057"/>
                    </a:ext>
                  </a:extLst>
                </a:gridCol>
                <a:gridCol w="1203007">
                  <a:extLst>
                    <a:ext uri="{9D8B030D-6E8A-4147-A177-3AD203B41FA5}">
                      <a16:colId xmlns:a16="http://schemas.microsoft.com/office/drawing/2014/main" val="1166116753"/>
                    </a:ext>
                  </a:extLst>
                </a:gridCol>
                <a:gridCol w="1203007">
                  <a:extLst>
                    <a:ext uri="{9D8B030D-6E8A-4147-A177-3AD203B41FA5}">
                      <a16:colId xmlns:a16="http://schemas.microsoft.com/office/drawing/2014/main" val="3042051407"/>
                    </a:ext>
                  </a:extLst>
                </a:gridCol>
              </a:tblGrid>
              <a:tr h="43678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Temp_mean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Temp_min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Temp_max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4300662"/>
                  </a:ext>
                </a:extLst>
              </a:tr>
              <a:tr h="43678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988264"/>
                  </a:ext>
                </a:extLst>
              </a:tr>
              <a:tr h="436789">
                <a:tc>
                  <a:txBody>
                    <a:bodyPr/>
                    <a:lstStyle/>
                    <a:p>
                      <a:r>
                        <a:rPr lang="en-IN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6.989135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15.53678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703781"/>
                  </a:ext>
                </a:extLst>
              </a:tr>
              <a:tr h="43678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817118"/>
                  </a:ext>
                </a:extLst>
              </a:tr>
              <a:tr h="436789">
                <a:tc>
                  <a:txBody>
                    <a:bodyPr/>
                    <a:lstStyle/>
                    <a:p>
                      <a:r>
                        <a:rPr lang="en-IN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224036"/>
                  </a:ext>
                </a:extLst>
              </a:tr>
              <a:tr h="43678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8875772"/>
                  </a:ext>
                </a:extLst>
              </a:tr>
              <a:tr h="436789">
                <a:tc>
                  <a:txBody>
                    <a:bodyPr/>
                    <a:lstStyle/>
                    <a:p>
                      <a:r>
                        <a:rPr lang="en-IN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3740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24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F586-1EEB-9326-2A27-5E27B200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107" y="357188"/>
            <a:ext cx="8659640" cy="1487488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Histogram of '</a:t>
            </a:r>
            <a:r>
              <a:rPr lang="en-IN" sz="27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BASEL_temp_mean</a:t>
            </a:r>
            <a:r>
              <a:rPr lang="en-IN" sz="27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b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2427F8-99CB-E6A2-DF1E-1B4E6733FF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84" y="948321"/>
            <a:ext cx="8968609" cy="577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1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213B-2884-FA5A-FF55-848E64D9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846" y="529839"/>
            <a:ext cx="6823604" cy="1320800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Line plot of '</a:t>
            </a:r>
            <a:r>
              <a:rPr lang="en-IN" sz="20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BASEL_temp_mean</a:t>
            </a:r>
            <a:r>
              <a:rPr lang="en-IN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 over time</a:t>
            </a:r>
            <a:b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C0EB6C-3C70-271D-28D3-D6F498DE09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23" y="1018789"/>
            <a:ext cx="10081154" cy="547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06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A488-02D3-9686-6B0A-E7B01E32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963" y="-114299"/>
            <a:ext cx="5477076" cy="676274"/>
          </a:xfrm>
        </p:spPr>
        <p:txBody>
          <a:bodyPr>
            <a:normAutofit fontScale="90000"/>
          </a:bodyPr>
          <a:lstStyle/>
          <a:p>
            <a:b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Monthly average temperature</a:t>
            </a:r>
            <a:b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EC96A9-F6F7-457C-C430-8ED6E0498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04" y="885034"/>
            <a:ext cx="9090517" cy="581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4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F6BB98A-A0C1-F865-9326-01A06E57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0"/>
            <a:ext cx="7477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42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0FBADBD-4AA4-AB34-6B40-B6B1157F1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58" y="238125"/>
            <a:ext cx="5509593" cy="356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EEFE57D-6066-6B74-5AD2-BEA64F01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1" y="238125"/>
            <a:ext cx="5724534" cy="36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C079206-722E-C806-2043-B281C96FD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18" y="3767139"/>
            <a:ext cx="4836958" cy="30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FB1B5E82-D9F9-BB4B-CB70-9A8E3A6C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36" y="814595"/>
            <a:ext cx="6000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DA811A-AF46-6775-DB38-385E67D5CCA9}"/>
              </a:ext>
            </a:extLst>
          </p:cNvPr>
          <p:cNvSpPr txBox="1"/>
          <p:nvPr/>
        </p:nvSpPr>
        <p:spPr>
          <a:xfrm>
            <a:off x="791936" y="5581740"/>
            <a:ext cx="6108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ADF Test </a:t>
            </a: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p-value: 0.0003 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The data is likely seasonal (reject null hypothesis of non-stationarity).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35352-F56B-3D6E-37FC-29EC2A716F4F}"/>
              </a:ext>
            </a:extLst>
          </p:cNvPr>
          <p:cNvSpPr txBox="1"/>
          <p:nvPr/>
        </p:nvSpPr>
        <p:spPr>
          <a:xfrm>
            <a:off x="914401" y="159186"/>
            <a:ext cx="488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Stationarity Test:</a:t>
            </a:r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A9C25-D36A-C7DF-97B3-1FA7B118700B}"/>
              </a:ext>
            </a:extLst>
          </p:cNvPr>
          <p:cNvSpPr txBox="1"/>
          <p:nvPr/>
        </p:nvSpPr>
        <p:spPr>
          <a:xfrm>
            <a:off x="6589486" y="1283255"/>
            <a:ext cx="537028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Inter"/>
              </a:rPr>
              <a:t>Null Hypothesis (H0): Series is non-stationary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Inter"/>
              </a:rPr>
              <a:t>Alternate Hypothesis (HA): Series is stationary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Inter"/>
              </a:rPr>
              <a:t>p-value &gt;0.05 Fail to reject (H0)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Inter"/>
              </a:rPr>
              <a:t>p-value &lt;= 0.05 Accept (H1)</a:t>
            </a:r>
          </a:p>
        </p:txBody>
      </p:sp>
    </p:spTree>
    <p:extLst>
      <p:ext uri="{BB962C8B-B14F-4D97-AF65-F5344CB8AC3E}">
        <p14:creationId xmlns:p14="http://schemas.microsoft.com/office/powerpoint/2010/main" val="1876611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967</TotalTime>
  <Words>462</Words>
  <Application>Microsoft Office PowerPoint</Application>
  <PresentationFormat>Widescreen</PresentationFormat>
  <Paragraphs>113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AmazonEmber</vt:lpstr>
      <vt:lpstr>Arial</vt:lpstr>
      <vt:lpstr>Calibri</vt:lpstr>
      <vt:lpstr>Courier New</vt:lpstr>
      <vt:lpstr>Inter</vt:lpstr>
      <vt:lpstr>KaTeX_Main</vt:lpstr>
      <vt:lpstr>Trebuchet MS</vt:lpstr>
      <vt:lpstr>Wingdings 3</vt:lpstr>
      <vt:lpstr>Facet</vt:lpstr>
      <vt:lpstr>EE336: Course Project  Topic: Weather Forecasting using  </vt:lpstr>
      <vt:lpstr>Geographical Location</vt:lpstr>
      <vt:lpstr>EDA: Exploratory Data Analysis</vt:lpstr>
      <vt:lpstr># Histogram of 'BASEL_temp_mean'  </vt:lpstr>
      <vt:lpstr># Line plot of 'BASEL_temp_mean' over time  </vt:lpstr>
      <vt:lpstr>  # Monthly average temperature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</dc:title>
  <dc:creator>rajnandni parmar</dc:creator>
  <cp:lastModifiedBy>rajnandni parmar</cp:lastModifiedBy>
  <cp:revision>10</cp:revision>
  <dcterms:created xsi:type="dcterms:W3CDTF">2024-04-05T08:58:55Z</dcterms:created>
  <dcterms:modified xsi:type="dcterms:W3CDTF">2024-04-26T08:42:16Z</dcterms:modified>
</cp:coreProperties>
</file>