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71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76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86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23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39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8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138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81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17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79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7E29-E3F5-426F-8ED0-FE1A9537C977}" type="datetimeFigureOut">
              <a:rPr lang="en-AU" smtClean="0"/>
              <a:t>5/03/2024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39EE-0669-4DD5-9132-98481B2F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69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Reporting SNA results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19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description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Research context</a:t>
            </a:r>
          </a:p>
          <a:p>
            <a:r>
              <a:rPr lang="en-AU" dirty="0" smtClean="0"/>
              <a:t>Who are the nodes?</a:t>
            </a:r>
          </a:p>
          <a:p>
            <a:pPr lvl="1"/>
            <a:r>
              <a:rPr lang="en-AU" dirty="0" smtClean="0"/>
              <a:t>Number of nodes</a:t>
            </a:r>
          </a:p>
          <a:p>
            <a:pPr lvl="1"/>
            <a:r>
              <a:rPr lang="en-AU" dirty="0" smtClean="0"/>
              <a:t>Nodal attributes</a:t>
            </a:r>
          </a:p>
          <a:p>
            <a:r>
              <a:rPr lang="en-AU" dirty="0" smtClean="0"/>
              <a:t>What types of ties?</a:t>
            </a:r>
          </a:p>
          <a:p>
            <a:pPr lvl="1"/>
            <a:r>
              <a:rPr lang="en-AU" smtClean="0"/>
              <a:t>Directed/Non-directed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9375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Network visualization (</a:t>
            </a:r>
            <a:r>
              <a:rPr lang="en-AU" dirty="0" err="1" smtClean="0"/>
              <a:t>VPNet</a:t>
            </a:r>
            <a:r>
              <a:rPr lang="en-AU" dirty="0" smtClean="0"/>
              <a:t>)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714DD-3EFC-5794-E6E0-AC284859AD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2382"/>
            <a:ext cx="5472289" cy="38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0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Descriptive Statistics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Attributes</a:t>
            </a:r>
          </a:p>
          <a:p>
            <a:pPr lvl="1"/>
            <a:r>
              <a:rPr lang="en-AU" dirty="0" smtClean="0"/>
              <a:t>Visualisations of binary/continuous/categorical attributes</a:t>
            </a:r>
          </a:p>
          <a:p>
            <a:pPr lvl="1"/>
            <a:r>
              <a:rPr lang="en-AU" dirty="0" smtClean="0"/>
              <a:t>Correlation analysis</a:t>
            </a:r>
          </a:p>
          <a:p>
            <a:endParaRPr lang="en-AU" dirty="0"/>
          </a:p>
          <a:p>
            <a:r>
              <a:rPr lang="en-AU" dirty="0" smtClean="0"/>
              <a:t>Networks</a:t>
            </a:r>
          </a:p>
          <a:p>
            <a:pPr lvl="1"/>
            <a:r>
              <a:rPr lang="en-AU" dirty="0" err="1" smtClean="0"/>
              <a:t>NetworkX</a:t>
            </a:r>
            <a:r>
              <a:rPr lang="en-AU" dirty="0" smtClean="0"/>
              <a:t>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01" y="3878804"/>
            <a:ext cx="2518410" cy="1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ERGM (Table)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43663"/>
              </p:ext>
            </p:extLst>
          </p:nvPr>
        </p:nvGraphicFramePr>
        <p:xfrm>
          <a:off x="33867" y="2647906"/>
          <a:ext cx="14313352" cy="2142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983">
                  <a:extLst>
                    <a:ext uri="{9D8B030D-6E8A-4147-A177-3AD203B41FA5}">
                      <a16:colId xmlns:a16="http://schemas.microsoft.com/office/drawing/2014/main" val="2219287956"/>
                    </a:ext>
                  </a:extLst>
                </a:gridCol>
                <a:gridCol w="1719576">
                  <a:extLst>
                    <a:ext uri="{9D8B030D-6E8A-4147-A177-3AD203B41FA5}">
                      <a16:colId xmlns:a16="http://schemas.microsoft.com/office/drawing/2014/main" val="3758375648"/>
                    </a:ext>
                  </a:extLst>
                </a:gridCol>
                <a:gridCol w="1465692">
                  <a:extLst>
                    <a:ext uri="{9D8B030D-6E8A-4147-A177-3AD203B41FA5}">
                      <a16:colId xmlns:a16="http://schemas.microsoft.com/office/drawing/2014/main" val="1202998465"/>
                    </a:ext>
                  </a:extLst>
                </a:gridCol>
                <a:gridCol w="1773159">
                  <a:extLst>
                    <a:ext uri="{9D8B030D-6E8A-4147-A177-3AD203B41FA5}">
                      <a16:colId xmlns:a16="http://schemas.microsoft.com/office/drawing/2014/main" val="1425423038"/>
                    </a:ext>
                  </a:extLst>
                </a:gridCol>
                <a:gridCol w="586852">
                  <a:extLst>
                    <a:ext uri="{9D8B030D-6E8A-4147-A177-3AD203B41FA5}">
                      <a16:colId xmlns:a16="http://schemas.microsoft.com/office/drawing/2014/main" val="2561019800"/>
                    </a:ext>
                  </a:extLst>
                </a:gridCol>
                <a:gridCol w="415847">
                  <a:extLst>
                    <a:ext uri="{9D8B030D-6E8A-4147-A177-3AD203B41FA5}">
                      <a16:colId xmlns:a16="http://schemas.microsoft.com/office/drawing/2014/main" val="944723646"/>
                    </a:ext>
                  </a:extLst>
                </a:gridCol>
                <a:gridCol w="706740">
                  <a:extLst>
                    <a:ext uri="{9D8B030D-6E8A-4147-A177-3AD203B41FA5}">
                      <a16:colId xmlns:a16="http://schemas.microsoft.com/office/drawing/2014/main" val="690006924"/>
                    </a:ext>
                  </a:extLst>
                </a:gridCol>
                <a:gridCol w="575676">
                  <a:extLst>
                    <a:ext uri="{9D8B030D-6E8A-4147-A177-3AD203B41FA5}">
                      <a16:colId xmlns:a16="http://schemas.microsoft.com/office/drawing/2014/main" val="206737456"/>
                    </a:ext>
                  </a:extLst>
                </a:gridCol>
                <a:gridCol w="824850">
                  <a:extLst>
                    <a:ext uri="{9D8B030D-6E8A-4147-A177-3AD203B41FA5}">
                      <a16:colId xmlns:a16="http://schemas.microsoft.com/office/drawing/2014/main" val="4278050220"/>
                    </a:ext>
                  </a:extLst>
                </a:gridCol>
                <a:gridCol w="1057197">
                  <a:extLst>
                    <a:ext uri="{9D8B030D-6E8A-4147-A177-3AD203B41FA5}">
                      <a16:colId xmlns:a16="http://schemas.microsoft.com/office/drawing/2014/main" val="47210651"/>
                    </a:ext>
                  </a:extLst>
                </a:gridCol>
                <a:gridCol w="1282114">
                  <a:extLst>
                    <a:ext uri="{9D8B030D-6E8A-4147-A177-3AD203B41FA5}">
                      <a16:colId xmlns:a16="http://schemas.microsoft.com/office/drawing/2014/main" val="3428150295"/>
                    </a:ext>
                  </a:extLst>
                </a:gridCol>
                <a:gridCol w="2655666">
                  <a:extLst>
                    <a:ext uri="{9D8B030D-6E8A-4147-A177-3AD203B41FA5}">
                      <a16:colId xmlns:a16="http://schemas.microsoft.com/office/drawing/2014/main" val="3196391897"/>
                    </a:ext>
                  </a:extLst>
                </a:gridCol>
              </a:tblGrid>
              <a:tr h="11241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Effect Lable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Effect meaning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Configuration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Math Definition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para.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s.e.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t-ratio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SACF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p-value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CI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Significance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Interpretation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extLst>
                  <a:ext uri="{0D108BD9-81ED-4DB2-BD59-A6C34878D82A}">
                    <a16:rowId xmlns:a16="http://schemas.microsoft.com/office/drawing/2014/main" val="218291941"/>
                  </a:ext>
                </a:extLst>
              </a:tr>
              <a:tr h="11241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Density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Density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sum(Xij)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-2.1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1.1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0.05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0.3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smtClean="0">
                          <a:effectLst/>
                        </a:rPr>
                        <a:t>(-4.3, 2.1)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Lower than expected density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extLst>
                  <a:ext uri="{0D108BD9-81ED-4DB2-BD59-A6C34878D82A}">
                    <a16:rowId xmlns:a16="http://schemas.microsoft.com/office/drawing/2014/main" val="192136393"/>
                  </a:ext>
                </a:extLst>
              </a:tr>
              <a:tr h="11241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Two-star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Centralization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sum(Xij*Xik)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1.5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0.2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-0.02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0.2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(1.1, 1.9)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*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Ties are centralized on a few nodes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extLst>
                  <a:ext uri="{0D108BD9-81ED-4DB2-BD59-A6C34878D82A}">
                    <a16:rowId xmlns:a16="http://schemas.microsoft.com/office/drawing/2014/main" val="741141152"/>
                  </a:ext>
                </a:extLst>
              </a:tr>
              <a:tr h="112416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Triangle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Network Closure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sum(Xij*Xjk*Xik)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0.3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-0.03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0.1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(0.4, 1.6)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*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More closure than expected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2" marR="2342" marT="2342" marB="0" anchor="b"/>
                </a:tc>
                <a:extLst>
                  <a:ext uri="{0D108BD9-81ED-4DB2-BD59-A6C34878D82A}">
                    <a16:rowId xmlns:a16="http://schemas.microsoft.com/office/drawing/2014/main" val="2851582809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276600" y="3742267"/>
            <a:ext cx="245533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39067" y="3903133"/>
            <a:ext cx="440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79333" y="3784600"/>
            <a:ext cx="245533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3031067" y="4402037"/>
            <a:ext cx="245533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93534" y="4562903"/>
            <a:ext cx="440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733800" y="4444370"/>
            <a:ext cx="245533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3170767" y="4122637"/>
            <a:ext cx="245533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433234" y="4291971"/>
            <a:ext cx="336523" cy="18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67024" y="5039827"/>
            <a:ext cx="245533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29491" y="5200693"/>
            <a:ext cx="440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99366" y="4805598"/>
            <a:ext cx="245533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3661833" y="4974932"/>
            <a:ext cx="230691" cy="10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69757" y="5082160"/>
            <a:ext cx="245533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>
            <a:stCxn id="14" idx="7"/>
            <a:endCxn id="16" idx="2"/>
          </p:cNvCxnSpPr>
          <p:nvPr/>
        </p:nvCxnSpPr>
        <p:spPr>
          <a:xfrm flipV="1">
            <a:off x="3276600" y="4932598"/>
            <a:ext cx="122766" cy="14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9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ERGM (Visualization)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Forest-plot</a:t>
            </a:r>
          </a:p>
          <a:p>
            <a:r>
              <a:rPr lang="en-AU" dirty="0" smtClean="0"/>
              <a:t>Visualizing conditional log-odds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CF843-4B17-EB53-9F3F-45222FA5A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76" y="2220701"/>
            <a:ext cx="5092966" cy="288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8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ERGM Goodness of Fit (GOF)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Table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581275"/>
          <a:ext cx="10515601" cy="1695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7173">
                  <a:extLst>
                    <a:ext uri="{9D8B030D-6E8A-4147-A177-3AD203B41FA5}">
                      <a16:colId xmlns:a16="http://schemas.microsoft.com/office/drawing/2014/main" val="1879056361"/>
                    </a:ext>
                  </a:extLst>
                </a:gridCol>
                <a:gridCol w="1370623">
                  <a:extLst>
                    <a:ext uri="{9D8B030D-6E8A-4147-A177-3AD203B41FA5}">
                      <a16:colId xmlns:a16="http://schemas.microsoft.com/office/drawing/2014/main" val="3223114822"/>
                    </a:ext>
                  </a:extLst>
                </a:gridCol>
                <a:gridCol w="853831">
                  <a:extLst>
                    <a:ext uri="{9D8B030D-6E8A-4147-A177-3AD203B41FA5}">
                      <a16:colId xmlns:a16="http://schemas.microsoft.com/office/drawing/2014/main" val="1107876271"/>
                    </a:ext>
                  </a:extLst>
                </a:gridCol>
                <a:gridCol w="966177">
                  <a:extLst>
                    <a:ext uri="{9D8B030D-6E8A-4147-A177-3AD203B41FA5}">
                      <a16:colId xmlns:a16="http://schemas.microsoft.com/office/drawing/2014/main" val="1595216090"/>
                    </a:ext>
                  </a:extLst>
                </a:gridCol>
                <a:gridCol w="561731">
                  <a:extLst>
                    <a:ext uri="{9D8B030D-6E8A-4147-A177-3AD203B41FA5}">
                      <a16:colId xmlns:a16="http://schemas.microsoft.com/office/drawing/2014/main" val="839805018"/>
                    </a:ext>
                  </a:extLst>
                </a:gridCol>
                <a:gridCol w="741485">
                  <a:extLst>
                    <a:ext uri="{9D8B030D-6E8A-4147-A177-3AD203B41FA5}">
                      <a16:colId xmlns:a16="http://schemas.microsoft.com/office/drawing/2014/main" val="2655463646"/>
                    </a:ext>
                  </a:extLst>
                </a:gridCol>
                <a:gridCol w="561731">
                  <a:extLst>
                    <a:ext uri="{9D8B030D-6E8A-4147-A177-3AD203B41FA5}">
                      <a16:colId xmlns:a16="http://schemas.microsoft.com/office/drawing/2014/main" val="2831588751"/>
                    </a:ext>
                  </a:extLst>
                </a:gridCol>
                <a:gridCol w="561731">
                  <a:extLst>
                    <a:ext uri="{9D8B030D-6E8A-4147-A177-3AD203B41FA5}">
                      <a16:colId xmlns:a16="http://schemas.microsoft.com/office/drawing/2014/main" val="2983540767"/>
                    </a:ext>
                  </a:extLst>
                </a:gridCol>
                <a:gridCol w="561731">
                  <a:extLst>
                    <a:ext uri="{9D8B030D-6E8A-4147-A177-3AD203B41FA5}">
                      <a16:colId xmlns:a16="http://schemas.microsoft.com/office/drawing/2014/main" val="821122803"/>
                    </a:ext>
                  </a:extLst>
                </a:gridCol>
                <a:gridCol w="1359388">
                  <a:extLst>
                    <a:ext uri="{9D8B030D-6E8A-4147-A177-3AD203B41FA5}">
                      <a16:colId xmlns:a16="http://schemas.microsoft.com/office/drawing/2014/main" val="407044278"/>
                    </a:ext>
                  </a:extLst>
                </a:gridCol>
              </a:tblGrid>
              <a:tr h="161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Table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extLst>
                  <a:ext uri="{0D108BD9-81ED-4DB2-BD59-A6C34878D82A}">
                    <a16:rowId xmlns:a16="http://schemas.microsoft.com/office/drawing/2014/main" val="3005975143"/>
                  </a:ext>
                </a:extLst>
              </a:tr>
              <a:tr h="299964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Statistics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meaning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Configuration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Math Definition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obs.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mean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s.d.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t-ratio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Significance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Interpretaion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extLst>
                  <a:ext uri="{0D108BD9-81ED-4DB2-BD59-A6C34878D82A}">
                    <a16:rowId xmlns:a16="http://schemas.microsoft.com/office/drawing/2014/main" val="2290492654"/>
                  </a:ext>
                </a:extLst>
              </a:tr>
              <a:tr h="596558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!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model distribution produced more such statistics than observed (if t&gt;1.96)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extLst>
                  <a:ext uri="{0D108BD9-81ED-4DB2-BD59-A6C34878D82A}">
                    <a16:rowId xmlns:a16="http://schemas.microsoft.com/office/drawing/2014/main" val="2840171215"/>
                  </a:ext>
                </a:extLst>
              </a:tr>
              <a:tr h="596558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model distribution produced les such statistics than observed (if t&lt;-1.96)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70" marR="3370" marT="3370" marB="0" anchor="b"/>
                </a:tc>
                <a:extLst>
                  <a:ext uri="{0D108BD9-81ED-4DB2-BD59-A6C34878D82A}">
                    <a16:rowId xmlns:a16="http://schemas.microsoft.com/office/drawing/2014/main" val="289935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16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Simulation/GOF visualizations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Sample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DC694-B689-2F5D-CE50-8A3306F1CE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Degree distributions</a:t>
            </a:r>
            <a:endParaRPr lang="en-A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FAD789-2D5D-7344-18F9-3DB80797D11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2976" y="3117026"/>
            <a:ext cx="3441635" cy="24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9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BDC7CF2B47A443BDD1FCBB242E7DC1" ma:contentTypeVersion="16" ma:contentTypeDescription="Create a new document." ma:contentTypeScope="" ma:versionID="1e8aac546d9108eb28779c8e2740c61c">
  <xsd:schema xmlns:xsd="http://www.w3.org/2001/XMLSchema" xmlns:xs="http://www.w3.org/2001/XMLSchema" xmlns:p="http://schemas.microsoft.com/office/2006/metadata/properties" xmlns:ns3="e5dc1b5f-2323-4ff1-91e1-7d7ce5eb86de" xmlns:ns4="fb00614d-334e-4d43-be31-f7f8cccc289f" targetNamespace="http://schemas.microsoft.com/office/2006/metadata/properties" ma:root="true" ma:fieldsID="96bf3a056573c22adc11bce33b7a3195" ns3:_="" ns4:_="">
    <xsd:import namespace="e5dc1b5f-2323-4ff1-91e1-7d7ce5eb86de"/>
    <xsd:import namespace="fb00614d-334e-4d43-be31-f7f8cccc289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c1b5f-2323-4ff1-91e1-7d7ce5eb86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614d-334e-4d43-be31-f7f8cccc2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00614d-334e-4d43-be31-f7f8cccc289f" xsi:nil="true"/>
  </documentManagement>
</p:properties>
</file>

<file path=customXml/itemProps1.xml><?xml version="1.0" encoding="utf-8"?>
<ds:datastoreItem xmlns:ds="http://schemas.openxmlformats.org/officeDocument/2006/customXml" ds:itemID="{77D82451-A28D-4AD1-B1C2-7DC316D0E3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c1b5f-2323-4ff1-91e1-7d7ce5eb86de"/>
    <ds:schemaRef ds:uri="fb00614d-334e-4d43-be31-f7f8cccc2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EBF552-F110-4943-8AE4-C4697DE2B2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FB886B-DE2B-4D74-9F12-C8E8485B4C89}">
  <ds:schemaRefs>
    <ds:schemaRef ds:uri="http://purl.org/dc/elements/1.1/"/>
    <ds:schemaRef ds:uri="e5dc1b5f-2323-4ff1-91e1-7d7ce5eb86de"/>
    <ds:schemaRef ds:uri="http://www.w3.org/XML/1998/namespace"/>
    <ds:schemaRef ds:uri="http://schemas.microsoft.com/office/2006/documentManagement/types"/>
    <ds:schemaRef ds:uri="fb00614d-334e-4d43-be31-f7f8cccc289f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20230</TotalTime>
  <Words>183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Reporting SNA results</vt:lpstr>
      <vt:lpstr>Project description</vt:lpstr>
      <vt:lpstr>Network visualization (VPNet)</vt:lpstr>
      <vt:lpstr>Descriptive Statistics</vt:lpstr>
      <vt:lpstr>ERGM (Table)</vt:lpstr>
      <vt:lpstr>ERGM (Visualization)</vt:lpstr>
      <vt:lpstr>ERGM Goodness of Fit (GOF)</vt:lpstr>
      <vt:lpstr>Simulation/GOF visualizations</vt:lpstr>
    </vt:vector>
  </TitlesOfParts>
  <Company>Swinburne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SNA results</dc:title>
  <dc:creator>Peng Wang</dc:creator>
  <cp:lastModifiedBy>Peng Wang</cp:lastModifiedBy>
  <cp:revision>9</cp:revision>
  <dcterms:created xsi:type="dcterms:W3CDTF">2023-09-24T09:42:20Z</dcterms:created>
  <dcterms:modified xsi:type="dcterms:W3CDTF">2024-03-05T00:00:45Z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0x01010075BDC7CF2B47A443BDD1FCBB242E7DC1</vt:lpwstr>
  </property>
</Properties>
</file>