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2" d="100"/>
          <a:sy n="52" d="100"/>
        </p:scale>
        <p:origin x="86"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F4E4-5F7E-4650-B8AE-0CEA47330C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ECBACD-CF3F-444A-A52C-A81A0F030B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1EBB84-C185-4021-810F-B14BA1D41604}"/>
              </a:ext>
            </a:extLst>
          </p:cNvPr>
          <p:cNvSpPr>
            <a:spLocks noGrp="1"/>
          </p:cNvSpPr>
          <p:nvPr>
            <p:ph type="dt" sz="half" idx="10"/>
          </p:nvPr>
        </p:nvSpPr>
        <p:spPr/>
        <p:txBody>
          <a:bodyPr/>
          <a:lstStyle/>
          <a:p>
            <a:fld id="{DB9E166D-6BC6-41EF-8DBE-189BFFEB2501}" type="datetimeFigureOut">
              <a:rPr lang="en-US" smtClean="0"/>
              <a:t>2/19/2021</a:t>
            </a:fld>
            <a:endParaRPr lang="en-US"/>
          </a:p>
        </p:txBody>
      </p:sp>
      <p:sp>
        <p:nvSpPr>
          <p:cNvPr id="5" name="Footer Placeholder 4">
            <a:extLst>
              <a:ext uri="{FF2B5EF4-FFF2-40B4-BE49-F238E27FC236}">
                <a16:creationId xmlns:a16="http://schemas.microsoft.com/office/drawing/2014/main" id="{8617ED80-8F46-4D26-9707-E6ACA64EC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2C644-5D98-455C-9D0D-A8CD03F8D24F}"/>
              </a:ext>
            </a:extLst>
          </p:cNvPr>
          <p:cNvSpPr>
            <a:spLocks noGrp="1"/>
          </p:cNvSpPr>
          <p:nvPr>
            <p:ph type="sldNum" sz="quarter" idx="12"/>
          </p:nvPr>
        </p:nvSpPr>
        <p:spPr/>
        <p:txBody>
          <a:bodyPr/>
          <a:lstStyle/>
          <a:p>
            <a:fld id="{F522CABF-C767-4BAC-8705-F4C5386E6118}" type="slidenum">
              <a:rPr lang="en-US" smtClean="0"/>
              <a:t>‹#›</a:t>
            </a:fld>
            <a:endParaRPr lang="en-US"/>
          </a:p>
        </p:txBody>
      </p:sp>
    </p:spTree>
    <p:extLst>
      <p:ext uri="{BB962C8B-B14F-4D97-AF65-F5344CB8AC3E}">
        <p14:creationId xmlns:p14="http://schemas.microsoft.com/office/powerpoint/2010/main" val="2202274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209F-E8DA-4B96-9E3C-461562BF83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512448-9D43-4B93-953A-F34FB3471F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6902F1-A98D-4FD9-85DD-ED8066E06138}"/>
              </a:ext>
            </a:extLst>
          </p:cNvPr>
          <p:cNvSpPr>
            <a:spLocks noGrp="1"/>
          </p:cNvSpPr>
          <p:nvPr>
            <p:ph type="dt" sz="half" idx="10"/>
          </p:nvPr>
        </p:nvSpPr>
        <p:spPr/>
        <p:txBody>
          <a:bodyPr/>
          <a:lstStyle/>
          <a:p>
            <a:fld id="{DB9E166D-6BC6-41EF-8DBE-189BFFEB2501}" type="datetimeFigureOut">
              <a:rPr lang="en-US" smtClean="0"/>
              <a:t>2/19/2021</a:t>
            </a:fld>
            <a:endParaRPr lang="en-US"/>
          </a:p>
        </p:txBody>
      </p:sp>
      <p:sp>
        <p:nvSpPr>
          <p:cNvPr id="5" name="Footer Placeholder 4">
            <a:extLst>
              <a:ext uri="{FF2B5EF4-FFF2-40B4-BE49-F238E27FC236}">
                <a16:creationId xmlns:a16="http://schemas.microsoft.com/office/drawing/2014/main" id="{71288708-C30D-4DC3-BDED-F405403AF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3245D-F06F-40C6-A908-661EAEFF35ED}"/>
              </a:ext>
            </a:extLst>
          </p:cNvPr>
          <p:cNvSpPr>
            <a:spLocks noGrp="1"/>
          </p:cNvSpPr>
          <p:nvPr>
            <p:ph type="sldNum" sz="quarter" idx="12"/>
          </p:nvPr>
        </p:nvSpPr>
        <p:spPr/>
        <p:txBody>
          <a:bodyPr/>
          <a:lstStyle/>
          <a:p>
            <a:fld id="{F522CABF-C767-4BAC-8705-F4C5386E6118}" type="slidenum">
              <a:rPr lang="en-US" smtClean="0"/>
              <a:t>‹#›</a:t>
            </a:fld>
            <a:endParaRPr lang="en-US"/>
          </a:p>
        </p:txBody>
      </p:sp>
    </p:spTree>
    <p:extLst>
      <p:ext uri="{BB962C8B-B14F-4D97-AF65-F5344CB8AC3E}">
        <p14:creationId xmlns:p14="http://schemas.microsoft.com/office/powerpoint/2010/main" val="2983516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CA83B9-B658-4C96-9E13-C63D5C0A82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0B570E-C595-417B-A3BF-3ADB3778E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77393-6E4F-4F38-9ED1-EB2A8D32A6B8}"/>
              </a:ext>
            </a:extLst>
          </p:cNvPr>
          <p:cNvSpPr>
            <a:spLocks noGrp="1"/>
          </p:cNvSpPr>
          <p:nvPr>
            <p:ph type="dt" sz="half" idx="10"/>
          </p:nvPr>
        </p:nvSpPr>
        <p:spPr/>
        <p:txBody>
          <a:bodyPr/>
          <a:lstStyle/>
          <a:p>
            <a:fld id="{DB9E166D-6BC6-41EF-8DBE-189BFFEB2501}" type="datetimeFigureOut">
              <a:rPr lang="en-US" smtClean="0"/>
              <a:t>2/19/2021</a:t>
            </a:fld>
            <a:endParaRPr lang="en-US"/>
          </a:p>
        </p:txBody>
      </p:sp>
      <p:sp>
        <p:nvSpPr>
          <p:cNvPr id="5" name="Footer Placeholder 4">
            <a:extLst>
              <a:ext uri="{FF2B5EF4-FFF2-40B4-BE49-F238E27FC236}">
                <a16:creationId xmlns:a16="http://schemas.microsoft.com/office/drawing/2014/main" id="{1B4B8E35-C282-4DE8-A045-229FADC84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2E690-83B5-4E31-9C13-44D5C4143BE5}"/>
              </a:ext>
            </a:extLst>
          </p:cNvPr>
          <p:cNvSpPr>
            <a:spLocks noGrp="1"/>
          </p:cNvSpPr>
          <p:nvPr>
            <p:ph type="sldNum" sz="quarter" idx="12"/>
          </p:nvPr>
        </p:nvSpPr>
        <p:spPr/>
        <p:txBody>
          <a:bodyPr/>
          <a:lstStyle/>
          <a:p>
            <a:fld id="{F522CABF-C767-4BAC-8705-F4C5386E6118}" type="slidenum">
              <a:rPr lang="en-US" smtClean="0"/>
              <a:t>‹#›</a:t>
            </a:fld>
            <a:endParaRPr lang="en-US"/>
          </a:p>
        </p:txBody>
      </p:sp>
    </p:spTree>
    <p:extLst>
      <p:ext uri="{BB962C8B-B14F-4D97-AF65-F5344CB8AC3E}">
        <p14:creationId xmlns:p14="http://schemas.microsoft.com/office/powerpoint/2010/main" val="2231465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7A34-CBCC-4A38-AADA-9B75C9EA6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0718F3-C9FF-47EF-A0B1-067E4E551B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B6DF6-9248-463A-A135-F6C82FA57913}"/>
              </a:ext>
            </a:extLst>
          </p:cNvPr>
          <p:cNvSpPr>
            <a:spLocks noGrp="1"/>
          </p:cNvSpPr>
          <p:nvPr>
            <p:ph type="dt" sz="half" idx="10"/>
          </p:nvPr>
        </p:nvSpPr>
        <p:spPr/>
        <p:txBody>
          <a:bodyPr/>
          <a:lstStyle/>
          <a:p>
            <a:fld id="{DB9E166D-6BC6-41EF-8DBE-189BFFEB2501}" type="datetimeFigureOut">
              <a:rPr lang="en-US" smtClean="0"/>
              <a:t>2/19/2021</a:t>
            </a:fld>
            <a:endParaRPr lang="en-US"/>
          </a:p>
        </p:txBody>
      </p:sp>
      <p:sp>
        <p:nvSpPr>
          <p:cNvPr id="5" name="Footer Placeholder 4">
            <a:extLst>
              <a:ext uri="{FF2B5EF4-FFF2-40B4-BE49-F238E27FC236}">
                <a16:creationId xmlns:a16="http://schemas.microsoft.com/office/drawing/2014/main" id="{9DE7C6CD-DCAC-4836-B8C0-574FE2F2B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B25BE-9C7D-44C0-BD2D-785943E9A42B}"/>
              </a:ext>
            </a:extLst>
          </p:cNvPr>
          <p:cNvSpPr>
            <a:spLocks noGrp="1"/>
          </p:cNvSpPr>
          <p:nvPr>
            <p:ph type="sldNum" sz="quarter" idx="12"/>
          </p:nvPr>
        </p:nvSpPr>
        <p:spPr/>
        <p:txBody>
          <a:bodyPr/>
          <a:lstStyle/>
          <a:p>
            <a:fld id="{F522CABF-C767-4BAC-8705-F4C5386E6118}" type="slidenum">
              <a:rPr lang="en-US" smtClean="0"/>
              <a:t>‹#›</a:t>
            </a:fld>
            <a:endParaRPr lang="en-US"/>
          </a:p>
        </p:txBody>
      </p:sp>
    </p:spTree>
    <p:extLst>
      <p:ext uri="{BB962C8B-B14F-4D97-AF65-F5344CB8AC3E}">
        <p14:creationId xmlns:p14="http://schemas.microsoft.com/office/powerpoint/2010/main" val="18818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1427-E915-4E8E-92BA-A96C4F56D6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6BF6AF-239F-427D-B454-0AD6C8261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26287-E741-4563-8FE8-061BDB4AB1E1}"/>
              </a:ext>
            </a:extLst>
          </p:cNvPr>
          <p:cNvSpPr>
            <a:spLocks noGrp="1"/>
          </p:cNvSpPr>
          <p:nvPr>
            <p:ph type="dt" sz="half" idx="10"/>
          </p:nvPr>
        </p:nvSpPr>
        <p:spPr/>
        <p:txBody>
          <a:bodyPr/>
          <a:lstStyle/>
          <a:p>
            <a:fld id="{DB9E166D-6BC6-41EF-8DBE-189BFFEB2501}" type="datetimeFigureOut">
              <a:rPr lang="en-US" smtClean="0"/>
              <a:t>2/19/2021</a:t>
            </a:fld>
            <a:endParaRPr lang="en-US"/>
          </a:p>
        </p:txBody>
      </p:sp>
      <p:sp>
        <p:nvSpPr>
          <p:cNvPr id="5" name="Footer Placeholder 4">
            <a:extLst>
              <a:ext uri="{FF2B5EF4-FFF2-40B4-BE49-F238E27FC236}">
                <a16:creationId xmlns:a16="http://schemas.microsoft.com/office/drawing/2014/main" id="{076D5003-00D9-4910-A873-102FDAB81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6765C-1721-4A40-9DB8-4F85232AD56F}"/>
              </a:ext>
            </a:extLst>
          </p:cNvPr>
          <p:cNvSpPr>
            <a:spLocks noGrp="1"/>
          </p:cNvSpPr>
          <p:nvPr>
            <p:ph type="sldNum" sz="quarter" idx="12"/>
          </p:nvPr>
        </p:nvSpPr>
        <p:spPr/>
        <p:txBody>
          <a:bodyPr/>
          <a:lstStyle/>
          <a:p>
            <a:fld id="{F522CABF-C767-4BAC-8705-F4C5386E6118}" type="slidenum">
              <a:rPr lang="en-US" smtClean="0"/>
              <a:t>‹#›</a:t>
            </a:fld>
            <a:endParaRPr lang="en-US"/>
          </a:p>
        </p:txBody>
      </p:sp>
    </p:spTree>
    <p:extLst>
      <p:ext uri="{BB962C8B-B14F-4D97-AF65-F5344CB8AC3E}">
        <p14:creationId xmlns:p14="http://schemas.microsoft.com/office/powerpoint/2010/main" val="145954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A76C-8964-4C76-B7A4-7148D5B87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32AD2-D547-489E-92FF-A8912AFB7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A948D6-B9FF-4FB1-BD07-64FDEE70D3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2CF031-8D6D-4F58-AF50-81962EF55245}"/>
              </a:ext>
            </a:extLst>
          </p:cNvPr>
          <p:cNvSpPr>
            <a:spLocks noGrp="1"/>
          </p:cNvSpPr>
          <p:nvPr>
            <p:ph type="dt" sz="half" idx="10"/>
          </p:nvPr>
        </p:nvSpPr>
        <p:spPr/>
        <p:txBody>
          <a:bodyPr/>
          <a:lstStyle/>
          <a:p>
            <a:fld id="{DB9E166D-6BC6-41EF-8DBE-189BFFEB2501}" type="datetimeFigureOut">
              <a:rPr lang="en-US" smtClean="0"/>
              <a:t>2/19/2021</a:t>
            </a:fld>
            <a:endParaRPr lang="en-US"/>
          </a:p>
        </p:txBody>
      </p:sp>
      <p:sp>
        <p:nvSpPr>
          <p:cNvPr id="6" name="Footer Placeholder 5">
            <a:extLst>
              <a:ext uri="{FF2B5EF4-FFF2-40B4-BE49-F238E27FC236}">
                <a16:creationId xmlns:a16="http://schemas.microsoft.com/office/drawing/2014/main" id="{0BA175B0-26B5-4A2C-B7B2-2304B5A62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044D5-22DD-4E01-973A-DF45D954ABD1}"/>
              </a:ext>
            </a:extLst>
          </p:cNvPr>
          <p:cNvSpPr>
            <a:spLocks noGrp="1"/>
          </p:cNvSpPr>
          <p:nvPr>
            <p:ph type="sldNum" sz="quarter" idx="12"/>
          </p:nvPr>
        </p:nvSpPr>
        <p:spPr/>
        <p:txBody>
          <a:bodyPr/>
          <a:lstStyle/>
          <a:p>
            <a:fld id="{F522CABF-C767-4BAC-8705-F4C5386E6118}" type="slidenum">
              <a:rPr lang="en-US" smtClean="0"/>
              <a:t>‹#›</a:t>
            </a:fld>
            <a:endParaRPr lang="en-US"/>
          </a:p>
        </p:txBody>
      </p:sp>
    </p:spTree>
    <p:extLst>
      <p:ext uri="{BB962C8B-B14F-4D97-AF65-F5344CB8AC3E}">
        <p14:creationId xmlns:p14="http://schemas.microsoft.com/office/powerpoint/2010/main" val="287831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8778-8E11-4147-9FF4-B505F0D8E2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4EA8AF-8BCB-4CC4-BD5B-FFBF937DA9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6E973F-B941-42EE-BDAB-A951D07631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2B1138-10D0-43F3-A703-D30A96956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C39EFB-2E9B-40C2-9932-18F2F8DFAE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3EF8CD-4F81-4324-BD33-892E2CF0678B}"/>
              </a:ext>
            </a:extLst>
          </p:cNvPr>
          <p:cNvSpPr>
            <a:spLocks noGrp="1"/>
          </p:cNvSpPr>
          <p:nvPr>
            <p:ph type="dt" sz="half" idx="10"/>
          </p:nvPr>
        </p:nvSpPr>
        <p:spPr/>
        <p:txBody>
          <a:bodyPr/>
          <a:lstStyle/>
          <a:p>
            <a:fld id="{DB9E166D-6BC6-41EF-8DBE-189BFFEB2501}" type="datetimeFigureOut">
              <a:rPr lang="en-US" smtClean="0"/>
              <a:t>2/19/2021</a:t>
            </a:fld>
            <a:endParaRPr lang="en-US"/>
          </a:p>
        </p:txBody>
      </p:sp>
      <p:sp>
        <p:nvSpPr>
          <p:cNvPr id="8" name="Footer Placeholder 7">
            <a:extLst>
              <a:ext uri="{FF2B5EF4-FFF2-40B4-BE49-F238E27FC236}">
                <a16:creationId xmlns:a16="http://schemas.microsoft.com/office/drawing/2014/main" id="{201B8B1A-A998-43CA-A286-D8FD7210B8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D82298-426C-41A3-AA91-565E332F7817}"/>
              </a:ext>
            </a:extLst>
          </p:cNvPr>
          <p:cNvSpPr>
            <a:spLocks noGrp="1"/>
          </p:cNvSpPr>
          <p:nvPr>
            <p:ph type="sldNum" sz="quarter" idx="12"/>
          </p:nvPr>
        </p:nvSpPr>
        <p:spPr/>
        <p:txBody>
          <a:bodyPr/>
          <a:lstStyle/>
          <a:p>
            <a:fld id="{F522CABF-C767-4BAC-8705-F4C5386E6118}" type="slidenum">
              <a:rPr lang="en-US" smtClean="0"/>
              <a:t>‹#›</a:t>
            </a:fld>
            <a:endParaRPr lang="en-US"/>
          </a:p>
        </p:txBody>
      </p:sp>
    </p:spTree>
    <p:extLst>
      <p:ext uri="{BB962C8B-B14F-4D97-AF65-F5344CB8AC3E}">
        <p14:creationId xmlns:p14="http://schemas.microsoft.com/office/powerpoint/2010/main" val="255416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240E-2A83-4F43-A004-237BEED1CB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4ED6C-8F06-4EF4-9079-26E8A94D1EEE}"/>
              </a:ext>
            </a:extLst>
          </p:cNvPr>
          <p:cNvSpPr>
            <a:spLocks noGrp="1"/>
          </p:cNvSpPr>
          <p:nvPr>
            <p:ph type="dt" sz="half" idx="10"/>
          </p:nvPr>
        </p:nvSpPr>
        <p:spPr/>
        <p:txBody>
          <a:bodyPr/>
          <a:lstStyle/>
          <a:p>
            <a:fld id="{DB9E166D-6BC6-41EF-8DBE-189BFFEB2501}" type="datetimeFigureOut">
              <a:rPr lang="en-US" smtClean="0"/>
              <a:t>2/19/2021</a:t>
            </a:fld>
            <a:endParaRPr lang="en-US"/>
          </a:p>
        </p:txBody>
      </p:sp>
      <p:sp>
        <p:nvSpPr>
          <p:cNvPr id="4" name="Footer Placeholder 3">
            <a:extLst>
              <a:ext uri="{FF2B5EF4-FFF2-40B4-BE49-F238E27FC236}">
                <a16:creationId xmlns:a16="http://schemas.microsoft.com/office/drawing/2014/main" id="{9204263D-FAA3-4CEA-A25E-384666F51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E6A4B2-A8DD-4890-861C-A302333AC69E}"/>
              </a:ext>
            </a:extLst>
          </p:cNvPr>
          <p:cNvSpPr>
            <a:spLocks noGrp="1"/>
          </p:cNvSpPr>
          <p:nvPr>
            <p:ph type="sldNum" sz="quarter" idx="12"/>
          </p:nvPr>
        </p:nvSpPr>
        <p:spPr/>
        <p:txBody>
          <a:bodyPr/>
          <a:lstStyle/>
          <a:p>
            <a:fld id="{F522CABF-C767-4BAC-8705-F4C5386E6118}" type="slidenum">
              <a:rPr lang="en-US" smtClean="0"/>
              <a:t>‹#›</a:t>
            </a:fld>
            <a:endParaRPr lang="en-US"/>
          </a:p>
        </p:txBody>
      </p:sp>
    </p:spTree>
    <p:extLst>
      <p:ext uri="{BB962C8B-B14F-4D97-AF65-F5344CB8AC3E}">
        <p14:creationId xmlns:p14="http://schemas.microsoft.com/office/powerpoint/2010/main" val="895880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D55DC1-5A56-4BC6-913E-8557ACD25501}"/>
              </a:ext>
            </a:extLst>
          </p:cNvPr>
          <p:cNvSpPr>
            <a:spLocks noGrp="1"/>
          </p:cNvSpPr>
          <p:nvPr>
            <p:ph type="dt" sz="half" idx="10"/>
          </p:nvPr>
        </p:nvSpPr>
        <p:spPr/>
        <p:txBody>
          <a:bodyPr/>
          <a:lstStyle/>
          <a:p>
            <a:fld id="{DB9E166D-6BC6-41EF-8DBE-189BFFEB2501}" type="datetimeFigureOut">
              <a:rPr lang="en-US" smtClean="0"/>
              <a:t>2/19/2021</a:t>
            </a:fld>
            <a:endParaRPr lang="en-US"/>
          </a:p>
        </p:txBody>
      </p:sp>
      <p:sp>
        <p:nvSpPr>
          <p:cNvPr id="3" name="Footer Placeholder 2">
            <a:extLst>
              <a:ext uri="{FF2B5EF4-FFF2-40B4-BE49-F238E27FC236}">
                <a16:creationId xmlns:a16="http://schemas.microsoft.com/office/drawing/2014/main" id="{A0951722-6D63-4771-ABD0-62BCFCFFE0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BD5727-2C95-4BA7-ADD9-0D788084B1C8}"/>
              </a:ext>
            </a:extLst>
          </p:cNvPr>
          <p:cNvSpPr>
            <a:spLocks noGrp="1"/>
          </p:cNvSpPr>
          <p:nvPr>
            <p:ph type="sldNum" sz="quarter" idx="12"/>
          </p:nvPr>
        </p:nvSpPr>
        <p:spPr/>
        <p:txBody>
          <a:bodyPr/>
          <a:lstStyle/>
          <a:p>
            <a:fld id="{F522CABF-C767-4BAC-8705-F4C5386E6118}" type="slidenum">
              <a:rPr lang="en-US" smtClean="0"/>
              <a:t>‹#›</a:t>
            </a:fld>
            <a:endParaRPr lang="en-US"/>
          </a:p>
        </p:txBody>
      </p:sp>
    </p:spTree>
    <p:extLst>
      <p:ext uri="{BB962C8B-B14F-4D97-AF65-F5344CB8AC3E}">
        <p14:creationId xmlns:p14="http://schemas.microsoft.com/office/powerpoint/2010/main" val="256279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1477-D546-476B-9239-8B3C4B8DF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9278BB-B4E2-40E4-82DC-50124F2F4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A10C80-2788-44ED-BC5D-E096FAE93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3A8B45-1D2F-4150-B330-864847CE7263}"/>
              </a:ext>
            </a:extLst>
          </p:cNvPr>
          <p:cNvSpPr>
            <a:spLocks noGrp="1"/>
          </p:cNvSpPr>
          <p:nvPr>
            <p:ph type="dt" sz="half" idx="10"/>
          </p:nvPr>
        </p:nvSpPr>
        <p:spPr/>
        <p:txBody>
          <a:bodyPr/>
          <a:lstStyle/>
          <a:p>
            <a:fld id="{DB9E166D-6BC6-41EF-8DBE-189BFFEB2501}" type="datetimeFigureOut">
              <a:rPr lang="en-US" smtClean="0"/>
              <a:t>2/19/2021</a:t>
            </a:fld>
            <a:endParaRPr lang="en-US"/>
          </a:p>
        </p:txBody>
      </p:sp>
      <p:sp>
        <p:nvSpPr>
          <p:cNvPr id="6" name="Footer Placeholder 5">
            <a:extLst>
              <a:ext uri="{FF2B5EF4-FFF2-40B4-BE49-F238E27FC236}">
                <a16:creationId xmlns:a16="http://schemas.microsoft.com/office/drawing/2014/main" id="{E0370993-136F-4CC1-B2C4-039411874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157A3-F961-4D3A-9A08-CBFF49C6FDA4}"/>
              </a:ext>
            </a:extLst>
          </p:cNvPr>
          <p:cNvSpPr>
            <a:spLocks noGrp="1"/>
          </p:cNvSpPr>
          <p:nvPr>
            <p:ph type="sldNum" sz="quarter" idx="12"/>
          </p:nvPr>
        </p:nvSpPr>
        <p:spPr/>
        <p:txBody>
          <a:bodyPr/>
          <a:lstStyle/>
          <a:p>
            <a:fld id="{F522CABF-C767-4BAC-8705-F4C5386E6118}" type="slidenum">
              <a:rPr lang="en-US" smtClean="0"/>
              <a:t>‹#›</a:t>
            </a:fld>
            <a:endParaRPr lang="en-US"/>
          </a:p>
        </p:txBody>
      </p:sp>
    </p:spTree>
    <p:extLst>
      <p:ext uri="{BB962C8B-B14F-4D97-AF65-F5344CB8AC3E}">
        <p14:creationId xmlns:p14="http://schemas.microsoft.com/office/powerpoint/2010/main" val="304032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A740-72CD-4497-B19B-814FA911E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C49A07-BE3C-43BC-B244-2A395A9DF1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9DC3E6-0164-46C4-9BFF-1E4CF2C4C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1A0D51-95FB-4542-B4AF-54F91CC322B8}"/>
              </a:ext>
            </a:extLst>
          </p:cNvPr>
          <p:cNvSpPr>
            <a:spLocks noGrp="1"/>
          </p:cNvSpPr>
          <p:nvPr>
            <p:ph type="dt" sz="half" idx="10"/>
          </p:nvPr>
        </p:nvSpPr>
        <p:spPr/>
        <p:txBody>
          <a:bodyPr/>
          <a:lstStyle/>
          <a:p>
            <a:fld id="{DB9E166D-6BC6-41EF-8DBE-189BFFEB2501}" type="datetimeFigureOut">
              <a:rPr lang="en-US" smtClean="0"/>
              <a:t>2/19/2021</a:t>
            </a:fld>
            <a:endParaRPr lang="en-US"/>
          </a:p>
        </p:txBody>
      </p:sp>
      <p:sp>
        <p:nvSpPr>
          <p:cNvPr id="6" name="Footer Placeholder 5">
            <a:extLst>
              <a:ext uri="{FF2B5EF4-FFF2-40B4-BE49-F238E27FC236}">
                <a16:creationId xmlns:a16="http://schemas.microsoft.com/office/drawing/2014/main" id="{F4BB1467-19B5-48E0-9561-D20188001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53146A-1EDB-4238-B349-59C03058FCF5}"/>
              </a:ext>
            </a:extLst>
          </p:cNvPr>
          <p:cNvSpPr>
            <a:spLocks noGrp="1"/>
          </p:cNvSpPr>
          <p:nvPr>
            <p:ph type="sldNum" sz="quarter" idx="12"/>
          </p:nvPr>
        </p:nvSpPr>
        <p:spPr/>
        <p:txBody>
          <a:bodyPr/>
          <a:lstStyle/>
          <a:p>
            <a:fld id="{F522CABF-C767-4BAC-8705-F4C5386E6118}" type="slidenum">
              <a:rPr lang="en-US" smtClean="0"/>
              <a:t>‹#›</a:t>
            </a:fld>
            <a:endParaRPr lang="en-US"/>
          </a:p>
        </p:txBody>
      </p:sp>
    </p:spTree>
    <p:extLst>
      <p:ext uri="{BB962C8B-B14F-4D97-AF65-F5344CB8AC3E}">
        <p14:creationId xmlns:p14="http://schemas.microsoft.com/office/powerpoint/2010/main" val="12526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CC99E-16D7-4A5B-80A8-7A36FF1E49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20D828-E39C-4955-94A3-771FABCF3A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D83FE-BD7A-44D5-B4EA-B1CD8F414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E166D-6BC6-41EF-8DBE-189BFFEB2501}" type="datetimeFigureOut">
              <a:rPr lang="en-US" smtClean="0"/>
              <a:t>2/19/2021</a:t>
            </a:fld>
            <a:endParaRPr lang="en-US"/>
          </a:p>
        </p:txBody>
      </p:sp>
      <p:sp>
        <p:nvSpPr>
          <p:cNvPr id="5" name="Footer Placeholder 4">
            <a:extLst>
              <a:ext uri="{FF2B5EF4-FFF2-40B4-BE49-F238E27FC236}">
                <a16:creationId xmlns:a16="http://schemas.microsoft.com/office/drawing/2014/main" id="{47BB421E-9E89-4B3B-8220-4D501A8EB5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5EBC35-9E34-4C7C-8795-739919483C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2CABF-C767-4BAC-8705-F4C5386E6118}" type="slidenum">
              <a:rPr lang="en-US" smtClean="0"/>
              <a:t>‹#›</a:t>
            </a:fld>
            <a:endParaRPr lang="en-US"/>
          </a:p>
        </p:txBody>
      </p:sp>
    </p:spTree>
    <p:extLst>
      <p:ext uri="{BB962C8B-B14F-4D97-AF65-F5344CB8AC3E}">
        <p14:creationId xmlns:p14="http://schemas.microsoft.com/office/powerpoint/2010/main" val="3060583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D87082-8C09-4BEB-AF69-26E29AB3C46C}"/>
              </a:ext>
            </a:extLst>
          </p:cNvPr>
          <p:cNvPicPr>
            <a:picLocks noChangeAspect="1"/>
          </p:cNvPicPr>
          <p:nvPr/>
        </p:nvPicPr>
        <p:blipFill>
          <a:blip r:embed="rId2">
            <a:duotone>
              <a:srgbClr val="E7E6E6">
                <a:shade val="45000"/>
                <a:satMod val="135000"/>
              </a:srgbClr>
              <a:prstClr val="white"/>
            </a:duotone>
            <a:extLst>
              <a:ext uri="{BEBA8EAE-BF5A-486C-A8C5-ECC9F3942E4B}">
                <a14:imgProps xmlns:a14="http://schemas.microsoft.com/office/drawing/2010/main">
                  <a14:imgLayer r:embed="rId3">
                    <a14:imgEffect>
                      <a14:colorTemperature colorTemp="1500"/>
                    </a14:imgEffect>
                    <a14:imgEffect>
                      <a14:saturation sat="226000"/>
                    </a14:imgEffect>
                  </a14:imgLayer>
                </a14:imgProps>
              </a:ext>
              <a:ext uri="{28A0092B-C50C-407E-A947-70E740481C1C}">
                <a14:useLocalDpi xmlns:a14="http://schemas.microsoft.com/office/drawing/2010/main" val="0"/>
              </a:ext>
            </a:extLst>
          </a:blip>
          <a:stretch>
            <a:fillRect/>
          </a:stretch>
        </p:blipFill>
        <p:spPr>
          <a:xfrm>
            <a:off x="3097163" y="715144"/>
            <a:ext cx="5589638" cy="5589638"/>
          </a:xfrm>
          <a:prstGeom prst="rect">
            <a:avLst/>
          </a:prstGeom>
          <a:noFill/>
          <a:effectLst>
            <a:glow>
              <a:schemeClr val="accent1">
                <a:alpha val="81000"/>
              </a:schemeClr>
            </a:glow>
            <a:reflection stA="0" endPos="65000" dist="50800" dir="5400000" sy="-100000" algn="bl" rotWithShape="0"/>
          </a:effectLst>
        </p:spPr>
      </p:pic>
      <p:sp>
        <p:nvSpPr>
          <p:cNvPr id="2" name="Title 1">
            <a:extLst>
              <a:ext uri="{FF2B5EF4-FFF2-40B4-BE49-F238E27FC236}">
                <a16:creationId xmlns:a16="http://schemas.microsoft.com/office/drawing/2014/main" id="{811FB30B-4338-4318-B24D-11A698C225BC}"/>
              </a:ext>
            </a:extLst>
          </p:cNvPr>
          <p:cNvSpPr>
            <a:spLocks noGrp="1"/>
          </p:cNvSpPr>
          <p:nvPr>
            <p:ph type="ctrTitle"/>
          </p:nvPr>
        </p:nvSpPr>
        <p:spPr/>
        <p:txBody>
          <a:bodyPr/>
          <a:lstStyle/>
          <a:p>
            <a:r>
              <a:rPr lang="en-US" b="1" dirty="0">
                <a:solidFill>
                  <a:srgbClr val="C00000"/>
                </a:solidFill>
                <a:latin typeface="Arial Black" panose="020B0A04020102020204" pitchFamily="34" charset="0"/>
              </a:rPr>
              <a:t>Blue Mountain Resort, Montana</a:t>
            </a:r>
          </a:p>
        </p:txBody>
      </p:sp>
      <p:sp>
        <p:nvSpPr>
          <p:cNvPr id="3" name="Subtitle 2">
            <a:extLst>
              <a:ext uri="{FF2B5EF4-FFF2-40B4-BE49-F238E27FC236}">
                <a16:creationId xmlns:a16="http://schemas.microsoft.com/office/drawing/2014/main" id="{E8411A3E-C259-4B8B-A6D9-05C0AC754C67}"/>
              </a:ext>
            </a:extLst>
          </p:cNvPr>
          <p:cNvSpPr>
            <a:spLocks noGrp="1"/>
          </p:cNvSpPr>
          <p:nvPr>
            <p:ph type="subTitle" idx="1"/>
          </p:nvPr>
        </p:nvSpPr>
        <p:spPr>
          <a:xfrm>
            <a:off x="1524000" y="4164060"/>
            <a:ext cx="9144000" cy="1655762"/>
          </a:xfrm>
        </p:spPr>
        <p:txBody>
          <a:bodyPr>
            <a:normAutofit/>
          </a:bodyPr>
          <a:lstStyle/>
          <a:p>
            <a:r>
              <a:rPr lang="en-US" sz="4000" b="1" dirty="0">
                <a:solidFill>
                  <a:srgbClr val="002060"/>
                </a:solidFill>
                <a:latin typeface="Bahnschrift Condensed" panose="020B0502040204020203" pitchFamily="34" charset="0"/>
              </a:rPr>
              <a:t>Pricing Strategy recommendation</a:t>
            </a:r>
          </a:p>
        </p:txBody>
      </p:sp>
      <p:sp>
        <p:nvSpPr>
          <p:cNvPr id="4" name="TextBox 3">
            <a:extLst>
              <a:ext uri="{FF2B5EF4-FFF2-40B4-BE49-F238E27FC236}">
                <a16:creationId xmlns:a16="http://schemas.microsoft.com/office/drawing/2014/main" id="{C60888A3-1B5D-4954-91E5-0334A4F08D8F}"/>
              </a:ext>
            </a:extLst>
          </p:cNvPr>
          <p:cNvSpPr txBox="1"/>
          <p:nvPr/>
        </p:nvSpPr>
        <p:spPr>
          <a:xfrm>
            <a:off x="0" y="6473920"/>
            <a:ext cx="8981768" cy="369332"/>
          </a:xfrm>
          <a:prstGeom prst="rect">
            <a:avLst/>
          </a:prstGeom>
          <a:noFill/>
        </p:spPr>
        <p:txBody>
          <a:bodyPr wrap="square" rtlCol="0">
            <a:spAutoFit/>
          </a:bodyPr>
          <a:lstStyle/>
          <a:p>
            <a:r>
              <a:rPr lang="en-US" dirty="0"/>
              <a:t>Image Credit: - https://www.teepublic.com/pin/14645669-blue-mountain-montana</a:t>
            </a:r>
          </a:p>
        </p:txBody>
      </p:sp>
    </p:spTree>
    <p:extLst>
      <p:ext uri="{BB962C8B-B14F-4D97-AF65-F5344CB8AC3E}">
        <p14:creationId xmlns:p14="http://schemas.microsoft.com/office/powerpoint/2010/main" val="157395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A111F9-716E-4291-873E-DB1FEFE606BE}"/>
              </a:ext>
            </a:extLst>
          </p:cNvPr>
          <p:cNvPicPr>
            <a:picLocks noChangeAspect="1"/>
          </p:cNvPicPr>
          <p:nvPr/>
        </p:nvPicPr>
        <p:blipFill>
          <a:blip r:embed="rId2">
            <a:duotone>
              <a:srgbClr val="E7E6E6">
                <a:shade val="45000"/>
                <a:satMod val="135000"/>
              </a:srgbClr>
              <a:prstClr val="white"/>
            </a:duotone>
            <a:extLst>
              <a:ext uri="{BEBA8EAE-BF5A-486C-A8C5-ECC9F3942E4B}">
                <a14:imgProps xmlns:a14="http://schemas.microsoft.com/office/drawing/2010/main">
                  <a14:imgLayer r:embed="rId3">
                    <a14:imgEffect>
                      <a14:colorTemperature colorTemp="1500"/>
                    </a14:imgEffect>
                    <a14:imgEffect>
                      <a14:saturation sat="226000"/>
                    </a14:imgEffect>
                  </a14:imgLayer>
                </a14:imgProps>
              </a:ext>
              <a:ext uri="{28A0092B-C50C-407E-A947-70E740481C1C}">
                <a14:useLocalDpi xmlns:a14="http://schemas.microsoft.com/office/drawing/2010/main" val="0"/>
              </a:ext>
            </a:extLst>
          </a:blip>
          <a:stretch>
            <a:fillRect/>
          </a:stretch>
        </p:blipFill>
        <p:spPr>
          <a:xfrm>
            <a:off x="3097163" y="715144"/>
            <a:ext cx="5589638" cy="5589638"/>
          </a:xfrm>
          <a:prstGeom prst="rect">
            <a:avLst/>
          </a:prstGeom>
          <a:noFill/>
          <a:effectLst>
            <a:glow>
              <a:schemeClr val="accent1">
                <a:alpha val="81000"/>
              </a:schemeClr>
            </a:glow>
            <a:reflection stA="0" endPos="65000" dist="50800" dir="5400000" sy="-100000" algn="bl" rotWithShape="0"/>
          </a:effectLst>
          <a:scene3d>
            <a:camera prst="perspectiveFront"/>
            <a:lightRig rig="threePt" dir="t"/>
          </a:scene3d>
        </p:spPr>
      </p:pic>
      <p:sp>
        <p:nvSpPr>
          <p:cNvPr id="2" name="Title 1">
            <a:extLst>
              <a:ext uri="{FF2B5EF4-FFF2-40B4-BE49-F238E27FC236}">
                <a16:creationId xmlns:a16="http://schemas.microsoft.com/office/drawing/2014/main" id="{103AD9A4-51C3-4F16-BC4F-F40DC1893555}"/>
              </a:ext>
            </a:extLst>
          </p:cNvPr>
          <p:cNvSpPr>
            <a:spLocks noGrp="1"/>
          </p:cNvSpPr>
          <p:nvPr>
            <p:ph type="title"/>
          </p:nvPr>
        </p:nvSpPr>
        <p:spPr/>
        <p:txBody>
          <a:bodyPr/>
          <a:lstStyle/>
          <a:p>
            <a:r>
              <a:rPr lang="en-US" u="sng" dirty="0">
                <a:solidFill>
                  <a:srgbClr val="002060"/>
                </a:solidFill>
                <a:latin typeface="Impact" panose="020B0806030902050204" pitchFamily="34" charset="0"/>
              </a:rPr>
              <a:t>Context &amp; Business Problem</a:t>
            </a:r>
          </a:p>
        </p:txBody>
      </p:sp>
      <p:sp>
        <p:nvSpPr>
          <p:cNvPr id="3" name="Content Placeholder 2">
            <a:extLst>
              <a:ext uri="{FF2B5EF4-FFF2-40B4-BE49-F238E27FC236}">
                <a16:creationId xmlns:a16="http://schemas.microsoft.com/office/drawing/2014/main" id="{DA65FB7B-0D4A-47C3-9F1F-09B0C3E7E4B9}"/>
              </a:ext>
            </a:extLst>
          </p:cNvPr>
          <p:cNvSpPr>
            <a:spLocks noGrp="1"/>
          </p:cNvSpPr>
          <p:nvPr>
            <p:ph idx="1"/>
          </p:nvPr>
        </p:nvSpPr>
        <p:spPr/>
        <p:txBody>
          <a:bodyPr>
            <a:normAutofit/>
          </a:bodyPr>
          <a:lstStyle/>
          <a:p>
            <a:pPr algn="just"/>
            <a:r>
              <a:rPr lang="en-US" sz="2000" b="1" dirty="0">
                <a:latin typeface="Arial Black" panose="020B0A04020102020204" pitchFamily="34" charset="0"/>
                <a:cs typeface="Arial" panose="020B0604020202020204" pitchFamily="34" charset="0"/>
              </a:rPr>
              <a:t>Blue Mountain resort, Located in Montana, USA is one of the premium skiing resorts offering a variety of fun and adventure filled services and activities</a:t>
            </a:r>
          </a:p>
          <a:p>
            <a:pPr algn="just"/>
            <a:r>
              <a:rPr lang="en-US" sz="2000" b="1" dirty="0">
                <a:latin typeface="Arial Black" panose="020B0A04020102020204" pitchFamily="34" charset="0"/>
                <a:cs typeface="Arial" panose="020B0604020202020204" pitchFamily="34" charset="0"/>
              </a:rPr>
              <a:t>It has recently installed a chair lift costing $1.5 Million and is in dilemma if it can cover the operational costs with the current pricing strategy</a:t>
            </a:r>
          </a:p>
          <a:p>
            <a:pPr algn="just"/>
            <a:r>
              <a:rPr lang="en-US" sz="2000" b="1" dirty="0">
                <a:latin typeface="Arial Black" panose="020B0A04020102020204" pitchFamily="34" charset="0"/>
                <a:cs typeface="Arial" panose="020B0604020202020204" pitchFamily="34" charset="0"/>
              </a:rPr>
              <a:t>Current issue is to come up with a new and efficient pricing model and strategy that can strengthen Blue Mountain’s revenue growth as well as improve the investment program for future before the new season open</a:t>
            </a:r>
          </a:p>
          <a:p>
            <a:pPr algn="just"/>
            <a:r>
              <a:rPr lang="en-US" sz="2000" b="1" dirty="0">
                <a:latin typeface="Arial Black" panose="020B0A04020102020204" pitchFamily="34" charset="0"/>
                <a:cs typeface="Arial" panose="020B0604020202020204" pitchFamily="34" charset="0"/>
              </a:rPr>
              <a:t>It plans to improve the pricing for tickets by comparing it to other resorts by at least 15-20% based on its resort features</a:t>
            </a:r>
          </a:p>
        </p:txBody>
      </p:sp>
    </p:spTree>
    <p:extLst>
      <p:ext uri="{BB962C8B-B14F-4D97-AF65-F5344CB8AC3E}">
        <p14:creationId xmlns:p14="http://schemas.microsoft.com/office/powerpoint/2010/main" val="486297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A111F9-716E-4291-873E-DB1FEFE606BE}"/>
              </a:ext>
            </a:extLst>
          </p:cNvPr>
          <p:cNvPicPr>
            <a:picLocks noChangeAspect="1"/>
          </p:cNvPicPr>
          <p:nvPr/>
        </p:nvPicPr>
        <p:blipFill>
          <a:blip r:embed="rId2">
            <a:duotone>
              <a:srgbClr val="E7E6E6">
                <a:shade val="45000"/>
                <a:satMod val="135000"/>
              </a:srgbClr>
              <a:prstClr val="white"/>
            </a:duotone>
            <a:extLst>
              <a:ext uri="{BEBA8EAE-BF5A-486C-A8C5-ECC9F3942E4B}">
                <a14:imgProps xmlns:a14="http://schemas.microsoft.com/office/drawing/2010/main">
                  <a14:imgLayer r:embed="rId3">
                    <a14:imgEffect>
                      <a14:colorTemperature colorTemp="1500"/>
                    </a14:imgEffect>
                    <a14:imgEffect>
                      <a14:saturation sat="226000"/>
                    </a14:imgEffect>
                  </a14:imgLayer>
                </a14:imgProps>
              </a:ext>
              <a:ext uri="{28A0092B-C50C-407E-A947-70E740481C1C}">
                <a14:useLocalDpi xmlns:a14="http://schemas.microsoft.com/office/drawing/2010/main" val="0"/>
              </a:ext>
            </a:extLst>
          </a:blip>
          <a:stretch>
            <a:fillRect/>
          </a:stretch>
        </p:blipFill>
        <p:spPr>
          <a:xfrm>
            <a:off x="3097163" y="715144"/>
            <a:ext cx="5589638" cy="5589638"/>
          </a:xfrm>
          <a:prstGeom prst="rect">
            <a:avLst/>
          </a:prstGeom>
          <a:noFill/>
          <a:effectLst>
            <a:glow>
              <a:schemeClr val="accent1">
                <a:alpha val="81000"/>
              </a:schemeClr>
            </a:glow>
            <a:reflection stA="0" endPos="65000" dist="50800" dir="5400000" sy="-100000" algn="bl" rotWithShape="0"/>
          </a:effectLst>
          <a:scene3d>
            <a:camera prst="perspectiveFront"/>
            <a:lightRig rig="threePt" dir="t"/>
          </a:scene3d>
        </p:spPr>
      </p:pic>
      <p:sp>
        <p:nvSpPr>
          <p:cNvPr id="2" name="Title 1">
            <a:extLst>
              <a:ext uri="{FF2B5EF4-FFF2-40B4-BE49-F238E27FC236}">
                <a16:creationId xmlns:a16="http://schemas.microsoft.com/office/drawing/2014/main" id="{103AD9A4-51C3-4F16-BC4F-F40DC1893555}"/>
              </a:ext>
            </a:extLst>
          </p:cNvPr>
          <p:cNvSpPr>
            <a:spLocks noGrp="1"/>
          </p:cNvSpPr>
          <p:nvPr>
            <p:ph type="title"/>
          </p:nvPr>
        </p:nvSpPr>
        <p:spPr/>
        <p:txBody>
          <a:bodyPr/>
          <a:lstStyle/>
          <a:p>
            <a:r>
              <a:rPr lang="en-US" u="sng" dirty="0">
                <a:solidFill>
                  <a:srgbClr val="002060"/>
                </a:solidFill>
                <a:latin typeface="Impact" panose="020B0806030902050204" pitchFamily="34" charset="0"/>
              </a:rPr>
              <a:t>Recommendation &amp; Key Findings</a:t>
            </a:r>
          </a:p>
        </p:txBody>
      </p:sp>
      <p:sp>
        <p:nvSpPr>
          <p:cNvPr id="3" name="Content Placeholder 2">
            <a:extLst>
              <a:ext uri="{FF2B5EF4-FFF2-40B4-BE49-F238E27FC236}">
                <a16:creationId xmlns:a16="http://schemas.microsoft.com/office/drawing/2014/main" id="{DA65FB7B-0D4A-47C3-9F1F-09B0C3E7E4B9}"/>
              </a:ext>
            </a:extLst>
          </p:cNvPr>
          <p:cNvSpPr>
            <a:spLocks noGrp="1"/>
          </p:cNvSpPr>
          <p:nvPr>
            <p:ph idx="1"/>
          </p:nvPr>
        </p:nvSpPr>
        <p:spPr/>
        <p:txBody>
          <a:bodyPr>
            <a:normAutofit/>
          </a:bodyPr>
          <a:lstStyle/>
          <a:p>
            <a:pPr algn="just"/>
            <a:r>
              <a:rPr lang="en-US" sz="2000" b="1" dirty="0">
                <a:latin typeface="Arial Black" panose="020B0A04020102020204" pitchFamily="34" charset="0"/>
                <a:cs typeface="Arial" panose="020B0604020202020204" pitchFamily="34" charset="0"/>
              </a:rPr>
              <a:t>Based on in depth analysis of comparing states as well as Resort features, it was found that</a:t>
            </a:r>
          </a:p>
          <a:p>
            <a:pPr lvl="1" algn="just">
              <a:buFont typeface="Wingdings" panose="05000000000000000000" pitchFamily="2" charset="2"/>
              <a:buChar char="q"/>
            </a:pPr>
            <a:r>
              <a:rPr lang="en-US" sz="2000" b="1" dirty="0">
                <a:solidFill>
                  <a:schemeClr val="tx1">
                    <a:lumMod val="85000"/>
                    <a:lumOff val="15000"/>
                  </a:schemeClr>
                </a:solidFill>
                <a:latin typeface="Arial Black" panose="020B0A04020102020204" pitchFamily="34" charset="0"/>
                <a:cs typeface="Arial" panose="020B0604020202020204" pitchFamily="34" charset="0"/>
              </a:rPr>
              <a:t>Blue Mountain is one of the best resorts in market context when it comes to a lot of features such as Skiable area, Vertical Drop, Number of chairs and runs, Snow Making and longest run</a:t>
            </a:r>
          </a:p>
          <a:p>
            <a:pPr lvl="1" algn="just">
              <a:buFont typeface="Wingdings" panose="05000000000000000000" pitchFamily="2" charset="2"/>
              <a:buChar char="q"/>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228600" lvl="1" algn="just"/>
            <a:r>
              <a:rPr lang="en-US" sz="2000" b="1" dirty="0">
                <a:solidFill>
                  <a:schemeClr val="tx1">
                    <a:lumMod val="85000"/>
                    <a:lumOff val="15000"/>
                  </a:schemeClr>
                </a:solidFill>
                <a:latin typeface="Arial Black" panose="020B0A04020102020204" pitchFamily="34" charset="0"/>
                <a:cs typeface="Arial" panose="020B0604020202020204" pitchFamily="34" charset="0"/>
              </a:rPr>
              <a:t>Based on the best </a:t>
            </a:r>
            <a:r>
              <a:rPr lang="en-US" sz="2000" b="1" dirty="0" err="1">
                <a:solidFill>
                  <a:schemeClr val="tx1">
                    <a:lumMod val="85000"/>
                    <a:lumOff val="15000"/>
                  </a:schemeClr>
                </a:solidFill>
                <a:latin typeface="Arial Black" panose="020B0A04020102020204" pitchFamily="34" charset="0"/>
                <a:cs typeface="Arial" panose="020B0604020202020204" pitchFamily="34" charset="0"/>
              </a:rPr>
              <a:t>Ml</a:t>
            </a:r>
            <a:r>
              <a:rPr lang="en-US" sz="2000" b="1" dirty="0">
                <a:solidFill>
                  <a:schemeClr val="tx1">
                    <a:lumMod val="85000"/>
                    <a:lumOff val="15000"/>
                  </a:schemeClr>
                </a:solidFill>
                <a:latin typeface="Arial Black" panose="020B0A04020102020204" pitchFamily="34" charset="0"/>
                <a:cs typeface="Arial" panose="020B0604020202020204" pitchFamily="34" charset="0"/>
              </a:rPr>
              <a:t> Model chosen, the new effective ticket price after comparing with other resorts and their pricing, it comes out to be around $96.00 whereas it was $81.00 last season.</a:t>
            </a:r>
          </a:p>
          <a:p>
            <a:pPr marL="228600" lvl="1" algn="just"/>
            <a:r>
              <a:rPr lang="en-US" sz="2000" b="1" dirty="0">
                <a:solidFill>
                  <a:schemeClr val="tx1">
                    <a:lumMod val="85000"/>
                    <a:lumOff val="15000"/>
                  </a:schemeClr>
                </a:solidFill>
                <a:latin typeface="Arial Black" panose="020B0A04020102020204" pitchFamily="34" charset="0"/>
                <a:cs typeface="Arial" panose="020B0604020202020204" pitchFamily="34" charset="0"/>
              </a:rPr>
              <a:t>Although this new price is just based on Resorts features, it might not be the most optimum as we are lacking data related to operational and maintenance costs, which could have been more helpful in determining more optimum price</a:t>
            </a:r>
          </a:p>
        </p:txBody>
      </p:sp>
    </p:spTree>
    <p:extLst>
      <p:ext uri="{BB962C8B-B14F-4D97-AF65-F5344CB8AC3E}">
        <p14:creationId xmlns:p14="http://schemas.microsoft.com/office/powerpoint/2010/main" val="179558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A111F9-716E-4291-873E-DB1FEFE606BE}"/>
              </a:ext>
            </a:extLst>
          </p:cNvPr>
          <p:cNvPicPr>
            <a:picLocks noChangeAspect="1"/>
          </p:cNvPicPr>
          <p:nvPr/>
        </p:nvPicPr>
        <p:blipFill>
          <a:blip r:embed="rId2">
            <a:duotone>
              <a:srgbClr val="E7E6E6">
                <a:shade val="45000"/>
                <a:satMod val="135000"/>
              </a:srgbClr>
              <a:prstClr val="white"/>
            </a:duotone>
            <a:extLst>
              <a:ext uri="{BEBA8EAE-BF5A-486C-A8C5-ECC9F3942E4B}">
                <a14:imgProps xmlns:a14="http://schemas.microsoft.com/office/drawing/2010/main">
                  <a14:imgLayer r:embed="rId3">
                    <a14:imgEffect>
                      <a14:colorTemperature colorTemp="1500"/>
                    </a14:imgEffect>
                    <a14:imgEffect>
                      <a14:saturation sat="226000"/>
                    </a14:imgEffect>
                  </a14:imgLayer>
                </a14:imgProps>
              </a:ext>
              <a:ext uri="{28A0092B-C50C-407E-A947-70E740481C1C}">
                <a14:useLocalDpi xmlns:a14="http://schemas.microsoft.com/office/drawing/2010/main" val="0"/>
              </a:ext>
            </a:extLst>
          </a:blip>
          <a:stretch>
            <a:fillRect/>
          </a:stretch>
        </p:blipFill>
        <p:spPr>
          <a:xfrm>
            <a:off x="3097163" y="715144"/>
            <a:ext cx="5589638" cy="5589638"/>
          </a:xfrm>
          <a:prstGeom prst="rect">
            <a:avLst/>
          </a:prstGeom>
          <a:noFill/>
          <a:effectLst>
            <a:glow>
              <a:schemeClr val="accent1">
                <a:alpha val="81000"/>
              </a:schemeClr>
            </a:glow>
            <a:reflection stA="0" endPos="65000" dist="50800" dir="5400000" sy="-100000" algn="bl" rotWithShape="0"/>
          </a:effectLst>
          <a:scene3d>
            <a:camera prst="perspectiveFront"/>
            <a:lightRig rig="threePt" dir="t"/>
          </a:scene3d>
        </p:spPr>
      </p:pic>
      <p:sp>
        <p:nvSpPr>
          <p:cNvPr id="2" name="Title 1">
            <a:extLst>
              <a:ext uri="{FF2B5EF4-FFF2-40B4-BE49-F238E27FC236}">
                <a16:creationId xmlns:a16="http://schemas.microsoft.com/office/drawing/2014/main" id="{103AD9A4-51C3-4F16-BC4F-F40DC1893555}"/>
              </a:ext>
            </a:extLst>
          </p:cNvPr>
          <p:cNvSpPr>
            <a:spLocks noGrp="1"/>
          </p:cNvSpPr>
          <p:nvPr>
            <p:ph type="title"/>
          </p:nvPr>
        </p:nvSpPr>
        <p:spPr/>
        <p:txBody>
          <a:bodyPr/>
          <a:lstStyle/>
          <a:p>
            <a:r>
              <a:rPr lang="en-US" u="sng" dirty="0">
                <a:solidFill>
                  <a:srgbClr val="002060"/>
                </a:solidFill>
                <a:latin typeface="Impact" panose="020B0806030902050204" pitchFamily="34" charset="0"/>
              </a:rPr>
              <a:t>Modelling &amp; Analysis</a:t>
            </a:r>
          </a:p>
        </p:txBody>
      </p:sp>
      <p:sp>
        <p:nvSpPr>
          <p:cNvPr id="3" name="Content Placeholder 2">
            <a:extLst>
              <a:ext uri="{FF2B5EF4-FFF2-40B4-BE49-F238E27FC236}">
                <a16:creationId xmlns:a16="http://schemas.microsoft.com/office/drawing/2014/main" id="{DA65FB7B-0D4A-47C3-9F1F-09B0C3E7E4B9}"/>
              </a:ext>
            </a:extLst>
          </p:cNvPr>
          <p:cNvSpPr>
            <a:spLocks noGrp="1"/>
          </p:cNvSpPr>
          <p:nvPr>
            <p:ph idx="1"/>
          </p:nvPr>
        </p:nvSpPr>
        <p:spPr>
          <a:xfrm>
            <a:off x="322006" y="1309432"/>
            <a:ext cx="10515600" cy="5589638"/>
          </a:xfrm>
        </p:spPr>
        <p:txBody>
          <a:bodyPr>
            <a:normAutofit/>
          </a:bodyPr>
          <a:lstStyle/>
          <a:p>
            <a:pPr algn="just"/>
            <a:r>
              <a:rPr lang="en-US" sz="2000" b="1" dirty="0">
                <a:latin typeface="Arial Black" panose="020B0A04020102020204" pitchFamily="34" charset="0"/>
                <a:cs typeface="Arial" panose="020B0604020202020204" pitchFamily="34" charset="0"/>
              </a:rPr>
              <a:t>Based on the most suitable model chosen after pro processing and predicting the price on other resort’s features and their pricing strategy, new ticket price for blue Mountain came out to be $96.00</a:t>
            </a:r>
          </a:p>
          <a:p>
            <a:pPr algn="just"/>
            <a:r>
              <a:rPr lang="en-US" sz="2000" b="1" dirty="0">
                <a:solidFill>
                  <a:schemeClr val="tx1">
                    <a:lumMod val="85000"/>
                    <a:lumOff val="15000"/>
                  </a:schemeClr>
                </a:solidFill>
                <a:latin typeface="Arial Black" panose="020B0A04020102020204" pitchFamily="34" charset="0"/>
                <a:cs typeface="Arial" panose="020B0604020202020204" pitchFamily="34" charset="0"/>
              </a:rPr>
              <a:t>In terms of Market context, to show where Blue Mountain stands as compared to other resorts based on the features mentioned below:</a:t>
            </a:r>
          </a:p>
          <a:p>
            <a:pPr marL="855663" algn="just">
              <a:buFont typeface="Wingdings" panose="05000000000000000000" pitchFamily="2" charset="2"/>
              <a:buChar char="q"/>
            </a:pPr>
            <a:r>
              <a:rPr lang="en-US" sz="2000" b="1" dirty="0">
                <a:solidFill>
                  <a:schemeClr val="tx1">
                    <a:lumMod val="85000"/>
                    <a:lumOff val="15000"/>
                  </a:schemeClr>
                </a:solidFill>
                <a:latin typeface="Arial Black" panose="020B0A04020102020204" pitchFamily="34" charset="0"/>
                <a:cs typeface="Arial" panose="020B0604020202020204" pitchFamily="34" charset="0"/>
              </a:rPr>
              <a:t>	</a:t>
            </a:r>
            <a:r>
              <a:rPr lang="en-US" sz="2000" b="1" dirty="0" err="1">
                <a:solidFill>
                  <a:schemeClr val="tx1">
                    <a:lumMod val="85000"/>
                    <a:lumOff val="15000"/>
                  </a:schemeClr>
                </a:solidFill>
                <a:latin typeface="Arial Black" panose="020B0A04020102020204" pitchFamily="34" charset="0"/>
                <a:cs typeface="Arial" panose="020B0604020202020204" pitchFamily="34" charset="0"/>
              </a:rPr>
              <a:t>vertical_drop</a:t>
            </a:r>
            <a:r>
              <a:rPr lang="en-US" sz="2000" b="1" dirty="0">
                <a:solidFill>
                  <a:schemeClr val="tx1">
                    <a:lumMod val="85000"/>
                    <a:lumOff val="15000"/>
                  </a:schemeClr>
                </a:solidFill>
                <a:latin typeface="Arial Black" panose="020B0A04020102020204" pitchFamily="34" charset="0"/>
                <a:cs typeface="Arial" panose="020B0604020202020204" pitchFamily="34" charset="0"/>
              </a:rPr>
              <a:t> &amp; Snow </a:t>
            </a:r>
            <a:r>
              <a:rPr lang="en-US" sz="2000" b="1" dirty="0" err="1">
                <a:solidFill>
                  <a:schemeClr val="tx1">
                    <a:lumMod val="85000"/>
                    <a:lumOff val="15000"/>
                  </a:schemeClr>
                </a:solidFill>
                <a:latin typeface="Arial Black" panose="020B0A04020102020204" pitchFamily="34" charset="0"/>
                <a:cs typeface="Arial" panose="020B0604020202020204" pitchFamily="34" charset="0"/>
              </a:rPr>
              <a:t>Making_ac</a:t>
            </a: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236538" indent="0" algn="just">
              <a:buNone/>
            </a:pPr>
            <a:r>
              <a:rPr lang="en-US" sz="2000" b="1" dirty="0">
                <a:solidFill>
                  <a:schemeClr val="tx1">
                    <a:lumMod val="85000"/>
                    <a:lumOff val="15000"/>
                  </a:schemeClr>
                </a:solidFill>
                <a:latin typeface="Arial Black" panose="020B0A04020102020204" pitchFamily="34" charset="0"/>
                <a:cs typeface="Arial" panose="020B0604020202020204" pitchFamily="34" charset="0"/>
              </a:rPr>
              <a:t>Big Mountain has a pretty good vertical drop though some resorts have more high but it leads when it comes to snow making</a:t>
            </a: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95BF65E5-96D3-43B0-A72D-B29FBCFD06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80" y="3332964"/>
            <a:ext cx="5080884" cy="2834741"/>
          </a:xfrm>
          <a:prstGeom prst="rect">
            <a:avLst/>
          </a:prstGeom>
        </p:spPr>
      </p:pic>
      <p:pic>
        <p:nvPicPr>
          <p:cNvPr id="9" name="Picture 8">
            <a:extLst>
              <a:ext uri="{FF2B5EF4-FFF2-40B4-BE49-F238E27FC236}">
                <a16:creationId xmlns:a16="http://schemas.microsoft.com/office/drawing/2014/main" id="{A05996CF-3832-4DA3-8544-F3EF6DB806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874" y="3429000"/>
            <a:ext cx="4934926" cy="2656766"/>
          </a:xfrm>
          <a:prstGeom prst="rect">
            <a:avLst/>
          </a:prstGeom>
        </p:spPr>
      </p:pic>
    </p:spTree>
    <p:extLst>
      <p:ext uri="{BB962C8B-B14F-4D97-AF65-F5344CB8AC3E}">
        <p14:creationId xmlns:p14="http://schemas.microsoft.com/office/powerpoint/2010/main" val="68882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A111F9-716E-4291-873E-DB1FEFE606BE}"/>
              </a:ext>
            </a:extLst>
          </p:cNvPr>
          <p:cNvPicPr>
            <a:picLocks noChangeAspect="1"/>
          </p:cNvPicPr>
          <p:nvPr/>
        </p:nvPicPr>
        <p:blipFill>
          <a:blip r:embed="rId2">
            <a:duotone>
              <a:srgbClr val="E7E6E6">
                <a:shade val="45000"/>
                <a:satMod val="135000"/>
              </a:srgbClr>
              <a:prstClr val="white"/>
            </a:duotone>
            <a:extLst>
              <a:ext uri="{BEBA8EAE-BF5A-486C-A8C5-ECC9F3942E4B}">
                <a14:imgProps xmlns:a14="http://schemas.microsoft.com/office/drawing/2010/main">
                  <a14:imgLayer r:embed="rId3">
                    <a14:imgEffect>
                      <a14:colorTemperature colorTemp="1500"/>
                    </a14:imgEffect>
                    <a14:imgEffect>
                      <a14:saturation sat="226000"/>
                    </a14:imgEffect>
                  </a14:imgLayer>
                </a14:imgProps>
              </a:ext>
              <a:ext uri="{28A0092B-C50C-407E-A947-70E740481C1C}">
                <a14:useLocalDpi xmlns:a14="http://schemas.microsoft.com/office/drawing/2010/main" val="0"/>
              </a:ext>
            </a:extLst>
          </a:blip>
          <a:stretch>
            <a:fillRect/>
          </a:stretch>
        </p:blipFill>
        <p:spPr>
          <a:xfrm>
            <a:off x="3097163" y="715144"/>
            <a:ext cx="5589638" cy="5589638"/>
          </a:xfrm>
          <a:prstGeom prst="rect">
            <a:avLst/>
          </a:prstGeom>
          <a:noFill/>
          <a:effectLst>
            <a:glow>
              <a:schemeClr val="accent1">
                <a:alpha val="81000"/>
              </a:schemeClr>
            </a:glow>
            <a:reflection stA="0" endPos="65000" dist="50800" dir="5400000" sy="-100000" algn="bl" rotWithShape="0"/>
          </a:effectLst>
          <a:scene3d>
            <a:camera prst="perspectiveFront"/>
            <a:lightRig rig="threePt" dir="t"/>
          </a:scene3d>
        </p:spPr>
      </p:pic>
      <p:sp>
        <p:nvSpPr>
          <p:cNvPr id="2" name="Title 1">
            <a:extLst>
              <a:ext uri="{FF2B5EF4-FFF2-40B4-BE49-F238E27FC236}">
                <a16:creationId xmlns:a16="http://schemas.microsoft.com/office/drawing/2014/main" id="{103AD9A4-51C3-4F16-BC4F-F40DC1893555}"/>
              </a:ext>
            </a:extLst>
          </p:cNvPr>
          <p:cNvSpPr>
            <a:spLocks noGrp="1"/>
          </p:cNvSpPr>
          <p:nvPr>
            <p:ph type="title"/>
          </p:nvPr>
        </p:nvSpPr>
        <p:spPr/>
        <p:txBody>
          <a:bodyPr/>
          <a:lstStyle/>
          <a:p>
            <a:r>
              <a:rPr lang="en-US" u="sng" dirty="0">
                <a:solidFill>
                  <a:srgbClr val="002060"/>
                </a:solidFill>
                <a:latin typeface="Impact" panose="020B0806030902050204" pitchFamily="34" charset="0"/>
              </a:rPr>
              <a:t>Modelling &amp; Analysis -  Contd.</a:t>
            </a:r>
          </a:p>
        </p:txBody>
      </p:sp>
      <p:sp>
        <p:nvSpPr>
          <p:cNvPr id="3" name="Content Placeholder 2">
            <a:extLst>
              <a:ext uri="{FF2B5EF4-FFF2-40B4-BE49-F238E27FC236}">
                <a16:creationId xmlns:a16="http://schemas.microsoft.com/office/drawing/2014/main" id="{DA65FB7B-0D4A-47C3-9F1F-09B0C3E7E4B9}"/>
              </a:ext>
            </a:extLst>
          </p:cNvPr>
          <p:cNvSpPr>
            <a:spLocks noGrp="1"/>
          </p:cNvSpPr>
          <p:nvPr>
            <p:ph idx="1"/>
          </p:nvPr>
        </p:nvSpPr>
        <p:spPr>
          <a:xfrm>
            <a:off x="0" y="1179871"/>
            <a:ext cx="11353800" cy="5313004"/>
          </a:xfrm>
        </p:spPr>
        <p:txBody>
          <a:bodyPr>
            <a:normAutofit/>
          </a:bodyPr>
          <a:lstStyle/>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855663" algn="just">
              <a:buFont typeface="Wingdings" panose="05000000000000000000" pitchFamily="2" charset="2"/>
              <a:buChar char="q"/>
            </a:pPr>
            <a:r>
              <a:rPr lang="en-US" sz="2000" b="1" dirty="0">
                <a:solidFill>
                  <a:schemeClr val="tx1">
                    <a:lumMod val="85000"/>
                    <a:lumOff val="15000"/>
                  </a:schemeClr>
                </a:solidFill>
                <a:latin typeface="Arial Black" panose="020B0A04020102020204" pitchFamily="34" charset="0"/>
                <a:cs typeface="Arial" panose="020B0604020202020204" pitchFamily="34" charset="0"/>
              </a:rPr>
              <a:t> </a:t>
            </a:r>
            <a:r>
              <a:rPr lang="en-US" sz="2000" b="1" dirty="0" err="1">
                <a:solidFill>
                  <a:schemeClr val="tx1">
                    <a:lumMod val="85000"/>
                    <a:lumOff val="15000"/>
                  </a:schemeClr>
                </a:solidFill>
                <a:latin typeface="Arial Black" panose="020B0A04020102020204" pitchFamily="34" charset="0"/>
                <a:cs typeface="Arial" panose="020B0604020202020204" pitchFamily="34" charset="0"/>
              </a:rPr>
              <a:t>total_chairs</a:t>
            </a:r>
            <a:r>
              <a:rPr lang="en-US" sz="2000" b="1" dirty="0">
                <a:solidFill>
                  <a:schemeClr val="tx1">
                    <a:lumMod val="85000"/>
                    <a:lumOff val="15000"/>
                  </a:schemeClr>
                </a:solidFill>
                <a:latin typeface="Arial Black" panose="020B0A04020102020204" pitchFamily="34" charset="0"/>
                <a:cs typeface="Arial" panose="020B0604020202020204" pitchFamily="34" charset="0"/>
              </a:rPr>
              <a:t> &amp; </a:t>
            </a:r>
            <a:r>
              <a:rPr lang="en-US" sz="2000" b="1" dirty="0" err="1">
                <a:solidFill>
                  <a:schemeClr val="tx1">
                    <a:lumMod val="85000"/>
                    <a:lumOff val="15000"/>
                  </a:schemeClr>
                </a:solidFill>
                <a:latin typeface="Arial Black" panose="020B0A04020102020204" pitchFamily="34" charset="0"/>
                <a:cs typeface="Arial" panose="020B0604020202020204" pitchFamily="34" charset="0"/>
              </a:rPr>
              <a:t>fastQuads</a:t>
            </a:r>
            <a:r>
              <a:rPr lang="en-US" sz="2000" b="1" dirty="0">
                <a:solidFill>
                  <a:schemeClr val="tx1">
                    <a:lumMod val="85000"/>
                    <a:lumOff val="15000"/>
                  </a:schemeClr>
                </a:solidFill>
                <a:latin typeface="Arial Black" panose="020B0A04020102020204" pitchFamily="34" charset="0"/>
                <a:cs typeface="Arial" panose="020B0604020202020204" pitchFamily="34" charset="0"/>
              </a:rPr>
              <a:t> </a:t>
            </a: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r>
              <a:rPr lang="en-US" sz="2000" b="1" dirty="0">
                <a:solidFill>
                  <a:schemeClr val="tx1">
                    <a:lumMod val="85000"/>
                    <a:lumOff val="15000"/>
                  </a:schemeClr>
                </a:solidFill>
                <a:latin typeface="Arial Black" panose="020B0A04020102020204" pitchFamily="34" charset="0"/>
                <a:cs typeface="Arial" panose="020B0604020202020204" pitchFamily="34" charset="0"/>
              </a:rPr>
              <a:t>Big Mountain is one of the leading resorts in terms of Total chair lifts although some see to be outliers, same is the case in fast squads</a:t>
            </a:r>
          </a:p>
        </p:txBody>
      </p:sp>
      <p:pic>
        <p:nvPicPr>
          <p:cNvPr id="10" name="Picture 9">
            <a:extLst>
              <a:ext uri="{FF2B5EF4-FFF2-40B4-BE49-F238E27FC236}">
                <a16:creationId xmlns:a16="http://schemas.microsoft.com/office/drawing/2014/main" id="{21CCB9D9-D2CC-4E68-B54A-0CE168C624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053" y="2036983"/>
            <a:ext cx="5266649" cy="2867010"/>
          </a:xfrm>
          <a:prstGeom prst="rect">
            <a:avLst/>
          </a:prstGeom>
        </p:spPr>
      </p:pic>
      <p:pic>
        <p:nvPicPr>
          <p:cNvPr id="12" name="Picture 11">
            <a:extLst>
              <a:ext uri="{FF2B5EF4-FFF2-40B4-BE49-F238E27FC236}">
                <a16:creationId xmlns:a16="http://schemas.microsoft.com/office/drawing/2014/main" id="{B799F10A-C20A-40FD-8D00-FCBC1B7023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510" y="2065714"/>
            <a:ext cx="5401305" cy="2867010"/>
          </a:xfrm>
          <a:prstGeom prst="rect">
            <a:avLst/>
          </a:prstGeom>
        </p:spPr>
      </p:pic>
    </p:spTree>
    <p:extLst>
      <p:ext uri="{BB962C8B-B14F-4D97-AF65-F5344CB8AC3E}">
        <p14:creationId xmlns:p14="http://schemas.microsoft.com/office/powerpoint/2010/main" val="103629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A111F9-716E-4291-873E-DB1FEFE606BE}"/>
              </a:ext>
            </a:extLst>
          </p:cNvPr>
          <p:cNvPicPr>
            <a:picLocks noChangeAspect="1"/>
          </p:cNvPicPr>
          <p:nvPr/>
        </p:nvPicPr>
        <p:blipFill>
          <a:blip r:embed="rId2">
            <a:duotone>
              <a:srgbClr val="E7E6E6">
                <a:shade val="45000"/>
                <a:satMod val="135000"/>
              </a:srgbClr>
              <a:prstClr val="white"/>
            </a:duotone>
            <a:extLst>
              <a:ext uri="{BEBA8EAE-BF5A-486C-A8C5-ECC9F3942E4B}">
                <a14:imgProps xmlns:a14="http://schemas.microsoft.com/office/drawing/2010/main">
                  <a14:imgLayer r:embed="rId3">
                    <a14:imgEffect>
                      <a14:colorTemperature colorTemp="1500"/>
                    </a14:imgEffect>
                    <a14:imgEffect>
                      <a14:saturation sat="226000"/>
                    </a14:imgEffect>
                  </a14:imgLayer>
                </a14:imgProps>
              </a:ext>
              <a:ext uri="{28A0092B-C50C-407E-A947-70E740481C1C}">
                <a14:useLocalDpi xmlns:a14="http://schemas.microsoft.com/office/drawing/2010/main" val="0"/>
              </a:ext>
            </a:extLst>
          </a:blip>
          <a:stretch>
            <a:fillRect/>
          </a:stretch>
        </p:blipFill>
        <p:spPr>
          <a:xfrm>
            <a:off x="3097163" y="715144"/>
            <a:ext cx="5589638" cy="5589638"/>
          </a:xfrm>
          <a:prstGeom prst="rect">
            <a:avLst/>
          </a:prstGeom>
          <a:noFill/>
          <a:effectLst>
            <a:glow>
              <a:schemeClr val="accent1">
                <a:alpha val="81000"/>
              </a:schemeClr>
            </a:glow>
            <a:reflection stA="0" endPos="65000" dist="50800" dir="5400000" sy="-100000" algn="bl" rotWithShape="0"/>
          </a:effectLst>
          <a:scene3d>
            <a:camera prst="perspectiveFront"/>
            <a:lightRig rig="threePt" dir="t"/>
          </a:scene3d>
        </p:spPr>
      </p:pic>
      <p:sp>
        <p:nvSpPr>
          <p:cNvPr id="2" name="Title 1">
            <a:extLst>
              <a:ext uri="{FF2B5EF4-FFF2-40B4-BE49-F238E27FC236}">
                <a16:creationId xmlns:a16="http://schemas.microsoft.com/office/drawing/2014/main" id="{103AD9A4-51C3-4F16-BC4F-F40DC1893555}"/>
              </a:ext>
            </a:extLst>
          </p:cNvPr>
          <p:cNvSpPr>
            <a:spLocks noGrp="1"/>
          </p:cNvSpPr>
          <p:nvPr>
            <p:ph type="title"/>
          </p:nvPr>
        </p:nvSpPr>
        <p:spPr/>
        <p:txBody>
          <a:bodyPr/>
          <a:lstStyle/>
          <a:p>
            <a:r>
              <a:rPr lang="en-US" u="sng" dirty="0">
                <a:solidFill>
                  <a:srgbClr val="002060"/>
                </a:solidFill>
                <a:latin typeface="Impact" panose="020B0806030902050204" pitchFamily="34" charset="0"/>
              </a:rPr>
              <a:t>Modelling &amp; Analysis -  Contd.</a:t>
            </a:r>
          </a:p>
        </p:txBody>
      </p:sp>
      <p:sp>
        <p:nvSpPr>
          <p:cNvPr id="3" name="Content Placeholder 2">
            <a:extLst>
              <a:ext uri="{FF2B5EF4-FFF2-40B4-BE49-F238E27FC236}">
                <a16:creationId xmlns:a16="http://schemas.microsoft.com/office/drawing/2014/main" id="{DA65FB7B-0D4A-47C3-9F1F-09B0C3E7E4B9}"/>
              </a:ext>
            </a:extLst>
          </p:cNvPr>
          <p:cNvSpPr>
            <a:spLocks noGrp="1"/>
          </p:cNvSpPr>
          <p:nvPr>
            <p:ph idx="1"/>
          </p:nvPr>
        </p:nvSpPr>
        <p:spPr>
          <a:xfrm>
            <a:off x="0" y="1179871"/>
            <a:ext cx="11353800" cy="5313004"/>
          </a:xfrm>
        </p:spPr>
        <p:txBody>
          <a:bodyPr>
            <a:normAutofit/>
          </a:bodyPr>
          <a:lstStyle/>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855663" algn="just">
              <a:buFont typeface="Wingdings" panose="05000000000000000000" pitchFamily="2" charset="2"/>
              <a:buChar char="q"/>
            </a:pPr>
            <a:r>
              <a:rPr lang="en-US" sz="2000" b="1" dirty="0">
                <a:solidFill>
                  <a:schemeClr val="tx1">
                    <a:lumMod val="85000"/>
                    <a:lumOff val="15000"/>
                  </a:schemeClr>
                </a:solidFill>
                <a:latin typeface="Arial Black" panose="020B0A04020102020204" pitchFamily="34" charset="0"/>
                <a:cs typeface="Arial" panose="020B0604020202020204" pitchFamily="34" charset="0"/>
              </a:rPr>
              <a:t> </a:t>
            </a:r>
            <a:r>
              <a:rPr lang="en-US" sz="2000" b="1" dirty="0" err="1">
                <a:solidFill>
                  <a:schemeClr val="tx1">
                    <a:lumMod val="85000"/>
                    <a:lumOff val="15000"/>
                  </a:schemeClr>
                </a:solidFill>
                <a:latin typeface="Arial Black" panose="020B0A04020102020204" pitchFamily="34" charset="0"/>
                <a:cs typeface="Arial" panose="020B0604020202020204" pitchFamily="34" charset="0"/>
              </a:rPr>
              <a:t>total_runs</a:t>
            </a:r>
            <a:r>
              <a:rPr lang="en-US" sz="2000" b="1" dirty="0">
                <a:solidFill>
                  <a:schemeClr val="tx1">
                    <a:lumMod val="85000"/>
                    <a:lumOff val="15000"/>
                  </a:schemeClr>
                </a:solidFill>
                <a:latin typeface="Arial Black" panose="020B0A04020102020204" pitchFamily="34" charset="0"/>
                <a:cs typeface="Arial" panose="020B0604020202020204" pitchFamily="34" charset="0"/>
              </a:rPr>
              <a:t> &amp; Longest Run </a:t>
            </a: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r>
              <a:rPr lang="en-US" sz="2000" b="1" dirty="0">
                <a:solidFill>
                  <a:schemeClr val="tx1">
                    <a:lumMod val="85000"/>
                    <a:lumOff val="15000"/>
                  </a:schemeClr>
                </a:solidFill>
                <a:latin typeface="Arial Black" panose="020B0A04020102020204" pitchFamily="34" charset="0"/>
                <a:cs typeface="Arial" panose="020B0604020202020204" pitchFamily="34" charset="0"/>
              </a:rPr>
              <a:t>Big Mountain is one of the leading resorts both in terms of runs and longest run, very few are above Blue Mountain</a:t>
            </a:r>
          </a:p>
        </p:txBody>
      </p:sp>
      <p:pic>
        <p:nvPicPr>
          <p:cNvPr id="6" name="Picture 5">
            <a:extLst>
              <a:ext uri="{FF2B5EF4-FFF2-40B4-BE49-F238E27FC236}">
                <a16:creationId xmlns:a16="http://schemas.microsoft.com/office/drawing/2014/main" id="{FA4CE1D5-E90B-41C8-A30C-84804834C6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681" y="2101466"/>
            <a:ext cx="5360964" cy="2931888"/>
          </a:xfrm>
          <a:prstGeom prst="rect">
            <a:avLst/>
          </a:prstGeom>
        </p:spPr>
      </p:pic>
      <p:pic>
        <p:nvPicPr>
          <p:cNvPr id="8" name="Picture 7">
            <a:extLst>
              <a:ext uri="{FF2B5EF4-FFF2-40B4-BE49-F238E27FC236}">
                <a16:creationId xmlns:a16="http://schemas.microsoft.com/office/drawing/2014/main" id="{7BFB7F33-70F0-4AC1-B6C6-162FFECD7D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4326" y="2084815"/>
            <a:ext cx="5444296" cy="2861288"/>
          </a:xfrm>
          <a:prstGeom prst="rect">
            <a:avLst/>
          </a:prstGeom>
        </p:spPr>
      </p:pic>
    </p:spTree>
    <p:extLst>
      <p:ext uri="{BB962C8B-B14F-4D97-AF65-F5344CB8AC3E}">
        <p14:creationId xmlns:p14="http://schemas.microsoft.com/office/powerpoint/2010/main" val="269593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A111F9-716E-4291-873E-DB1FEFE606BE}"/>
              </a:ext>
            </a:extLst>
          </p:cNvPr>
          <p:cNvPicPr>
            <a:picLocks noChangeAspect="1"/>
          </p:cNvPicPr>
          <p:nvPr/>
        </p:nvPicPr>
        <p:blipFill>
          <a:blip r:embed="rId2">
            <a:duotone>
              <a:srgbClr val="E7E6E6">
                <a:shade val="45000"/>
                <a:satMod val="135000"/>
              </a:srgbClr>
              <a:prstClr val="white"/>
            </a:duotone>
            <a:extLst>
              <a:ext uri="{BEBA8EAE-BF5A-486C-A8C5-ECC9F3942E4B}">
                <a14:imgProps xmlns:a14="http://schemas.microsoft.com/office/drawing/2010/main">
                  <a14:imgLayer r:embed="rId3">
                    <a14:imgEffect>
                      <a14:colorTemperature colorTemp="1500"/>
                    </a14:imgEffect>
                    <a14:imgEffect>
                      <a14:saturation sat="226000"/>
                    </a14:imgEffect>
                  </a14:imgLayer>
                </a14:imgProps>
              </a:ext>
              <a:ext uri="{28A0092B-C50C-407E-A947-70E740481C1C}">
                <a14:useLocalDpi xmlns:a14="http://schemas.microsoft.com/office/drawing/2010/main" val="0"/>
              </a:ext>
            </a:extLst>
          </a:blip>
          <a:stretch>
            <a:fillRect/>
          </a:stretch>
        </p:blipFill>
        <p:spPr>
          <a:xfrm>
            <a:off x="3097163" y="715144"/>
            <a:ext cx="5589638" cy="5589638"/>
          </a:xfrm>
          <a:prstGeom prst="rect">
            <a:avLst/>
          </a:prstGeom>
          <a:noFill/>
          <a:effectLst>
            <a:glow>
              <a:schemeClr val="accent1">
                <a:alpha val="81000"/>
              </a:schemeClr>
            </a:glow>
            <a:reflection stA="0" endPos="65000" dist="50800" dir="5400000" sy="-100000" algn="bl" rotWithShape="0"/>
          </a:effectLst>
          <a:scene3d>
            <a:camera prst="perspectiveFront"/>
            <a:lightRig rig="threePt" dir="t"/>
          </a:scene3d>
        </p:spPr>
      </p:pic>
      <p:sp>
        <p:nvSpPr>
          <p:cNvPr id="2" name="Title 1">
            <a:extLst>
              <a:ext uri="{FF2B5EF4-FFF2-40B4-BE49-F238E27FC236}">
                <a16:creationId xmlns:a16="http://schemas.microsoft.com/office/drawing/2014/main" id="{103AD9A4-51C3-4F16-BC4F-F40DC1893555}"/>
              </a:ext>
            </a:extLst>
          </p:cNvPr>
          <p:cNvSpPr>
            <a:spLocks noGrp="1"/>
          </p:cNvSpPr>
          <p:nvPr>
            <p:ph type="title"/>
          </p:nvPr>
        </p:nvSpPr>
        <p:spPr/>
        <p:txBody>
          <a:bodyPr/>
          <a:lstStyle/>
          <a:p>
            <a:r>
              <a:rPr lang="en-US" u="sng" dirty="0">
                <a:solidFill>
                  <a:srgbClr val="002060"/>
                </a:solidFill>
                <a:latin typeface="Impact" panose="020B0806030902050204" pitchFamily="34" charset="0"/>
              </a:rPr>
              <a:t>Modelling &amp; Analysis -  Contd.</a:t>
            </a:r>
          </a:p>
        </p:txBody>
      </p:sp>
      <p:sp>
        <p:nvSpPr>
          <p:cNvPr id="3" name="Content Placeholder 2">
            <a:extLst>
              <a:ext uri="{FF2B5EF4-FFF2-40B4-BE49-F238E27FC236}">
                <a16:creationId xmlns:a16="http://schemas.microsoft.com/office/drawing/2014/main" id="{DA65FB7B-0D4A-47C3-9F1F-09B0C3E7E4B9}"/>
              </a:ext>
            </a:extLst>
          </p:cNvPr>
          <p:cNvSpPr>
            <a:spLocks noGrp="1"/>
          </p:cNvSpPr>
          <p:nvPr>
            <p:ph idx="1"/>
          </p:nvPr>
        </p:nvSpPr>
        <p:spPr>
          <a:xfrm>
            <a:off x="0" y="1179871"/>
            <a:ext cx="11353800" cy="5313004"/>
          </a:xfrm>
        </p:spPr>
        <p:txBody>
          <a:bodyPr>
            <a:normAutofit/>
          </a:bodyPr>
          <a:lstStyle/>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855663" algn="just">
              <a:buFont typeface="Wingdings" panose="05000000000000000000" pitchFamily="2" charset="2"/>
              <a:buChar char="q"/>
            </a:pPr>
            <a:r>
              <a:rPr lang="en-US" sz="2000" b="1" dirty="0">
                <a:solidFill>
                  <a:schemeClr val="tx1">
                    <a:lumMod val="85000"/>
                    <a:lumOff val="15000"/>
                  </a:schemeClr>
                </a:solidFill>
                <a:latin typeface="Arial Black" panose="020B0A04020102020204" pitchFamily="34" charset="0"/>
                <a:cs typeface="Arial" panose="020B0604020202020204" pitchFamily="34" charset="0"/>
              </a:rPr>
              <a:t> trams &amp; Skiable terrain</a:t>
            </a: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627063" indent="0" algn="just">
              <a:buNone/>
            </a:pPr>
            <a:r>
              <a:rPr lang="en-US" sz="2000" b="1" dirty="0">
                <a:solidFill>
                  <a:schemeClr val="tx1">
                    <a:lumMod val="85000"/>
                    <a:lumOff val="15000"/>
                  </a:schemeClr>
                </a:solidFill>
                <a:latin typeface="Arial Black" panose="020B0A04020102020204" pitchFamily="34" charset="0"/>
                <a:cs typeface="Arial" panose="020B0604020202020204" pitchFamily="34" charset="0"/>
              </a:rPr>
              <a:t>Most of the resorts almost 250 don’t have trams, where as Blue Mountain offers one of the largest terrain areas for skiing</a:t>
            </a:r>
          </a:p>
        </p:txBody>
      </p:sp>
      <p:pic>
        <p:nvPicPr>
          <p:cNvPr id="7" name="Picture 6">
            <a:extLst>
              <a:ext uri="{FF2B5EF4-FFF2-40B4-BE49-F238E27FC236}">
                <a16:creationId xmlns:a16="http://schemas.microsoft.com/office/drawing/2014/main" id="{25CE8B90-D408-4C4D-A7AE-A2E2CEBF4D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952" y="1972111"/>
            <a:ext cx="5458906" cy="2954232"/>
          </a:xfrm>
          <a:prstGeom prst="rect">
            <a:avLst/>
          </a:prstGeom>
        </p:spPr>
      </p:pic>
      <p:pic>
        <p:nvPicPr>
          <p:cNvPr id="10" name="Picture 9">
            <a:extLst>
              <a:ext uri="{FF2B5EF4-FFF2-40B4-BE49-F238E27FC236}">
                <a16:creationId xmlns:a16="http://schemas.microsoft.com/office/drawing/2014/main" id="{961EE5F8-EC39-4499-A17A-5105E439F5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058" y="1981371"/>
            <a:ext cx="5447842" cy="2944972"/>
          </a:xfrm>
          <a:prstGeom prst="rect">
            <a:avLst/>
          </a:prstGeom>
        </p:spPr>
      </p:pic>
    </p:spTree>
    <p:extLst>
      <p:ext uri="{BB962C8B-B14F-4D97-AF65-F5344CB8AC3E}">
        <p14:creationId xmlns:p14="http://schemas.microsoft.com/office/powerpoint/2010/main" val="221924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A111F9-716E-4291-873E-DB1FEFE606BE}"/>
              </a:ext>
            </a:extLst>
          </p:cNvPr>
          <p:cNvPicPr>
            <a:picLocks noChangeAspect="1"/>
          </p:cNvPicPr>
          <p:nvPr/>
        </p:nvPicPr>
        <p:blipFill>
          <a:blip r:embed="rId2">
            <a:duotone>
              <a:srgbClr val="E7E6E6">
                <a:shade val="45000"/>
                <a:satMod val="135000"/>
              </a:srgbClr>
              <a:prstClr val="white"/>
            </a:duotone>
            <a:extLst>
              <a:ext uri="{BEBA8EAE-BF5A-486C-A8C5-ECC9F3942E4B}">
                <a14:imgProps xmlns:a14="http://schemas.microsoft.com/office/drawing/2010/main">
                  <a14:imgLayer r:embed="rId3">
                    <a14:imgEffect>
                      <a14:colorTemperature colorTemp="1500"/>
                    </a14:imgEffect>
                    <a14:imgEffect>
                      <a14:saturation sat="226000"/>
                    </a14:imgEffect>
                  </a14:imgLayer>
                </a14:imgProps>
              </a:ext>
              <a:ext uri="{28A0092B-C50C-407E-A947-70E740481C1C}">
                <a14:useLocalDpi xmlns:a14="http://schemas.microsoft.com/office/drawing/2010/main" val="0"/>
              </a:ext>
            </a:extLst>
          </a:blip>
          <a:stretch>
            <a:fillRect/>
          </a:stretch>
        </p:blipFill>
        <p:spPr>
          <a:xfrm>
            <a:off x="3097163" y="715144"/>
            <a:ext cx="5589638" cy="5589638"/>
          </a:xfrm>
          <a:prstGeom prst="rect">
            <a:avLst/>
          </a:prstGeom>
          <a:noFill/>
          <a:effectLst>
            <a:glow>
              <a:schemeClr val="accent1">
                <a:alpha val="81000"/>
              </a:schemeClr>
            </a:glow>
            <a:reflection stA="0" endPos="65000" dist="50800" dir="5400000" sy="-100000" algn="bl" rotWithShape="0"/>
          </a:effectLst>
          <a:scene3d>
            <a:camera prst="perspectiveFront"/>
            <a:lightRig rig="threePt" dir="t"/>
          </a:scene3d>
        </p:spPr>
      </p:pic>
      <p:sp>
        <p:nvSpPr>
          <p:cNvPr id="2" name="Title 1">
            <a:extLst>
              <a:ext uri="{FF2B5EF4-FFF2-40B4-BE49-F238E27FC236}">
                <a16:creationId xmlns:a16="http://schemas.microsoft.com/office/drawing/2014/main" id="{103AD9A4-51C3-4F16-BC4F-F40DC1893555}"/>
              </a:ext>
            </a:extLst>
          </p:cNvPr>
          <p:cNvSpPr>
            <a:spLocks noGrp="1"/>
          </p:cNvSpPr>
          <p:nvPr>
            <p:ph type="title"/>
          </p:nvPr>
        </p:nvSpPr>
        <p:spPr/>
        <p:txBody>
          <a:bodyPr/>
          <a:lstStyle/>
          <a:p>
            <a:r>
              <a:rPr lang="en-US" u="sng" dirty="0">
                <a:solidFill>
                  <a:srgbClr val="002060"/>
                </a:solidFill>
                <a:latin typeface="Impact" panose="020B0806030902050204" pitchFamily="34" charset="0"/>
              </a:rPr>
              <a:t>Summary &amp; Conclusion</a:t>
            </a:r>
          </a:p>
        </p:txBody>
      </p:sp>
      <p:sp>
        <p:nvSpPr>
          <p:cNvPr id="3" name="Content Placeholder 2">
            <a:extLst>
              <a:ext uri="{FF2B5EF4-FFF2-40B4-BE49-F238E27FC236}">
                <a16:creationId xmlns:a16="http://schemas.microsoft.com/office/drawing/2014/main" id="{DA65FB7B-0D4A-47C3-9F1F-09B0C3E7E4B9}"/>
              </a:ext>
            </a:extLst>
          </p:cNvPr>
          <p:cNvSpPr>
            <a:spLocks noGrp="1"/>
          </p:cNvSpPr>
          <p:nvPr>
            <p:ph idx="1"/>
          </p:nvPr>
        </p:nvSpPr>
        <p:spPr>
          <a:xfrm>
            <a:off x="0" y="1179871"/>
            <a:ext cx="11353800" cy="5313004"/>
          </a:xfrm>
        </p:spPr>
        <p:txBody>
          <a:bodyPr>
            <a:normAutofit/>
          </a:bodyPr>
          <a:lstStyle/>
          <a:p>
            <a:pPr marL="627063" indent="0" algn="just">
              <a:buNone/>
            </a:pP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a:p>
            <a:pPr marL="855663" algn="just">
              <a:buFont typeface="Wingdings" panose="05000000000000000000" pitchFamily="2" charset="2"/>
              <a:buChar char="q"/>
            </a:pPr>
            <a:r>
              <a:rPr lang="en-US" sz="2000" b="1" dirty="0">
                <a:solidFill>
                  <a:schemeClr val="tx1">
                    <a:lumMod val="85000"/>
                    <a:lumOff val="15000"/>
                  </a:schemeClr>
                </a:solidFill>
                <a:latin typeface="Arial Black" panose="020B0A04020102020204" pitchFamily="34" charset="0"/>
                <a:cs typeface="Arial" panose="020B0604020202020204" pitchFamily="34" charset="0"/>
              </a:rPr>
              <a:t> Although after a detailed analysis I was ale to predict a new ticket price for Blue Mountain resort but , there is a lot of scope for improvement as data we used is not sufficient for the most optimum price</a:t>
            </a:r>
          </a:p>
          <a:p>
            <a:pPr marL="855663" algn="just">
              <a:buFont typeface="Wingdings" panose="05000000000000000000" pitchFamily="2" charset="2"/>
              <a:buChar char="q"/>
            </a:pPr>
            <a:r>
              <a:rPr lang="en-US" sz="2000" b="1" dirty="0">
                <a:solidFill>
                  <a:schemeClr val="tx1">
                    <a:lumMod val="85000"/>
                    <a:lumOff val="15000"/>
                  </a:schemeClr>
                </a:solidFill>
                <a:latin typeface="Arial Black" panose="020B0A04020102020204" pitchFamily="34" charset="0"/>
                <a:cs typeface="Arial" panose="020B0604020202020204" pitchFamily="34" charset="0"/>
              </a:rPr>
              <a:t> We can still include a lot more data related to operational costs which can significantly alter our model and pricing</a:t>
            </a:r>
          </a:p>
          <a:p>
            <a:pPr marL="855663" algn="just">
              <a:buFont typeface="Wingdings" panose="05000000000000000000" pitchFamily="2" charset="2"/>
              <a:buChar char="q"/>
            </a:pPr>
            <a:r>
              <a:rPr lang="en-US" sz="2000" b="1" dirty="0">
                <a:solidFill>
                  <a:schemeClr val="tx1">
                    <a:lumMod val="85000"/>
                    <a:lumOff val="15000"/>
                  </a:schemeClr>
                </a:solidFill>
                <a:latin typeface="Arial Black" panose="020B0A04020102020204" pitchFamily="34" charset="0"/>
                <a:cs typeface="Arial" panose="020B0604020202020204" pitchFamily="34" charset="0"/>
              </a:rPr>
              <a:t> Since State analysis didn’t show any specific grouping, all states were considered equal</a:t>
            </a:r>
          </a:p>
          <a:p>
            <a:pPr marL="855663" algn="just">
              <a:buFont typeface="Wingdings" panose="05000000000000000000" pitchFamily="2" charset="2"/>
              <a:buChar char="q"/>
            </a:pPr>
            <a:r>
              <a:rPr lang="en-US" sz="2000" b="1" dirty="0">
                <a:solidFill>
                  <a:schemeClr val="tx1">
                    <a:lumMod val="85000"/>
                    <a:lumOff val="15000"/>
                  </a:schemeClr>
                </a:solidFill>
                <a:latin typeface="Arial Black" panose="020B0A04020102020204" pitchFamily="34" charset="0"/>
                <a:cs typeface="Arial" panose="020B0604020202020204" pitchFamily="34" charset="0"/>
              </a:rPr>
              <a:t> I also run some scenarios to check if we can further improve our pricing, and it was found that Increasing vertical drop by 150-200 and adding an additional chair and run can increase our price further by $8.00 based on current chosen model</a:t>
            </a:r>
          </a:p>
          <a:p>
            <a:pPr marL="855663" algn="just">
              <a:buFont typeface="Wingdings" panose="05000000000000000000" pitchFamily="2" charset="2"/>
              <a:buChar char="q"/>
            </a:pPr>
            <a:r>
              <a:rPr lang="en-US" sz="2000" b="1">
                <a:solidFill>
                  <a:schemeClr val="tx1">
                    <a:lumMod val="85000"/>
                    <a:lumOff val="15000"/>
                  </a:schemeClr>
                </a:solidFill>
                <a:latin typeface="Arial Black" panose="020B0A04020102020204" pitchFamily="34" charset="0"/>
                <a:cs typeface="Arial" panose="020B0604020202020204" pitchFamily="34" charset="0"/>
              </a:rPr>
              <a:t> In </a:t>
            </a:r>
            <a:r>
              <a:rPr lang="en-US" sz="2000" b="1" dirty="0">
                <a:solidFill>
                  <a:schemeClr val="tx1">
                    <a:lumMod val="85000"/>
                    <a:lumOff val="15000"/>
                  </a:schemeClr>
                </a:solidFill>
                <a:latin typeface="Arial Black" panose="020B0A04020102020204" pitchFamily="34" charset="0"/>
                <a:cs typeface="Arial" panose="020B0604020202020204" pitchFamily="34" charset="0"/>
              </a:rPr>
              <a:t>the end, although the nest model was chosen but still more comparisons can be done and there is some scope of improvement for our </a:t>
            </a:r>
            <a:r>
              <a:rPr lang="en-US" sz="2000" b="1">
                <a:solidFill>
                  <a:schemeClr val="tx1">
                    <a:lumMod val="85000"/>
                    <a:lumOff val="15000"/>
                  </a:schemeClr>
                </a:solidFill>
                <a:latin typeface="Arial Black" panose="020B0A04020102020204" pitchFamily="34" charset="0"/>
                <a:cs typeface="Arial" panose="020B0604020202020204" pitchFamily="34" charset="0"/>
              </a:rPr>
              <a:t>pricing strategy</a:t>
            </a:r>
            <a:endParaRPr lang="en-US" sz="2000" b="1" dirty="0">
              <a:solidFill>
                <a:schemeClr val="tx1">
                  <a:lumMod val="85000"/>
                  <a:lumOff val="1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463957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639</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Bahnschrift Condensed</vt:lpstr>
      <vt:lpstr>Calibri</vt:lpstr>
      <vt:lpstr>Calibri Light</vt:lpstr>
      <vt:lpstr>Impact</vt:lpstr>
      <vt:lpstr>Wingdings</vt:lpstr>
      <vt:lpstr>Office Theme</vt:lpstr>
      <vt:lpstr>Blue Mountain Resort, Montana</vt:lpstr>
      <vt:lpstr>Context &amp; Business Problem</vt:lpstr>
      <vt:lpstr>Recommendation &amp; Key Findings</vt:lpstr>
      <vt:lpstr>Modelling &amp; Analysis</vt:lpstr>
      <vt:lpstr>Modelling &amp; Analysis -  Contd.</vt:lpstr>
      <vt:lpstr>Modelling &amp; Analysis -  Contd.</vt:lpstr>
      <vt:lpstr>Modelling &amp; Analysis -  Contd.</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Mountain Resort, Montana</dc:title>
  <dc:creator>Navdeep</dc:creator>
  <cp:lastModifiedBy>Navdeep</cp:lastModifiedBy>
  <cp:revision>8</cp:revision>
  <dcterms:created xsi:type="dcterms:W3CDTF">2021-02-19T23:03:09Z</dcterms:created>
  <dcterms:modified xsi:type="dcterms:W3CDTF">2021-02-20T00:13:43Z</dcterms:modified>
</cp:coreProperties>
</file>