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19"/>
  </p:notesMasterIdLst>
  <p:handoutMasterIdLst>
    <p:handoutMasterId r:id="rId20"/>
  </p:handoutMasterIdLst>
  <p:sldIdLst>
    <p:sldId id="265" r:id="rId3"/>
    <p:sldId id="2147470173" r:id="rId4"/>
    <p:sldId id="2147470177" r:id="rId5"/>
    <p:sldId id="2147470174" r:id="rId6"/>
    <p:sldId id="2147470189" r:id="rId7"/>
    <p:sldId id="2147470185" r:id="rId8"/>
    <p:sldId id="2147470175" r:id="rId9"/>
    <p:sldId id="2147470179" r:id="rId10"/>
    <p:sldId id="2147470180" r:id="rId11"/>
    <p:sldId id="2147470181" r:id="rId12"/>
    <p:sldId id="2147470182" r:id="rId13"/>
    <p:sldId id="2147470183" r:id="rId14"/>
    <p:sldId id="2147470186" r:id="rId15"/>
    <p:sldId id="2147470184" r:id="rId16"/>
    <p:sldId id="2147470188" r:id="rId17"/>
    <p:sldId id="21474701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Cover Slide Options" id="{5DA87E49-B1F9-4615-AAD2-1180FCB9D3FD}">
          <p14:sldIdLst>
            <p14:sldId id="265"/>
            <p14:sldId id="2147470173"/>
            <p14:sldId id="2147470177"/>
            <p14:sldId id="2147470174"/>
            <p14:sldId id="2147470189"/>
            <p14:sldId id="2147470185"/>
            <p14:sldId id="2147470175"/>
            <p14:sldId id="2147470179"/>
            <p14:sldId id="2147470180"/>
            <p14:sldId id="2147470181"/>
            <p14:sldId id="2147470182"/>
            <p14:sldId id="2147470183"/>
            <p14:sldId id="2147470186"/>
            <p14:sldId id="2147470184"/>
            <p14:sldId id="2147470188"/>
          </p14:sldIdLst>
        </p14:section>
        <p14:section name="Content Layouts - Light" id="{B5F48761-CB7C-4D49-9645-E85CAFEE7405}">
          <p14:sldIdLst>
            <p14:sldId id="2147470187"/>
          </p14:sldIdLst>
        </p14:section>
        <p14:section name="Thank You" id="{F63B307F-DDAF-4D0E-BD31-3B515431C268}">
          <p14:sldIdLst/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EEFF4"/>
    <a:srgbClr val="3C2CDA"/>
    <a:srgbClr val="CBD0E5"/>
    <a:srgbClr val="271FC1"/>
    <a:srgbClr val="08126E"/>
    <a:srgbClr val="281DBB"/>
    <a:srgbClr val="EEF2F4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80" autoAdjust="0"/>
  </p:normalViewPr>
  <p:slideViewPr>
    <p:cSldViewPr snapToGrid="0">
      <p:cViewPr varScale="1">
        <p:scale>
          <a:sx n="84" d="100"/>
          <a:sy n="84" d="100"/>
        </p:scale>
        <p:origin x="-792" y="-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808" y="2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yamala lakshmi Ilangovan" userId="dd5c4b6e-f0ee-4633-8a1a-dbb2e9f13e7d" providerId="ADAL" clId="{0AA30660-148A-4F48-8615-ECB8DB9324B3}"/>
    <pc:docChg chg="custSel delSld modMainMaster modSection">
      <pc:chgData name="Shyamala lakshmi Ilangovan" userId="dd5c4b6e-f0ee-4633-8a1a-dbb2e9f13e7d" providerId="ADAL" clId="{0AA30660-148A-4F48-8615-ECB8DB9324B3}" dt="2024-08-20T06:48:11.581" v="1" actId="478"/>
      <pc:docMkLst>
        <pc:docMk/>
      </pc:docMkLst>
      <pc:sldChg chg="del">
        <pc:chgData name="Shyamala lakshmi Ilangovan" userId="dd5c4b6e-f0ee-4633-8a1a-dbb2e9f13e7d" providerId="ADAL" clId="{0AA30660-148A-4F48-8615-ECB8DB9324B3}" dt="2024-08-06T06:54:38.171" v="0" actId="47"/>
        <pc:sldMkLst>
          <pc:docMk/>
          <pc:sldMk cId="1373669394" sldId="2147470178"/>
        </pc:sldMkLst>
      </pc:sldChg>
      <pc:sldMasterChg chg="modSldLayout">
        <pc:chgData name="Shyamala lakshmi Ilangovan" userId="dd5c4b6e-f0ee-4633-8a1a-dbb2e9f13e7d" providerId="ADAL" clId="{0AA30660-148A-4F48-8615-ECB8DB9324B3}" dt="2024-08-20T06:48:11.581" v="1" actId="478"/>
        <pc:sldMasterMkLst>
          <pc:docMk/>
          <pc:sldMasterMk cId="2764527432" sldId="2147483648"/>
        </pc:sldMasterMkLst>
        <pc:sldLayoutChg chg="delSp mod">
          <pc:chgData name="Shyamala lakshmi Ilangovan" userId="dd5c4b6e-f0ee-4633-8a1a-dbb2e9f13e7d" providerId="ADAL" clId="{0AA30660-148A-4F48-8615-ECB8DB9324B3}" dt="2024-08-20T06:48:11.581" v="1" actId="478"/>
          <pc:sldLayoutMkLst>
            <pc:docMk/>
            <pc:sldMasterMk cId="2764527432" sldId="2147483648"/>
            <pc:sldLayoutMk cId="1490030701" sldId="2147483728"/>
          </pc:sldLayoutMkLst>
          <pc:picChg chg="del">
            <ac:chgData name="Shyamala lakshmi Ilangovan" userId="dd5c4b6e-f0ee-4633-8a1a-dbb2e9f13e7d" providerId="ADAL" clId="{0AA30660-148A-4F48-8615-ECB8DB9324B3}" dt="2024-08-20T06:48:11.581" v="1" actId="478"/>
            <ac:picMkLst>
              <pc:docMk/>
              <pc:sldMasterMk cId="2764527432" sldId="2147483648"/>
              <pc:sldLayoutMk cId="1490030701" sldId="2147483728"/>
              <ac:picMk id="15" creationId="{44506DBD-171D-EF3B-9F15-F73E21CCFD45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11B2259-9883-6F94-1165-B4F149D91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EC2DFEC-917D-E7FD-8926-11E6D834EB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DF90-B6E1-4448-A065-6EC0CBAAEEAA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C588B84-9FF3-B2B6-03B4-760A9E1406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54CFA06-FBBA-EA5B-5C6A-264498FA20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9D79-6FE1-1B41-9FA7-F185D9BA74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5875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ECAE251F-E50B-4AA0-A361-BF69B56A7095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331CD59D-0597-43DC-9404-9BA5D1B50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981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9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5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9.sv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0C519BD3-2A15-83F6-8541-93001D69D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960" y="731098"/>
            <a:ext cx="1554480" cy="2086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3108960"/>
            <a:ext cx="5105400" cy="62324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4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400784543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xmlns="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xmlns="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xmlns="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xmlns="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xmlns="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100000"/>
              </a:lnSpc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2412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xmlns="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xmlns="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xmlns="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xmlns="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xmlns="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xmlns="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xmlns="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AB14D727-AE35-74B6-7123-2B8ADA30FE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547412" y="194455"/>
            <a:ext cx="1291871" cy="40985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sz="900" dirty="0"/>
            </a:lvl1pPr>
          </a:lstStyle>
          <a:p>
            <a:pPr marL="228600" lvl="0" indent="-228600" algn="ctr"/>
            <a:r>
              <a:rPr lang="en-US"/>
              <a:t>Client logo here.</a:t>
            </a:r>
          </a:p>
        </p:txBody>
      </p:sp>
    </p:spTree>
    <p:extLst>
      <p:ext uri="{BB962C8B-B14F-4D97-AF65-F5344CB8AC3E}">
        <p14:creationId xmlns:p14="http://schemas.microsoft.com/office/powerpoint/2010/main" xmlns="" val="130065549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xmlns="" id="{0023B6BF-6BEC-44B3-16FD-D8AD3240A4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857625"/>
            <a:ext cx="818064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89B85627-C772-5EFB-A063-1191C3E2A3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8" y="3274796"/>
            <a:ext cx="7328535" cy="304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9A9B6927-ECC4-B8DD-4D37-1E96DB1E0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2709261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3039710"/>
            <a:ext cx="9264015" cy="76174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5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Quotes/Statements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6BF5C101-3AED-153B-C82B-8B61A30168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2F22B60-3A0B-2802-A96C-D3BBE975C036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58567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2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C57AFB80-6C53-A18C-7FEF-6CAEDC4A62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0B9604-38F2-3FB9-7EAE-F929A08B46D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398985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DF1B1B2-864D-DAA1-E37B-5AF3B309E6ED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C5ADA5CE-3411-C91A-6526-A8678FD411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7702706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091739"/>
            <a:ext cx="488499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8574EB1B-5E89-24D3-37E1-BE7FA96AA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22960" y="5470881"/>
            <a:ext cx="1414402" cy="1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4258738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23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5506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xmlns="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8409DB-CB7B-4169-181C-8AC7B3B37EC7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039903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xmlns="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ADC9056D-0F0D-85E8-271E-778B655261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100000"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59E093-06FF-D167-A76E-CF4FFD813A7C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590920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xmlns="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810992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5" name="Group 23">
            <a:extLst>
              <a:ext uri="{FF2B5EF4-FFF2-40B4-BE49-F238E27FC236}">
                <a16:creationId xmlns:a16="http://schemas.microsoft.com/office/drawing/2014/main" xmlns="" id="{49B80B86-CDC2-9007-E352-479C450F0425}"/>
              </a:ext>
            </a:extLst>
          </p:cNvPr>
          <p:cNvGrpSpPr/>
          <p:nvPr userDrawn="1"/>
        </p:nvGrpSpPr>
        <p:grpSpPr>
          <a:xfrm>
            <a:off x="10307474" y="5965203"/>
            <a:ext cx="2355303" cy="975969"/>
            <a:chOff x="0" y="0"/>
            <a:chExt cx="1345639" cy="698500"/>
          </a:xfrm>
        </p:grpSpPr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xmlns="" id="{BAA59B95-6DE1-4AF3-9910-67C2429FE55B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7" name="TextBox 25">
              <a:extLst>
                <a:ext uri="{FF2B5EF4-FFF2-40B4-BE49-F238E27FC236}">
                  <a16:creationId xmlns:a16="http://schemas.microsoft.com/office/drawing/2014/main" xmlns="" id="{D865DD08-4B58-AF09-7522-352B8C0E80B4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xmlns="" id="{C596BEF4-F6A6-5566-0E64-954293C7D420}"/>
              </a:ext>
            </a:extLst>
          </p:cNvPr>
          <p:cNvGrpSpPr/>
          <p:nvPr userDrawn="1"/>
        </p:nvGrpSpPr>
        <p:grpSpPr>
          <a:xfrm>
            <a:off x="8221179" y="6487814"/>
            <a:ext cx="4714584" cy="1331718"/>
            <a:chOff x="0" y="0"/>
            <a:chExt cx="1974009" cy="698500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xmlns="" id="{8EA8439A-9E6B-0F70-BD27-D8377ABC8BFC}"/>
                </a:ext>
              </a:extLst>
            </p:cNvPr>
            <p:cNvSpPr/>
            <p:nvPr/>
          </p:nvSpPr>
          <p:spPr>
            <a:xfrm>
              <a:off x="1952" y="0"/>
              <a:ext cx="1970105" cy="698500"/>
            </a:xfrm>
            <a:custGeom>
              <a:avLst/>
              <a:gdLst/>
              <a:ahLst/>
              <a:cxnLst/>
              <a:rect l="l" t="t" r="r" b="b"/>
              <a:pathLst>
                <a:path w="1970105" h="698500">
                  <a:moveTo>
                    <a:pt x="1966944" y="358037"/>
                  </a:moveTo>
                  <a:lnTo>
                    <a:pt x="1773969" y="689713"/>
                  </a:lnTo>
                  <a:cubicBezTo>
                    <a:pt x="1770804" y="695153"/>
                    <a:pt x="1764985" y="698500"/>
                    <a:pt x="1758691" y="698500"/>
                  </a:cubicBezTo>
                  <a:lnTo>
                    <a:pt x="211413" y="698500"/>
                  </a:lnTo>
                  <a:cubicBezTo>
                    <a:pt x="205120" y="698500"/>
                    <a:pt x="199301" y="695153"/>
                    <a:pt x="196136" y="689713"/>
                  </a:cubicBezTo>
                  <a:lnTo>
                    <a:pt x="3160" y="358037"/>
                  </a:lnTo>
                  <a:cubicBezTo>
                    <a:pt x="0" y="352605"/>
                    <a:pt x="0" y="345895"/>
                    <a:pt x="3160" y="340463"/>
                  </a:cubicBezTo>
                  <a:lnTo>
                    <a:pt x="196136" y="8787"/>
                  </a:lnTo>
                  <a:cubicBezTo>
                    <a:pt x="199301" y="3347"/>
                    <a:pt x="205120" y="0"/>
                    <a:pt x="211413" y="0"/>
                  </a:cubicBezTo>
                  <a:lnTo>
                    <a:pt x="1758691" y="0"/>
                  </a:lnTo>
                  <a:cubicBezTo>
                    <a:pt x="1764985" y="0"/>
                    <a:pt x="1770804" y="3347"/>
                    <a:pt x="1773969" y="8787"/>
                  </a:cubicBezTo>
                  <a:lnTo>
                    <a:pt x="1966944" y="340463"/>
                  </a:lnTo>
                  <a:cubicBezTo>
                    <a:pt x="1970105" y="345895"/>
                    <a:pt x="1970105" y="352605"/>
                    <a:pt x="1966944" y="358037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xmlns="" id="{5B6FEF0B-291A-3AB3-F039-BBC0A6BB704A}"/>
                </a:ext>
              </a:extLst>
            </p:cNvPr>
            <p:cNvSpPr txBox="1"/>
            <p:nvPr/>
          </p:nvSpPr>
          <p:spPr>
            <a:xfrm>
              <a:off x="114300" y="19050"/>
              <a:ext cx="174540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87442805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xmlns="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xmlns="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7D0A526-A5A2-A405-EAF5-731C3A9CCC62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722559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xmlns="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xmlns="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24F5721-09A8-C795-2E2B-2C53C15943A8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654610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xmlns="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21540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16" name="Group 47">
            <a:extLst>
              <a:ext uri="{FF2B5EF4-FFF2-40B4-BE49-F238E27FC236}">
                <a16:creationId xmlns:a16="http://schemas.microsoft.com/office/drawing/2014/main" xmlns="" id="{A17E969A-639B-7A5D-57A3-3C4566543820}"/>
              </a:ext>
            </a:extLst>
          </p:cNvPr>
          <p:cNvGrpSpPr/>
          <p:nvPr userDrawn="1"/>
        </p:nvGrpSpPr>
        <p:grpSpPr>
          <a:xfrm>
            <a:off x="-874571" y="6151434"/>
            <a:ext cx="2996918" cy="1413131"/>
            <a:chOff x="0" y="0"/>
            <a:chExt cx="1345639" cy="698500"/>
          </a:xfrm>
        </p:grpSpPr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xmlns="" id="{7CCE3824-6539-A1A0-D555-05B2179052B5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18" name="TextBox 49">
              <a:extLst>
                <a:ext uri="{FF2B5EF4-FFF2-40B4-BE49-F238E27FC236}">
                  <a16:creationId xmlns:a16="http://schemas.microsoft.com/office/drawing/2014/main" xmlns="" id="{2D4B09C3-07C1-0F20-4450-8631045DBC77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9" name="Group 53">
            <a:extLst>
              <a:ext uri="{FF2B5EF4-FFF2-40B4-BE49-F238E27FC236}">
                <a16:creationId xmlns:a16="http://schemas.microsoft.com/office/drawing/2014/main" xmlns="" id="{59823D7F-DEBF-5A23-9D9B-D695E7453827}"/>
              </a:ext>
            </a:extLst>
          </p:cNvPr>
          <p:cNvGrpSpPr/>
          <p:nvPr userDrawn="1"/>
        </p:nvGrpSpPr>
        <p:grpSpPr>
          <a:xfrm>
            <a:off x="-620010" y="6453188"/>
            <a:ext cx="3799702" cy="972232"/>
            <a:chOff x="0" y="0"/>
            <a:chExt cx="2479796" cy="698500"/>
          </a:xfrm>
        </p:grpSpPr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xmlns="" id="{B4409F05-1F35-57B0-7AEB-055634949185}"/>
                </a:ext>
              </a:extLst>
            </p:cNvPr>
            <p:cNvSpPr/>
            <p:nvPr/>
          </p:nvSpPr>
          <p:spPr>
            <a:xfrm>
              <a:off x="3082" y="0"/>
              <a:ext cx="2473632" cy="698500"/>
            </a:xfrm>
            <a:custGeom>
              <a:avLst/>
              <a:gdLst/>
              <a:ahLst/>
              <a:cxnLst/>
              <a:rect l="l" t="t" r="r" b="b"/>
              <a:pathLst>
                <a:path w="2473632" h="698500">
                  <a:moveTo>
                    <a:pt x="2468643" y="363122"/>
                  </a:moveTo>
                  <a:lnTo>
                    <a:pt x="2281585" y="684628"/>
                  </a:lnTo>
                  <a:cubicBezTo>
                    <a:pt x="2276588" y="693216"/>
                    <a:pt x="2267401" y="698500"/>
                    <a:pt x="2257465" y="698500"/>
                  </a:cubicBezTo>
                  <a:lnTo>
                    <a:pt x="216167" y="698500"/>
                  </a:lnTo>
                  <a:cubicBezTo>
                    <a:pt x="206231" y="698500"/>
                    <a:pt x="197044" y="693216"/>
                    <a:pt x="192047" y="684628"/>
                  </a:cubicBezTo>
                  <a:lnTo>
                    <a:pt x="4989" y="363122"/>
                  </a:lnTo>
                  <a:cubicBezTo>
                    <a:pt x="0" y="354547"/>
                    <a:pt x="0" y="343953"/>
                    <a:pt x="4989" y="335378"/>
                  </a:cubicBezTo>
                  <a:lnTo>
                    <a:pt x="192047" y="13872"/>
                  </a:lnTo>
                  <a:cubicBezTo>
                    <a:pt x="197044" y="5284"/>
                    <a:pt x="206231" y="0"/>
                    <a:pt x="216167" y="0"/>
                  </a:cubicBezTo>
                  <a:lnTo>
                    <a:pt x="2257465" y="0"/>
                  </a:lnTo>
                  <a:cubicBezTo>
                    <a:pt x="2267401" y="0"/>
                    <a:pt x="2276588" y="5284"/>
                    <a:pt x="2281585" y="13872"/>
                  </a:cubicBezTo>
                  <a:lnTo>
                    <a:pt x="2468643" y="335378"/>
                  </a:lnTo>
                  <a:cubicBezTo>
                    <a:pt x="2473632" y="343953"/>
                    <a:pt x="2473632" y="354547"/>
                    <a:pt x="2468643" y="363122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21" name="TextBox 55">
              <a:extLst>
                <a:ext uri="{FF2B5EF4-FFF2-40B4-BE49-F238E27FC236}">
                  <a16:creationId xmlns:a16="http://schemas.microsoft.com/office/drawing/2014/main" xmlns="" id="{9540A48B-86E2-E716-5E24-57E6F15FD587}"/>
                </a:ext>
              </a:extLst>
            </p:cNvPr>
            <p:cNvSpPr txBox="1"/>
            <p:nvPr/>
          </p:nvSpPr>
          <p:spPr>
            <a:xfrm>
              <a:off x="114300" y="19050"/>
              <a:ext cx="2251196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xmlns="" val="360222625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xmlns="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xmlns="" id="{F5F832E0-01E9-047C-94C3-41C9CA9B08B1}"/>
              </a:ext>
            </a:extLst>
          </p:cNvPr>
          <p:cNvSpPr/>
          <p:nvPr userDrawn="1"/>
        </p:nvSpPr>
        <p:spPr>
          <a:xfrm>
            <a:off x="4318685" y="5439024"/>
            <a:ext cx="2790028" cy="2691829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xmlns="" id="{D9F549CB-9BD9-9F37-050F-B4258A25C9F5}"/>
              </a:ext>
            </a:extLst>
          </p:cNvPr>
          <p:cNvSpPr/>
          <p:nvPr userDrawn="1"/>
        </p:nvSpPr>
        <p:spPr>
          <a:xfrm>
            <a:off x="-641582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xmlns="" id="{161FB41B-0C38-AFFB-2EEE-48C7BB674164}"/>
              </a:ext>
            </a:extLst>
          </p:cNvPr>
          <p:cNvSpPr/>
          <p:nvPr userDrawn="1"/>
        </p:nvSpPr>
        <p:spPr>
          <a:xfrm>
            <a:off x="9628704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003070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xmlns="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xmlns="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xmlns="" id="{968D20B7-57BC-9A1C-C158-6CA758ED3FBA}"/>
              </a:ext>
            </a:extLst>
          </p:cNvPr>
          <p:cNvSpPr/>
          <p:nvPr userDrawn="1"/>
        </p:nvSpPr>
        <p:spPr>
          <a:xfrm>
            <a:off x="-1038812" y="4512530"/>
            <a:ext cx="3424203" cy="2653583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xmlns="" val="41550907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xmlns="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xmlns="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3" name="Freeform 6">
            <a:extLst>
              <a:ext uri="{FF2B5EF4-FFF2-40B4-BE49-F238E27FC236}">
                <a16:creationId xmlns:a16="http://schemas.microsoft.com/office/drawing/2014/main" xmlns="" id="{506086B5-6CE0-A50A-C094-A592CA601C33}"/>
              </a:ext>
            </a:extLst>
          </p:cNvPr>
          <p:cNvSpPr/>
          <p:nvPr userDrawn="1"/>
        </p:nvSpPr>
        <p:spPr>
          <a:xfrm>
            <a:off x="-1707278" y="1750726"/>
            <a:ext cx="3424204" cy="3427644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xmlns="" id="{5CF88990-88CA-F249-7DAE-0588CC1ECBB4}"/>
              </a:ext>
            </a:extLst>
          </p:cNvPr>
          <p:cNvSpPr/>
          <p:nvPr userDrawn="1"/>
        </p:nvSpPr>
        <p:spPr>
          <a:xfrm>
            <a:off x="10185400" y="4251445"/>
            <a:ext cx="2006600" cy="2606555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xmlns="" val="282531899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xmlns="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2FC992F-4FDC-3A9F-0EA2-73D4A2F79E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645222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xmlns="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xmlns="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</p:spTree>
    <p:extLst>
      <p:ext uri="{BB962C8B-B14F-4D97-AF65-F5344CB8AC3E}">
        <p14:creationId xmlns:p14="http://schemas.microsoft.com/office/powerpoint/2010/main" xmlns="" val="100862679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xmlns="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xmlns="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41762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6452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8" r:id="rId2"/>
    <p:sldLayoutId id="2147483727" r:id="rId3"/>
    <p:sldLayoutId id="2147483728" r:id="rId4"/>
    <p:sldLayoutId id="2147483729" r:id="rId5"/>
    <p:sldLayoutId id="2147483730" r:id="rId6"/>
    <p:sldLayoutId id="2147483679" r:id="rId7"/>
    <p:sldLayoutId id="2147483704" r:id="rId8"/>
    <p:sldLayoutId id="2147483705" r:id="rId9"/>
    <p:sldLayoutId id="2147483674" r:id="rId10"/>
    <p:sldLayoutId id="2147483703" r:id="rId11"/>
    <p:sldLayoutId id="2147483657" r:id="rId12"/>
    <p:sldLayoutId id="2147483706" r:id="rId13"/>
    <p:sldLayoutId id="2147483658" r:id="rId14"/>
    <p:sldLayoutId id="2147483707" r:id="rId15"/>
    <p:sldLayoutId id="2147483656" r:id="rId16"/>
    <p:sldLayoutId id="214748372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045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 cstate="print"/>
            <a:stretch>
              <a:fillRect l="-26372" t="-46261" r="-7177" b="-11920"/>
            </a:stretch>
          </a:blipFill>
        </p:spPr>
      </p:sp>
      <p:sp>
        <p:nvSpPr>
          <p:cNvPr id="17" name="AutoShape 17"/>
          <p:cNvSpPr/>
          <p:nvPr/>
        </p:nvSpPr>
        <p:spPr>
          <a:xfrm>
            <a:off x="3749553" y="525851"/>
            <a:ext cx="880379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65257" y="6276396"/>
            <a:ext cx="86471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979359" y="493565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3" y="0"/>
                </a:lnTo>
                <a:lnTo>
                  <a:pt x="2655293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375571" y="6079748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4" y="0"/>
                </a:lnTo>
                <a:lnTo>
                  <a:pt x="2655294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1F546AE-D2A8-84DE-389D-D0B34FF42C6D}"/>
              </a:ext>
            </a:extLst>
          </p:cNvPr>
          <p:cNvGrpSpPr/>
          <p:nvPr/>
        </p:nvGrpSpPr>
        <p:grpSpPr>
          <a:xfrm>
            <a:off x="2274492" y="2727754"/>
            <a:ext cx="6800868" cy="1524879"/>
            <a:chOff x="2459588" y="1429188"/>
            <a:chExt cx="6800868" cy="15248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ACABD66B-7076-42CF-B4C8-7416EE83854D}"/>
                </a:ext>
              </a:extLst>
            </p:cNvPr>
            <p:cNvSpPr txBox="1"/>
            <p:nvPr/>
          </p:nvSpPr>
          <p:spPr>
            <a:xfrm>
              <a:off x="2459588" y="1429188"/>
              <a:ext cx="65" cy="9233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endParaRPr lang="en-US" sz="6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D482FC0-8E8A-103B-BE6B-B82440425AD8}"/>
                </a:ext>
              </a:extLst>
            </p:cNvPr>
            <p:cNvSpPr txBox="1"/>
            <p:nvPr/>
          </p:nvSpPr>
          <p:spPr>
            <a:xfrm>
              <a:off x="2931544" y="2461624"/>
              <a:ext cx="632891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3200" b="0" dirty="0" smtClean="0">
                  <a:solidFill>
                    <a:schemeClr val="bg1"/>
                  </a:solidFill>
                </a:rPr>
                <a:t>FIGHT PLACE</a:t>
              </a:r>
              <a:endParaRPr lang="en-US" sz="32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A85C6185-1474-FC0A-8337-B8830FEBBE8E}"/>
              </a:ext>
            </a:extLst>
          </p:cNvPr>
          <p:cNvGrpSpPr/>
          <p:nvPr/>
        </p:nvGrpSpPr>
        <p:grpSpPr>
          <a:xfrm>
            <a:off x="1852916" y="1613319"/>
            <a:ext cx="8116004" cy="1524879"/>
            <a:chOff x="2038011" y="1429188"/>
            <a:chExt cx="8116004" cy="1524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62298B26-0F3F-A863-3BCF-3B8A65327E3F}"/>
                </a:ext>
              </a:extLst>
            </p:cNvPr>
            <p:cNvSpPr txBox="1"/>
            <p:nvPr/>
          </p:nvSpPr>
          <p:spPr>
            <a:xfrm>
              <a:off x="2038011" y="1429188"/>
              <a:ext cx="811600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40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Hexaware CODE&amp;RISE </a:t>
              </a:r>
              <a:r>
                <a:rPr lang="en-US" sz="4000" dirty="0" smtClean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PROGRAM</a:t>
              </a:r>
              <a:endPara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05A0817-D120-B126-AE89-772510D62FCD}"/>
                </a:ext>
              </a:extLst>
            </p:cNvPr>
            <p:cNvSpPr txBox="1"/>
            <p:nvPr/>
          </p:nvSpPr>
          <p:spPr>
            <a:xfrm>
              <a:off x="2931544" y="2461624"/>
              <a:ext cx="632891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endParaRPr lang="en-US" sz="32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Freeform 6">
            <a:extLst>
              <a:ext uri="{FF2B5EF4-FFF2-40B4-BE49-F238E27FC236}">
                <a16:creationId xmlns:a16="http://schemas.microsoft.com/office/drawing/2014/main" xmlns="" id="{DA526492-8BCB-ADC8-8B6F-71580B0A1CD8}"/>
              </a:ext>
            </a:extLst>
          </p:cNvPr>
          <p:cNvSpPr/>
          <p:nvPr/>
        </p:nvSpPr>
        <p:spPr>
          <a:xfrm>
            <a:off x="-2040906" y="1579993"/>
            <a:ext cx="4182770" cy="4114800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xmlns="" id="{A88D943B-488C-767A-B18A-17204F97059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506FA76-3211-3A57-1729-A087734118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148726" y="153877"/>
            <a:ext cx="8172450" cy="5867692"/>
          </a:xfrm>
        </p:spPr>
        <p:txBody>
          <a:bodyPr/>
          <a:lstStyle/>
          <a:p>
            <a:pPr algn="ctr"/>
            <a:r>
              <a:rPr lang="en-US" dirty="0"/>
              <a:t>Innovation and </a:t>
            </a:r>
            <a:r>
              <a:rPr lang="en-US" dirty="0" smtClean="0"/>
              <a:t>Creativity</a:t>
            </a:r>
          </a:p>
          <a:p>
            <a:pPr marL="457200" indent="-457200" algn="ctr">
              <a:buAutoNum type="arabicPeriod"/>
            </a:pPr>
            <a:r>
              <a:rPr smtClean="0"/>
              <a:t>Continuous </a:t>
            </a:r>
            <a:r>
              <a:rPr smtClean="0"/>
              <a:t>User Feedback: Encourage users to provide feedback and suggestions for new features and </a:t>
            </a:r>
            <a:r>
              <a:rPr smtClean="0"/>
              <a:t>improvements</a:t>
            </a:r>
          </a:p>
          <a:p>
            <a:pPr marL="457200" indent="-457200" algn="ctr">
              <a:buAutoNum type="arabicPeriod"/>
            </a:pPr>
            <a:r>
              <a:rPr smtClean="0"/>
              <a:t>.</a:t>
            </a:r>
            <a:r>
              <a:rPr smtClean="0"/>
              <a:t>2. AI-Powered Innovations: Leverage advancements in AI and machine learning to introduce innovative features, such as adaptive learning pathways and personalized skill predictions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3</a:t>
            </a:r>
            <a:r>
              <a:rPr smtClean="0"/>
              <a:t>. Cross-Industry Collaborations: Partner with industries and experts to develop new learning resources and skill assessments, ensuring the platform remains relevant and cutting-edge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4</a:t>
            </a:r>
            <a:r>
              <a:rPr smtClean="0"/>
              <a:t>. Gamification and Engagement: Incorporate gamification elements, social learning features, and engaging content to maintain user interest and motivation</a:t>
            </a:r>
            <a:r>
              <a:rPr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83321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721540" y="204677"/>
            <a:ext cx="8172450" cy="6584811"/>
          </a:xfrm>
        </p:spPr>
        <p:txBody>
          <a:bodyPr/>
          <a:lstStyle/>
          <a:p>
            <a:pPr algn="ctr"/>
            <a:r>
              <a:rPr lang="en-US" dirty="0"/>
              <a:t>Scalability, Performance and </a:t>
            </a:r>
            <a:r>
              <a:rPr lang="en-US" dirty="0" smtClean="0"/>
              <a:t>Security</a:t>
            </a:r>
          </a:p>
          <a:p>
            <a:pPr algn="ctr"/>
            <a:r>
              <a:rPr smtClean="0"/>
              <a:t>Scalability</a:t>
            </a:r>
            <a:r>
              <a:rPr smtClean="0"/>
              <a:t>:</a:t>
            </a:r>
          </a:p>
          <a:p>
            <a:pPr marL="457200" indent="-457200" algn="ctr">
              <a:buAutoNum type="arabicPeriod"/>
            </a:pPr>
            <a:r>
              <a:rPr smtClean="0"/>
              <a:t>Cloud </a:t>
            </a:r>
            <a:r>
              <a:rPr smtClean="0"/>
              <a:t>Hosting: Utilize cloud hosting services like AWS, Azure, or Google Cloud to scale resources according to demand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2</a:t>
            </a:r>
            <a:r>
              <a:rPr smtClean="0"/>
              <a:t>. Microservices Architecture: Design a microservices-based architecture to enable independent scaling of individual components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3</a:t>
            </a:r>
            <a:r>
              <a:rPr smtClean="0"/>
              <a:t>. Load Balancing: Implement load balancing techniques to distribute traffic and ensure efficient resource utilization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4</a:t>
            </a:r>
            <a:r>
              <a:rPr smtClean="0"/>
              <a:t>. Autoscaling: Configure autoscaling to automatically adjust resources based on </a:t>
            </a:r>
            <a:r>
              <a:rPr smtClean="0"/>
              <a:t>demand</a:t>
            </a:r>
          </a:p>
          <a:p>
            <a:pPr marL="457200" indent="-457200" algn="ctr">
              <a:buAutoNum type="arabicPeriod"/>
            </a:pPr>
            <a:r>
              <a:rPr smtClean="0"/>
              <a:t>.</a:t>
            </a:r>
            <a:r>
              <a:rPr smtClean="0"/>
              <a:t>Performance</a:t>
            </a:r>
            <a:r>
              <a:rPr smtClean="0"/>
              <a:t>:</a:t>
            </a:r>
          </a:p>
          <a:p>
            <a:pPr marL="457200" indent="-457200" algn="ctr">
              <a:buAutoNum type="arabicPeriod"/>
            </a:pPr>
            <a:r>
              <a:rPr smtClean="0"/>
              <a:t>1</a:t>
            </a:r>
            <a:r>
              <a:rPr smtClean="0"/>
              <a:t>. Optimized Database Queries: Ensure optimized database queries and indexing for efficient data </a:t>
            </a:r>
            <a:r>
              <a:rPr smtClean="0"/>
              <a:t>and </a:t>
            </a:r>
            <a:r>
              <a:rPr smtClean="0"/>
              <a:t>OWASP.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815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6380652"/>
          </a:xfrm>
        </p:spPr>
        <p:txBody>
          <a:bodyPr/>
          <a:lstStyle/>
          <a:p>
            <a:pPr algn="ctr"/>
            <a:r>
              <a:rPr lang="en-US" dirty="0"/>
              <a:t>Best practices and industry standards </a:t>
            </a:r>
            <a:r>
              <a:rPr lang="en-US" dirty="0" smtClean="0"/>
              <a:t>followed</a:t>
            </a:r>
          </a:p>
          <a:p>
            <a:pPr marL="457200" indent="-457200" algn="ctr">
              <a:buAutoNum type="arabicPeriod"/>
            </a:pPr>
            <a:r>
              <a:rPr smtClean="0"/>
              <a:t>Agile </a:t>
            </a:r>
            <a:r>
              <a:rPr smtClean="0"/>
              <a:t>Development Methodology: Follow agile principles for iterative and incremental development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2</a:t>
            </a:r>
            <a:r>
              <a:rPr smtClean="0"/>
              <a:t>. Test-Driven Development (TDD): Write automated tests before writing code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3</a:t>
            </a:r>
            <a:r>
              <a:rPr smtClean="0"/>
              <a:t>. Continuous Integration and Deployment (CI/CD): Automate testing, building, and deployment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4</a:t>
            </a:r>
            <a:r>
              <a:rPr smtClean="0"/>
              <a:t>. Code Reviews: Regularly review code for quality and best practices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5</a:t>
            </a:r>
            <a:r>
              <a:rPr smtClean="0"/>
              <a:t>. Documentation: Maintain up-to-date documentation for code, APIs, and user guides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Industry</a:t>
            </a:r>
          </a:p>
          <a:p>
            <a:pPr marL="457200" indent="-457200" algn="ctr">
              <a:buAutoNum type="arabicPeriod"/>
            </a:pPr>
            <a:r>
              <a:rPr smtClean="0"/>
              <a:t> </a:t>
            </a:r>
            <a:r>
              <a:rPr smtClean="0"/>
              <a:t>Standards:1. Web Content Accessibility Guidelines (WCAG): Ensure accessibility for users with disabilities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2</a:t>
            </a:r>
            <a:r>
              <a:rPr smtClean="0"/>
              <a:t>. General Data Protection Regulation (GDPR): Comply with data protection and </a:t>
            </a:r>
            <a:r>
              <a:rPr smtClean="0"/>
              <a:t>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229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21540" y="204677"/>
            <a:ext cx="8172450" cy="5459375"/>
          </a:xfrm>
        </p:spPr>
        <p:txBody>
          <a:bodyPr/>
          <a:lstStyle/>
          <a:p>
            <a:pPr algn="ctr"/>
            <a:r>
              <a:rPr lang="en-US" dirty="0"/>
              <a:t>User </a:t>
            </a:r>
            <a:r>
              <a:rPr lang="en-US" dirty="0" smtClean="0"/>
              <a:t>Experience</a:t>
            </a:r>
          </a:p>
          <a:p>
            <a:pPr marL="457200" indent="-457200" algn="ctr">
              <a:buAutoNum type="arabicPeriod"/>
            </a:pPr>
            <a:r>
              <a:rPr smtClean="0"/>
              <a:t>Intuitive </a:t>
            </a:r>
            <a:r>
              <a:rPr smtClean="0"/>
              <a:t>Navigation: Simple and consistent navigation to help users find what they need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2</a:t>
            </a:r>
            <a:r>
              <a:rPr smtClean="0"/>
              <a:t>. Clear and Concise Content: Easy-to-understand language and concise instructions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3</a:t>
            </a:r>
            <a:r>
              <a:rPr smtClean="0"/>
              <a:t>. Visual Hierarchy: Organize content using headings, subheadings, and bullet points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4</a:t>
            </a:r>
            <a:r>
              <a:rPr smtClean="0"/>
              <a:t>. Responsive Design: Ensure a smooth experience across various devices and screen sizes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5</a:t>
            </a:r>
            <a:r>
              <a:rPr smtClean="0"/>
              <a:t>. Feedback Mechanisms: Provide clear feedback on user actions, such as progress tracking and assessment results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6</a:t>
            </a:r>
            <a:r>
              <a:rPr smtClean="0"/>
              <a:t>. Personalization: Tailor the experience to individual users based on their skills, interests, and goals.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101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Console Output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9D4B188-D3FD-F724-706E-334F1733B1F6}"/>
              </a:ext>
            </a:extLst>
          </p:cNvPr>
          <p:cNvSpPr txBox="1"/>
          <p:nvPr/>
        </p:nvSpPr>
        <p:spPr>
          <a:xfrm>
            <a:off x="589266" y="1568271"/>
            <a:ext cx="88630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Please provide the following for your submission:</a:t>
            </a:r>
          </a:p>
          <a:p>
            <a:endParaRPr lang="en-US" b="0" i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The link to the GitHub repository containing your solution.</a:t>
            </a:r>
          </a:p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A working prototype or proof of concept of the solution.</a:t>
            </a:r>
          </a:p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Optionally, the team can also submit a video demo of their solution.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1804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5F788F7-FC47-5A0B-79FE-EC8EF8AAC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Phase 1 - Judging Criteria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32E97A2-BB68-8810-AB68-98FDE4F1E5A5}"/>
              </a:ext>
            </a:extLst>
          </p:cNvPr>
          <p:cNvSpPr txBox="1"/>
          <p:nvPr/>
        </p:nvSpPr>
        <p:spPr>
          <a:xfrm>
            <a:off x="876300" y="1663700"/>
            <a:ext cx="956310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Solution Approach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Usage of Gen AI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Solution Feasibility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Technical Approach/Architecture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Innovation and Creativity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 Experience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Documentation and Presentation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918297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8132E-46B1-9D60-4C43-B4A98C8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73539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C9F47F0-E3B2-362C-024F-AA1C1D71C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599440" y="873760"/>
            <a:ext cx="8172450" cy="368750"/>
          </a:xfrm>
        </p:spPr>
        <p:txBody>
          <a:bodyPr/>
          <a:lstStyle/>
          <a:p>
            <a:r>
              <a:rPr lang="en-US" sz="2400" b="1" dirty="0"/>
              <a:t>Team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B896CB-3746-EC1E-4950-E3C0D7ADD81C}"/>
              </a:ext>
            </a:extLst>
          </p:cNvPr>
          <p:cNvSpPr txBox="1"/>
          <p:nvPr/>
        </p:nvSpPr>
        <p:spPr>
          <a:xfrm>
            <a:off x="599440" y="1616055"/>
            <a:ext cx="700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Team </a:t>
            </a:r>
            <a:r>
              <a:rPr lang="en-US" dirty="0" smtClean="0"/>
              <a:t>Name           :      fight place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Application </a:t>
            </a:r>
            <a:r>
              <a:rPr lang="en-US" dirty="0" smtClean="0"/>
              <a:t>Name  :       Skill Navigator Application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5052191-0A79-7B46-8BE2-7329548C8C5A}"/>
              </a:ext>
            </a:extLst>
          </p:cNvPr>
          <p:cNvGrpSpPr/>
          <p:nvPr/>
        </p:nvGrpSpPr>
        <p:grpSpPr>
          <a:xfrm>
            <a:off x="1200416" y="2703923"/>
            <a:ext cx="9066990" cy="3206238"/>
            <a:chOff x="495023" y="2356934"/>
            <a:chExt cx="8508606" cy="32062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93CB854B-79E6-F05E-C4A3-76F28468B8D7}"/>
                </a:ext>
              </a:extLst>
            </p:cNvPr>
            <p:cNvSpPr txBox="1"/>
            <p:nvPr/>
          </p:nvSpPr>
          <p:spPr>
            <a:xfrm>
              <a:off x="6271684" y="2368118"/>
              <a:ext cx="972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cs typeface="MV Boli" panose="02000500030200090000" pitchFamily="2" charset="0"/>
                </a:rPr>
                <a:t>Email ID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9580188C-4F70-2C62-1E60-AFF5D2A4DC73}"/>
                </a:ext>
              </a:extLst>
            </p:cNvPr>
            <p:cNvSpPr txBox="1"/>
            <p:nvPr/>
          </p:nvSpPr>
          <p:spPr>
            <a:xfrm>
              <a:off x="495023" y="2356934"/>
              <a:ext cx="244716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cs typeface="MV Boli" panose="02000500030200090000" pitchFamily="2" charset="0"/>
                </a:rPr>
                <a:t>Team Members</a:t>
              </a:r>
              <a:endParaRPr lang="en-US" sz="1600" b="1" dirty="0">
                <a:solidFill>
                  <a:srgbClr val="00B0F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9EF77AD-CA5D-0336-3769-4820A4995EF9}"/>
                </a:ext>
              </a:extLst>
            </p:cNvPr>
            <p:cNvGrpSpPr/>
            <p:nvPr/>
          </p:nvGrpSpPr>
          <p:grpSpPr>
            <a:xfrm>
              <a:off x="495023" y="2649859"/>
              <a:ext cx="8508606" cy="2913313"/>
              <a:chOff x="388782" y="3007721"/>
              <a:chExt cx="8508606" cy="291331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341DD33-BEA6-1EA1-732D-CCFE14AF94EB}"/>
                  </a:ext>
                </a:extLst>
              </p:cNvPr>
              <p:cNvSpPr txBox="1"/>
              <p:nvPr/>
            </p:nvSpPr>
            <p:spPr>
              <a:xfrm>
                <a:off x="6165444" y="3636025"/>
                <a:ext cx="2709596" cy="677108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F0"/>
                    </a:solidFill>
                    <a:cs typeface="MV Boli" panose="02000500030200090000" pitchFamily="2" charset="0"/>
                  </a:rPr>
                  <a:t>rajnaveen8937@gmail.com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2D683630-A164-4474-299E-94752C7052B4}"/>
                  </a:ext>
                </a:extLst>
              </p:cNvPr>
              <p:cNvSpPr txBox="1"/>
              <p:nvPr/>
            </p:nvSpPr>
            <p:spPr>
              <a:xfrm>
                <a:off x="6165444" y="3007721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>
                        <a:lumMod val="50000"/>
                      </a:schemeClr>
                    </a:solidFill>
                    <a:cs typeface="MV Boli" panose="02000500030200090000" pitchFamily="2" charset="0"/>
                  </a:rPr>
                  <a:t>Test@gmail.com</a:t>
                </a:r>
                <a:endParaRPr lang="en-US" sz="16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39016B8-C68D-52FD-9B9E-D77EA2EA30C6}"/>
                  </a:ext>
                </a:extLst>
              </p:cNvPr>
              <p:cNvSpPr txBox="1"/>
              <p:nvPr/>
            </p:nvSpPr>
            <p:spPr>
              <a:xfrm>
                <a:off x="388782" y="3636025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F0"/>
                    </a:solidFill>
                    <a:cs typeface="MV Boli" panose="02000500030200090000" pitchFamily="2" charset="0"/>
                  </a:rPr>
                  <a:t>NAVEEN RAJ.J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625F4E61-A180-0C2A-7DAE-F79FAFB2E67D}"/>
                  </a:ext>
                </a:extLst>
              </p:cNvPr>
              <p:cNvSpPr txBox="1"/>
              <p:nvPr/>
            </p:nvSpPr>
            <p:spPr>
              <a:xfrm>
                <a:off x="388782" y="4264329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F0"/>
                    </a:solidFill>
                    <a:cs typeface="MV Boli" panose="02000500030200090000" pitchFamily="2" charset="0"/>
                  </a:rPr>
                  <a:t>LOKESHWAREN.P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D86C6F8-CF2A-F5B6-2B40-0A2B98AC866C}"/>
                  </a:ext>
                </a:extLst>
              </p:cNvPr>
              <p:cNvSpPr txBox="1"/>
              <p:nvPr/>
            </p:nvSpPr>
            <p:spPr>
              <a:xfrm>
                <a:off x="6165444" y="4264329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B0F0"/>
                    </a:solidFill>
                  </a:rPr>
                  <a:t>lwaran325@gmail.com</a:t>
                </a:r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B3391E0A-DF59-9CF7-A103-76F611464055}"/>
                  </a:ext>
                </a:extLst>
              </p:cNvPr>
              <p:cNvSpPr txBox="1"/>
              <p:nvPr/>
            </p:nvSpPr>
            <p:spPr>
              <a:xfrm>
                <a:off x="411130" y="4900630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1BB899E9-7791-8A79-533F-840432FF69E0}"/>
                  </a:ext>
                </a:extLst>
              </p:cNvPr>
              <p:cNvSpPr txBox="1"/>
              <p:nvPr/>
            </p:nvSpPr>
            <p:spPr>
              <a:xfrm>
                <a:off x="6187792" y="4900630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18CE6F48-5AA6-084B-BE01-303A8E73F661}"/>
                  </a:ext>
                </a:extLst>
              </p:cNvPr>
              <p:cNvSpPr txBox="1"/>
              <p:nvPr/>
            </p:nvSpPr>
            <p:spPr>
              <a:xfrm>
                <a:off x="410952" y="5490147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648DFCA2-1784-218F-73FA-77D19F76AEED}"/>
                  </a:ext>
                </a:extLst>
              </p:cNvPr>
              <p:cNvSpPr txBox="1"/>
              <p:nvPr/>
            </p:nvSpPr>
            <p:spPr>
              <a:xfrm>
                <a:off x="6187614" y="5490147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4103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48C616E-995F-EAE5-FF71-A44A20404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694826" y="179277"/>
            <a:ext cx="8172450" cy="6494530"/>
          </a:xfrm>
        </p:spPr>
        <p:txBody>
          <a:bodyPr/>
          <a:lstStyle/>
          <a:p>
            <a:r>
              <a:rPr lang="en-US" sz="2800" dirty="0">
                <a:solidFill>
                  <a:srgbClr val="92DCEF"/>
                </a:solidFill>
                <a:latin typeface="Mokoto"/>
              </a:rPr>
              <a:t>Impact/Potential Value of the </a:t>
            </a:r>
            <a:r>
              <a:rPr lang="en-US" sz="2800" dirty="0" err="1" smtClean="0">
                <a:solidFill>
                  <a:srgbClr val="92DCEF"/>
                </a:solidFill>
                <a:latin typeface="Mokoto"/>
              </a:rPr>
              <a:t>Applicatio</a:t>
            </a:r>
            <a:endParaRPr sz="2800" smtClean="0">
              <a:solidFill>
                <a:srgbClr val="92DCEF"/>
              </a:solidFill>
              <a:latin typeface="Mokoto"/>
            </a:endParaRPr>
          </a:p>
          <a:p>
            <a:endParaRPr sz="2800" smtClean="0">
              <a:solidFill>
                <a:srgbClr val="92DCEF"/>
              </a:solidFill>
              <a:latin typeface="Mokoto"/>
            </a:endParaRPr>
          </a:p>
          <a:p>
            <a:pPr marL="514350" indent="-514350">
              <a:buAutoNum type="arabicPeriod"/>
            </a:pPr>
            <a:r>
              <a:rPr sz="2800" smtClean="0">
                <a:solidFill>
                  <a:srgbClr val="92DCEF"/>
                </a:solidFill>
                <a:latin typeface="Mokoto"/>
              </a:rPr>
              <a:t>Personalized </a:t>
            </a:r>
            <a:r>
              <a:rPr sz="2800" smtClean="0">
                <a:solidFill>
                  <a:srgbClr val="92DCEF"/>
                </a:solidFill>
                <a:latin typeface="Mokoto"/>
              </a:rPr>
              <a:t>Learning: Helps users identify knowledge gaps and recommends tailored learning paths, enhancing skill development and </a:t>
            </a:r>
            <a:r>
              <a:rPr sz="2800" smtClean="0">
                <a:solidFill>
                  <a:srgbClr val="92DCEF"/>
                </a:solidFill>
                <a:latin typeface="Mokoto"/>
              </a:rPr>
              <a:t>retention</a:t>
            </a:r>
          </a:p>
          <a:p>
            <a:pPr marL="514350" indent="-514350">
              <a:buAutoNum type="arabicPeriod"/>
            </a:pPr>
            <a:r>
              <a:rPr sz="2800" smtClean="0">
                <a:solidFill>
                  <a:srgbClr val="92DCEF"/>
                </a:solidFill>
                <a:latin typeface="Mokoto"/>
              </a:rPr>
              <a:t>.2</a:t>
            </a:r>
            <a:r>
              <a:rPr sz="2800" smtClean="0">
                <a:solidFill>
                  <a:srgbClr val="92DCEF"/>
                </a:solidFill>
                <a:latin typeface="Mokoto"/>
              </a:rPr>
              <a:t>. Career Advancement: Enables professionals to discover new skills, boosting career prospects and adaptability </a:t>
            </a:r>
            <a:r>
              <a:rPr sz="2800" smtClean="0">
                <a:solidFill>
                  <a:srgbClr val="92DCEF"/>
                </a:solidFill>
                <a:latin typeface="Mokoto"/>
              </a:rPr>
              <a:t>in a </a:t>
            </a:r>
            <a:r>
              <a:rPr sz="2800" smtClean="0">
                <a:solidFill>
                  <a:srgbClr val="92DCEF"/>
                </a:solidFill>
                <a:latin typeface="Mokoto"/>
              </a:rPr>
              <a:t>rapidly changing job </a:t>
            </a:r>
            <a:r>
              <a:rPr sz="2800" smtClean="0">
                <a:solidFill>
                  <a:srgbClr val="92DCEF"/>
                </a:solidFill>
                <a:latin typeface="Mokoto"/>
              </a:rPr>
              <a:t>market</a:t>
            </a:r>
          </a:p>
          <a:p>
            <a:pPr marL="514350" indent="-514350">
              <a:buAutoNum type="arabicPeriod"/>
            </a:pPr>
            <a:r>
              <a:rPr sz="2800" smtClean="0">
                <a:solidFill>
                  <a:srgbClr val="92DCEF"/>
                </a:solidFill>
                <a:latin typeface="Mokoto"/>
              </a:rPr>
              <a:t>.</a:t>
            </a:r>
            <a:r>
              <a:rPr sz="2800" smtClean="0">
                <a:solidFill>
                  <a:srgbClr val="92DCEF"/>
                </a:solidFill>
                <a:latin typeface="Mokoto"/>
              </a:rPr>
              <a:t>3. Increased Efficiency: Streamlines skill assessment and development, saving time and resources for individuals and </a:t>
            </a:r>
            <a:r>
              <a:rPr sz="2800" smtClean="0">
                <a:solidFill>
                  <a:srgbClr val="92DCEF"/>
                </a:solidFill>
                <a:latin typeface="Mokoto"/>
              </a:rPr>
              <a:t>organizations</a:t>
            </a:r>
          </a:p>
          <a:p>
            <a:pPr marL="514350" indent="-514350"/>
            <a:endParaRPr lang="en-US" sz="2800" dirty="0"/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xmlns="" id="{12A2460F-6637-CC7D-6F7F-11D67C32166D}"/>
              </a:ext>
            </a:extLst>
          </p:cNvPr>
          <p:cNvSpPr/>
          <p:nvPr/>
        </p:nvSpPr>
        <p:spPr>
          <a:xfrm>
            <a:off x="7813011" y="1741766"/>
            <a:ext cx="3999263" cy="3072083"/>
          </a:xfrm>
          <a:custGeom>
            <a:avLst/>
            <a:gdLst/>
            <a:ahLst/>
            <a:cxnLst/>
            <a:rect l="l" t="t" r="r" b="b"/>
            <a:pathLst>
              <a:path w="5998894" h="4608125">
                <a:moveTo>
                  <a:pt x="0" y="0"/>
                </a:moveTo>
                <a:lnTo>
                  <a:pt x="5998895" y="0"/>
                </a:lnTo>
                <a:lnTo>
                  <a:pt x="5998895" y="4608125"/>
                </a:lnTo>
                <a:lnTo>
                  <a:pt x="0" y="4608125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xmlns="" val="22615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6214EA5-9F71-6727-C6E0-82C279CA0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Solution Proposed by your Team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4610307-A60C-FF71-E170-1A03D6B1616F}"/>
              </a:ext>
            </a:extLst>
          </p:cNvPr>
          <p:cNvGrpSpPr/>
          <p:nvPr/>
        </p:nvGrpSpPr>
        <p:grpSpPr>
          <a:xfrm>
            <a:off x="1076211" y="1180060"/>
            <a:ext cx="10435368" cy="4600980"/>
            <a:chOff x="588531" y="1197752"/>
            <a:chExt cx="8617615" cy="47294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3927589F-A1F6-CFBE-198C-3B1A35AA4135}"/>
                </a:ext>
              </a:extLst>
            </p:cNvPr>
            <p:cNvSpPr txBox="1"/>
            <p:nvPr/>
          </p:nvSpPr>
          <p:spPr>
            <a:xfrm>
              <a:off x="588531" y="1294510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7F03AAC-C47F-601D-5CCB-817E4DB17DF4}"/>
                </a:ext>
              </a:extLst>
            </p:cNvPr>
            <p:cNvSpPr txBox="1"/>
            <p:nvPr/>
          </p:nvSpPr>
          <p:spPr>
            <a:xfrm>
              <a:off x="588531" y="1395521"/>
              <a:ext cx="3873462" cy="253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b="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Solution Highlights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26DE322A-0C3B-AC50-21BA-740E4F281C0C}"/>
                </a:ext>
              </a:extLst>
            </p:cNvPr>
            <p:cNvSpPr txBox="1"/>
            <p:nvPr/>
          </p:nvSpPr>
          <p:spPr>
            <a:xfrm>
              <a:off x="4942642" y="1197752"/>
              <a:ext cx="4263504" cy="46326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txBody>
            <a:bodyPr wrap="square" lIns="91440" tIns="91440" rIns="91440" bIns="91440" rtlCol="0">
              <a:noAutofit/>
            </a:bodyPr>
            <a:lstStyle>
              <a:defPPr>
                <a:defRPr lang="en-US"/>
              </a:defPPr>
              <a:lvl1pPr>
                <a:defRPr sz="1600" b="1">
                  <a:solidFill>
                    <a:srgbClr val="00B0F0"/>
                  </a:solidFill>
                </a:defRPr>
              </a:lvl1pPr>
            </a:lstStyle>
            <a:p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7E20AD7-C9A2-C6C0-ACA3-39BD89D96274}"/>
                </a:ext>
              </a:extLst>
            </p:cNvPr>
            <p:cNvSpPr txBox="1"/>
            <p:nvPr/>
          </p:nvSpPr>
          <p:spPr>
            <a:xfrm>
              <a:off x="4975956" y="1364374"/>
              <a:ext cx="3873462" cy="2530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T Norms" panose="02000503030000020003" pitchFamily="50" charset="0"/>
                  <a:cs typeface="MV Boli" panose="02000500030200090000" pitchFamily="2" charset="0"/>
                </a:defRPr>
              </a:lvl1pPr>
            </a:lstStyle>
            <a:p>
              <a:r>
                <a:rPr lang="en-US" b="0" dirty="0">
                  <a:solidFill>
                    <a:schemeClr val="bg1">
                      <a:lumMod val="50000"/>
                    </a:schemeClr>
                  </a:solidFill>
                  <a:latin typeface="+mn-lt"/>
                </a:rPr>
                <a:t> Key Features / Approach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48000" y="2136339"/>
            <a:ext cx="3016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Improved </a:t>
            </a:r>
            <a:r>
              <a:rPr lang="en-US" dirty="0" smtClean="0"/>
              <a:t>Skill Development: Enhances users' skills and knowledge, leading to personal and professional growth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r>
              <a:rPr lang="en-US" dirty="0" smtClean="0"/>
              <a:t>2</a:t>
            </a:r>
            <a:r>
              <a:rPr lang="en-US" dirty="0" smtClean="0"/>
              <a:t>. Enhanced Employability: Increases job prospects and career advancement </a:t>
            </a:r>
            <a:r>
              <a:rPr lang="en-US" dirty="0" smtClean="0"/>
              <a:t>opportunities</a:t>
            </a:r>
          </a:p>
          <a:p>
            <a:pPr marL="342900" indent="-342900">
              <a:buAutoNum type="arabicPeriod"/>
            </a:pPr>
            <a:r>
              <a:rPr lang="en-US" dirty="0" smtClean="0"/>
              <a:t>.</a:t>
            </a:r>
            <a:r>
              <a:rPr lang="en-US" dirty="0" smtClean="0"/>
              <a:t>3. Increased Efficiency: Streamlines skill assessment and development, saving time </a:t>
            </a:r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992470" y="1815353"/>
            <a:ext cx="21515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Skill </a:t>
            </a:r>
            <a:r>
              <a:rPr lang="en-US" dirty="0" smtClean="0"/>
              <a:t>Assessment: AI-powered assessment to identify knowledge gaps and skill </a:t>
            </a:r>
            <a:r>
              <a:rPr lang="en-US" dirty="0" smtClean="0"/>
              <a:t>levels</a:t>
            </a:r>
          </a:p>
          <a:p>
            <a:pPr marL="342900" indent="-342900">
              <a:buAutoNum type="arabicPeriod"/>
            </a:pPr>
            <a:r>
              <a:rPr lang="en-US" dirty="0" smtClean="0"/>
              <a:t>.</a:t>
            </a:r>
            <a:r>
              <a:rPr lang="en-US" dirty="0" smtClean="0"/>
              <a:t>2. Personalized Learning Paths: Customized learning recommendations based on </a:t>
            </a:r>
            <a:r>
              <a:rPr lang="en-US" dirty="0" smtClean="0"/>
              <a:t>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814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21540" y="204677"/>
            <a:ext cx="8172450" cy="6508893"/>
          </a:xfrm>
        </p:spPr>
        <p:txBody>
          <a:bodyPr/>
          <a:lstStyle/>
          <a:p>
            <a:pPr algn="ctr"/>
            <a:r>
              <a:rPr lang="en-US" dirty="0"/>
              <a:t>Technologies </a:t>
            </a:r>
            <a:r>
              <a:rPr lang="en-US" dirty="0" smtClean="0"/>
              <a:t>Used</a:t>
            </a:r>
            <a:endParaRPr/>
          </a:p>
          <a:p>
            <a:pPr algn="ctr"/>
            <a:endParaRPr smtClean="0"/>
          </a:p>
          <a:p>
            <a:pPr algn="ctr"/>
            <a:r>
              <a:rPr smtClean="0"/>
              <a:t>Frontend</a:t>
            </a:r>
          </a:p>
          <a:p>
            <a:pPr algn="ctr"/>
            <a:r>
              <a:rPr smtClean="0"/>
              <a:t>:</a:t>
            </a:r>
            <a:r>
              <a:rPr smtClean="0"/>
              <a:t>1. React or Angular: JavaScript frameworks for building a responsive and interactive user interface</a:t>
            </a:r>
            <a:r>
              <a:rPr smtClean="0"/>
              <a:t>.</a:t>
            </a:r>
          </a:p>
          <a:p>
            <a:pPr algn="ctr"/>
            <a:r>
              <a:rPr smtClean="0"/>
              <a:t>2</a:t>
            </a:r>
            <a:r>
              <a:rPr smtClean="0"/>
              <a:t>. HTML5 and CSS3: For structuring and styling the </a:t>
            </a:r>
            <a:r>
              <a:rPr smtClean="0"/>
              <a:t>application.</a:t>
            </a:r>
          </a:p>
          <a:p>
            <a:pPr algn="ctr"/>
            <a:r>
              <a:rPr smtClean="0"/>
              <a:t>3. </a:t>
            </a:r>
            <a:r>
              <a:rPr smtClean="0"/>
              <a:t>JavaScript: For client-side scripting and dynamic functionality</a:t>
            </a:r>
            <a:r>
              <a:rPr smtClean="0"/>
              <a:t>.</a:t>
            </a:r>
          </a:p>
          <a:p>
            <a:pPr algn="ctr"/>
            <a:r>
              <a:rPr smtClean="0"/>
              <a:t>Backend</a:t>
            </a:r>
          </a:p>
          <a:p>
            <a:pPr algn="ctr"/>
            <a:r>
              <a:rPr smtClean="0"/>
              <a:t>:1</a:t>
            </a:r>
            <a:r>
              <a:rPr smtClean="0"/>
              <a:t>. Node.js: JavaScript runtime environment for building a scalable and efficient server-side </a:t>
            </a:r>
            <a:r>
              <a:rPr smtClean="0"/>
              <a:t>application</a:t>
            </a:r>
          </a:p>
          <a:p>
            <a:pPr algn="ctr"/>
            <a:r>
              <a:rPr smtClean="0"/>
              <a:t>.</a:t>
            </a:r>
            <a:r>
              <a:rPr smtClean="0"/>
              <a:t>2. Express.js: Framework for building web applications and APIs</a:t>
            </a:r>
            <a:r>
              <a:rPr smtClean="0"/>
              <a:t>.</a:t>
            </a:r>
          </a:p>
          <a:p>
            <a:pPr algn="ctr"/>
            <a:r>
              <a:rPr smtClean="0"/>
              <a:t>3</a:t>
            </a:r>
            <a:r>
              <a:rPr smtClean="0"/>
              <a:t>. Python or Ruby: Alternative programming languages for </a:t>
            </a:r>
            <a:r>
              <a:rPr smtClean="0"/>
              <a:t>backend</a:t>
            </a:r>
            <a:endParaRPr smtClean="0"/>
          </a:p>
        </p:txBody>
      </p:sp>
    </p:spTree>
    <p:extLst>
      <p:ext uri="{BB962C8B-B14F-4D97-AF65-F5344CB8AC3E}">
        <p14:creationId xmlns:p14="http://schemas.microsoft.com/office/powerpoint/2010/main" xmlns="" val="378354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21540" y="204677"/>
            <a:ext cx="8172450" cy="6660729"/>
          </a:xfrm>
        </p:spPr>
        <p:txBody>
          <a:bodyPr/>
          <a:lstStyle/>
          <a:p>
            <a:pPr algn="ctr"/>
            <a:r>
              <a:rPr lang="en-US" dirty="0"/>
              <a:t>Gen AI Tool </a:t>
            </a:r>
            <a:r>
              <a:rPr lang="en-US" dirty="0" smtClean="0"/>
              <a:t>Utilization</a:t>
            </a:r>
          </a:p>
          <a:p>
            <a:pPr marL="457200" indent="-457200" algn="ctr">
              <a:buAutoNum type="arabicPeriod"/>
            </a:pPr>
            <a:r>
              <a:rPr smtClean="0"/>
              <a:t>AI-powered </a:t>
            </a:r>
            <a:r>
              <a:rPr smtClean="0"/>
              <a:t>skill assessment: Utilize natural language processing (NLP) and machine learning algorithms to analyze user input and assess their </a:t>
            </a:r>
            <a:r>
              <a:rPr smtClean="0"/>
              <a:t>skills</a:t>
            </a:r>
          </a:p>
          <a:p>
            <a:pPr marL="457200" indent="-457200" algn="ctr">
              <a:buAutoNum type="arabicPeriod"/>
            </a:pPr>
            <a:r>
              <a:rPr smtClean="0"/>
              <a:t>.</a:t>
            </a:r>
            <a:r>
              <a:rPr smtClean="0"/>
              <a:t>2. Personalized learning recommendations: Leverage collaborative filtering and content-based filtering to suggest relevant learning resources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3</a:t>
            </a:r>
            <a:r>
              <a:rPr smtClean="0"/>
              <a:t>. Intelligent career guidance: Employ predictive analytics and machine learning to suggest career paths based on user skills and interests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4</a:t>
            </a:r>
            <a:r>
              <a:rPr smtClean="0"/>
              <a:t>. Automated content generation: Use AI-powered tools to generate high-quality learning content, such as interactive simulations and adaptive assessments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5</a:t>
            </a:r>
            <a:r>
              <a:rPr smtClean="0"/>
              <a:t>. Chatbots and virtual assistants: Implement conversational AI to provide users with support and guidance throughout their learning journey.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889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5459375"/>
          </a:xfrm>
        </p:spPr>
        <p:txBody>
          <a:bodyPr/>
          <a:lstStyle/>
          <a:p>
            <a:pPr algn="ctr"/>
            <a:r>
              <a:rPr lang="en-US" dirty="0"/>
              <a:t>System Architecture, Functionalities and Design </a:t>
            </a:r>
            <a:r>
              <a:rPr lang="en-US" dirty="0" smtClean="0"/>
              <a:t>Diagram</a:t>
            </a:r>
            <a:endParaRPr smtClean="0"/>
          </a:p>
          <a:p>
            <a:pPr algn="ctr"/>
            <a:r>
              <a:rPr smtClean="0"/>
              <a:t>System Architecture</a:t>
            </a:r>
            <a:r>
              <a:rPr smtClean="0"/>
              <a:t>:</a:t>
            </a:r>
          </a:p>
          <a:p>
            <a:pPr marL="457200" indent="-457200" algn="ctr">
              <a:buAutoNum type="arabicPeriod"/>
            </a:pPr>
            <a:r>
              <a:rPr smtClean="0"/>
              <a:t>Frontend</a:t>
            </a:r>
            <a:r>
              <a:rPr smtClean="0"/>
              <a:t>: User interface built using React, Angular, or Vue.js, with HTML5, CSS3, and JavaScript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2</a:t>
            </a:r>
            <a:r>
              <a:rPr smtClean="0"/>
              <a:t>. Backend: RESTful API built using Node.js, Express.js, Python, or Ruby, with a database (MongoDB, MySQL, or PostgreSQL</a:t>
            </a:r>
            <a:r>
              <a:rPr smtClean="0"/>
              <a:t>)</a:t>
            </a:r>
          </a:p>
          <a:p>
            <a:pPr marL="457200" indent="-457200" algn="ctr">
              <a:buAutoNum type="arabicPeriod"/>
            </a:pPr>
            <a:r>
              <a:rPr smtClean="0"/>
              <a:t>.</a:t>
            </a:r>
            <a:r>
              <a:rPr smtClean="0"/>
              <a:t>3. AI/ML Engine: Integrated AI and machine learning framework (TensorFlow, PyTorch, or Scikit-learn) for skill assessment, recommendation, and </a:t>
            </a:r>
            <a:r>
              <a:rPr smtClean="0"/>
              <a:t>prediction</a:t>
            </a:r>
          </a:p>
          <a:p>
            <a:pPr marL="457200" indent="-457200" algn="ctr">
              <a:buAutoNum type="arabicPeriod"/>
            </a:pPr>
            <a:r>
              <a:rPr smtClean="0"/>
              <a:t>.</a:t>
            </a:r>
            <a:r>
              <a:rPr smtClean="0"/>
              <a:t>4. Content Repository: Centralized storage for learning resources, courses, and tutorials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5</a:t>
            </a:r>
            <a:r>
              <a:rPr smtClean="0"/>
              <a:t>. Authentication: Secure authentication and authorization using OAuth, OpenID Connect, </a:t>
            </a:r>
            <a:r>
              <a:rPr smtClean="0"/>
              <a:t>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153DDD6-C042-4BE0-541F-B6C6B9D3B102}"/>
              </a:ext>
            </a:extLst>
          </p:cNvPr>
          <p:cNvSpPr txBox="1"/>
          <p:nvPr/>
        </p:nvSpPr>
        <p:spPr>
          <a:xfrm>
            <a:off x="553720" y="1247140"/>
            <a:ext cx="880872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Please specify the following: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flow of data and processing steps within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components involved and their interactions.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pipeline, API, and external services utilized in the process.</a:t>
            </a:r>
          </a:p>
        </p:txBody>
      </p:sp>
    </p:spTree>
    <p:extLst>
      <p:ext uri="{BB962C8B-B14F-4D97-AF65-F5344CB8AC3E}">
        <p14:creationId xmlns:p14="http://schemas.microsoft.com/office/powerpoint/2010/main" xmlns="" val="70647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721539" y="-174812"/>
            <a:ext cx="9721907" cy="5867692"/>
          </a:xfrm>
        </p:spPr>
        <p:txBody>
          <a:bodyPr/>
          <a:lstStyle/>
          <a:p>
            <a:pPr algn="ctr"/>
            <a:r>
              <a:rPr lang="en-US" dirty="0"/>
              <a:t>How it </a:t>
            </a:r>
            <a:r>
              <a:rPr lang="en-US" dirty="0" smtClean="0"/>
              <a:t>works</a:t>
            </a:r>
          </a:p>
          <a:p>
            <a:pPr algn="ctr"/>
            <a:r>
              <a:rPr smtClean="0"/>
              <a:t>Step 1: User Registration and Profile Creation- Users register and create a profile, providing basic information and skill interests.- The system generates a unique user ID and stores the profile in the database</a:t>
            </a:r>
            <a:r>
              <a:rPr smtClean="0"/>
              <a:t>.</a:t>
            </a:r>
          </a:p>
          <a:p>
            <a:pPr algn="ctr"/>
            <a:r>
              <a:rPr smtClean="0"/>
              <a:t>Step </a:t>
            </a:r>
            <a:r>
              <a:rPr smtClean="0"/>
              <a:t>2: Skill Assessment- Users take a skill assessment, which can be a quiz, survey, or AI-powered evaluation.- The assessment measures their current skill level and identifies knowledge gaps</a:t>
            </a:r>
            <a:r>
              <a:rPr smtClean="0"/>
              <a:t>.</a:t>
            </a:r>
          </a:p>
          <a:p>
            <a:pPr algn="ctr"/>
            <a:r>
              <a:rPr smtClean="0"/>
              <a:t>Step </a:t>
            </a:r>
            <a:r>
              <a:rPr smtClean="0"/>
              <a:t>3: AI-Powered Skill Profiling- The AI/ML engine analyzes the assessment results and generates a skill profile.- The profile highlights strengths, weaknesses, and recommendations for improvement</a:t>
            </a:r>
            <a:r>
              <a:rPr smtClean="0"/>
              <a:t>.</a:t>
            </a:r>
          </a:p>
          <a:p>
            <a:pPr algn="ctr"/>
            <a:r>
              <a:rPr smtClean="0"/>
              <a:t>Step </a:t>
            </a:r>
            <a:r>
              <a:rPr smtClean="0"/>
              <a:t>4: Personalized Learning Recommendations- The system suggests relevant learning resources, courses, and tutorials based on the skill profile.- Recommendations are tailored to the user's skill level, interests, and </a:t>
            </a:r>
            <a:r>
              <a:rPr smtClean="0"/>
              <a:t>career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374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6176494"/>
          </a:xfrm>
        </p:spPr>
        <p:txBody>
          <a:bodyPr/>
          <a:lstStyle/>
          <a:p>
            <a:pPr algn="ctr"/>
            <a:r>
              <a:rPr lang="en-US" dirty="0"/>
              <a:t>How It </a:t>
            </a:r>
            <a:r>
              <a:rPr lang="en-US" dirty="0" smtClean="0"/>
              <a:t>Works</a:t>
            </a:r>
          </a:p>
          <a:p>
            <a:pPr algn="ctr"/>
            <a:r>
              <a:rPr smtClean="0"/>
              <a:t>AI-Powered </a:t>
            </a:r>
            <a:r>
              <a:rPr smtClean="0"/>
              <a:t>Engine</a:t>
            </a:r>
          </a:p>
          <a:p>
            <a:pPr marL="457200" indent="-457200" algn="ctr">
              <a:buAutoNum type="arabicPeriod"/>
            </a:pPr>
            <a:r>
              <a:rPr smtClean="0"/>
              <a:t>Skill </a:t>
            </a:r>
            <a:r>
              <a:rPr smtClean="0"/>
              <a:t>Profiling: The AI/ML engine analyzes assessment results and generates a skill </a:t>
            </a:r>
            <a:r>
              <a:rPr smtClean="0"/>
              <a:t>profile</a:t>
            </a:r>
          </a:p>
          <a:p>
            <a:pPr marL="457200" indent="-457200" algn="ctr">
              <a:buAutoNum type="arabicPeriod"/>
            </a:pPr>
            <a:r>
              <a:rPr smtClean="0"/>
              <a:t>.</a:t>
            </a:r>
            <a:r>
              <a:rPr smtClean="0"/>
              <a:t>2. Recommendation Generation: The engine suggests </a:t>
            </a:r>
            <a:r>
              <a:rPr smtClean="0"/>
              <a:t>p</a:t>
            </a:r>
          </a:p>
          <a:p>
            <a:pPr algn="ctr"/>
            <a:r>
              <a:rPr smtClean="0"/>
              <a:t>ersonalized </a:t>
            </a:r>
            <a:r>
              <a:rPr smtClean="0"/>
              <a:t>learning resources based on the skill profile</a:t>
            </a:r>
            <a:r>
              <a:rPr smtClean="0"/>
              <a:t>.</a:t>
            </a:r>
          </a:p>
          <a:p>
            <a:pPr algn="ctr"/>
            <a:r>
              <a:rPr smtClean="0"/>
              <a:t>3</a:t>
            </a:r>
            <a:r>
              <a:rPr smtClean="0"/>
              <a:t>. Career Insights: The engine provides career insights, job market trends, and guidance</a:t>
            </a:r>
            <a:r>
              <a:rPr smtClean="0"/>
              <a:t>.</a:t>
            </a:r>
          </a:p>
          <a:p>
            <a:pPr algn="ctr"/>
            <a:r>
              <a:rPr smtClean="0"/>
              <a:t>4</a:t>
            </a:r>
            <a:r>
              <a:rPr smtClean="0"/>
              <a:t>. Continuous Improvement: The engine refines recommendations based on user feedback and </a:t>
            </a:r>
            <a:r>
              <a:rPr smtClean="0"/>
              <a:t>analytics</a:t>
            </a:r>
          </a:p>
          <a:p>
            <a:pPr algn="ctr"/>
            <a:r>
              <a:rPr smtClean="0"/>
              <a:t>Backend Processing</a:t>
            </a:r>
          </a:p>
          <a:p>
            <a:pPr marL="457200" indent="-457200" algn="ctr">
              <a:buAutoNum type="arabicPeriod"/>
            </a:pPr>
            <a:r>
              <a:rPr smtClean="0"/>
              <a:t>Data </a:t>
            </a:r>
            <a:r>
              <a:rPr smtClean="0"/>
              <a:t>Storage: User profiles, skill assessments, and learning resources are stored in a database</a:t>
            </a:r>
            <a:r>
              <a:rPr smtClean="0"/>
              <a:t>.</a:t>
            </a:r>
          </a:p>
          <a:p>
            <a:pPr marL="457200" indent="-457200" algn="ctr">
              <a:buAutoNum type="arabicPeriod"/>
            </a:pPr>
            <a:r>
              <a:rPr smtClean="0"/>
              <a:t>2</a:t>
            </a:r>
            <a:r>
              <a:rPr smtClean="0"/>
              <a:t>. API Integration: The system integrates with external APIs for learning resources and job market data</a:t>
            </a:r>
            <a:r>
              <a:rPr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70553580"/>
      </p:ext>
    </p:extLst>
  </p:cSld>
  <p:clrMapOvr>
    <a:masterClrMapping/>
  </p:clrMapOvr>
</p:sld>
</file>

<file path=ppt/theme/theme1.xml><?xml version="1.0" encoding="utf-8"?>
<a:theme xmlns:a="http://schemas.openxmlformats.org/drawingml/2006/main" name="Hexaware Master">
  <a:themeElements>
    <a:clrScheme name="Custom 4">
      <a:dk1>
        <a:srgbClr val="000000"/>
      </a:dk1>
      <a:lt1>
        <a:srgbClr val="FFFFFF"/>
      </a:lt1>
      <a:dk2>
        <a:srgbClr val="07125E"/>
      </a:dk2>
      <a:lt2>
        <a:srgbClr val="FFFFFF"/>
      </a:lt2>
      <a:accent1>
        <a:srgbClr val="3C2C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EA9D00"/>
      </a:accent6>
      <a:hlink>
        <a:srgbClr val="3C2C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Light_Corporate Template.pptx" id="{41E689D6-C531-47CC-AFF0-309785A80631}" vid="{C5795010-44E4-4FE2-851A-4FC5D2C485C8}"/>
    </a:ext>
  </a:extLst>
</a:theme>
</file>

<file path=ppt/theme/theme2.xml><?xml version="1.0" encoding="utf-8"?>
<a:theme xmlns:a="http://schemas.openxmlformats.org/drawingml/2006/main" name="1_Hexaware Master">
  <a:themeElements>
    <a:clrScheme name="Hexaware">
      <a:dk1>
        <a:srgbClr val="02051C"/>
      </a:dk1>
      <a:lt1>
        <a:srgbClr val="FFFFFF"/>
      </a:lt1>
      <a:dk2>
        <a:srgbClr val="07125E"/>
      </a:dk2>
      <a:lt2>
        <a:srgbClr val="FFFFFF"/>
      </a:lt2>
      <a:accent1>
        <a:srgbClr val="3C2D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FF6300"/>
      </a:accent6>
      <a:hlink>
        <a:srgbClr val="3C2D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Dark_Corporate Template.pptx" id="{0DE496D9-96E7-4561-826E-A79144D83BB8}" vid="{7132E963-DE00-4AC0-86D2-3969C5A95D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Light_Corporate Template</Template>
  <TotalTime>18720</TotalTime>
  <Words>1274</Words>
  <Application>Microsoft Office PowerPoint</Application>
  <PresentationFormat>Custom</PresentationFormat>
  <Paragraphs>114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Hexaware Master</vt:lpstr>
      <vt:lpstr>1_Hexaware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</dc:title>
  <dc:creator>Danielle Sanders</dc:creator>
  <cp:lastModifiedBy>Admin</cp:lastModifiedBy>
  <cp:revision>43</cp:revision>
  <dcterms:created xsi:type="dcterms:W3CDTF">2023-12-01T15:20:00Z</dcterms:created>
  <dcterms:modified xsi:type="dcterms:W3CDTF">2024-09-03T16:24:18Z</dcterms:modified>
</cp:coreProperties>
</file>