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2" r:id="rId2"/>
    <p:sldId id="321" r:id="rId3"/>
    <p:sldId id="267" r:id="rId4"/>
    <p:sldId id="269" r:id="rId5"/>
    <p:sldId id="303" r:id="rId6"/>
    <p:sldId id="297" r:id="rId7"/>
    <p:sldId id="314" r:id="rId8"/>
    <p:sldId id="315" r:id="rId9"/>
    <p:sldId id="316" r:id="rId10"/>
    <p:sldId id="317" r:id="rId11"/>
    <p:sldId id="318" r:id="rId12"/>
    <p:sldId id="319"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EDFB-84E1-DD15-A6A7-05A9E0AF6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9EBC4D-23CE-5BA0-2B32-FD41B4635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B5833-EAD0-165B-CB30-0BBB4D766E35}"/>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C1566498-1A98-1C3B-55F7-3D7B45C17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73F04-E229-2ADC-9C8A-DAE6ED88900D}"/>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244108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A0A9-3090-44A4-7398-CD0FA5E105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DB3C5D-F6BE-5467-DE98-B3F898785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6593F-3C1D-C42B-6519-A827D2D546E3}"/>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BB888181-BE56-D69B-F6F9-974CDD2CF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EB16C-35CC-509F-3C42-C2763F3E723A}"/>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24962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F9877-D951-1284-E79F-CA55319967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7E873-5F13-697B-D08F-9E886940A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EC50D-9ACF-D923-BAF4-913D90A0C52A}"/>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14D50F18-693F-11E6-7F54-484A75E6A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69B44-598D-841D-5C9A-9F8348E732AC}"/>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96522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3B3F-146E-A361-4F62-1026B29D8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0AEA34-7E24-7F4E-9060-C816A1745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63ACC-1159-917B-A115-2FA5E97784B6}"/>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BC21C037-4B4C-C241-F594-ED6C68741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BA3DA-44E8-ED51-A248-47CB06DAB254}"/>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51416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7984-CC5A-AB74-C09D-B7DB58D7B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40222-D2C8-C68D-C820-53A2104DE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D84E7-DD67-D7DC-BB71-072B67A604AD}"/>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8E4C35EF-6C2A-CC20-1054-10749C487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508D2-2889-9998-01D9-46F177C11AAE}"/>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68411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D090-9552-DC0A-6064-06B6232DF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D26BEA-4CD9-3701-DA2E-68C1304CA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96B5AD-2EE0-6563-9A78-57734F6490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F3580-5E62-2937-1155-89F9367F2C47}"/>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6" name="Footer Placeholder 5">
            <a:extLst>
              <a:ext uri="{FF2B5EF4-FFF2-40B4-BE49-F238E27FC236}">
                <a16:creationId xmlns:a16="http://schemas.microsoft.com/office/drawing/2014/main" id="{C372CA5D-83D2-4620-B7E6-F8ADFFFA2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EC771F-B370-A106-BDA1-5E90A4EE317B}"/>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369083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B03D-CA47-1316-FF27-54522E23B7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35ADE4-7C23-3F19-FCA5-504022F98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7F2A04-C13C-F9ED-11CE-8BE6D238F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C481E3-ABA7-EB37-B571-3EFE4C4ED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C5FB3-C4D7-C525-229A-507F37C67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DEE922-2376-1633-54D7-64E5EB7775F8}"/>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8" name="Footer Placeholder 7">
            <a:extLst>
              <a:ext uri="{FF2B5EF4-FFF2-40B4-BE49-F238E27FC236}">
                <a16:creationId xmlns:a16="http://schemas.microsoft.com/office/drawing/2014/main" id="{60E5E327-CB13-0432-8283-4D8BF6F471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CEFB81-D162-13C6-7682-ED330CB7EC40}"/>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85613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FFCA-6D67-9660-9701-3824E01711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8BDBA3-37DF-2E4F-08A3-D9F636EB9AAE}"/>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4" name="Footer Placeholder 3">
            <a:extLst>
              <a:ext uri="{FF2B5EF4-FFF2-40B4-BE49-F238E27FC236}">
                <a16:creationId xmlns:a16="http://schemas.microsoft.com/office/drawing/2014/main" id="{A94B7AC1-C5BA-FC6D-8DC5-1272F5FC7B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8194F6-F400-BC0D-C11A-56E57F89C249}"/>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316143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68DD4-A345-76FA-EBA9-C63BDAFEC4F3}"/>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3" name="Footer Placeholder 2">
            <a:extLst>
              <a:ext uri="{FF2B5EF4-FFF2-40B4-BE49-F238E27FC236}">
                <a16:creationId xmlns:a16="http://schemas.microsoft.com/office/drawing/2014/main" id="{CB2A3D5C-8747-35B1-2497-CB7BD37381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4ED24D-96F0-8E98-8E06-7EDC2C5CD4D1}"/>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21391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4AD8-C2FE-841E-5761-AA16776CB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1017F4-DC50-BFDA-E4B9-585BA3CE9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8B80BD-832C-EC62-F354-7B2423DD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B78FD-9725-5EE3-4167-9F571E4BB54C}"/>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6" name="Footer Placeholder 5">
            <a:extLst>
              <a:ext uri="{FF2B5EF4-FFF2-40B4-BE49-F238E27FC236}">
                <a16:creationId xmlns:a16="http://schemas.microsoft.com/office/drawing/2014/main" id="{38E20485-5EB9-96FC-6C96-83313A79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5DE1BC-F952-1CA0-1885-6AF96CA99433}"/>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367427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1BBD-F074-4068-1000-7E13C47FF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C8FBA4-F825-F601-226F-46A61D367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E46A9B-7FC6-216F-7922-DC7EC96BD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F0039-BFBD-657F-9B69-2FDE4CD80E74}"/>
              </a:ext>
            </a:extLst>
          </p:cNvPr>
          <p:cNvSpPr>
            <a:spLocks noGrp="1"/>
          </p:cNvSpPr>
          <p:nvPr>
            <p:ph type="dt" sz="half" idx="10"/>
          </p:nvPr>
        </p:nvSpPr>
        <p:spPr/>
        <p:txBody>
          <a:bodyPr/>
          <a:lstStyle/>
          <a:p>
            <a:fld id="{08C071A0-121B-474A-B052-B39D07C391F9}" type="datetimeFigureOut">
              <a:rPr lang="en-IN" smtClean="0"/>
              <a:t>25-12-2023</a:t>
            </a:fld>
            <a:endParaRPr lang="en-IN"/>
          </a:p>
        </p:txBody>
      </p:sp>
      <p:sp>
        <p:nvSpPr>
          <p:cNvPr id="6" name="Footer Placeholder 5">
            <a:extLst>
              <a:ext uri="{FF2B5EF4-FFF2-40B4-BE49-F238E27FC236}">
                <a16:creationId xmlns:a16="http://schemas.microsoft.com/office/drawing/2014/main" id="{55A58F37-FC05-ECA2-3050-C77351180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DDC47E-A333-BC6A-F56E-91ECF6612B6E}"/>
              </a:ext>
            </a:extLst>
          </p:cNvPr>
          <p:cNvSpPr>
            <a:spLocks noGrp="1"/>
          </p:cNvSpPr>
          <p:nvPr>
            <p:ph type="sldNum" sz="quarter" idx="12"/>
          </p:nvPr>
        </p:nvSpPr>
        <p:spPr/>
        <p:txBody>
          <a:bodyPr/>
          <a:lstStyle/>
          <a:p>
            <a:fld id="{2C27B180-4BFD-43CC-9D50-359FAC452792}" type="slidenum">
              <a:rPr lang="en-IN" smtClean="0"/>
              <a:t>‹#›</a:t>
            </a:fld>
            <a:endParaRPr lang="en-IN"/>
          </a:p>
        </p:txBody>
      </p:sp>
    </p:spTree>
    <p:extLst>
      <p:ext uri="{BB962C8B-B14F-4D97-AF65-F5344CB8AC3E}">
        <p14:creationId xmlns:p14="http://schemas.microsoft.com/office/powerpoint/2010/main" val="18743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2DE3C-C670-8936-1E7A-ED1BD72A0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A0A86F-1E1A-119E-68EC-7C3D5C628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D85C7-F273-8431-2625-FF12062AD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071A0-121B-474A-B052-B39D07C391F9}" type="datetimeFigureOut">
              <a:rPr lang="en-IN" smtClean="0"/>
              <a:t>25-12-2023</a:t>
            </a:fld>
            <a:endParaRPr lang="en-IN"/>
          </a:p>
        </p:txBody>
      </p:sp>
      <p:sp>
        <p:nvSpPr>
          <p:cNvPr id="5" name="Footer Placeholder 4">
            <a:extLst>
              <a:ext uri="{FF2B5EF4-FFF2-40B4-BE49-F238E27FC236}">
                <a16:creationId xmlns:a16="http://schemas.microsoft.com/office/drawing/2014/main" id="{A961FD52-3D32-6025-DAEC-9C7937A5C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55EA4F-DFC8-44ED-C263-AC4E838B4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7B180-4BFD-43CC-9D50-359FAC452792}" type="slidenum">
              <a:rPr lang="en-IN" smtClean="0"/>
              <a:t>‹#›</a:t>
            </a:fld>
            <a:endParaRPr lang="en-IN"/>
          </a:p>
        </p:txBody>
      </p:sp>
    </p:spTree>
    <p:extLst>
      <p:ext uri="{BB962C8B-B14F-4D97-AF65-F5344CB8AC3E}">
        <p14:creationId xmlns:p14="http://schemas.microsoft.com/office/powerpoint/2010/main" val="90134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entinel/" TargetMode="External"/><Relationship Id="rId7" Type="http://schemas.openxmlformats.org/officeDocument/2006/relationships/hyperlink" Target="https://docs.microsoft.com/en-us/azure/site-recovery/site-recovery-overview"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docs.microsoft.com/en-us/azure/governance/policy/overview" TargetMode="External"/><Relationship Id="rId5" Type="http://schemas.openxmlformats.org/officeDocument/2006/relationships/hyperlink" Target="https://docs.microsoft.com/en-us/azure/security-center/security-center-intro" TargetMode="External"/><Relationship Id="rId4" Type="http://schemas.openxmlformats.org/officeDocument/2006/relationships/hyperlink" Target="https://docs.microsoft.com/en-us/azure/key-vault/key-vault-overview"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k21academy.com/microsoft-azure/migrate-sql-server-to-an-azure-sql-managed-instance-on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jobs/view/3715674305/?alternateChannel=search&amp;refId=Q5joQuAoQyplTcOsSJ2Hgg%3D%3D&amp;trackingId=eSrArOzSdo8NMa7P5wX1Yw%3D%3D&amp;trk=d_flagship3_search_srp_job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zure/backup/backup-sql-ser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09519C6-FABC-8E9F-4984-CD4F3419538C}"/>
              </a:ext>
            </a:extLst>
          </p:cNvPr>
          <p:cNvSpPr txBox="1">
            <a:spLocks/>
          </p:cNvSpPr>
          <p:nvPr/>
        </p:nvSpPr>
        <p:spPr>
          <a:xfrm>
            <a:off x="-70648" y="1742094"/>
            <a:ext cx="3166185" cy="48684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spcBef>
                <a:spcPts val="600"/>
              </a:spcBef>
              <a:buFont typeface="+mj-lt"/>
              <a:buAutoNum type="arabicPeriod"/>
            </a:pPr>
            <a:endParaRPr lang="en-IN" sz="1500" dirty="0">
              <a:latin typeface="Arial" panose="020B0604020202020204" pitchFamily="34" charset="0"/>
              <a:cs typeface="Times New Roman" panose="02020603050405020304" pitchFamily="18" charset="0"/>
            </a:endParaRPr>
          </a:p>
        </p:txBody>
      </p:sp>
      <p:pic>
        <p:nvPicPr>
          <p:cNvPr id="5" name="Picture 4" descr="Diagram that shows an architecture for integrating AKS and API Management via mTLS.">
            <a:extLst>
              <a:ext uri="{FF2B5EF4-FFF2-40B4-BE49-F238E27FC236}">
                <a16:creationId xmlns:a16="http://schemas.microsoft.com/office/drawing/2014/main" id="{8A9A4CBC-4B56-2159-BF20-C85C026174B7}"/>
              </a:ext>
            </a:extLst>
          </p:cNvPr>
          <p:cNvPicPr/>
          <p:nvPr/>
        </p:nvPicPr>
        <p:blipFill rotWithShape="1">
          <a:blip r:embed="rId2" cstate="print">
            <a:extLst>
              <a:ext uri="{28A0092B-C50C-407E-A947-70E740481C1C}">
                <a14:useLocalDpi xmlns:a14="http://schemas.microsoft.com/office/drawing/2010/main" val="0"/>
              </a:ext>
            </a:extLst>
          </a:blip>
          <a:srcRect l="20892" r="11041" b="-2"/>
          <a:stretch/>
        </p:blipFill>
        <p:spPr bwMode="auto">
          <a:xfrm>
            <a:off x="3762375" y="2327428"/>
            <a:ext cx="8382000" cy="5073497"/>
          </a:xfrm>
          <a:prstGeom prst="rect">
            <a:avLst/>
          </a:prstGeom>
          <a:noFill/>
        </p:spPr>
      </p:pic>
      <p:pic>
        <p:nvPicPr>
          <p:cNvPr id="6" name="Picture 2">
            <a:extLst>
              <a:ext uri="{FF2B5EF4-FFF2-40B4-BE49-F238E27FC236}">
                <a16:creationId xmlns:a16="http://schemas.microsoft.com/office/drawing/2014/main" id="{92910221-E75E-DB34-F839-E9B9A2AC2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0" y="654457"/>
            <a:ext cx="6048026" cy="195295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F4CB03E-40C0-40D8-41D9-E3285AC72461}"/>
              </a:ext>
            </a:extLst>
          </p:cNvPr>
          <p:cNvSpPr>
            <a:spLocks noGrp="1"/>
          </p:cNvSpPr>
          <p:nvPr>
            <p:ph type="title"/>
          </p:nvPr>
        </p:nvSpPr>
        <p:spPr>
          <a:xfrm>
            <a:off x="2691342" y="-220295"/>
            <a:ext cx="11674929" cy="589882"/>
          </a:xfrm>
        </p:spPr>
        <p:txBody>
          <a:bodyPr anchor="b">
            <a:normAutofit/>
          </a:bodyPr>
          <a:lstStyle/>
          <a:p>
            <a:r>
              <a:rPr lang="en-IN" sz="2400" b="1" u="sng" dirty="0"/>
              <a:t> Azure .NET Microservice Project Strategy</a:t>
            </a:r>
          </a:p>
        </p:txBody>
      </p:sp>
      <p:sp>
        <p:nvSpPr>
          <p:cNvPr id="9" name="TextBox 8">
            <a:extLst>
              <a:ext uri="{FF2B5EF4-FFF2-40B4-BE49-F238E27FC236}">
                <a16:creationId xmlns:a16="http://schemas.microsoft.com/office/drawing/2014/main" id="{B9138380-5565-CB64-1883-798888A367A7}"/>
              </a:ext>
            </a:extLst>
          </p:cNvPr>
          <p:cNvSpPr txBox="1"/>
          <p:nvPr/>
        </p:nvSpPr>
        <p:spPr>
          <a:xfrm>
            <a:off x="-1" y="288104"/>
            <a:ext cx="12125325" cy="461665"/>
          </a:xfrm>
          <a:prstGeom prst="rect">
            <a:avLst/>
          </a:prstGeom>
          <a:noFill/>
        </p:spPr>
        <p:txBody>
          <a:bodyPr wrap="square">
            <a:spAutoFit/>
          </a:bodyPr>
          <a:lstStyle/>
          <a:p>
            <a:r>
              <a:rPr lang="en-IN" sz="1200" dirty="0">
                <a:effectLst/>
                <a:latin typeface="Arial" panose="020B0604020202020204" pitchFamily="34" charset="0"/>
                <a:ea typeface="Times New Roman" panose="02020603050405020304" pitchFamily="18" charset="0"/>
                <a:cs typeface="Times New Roman" panose="02020603050405020304" pitchFamily="18" charset="0"/>
              </a:rPr>
              <a:t>Brief discussion about your Microservices Project Challenges, Security, communication, Monitoring, Logging,  Design pattern, Web App, APIs(Microservice API) and Database (SQL, NoSQL) Communication. Backup, Disaster Recovery, Branching Strategy, Load etc.</a:t>
            </a:r>
            <a:r>
              <a:rPr lang="en-IN" sz="1200" dirty="0">
                <a:latin typeface="Arial" panose="020B0604020202020204" pitchFamily="34" charset="0"/>
                <a:ea typeface="Times New Roman" panose="02020603050405020304" pitchFamily="18" charset="0"/>
                <a:cs typeface="Times New Roman" panose="02020603050405020304" pitchFamily="18" charset="0"/>
              </a:rPr>
              <a:t> (Technical Interview - Which Azure Service and why, Which Design pattern and why)</a:t>
            </a:r>
            <a:endParaRPr lang="en-IN" sz="1200" dirty="0"/>
          </a:p>
        </p:txBody>
      </p:sp>
      <p:sp>
        <p:nvSpPr>
          <p:cNvPr id="11" name="TextBox 10">
            <a:extLst>
              <a:ext uri="{FF2B5EF4-FFF2-40B4-BE49-F238E27FC236}">
                <a16:creationId xmlns:a16="http://schemas.microsoft.com/office/drawing/2014/main" id="{88EC3F32-FDA4-8736-ACE1-B2F333410022}"/>
              </a:ext>
            </a:extLst>
          </p:cNvPr>
          <p:cNvSpPr txBox="1"/>
          <p:nvPr/>
        </p:nvSpPr>
        <p:spPr>
          <a:xfrm>
            <a:off x="-11512" y="749769"/>
            <a:ext cx="3813973" cy="6001643"/>
          </a:xfrm>
          <a:prstGeom prst="rect">
            <a:avLst/>
          </a:prstGeom>
          <a:noFill/>
        </p:spPr>
        <p:txBody>
          <a:bodyPr wrap="square">
            <a:spAutoFit/>
          </a:bodyPr>
          <a:lstStyle/>
          <a:p>
            <a:r>
              <a:rPr lang="en-IN" sz="1200" b="1" dirty="0"/>
              <a:t>1. High-Level Architecture Overview</a:t>
            </a:r>
          </a:p>
          <a:p>
            <a:r>
              <a:rPr lang="en-IN" sz="1200" b="1" dirty="0"/>
              <a:t>2. Migration Strategy on Azure (</a:t>
            </a:r>
            <a:r>
              <a:rPr lang="en-IN" sz="1200" dirty="0"/>
              <a:t>12 Factor, 6R Strategy, Landing zone, CAF, Reference Arch..)</a:t>
            </a:r>
          </a:p>
          <a:p>
            <a:r>
              <a:rPr lang="en-IN" sz="1200" b="1" dirty="0"/>
              <a:t>2. Availability and Redundancy (</a:t>
            </a:r>
            <a:r>
              <a:rPr lang="en-IN" sz="1200" dirty="0"/>
              <a:t>Azure load balancer, availability set, availability zone, Blue green deployment, AKS)</a:t>
            </a:r>
            <a:endParaRPr lang="en-IN" sz="1200" b="1" dirty="0"/>
          </a:p>
          <a:p>
            <a:r>
              <a:rPr lang="en-IN" sz="1200" b="1" dirty="0"/>
              <a:t>3. Scalability and Elasticity-(</a:t>
            </a:r>
            <a:r>
              <a:rPr lang="en-IN" sz="1200" dirty="0"/>
              <a:t>AKS,</a:t>
            </a:r>
            <a:r>
              <a:rPr lang="en-IN" sz="1200" i="0" dirty="0">
                <a:effectLst/>
                <a:latin typeface="Söhne"/>
              </a:rPr>
              <a:t> Auto-Scaling(</a:t>
            </a:r>
            <a:r>
              <a:rPr lang="en-IN" sz="1200" dirty="0"/>
              <a:t>VM </a:t>
            </a:r>
            <a:r>
              <a:rPr lang="en-IN" sz="1200" dirty="0" err="1"/>
              <a:t>Scaleset</a:t>
            </a:r>
            <a:r>
              <a:rPr lang="en-IN" sz="1200" dirty="0"/>
              <a:t>) DB </a:t>
            </a:r>
            <a:r>
              <a:rPr lang="en-IN" sz="1200" dirty="0" err="1"/>
              <a:t>Scalabiity</a:t>
            </a:r>
            <a:r>
              <a:rPr lang="en-IN" sz="1200" dirty="0"/>
              <a:t> (</a:t>
            </a:r>
            <a:r>
              <a:rPr lang="en-IN" sz="1200" i="0" dirty="0">
                <a:effectLst/>
                <a:latin typeface="Söhne"/>
              </a:rPr>
              <a:t>Elastic Pools), Azure CDN, Azure </a:t>
            </a:r>
            <a:r>
              <a:rPr lang="en-IN" sz="1200" i="0" dirty="0" err="1">
                <a:effectLst/>
                <a:latin typeface="Söhne"/>
              </a:rPr>
              <a:t>redis</a:t>
            </a:r>
            <a:r>
              <a:rPr lang="en-IN" sz="1200" i="0" dirty="0">
                <a:effectLst/>
                <a:latin typeface="Söhne"/>
              </a:rPr>
              <a:t> cache</a:t>
            </a:r>
            <a:endParaRPr lang="en-IN" sz="1200" dirty="0"/>
          </a:p>
          <a:p>
            <a:r>
              <a:rPr lang="en-IN" sz="1200" b="1" dirty="0"/>
              <a:t>4. Cost Optimization –</a:t>
            </a:r>
            <a:r>
              <a:rPr lang="en-IN" sz="1200" dirty="0"/>
              <a:t> Azure Cost tool(Report)</a:t>
            </a:r>
          </a:p>
          <a:p>
            <a:r>
              <a:rPr lang="en-IN" sz="1200" b="1" dirty="0"/>
              <a:t>5. Data Storage (</a:t>
            </a:r>
            <a:r>
              <a:rPr lang="en-IN" sz="1200" dirty="0"/>
              <a:t>Azure Blob, File, Disk storage), Azure Cosmos DB, Azure SQL Database/ Azure SQL Management Instance/ Azure VM SQL</a:t>
            </a:r>
          </a:p>
          <a:p>
            <a:r>
              <a:rPr lang="en-IN" sz="1200" dirty="0"/>
              <a:t>6. </a:t>
            </a:r>
            <a:r>
              <a:rPr lang="en-IN" sz="1200" b="1" dirty="0"/>
              <a:t>Security and Compliance</a:t>
            </a:r>
            <a:r>
              <a:rPr lang="en-IN" sz="1200" dirty="0"/>
              <a:t> (Azure AD, app registration, Azure APIM, log analytics, application insight, private end point, Bastion)</a:t>
            </a:r>
          </a:p>
          <a:p>
            <a:r>
              <a:rPr lang="en-IN" sz="1200" b="1" dirty="0"/>
              <a:t>7. Monitoring (Health check, Azure Monitor) </a:t>
            </a:r>
          </a:p>
          <a:p>
            <a:r>
              <a:rPr lang="en-IN" sz="1200" b="1" dirty="0"/>
              <a:t>8. Zero Downtime, Disaster Recovery and Backup</a:t>
            </a:r>
          </a:p>
          <a:p>
            <a:r>
              <a:rPr lang="en-IN" sz="1200" dirty="0"/>
              <a:t>(VM Backup, SQL Server  Backup, Replication, DB shredding, )</a:t>
            </a:r>
          </a:p>
          <a:p>
            <a:r>
              <a:rPr lang="en-IN" sz="1200" b="1" dirty="0"/>
              <a:t>Distributed Caching </a:t>
            </a:r>
            <a:r>
              <a:rPr lang="en-IN" sz="1200" dirty="0"/>
              <a:t>(Azure Redis Cache), </a:t>
            </a:r>
          </a:p>
          <a:p>
            <a:r>
              <a:rPr lang="en-IN" sz="1200" b="1" dirty="0"/>
              <a:t>9. Logging</a:t>
            </a:r>
            <a:r>
              <a:rPr lang="en-IN" sz="1200" dirty="0"/>
              <a:t> (File beat, Logstash, Elastic Search, Kibana) </a:t>
            </a:r>
            <a:r>
              <a:rPr lang="en-IN" sz="1200" b="1" dirty="0"/>
              <a:t>Transaction</a:t>
            </a:r>
            <a:r>
              <a:rPr lang="en-IN" sz="1200" dirty="0"/>
              <a:t> (SAGA pattern)</a:t>
            </a:r>
          </a:p>
          <a:p>
            <a:r>
              <a:rPr lang="en-IN" sz="1200" dirty="0"/>
              <a:t>Use CQRS for implement</a:t>
            </a:r>
          </a:p>
          <a:p>
            <a:r>
              <a:rPr lang="en-IN" sz="1200" b="1" dirty="0"/>
              <a:t>10. Common Design pattern: </a:t>
            </a:r>
            <a:r>
              <a:rPr lang="en-IN" sz="1200" dirty="0"/>
              <a:t>Abstract Factory, Mediator, Observer,  CQRS, Event Source, Eventual Consistently, Retry, Circuit Breaker pattern, Database shredding, </a:t>
            </a:r>
          </a:p>
          <a:p>
            <a:r>
              <a:rPr lang="en-IN" sz="1200" dirty="0"/>
              <a:t>11. </a:t>
            </a:r>
            <a:r>
              <a:rPr lang="en-IN" sz="1200" b="1" dirty="0"/>
              <a:t>Migration to Azure </a:t>
            </a:r>
            <a:r>
              <a:rPr lang="en-IN" sz="1200" dirty="0"/>
              <a:t>– (.</a:t>
            </a:r>
            <a:r>
              <a:rPr lang="en-IN" sz="1200"/>
              <a:t>NET application </a:t>
            </a:r>
            <a:r>
              <a:rPr lang="en-IN" sz="1200" dirty="0"/>
              <a:t>(follow SonarQube rule 95% above, code scanning done via Azure DevOps Build &amp; Release pipeline  with approval (Docker, Ubuntu Server) and deploy services on (AKS / Container app/ VM / app services)</a:t>
            </a:r>
          </a:p>
        </p:txBody>
      </p:sp>
    </p:spTree>
    <p:extLst>
      <p:ext uri="{BB962C8B-B14F-4D97-AF65-F5344CB8AC3E}">
        <p14:creationId xmlns:p14="http://schemas.microsoft.com/office/powerpoint/2010/main" val="287781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nodePh="1">
                                  <p:stCondLst>
                                    <p:cond delay="0"/>
                                  </p:stCondLst>
                                  <p:endCondLst>
                                    <p:cond evt="begin" delay="0">
                                      <p:tn val="21"/>
                                    </p:cond>
                                  </p:end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78A8-4592-47C6-2752-CE7C20D7827F}"/>
              </a:ext>
            </a:extLst>
          </p:cNvPr>
          <p:cNvSpPr>
            <a:spLocks noGrp="1"/>
          </p:cNvSpPr>
          <p:nvPr>
            <p:ph type="title"/>
          </p:nvPr>
        </p:nvSpPr>
        <p:spPr>
          <a:xfrm>
            <a:off x="601436" y="512082"/>
            <a:ext cx="10515600" cy="1463675"/>
          </a:xfrm>
        </p:spPr>
        <p:txBody>
          <a:bodyPr>
            <a:normAutofit fontScale="90000"/>
          </a:bodyPr>
          <a:lstStyle/>
          <a:p>
            <a:pPr>
              <a:lnSpc>
                <a:spcPct val="107000"/>
              </a:lnSpc>
              <a:spcAft>
                <a:spcPts val="800"/>
              </a:spcAft>
            </a:pPr>
            <a:r>
              <a:rPr lang="en-IN" sz="4000" b="1" dirty="0"/>
              <a:t>                 Data Management and Storage</a:t>
            </a:r>
            <a:br>
              <a:rPr lang="en-IN" sz="4000" b="1" dirty="0"/>
            </a:br>
            <a:r>
              <a:rPr lang="en-IN" sz="2200" b="1" dirty="0"/>
              <a:t>Present the design for managing data in Azure, including databases, data lakes, and backup strategies.</a:t>
            </a:r>
            <a:br>
              <a:rPr lang="en-IN" sz="2200" b="1" dirty="0"/>
            </a:br>
            <a:r>
              <a:rPr lang="en-IN" sz="2200" b="1" dirty="0"/>
              <a:t>Discuss the use of Azure SQL Database, Cosmos DB</a:t>
            </a:r>
            <a:br>
              <a:rPr lang="en-IN" sz="2200" b="1" dirty="0"/>
            </a:br>
            <a:r>
              <a:rPr lang="en-IN" sz="2200" b="1" dirty="0"/>
              <a:t>Azure Storage (Blob, File, Data, Queue, Disk)</a:t>
            </a:r>
            <a:endParaRPr lang="en-IN" sz="4000" b="1" dirty="0"/>
          </a:p>
        </p:txBody>
      </p:sp>
      <p:pic>
        <p:nvPicPr>
          <p:cNvPr id="4" name="Picture 3">
            <a:extLst>
              <a:ext uri="{FF2B5EF4-FFF2-40B4-BE49-F238E27FC236}">
                <a16:creationId xmlns:a16="http://schemas.microsoft.com/office/drawing/2014/main" id="{953FCC7A-BD3E-268E-5778-32B86FA04F23}"/>
              </a:ext>
            </a:extLst>
          </p:cNvPr>
          <p:cNvPicPr>
            <a:picLocks noChangeAspect="1"/>
          </p:cNvPicPr>
          <p:nvPr/>
        </p:nvPicPr>
        <p:blipFill>
          <a:blip r:embed="rId2"/>
          <a:stretch>
            <a:fillRect/>
          </a:stretch>
        </p:blipFill>
        <p:spPr>
          <a:xfrm>
            <a:off x="307520" y="2302329"/>
            <a:ext cx="7685315" cy="4490043"/>
          </a:xfrm>
          <a:prstGeom prst="rect">
            <a:avLst/>
          </a:prstGeom>
        </p:spPr>
      </p:pic>
    </p:spTree>
    <p:extLst>
      <p:ext uri="{BB962C8B-B14F-4D97-AF65-F5344CB8AC3E}">
        <p14:creationId xmlns:p14="http://schemas.microsoft.com/office/powerpoint/2010/main" val="101806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9B5E-1B83-339A-E099-94040CF0178D}"/>
              </a:ext>
            </a:extLst>
          </p:cNvPr>
          <p:cNvSpPr>
            <a:spLocks noGrp="1"/>
          </p:cNvSpPr>
          <p:nvPr>
            <p:ph type="title"/>
          </p:nvPr>
        </p:nvSpPr>
        <p:spPr/>
        <p:txBody>
          <a:bodyPr>
            <a:normAutofit fontScale="90000"/>
          </a:bodyPr>
          <a:lstStyle/>
          <a:p>
            <a:pPr>
              <a:lnSpc>
                <a:spcPct val="107000"/>
              </a:lnSpc>
              <a:spcAft>
                <a:spcPts val="800"/>
              </a:spcAft>
            </a:pPr>
            <a:r>
              <a:rPr lang="en-IN" sz="4000" b="1" dirty="0"/>
              <a:t>		Security and Compliance</a:t>
            </a:r>
            <a:br>
              <a:rPr lang="en-IN" sz="1800" dirty="0">
                <a:solidFill>
                  <a:srgbClr val="222222"/>
                </a:solidFill>
                <a:effectLst/>
                <a:highlight>
                  <a:srgbClr val="FFFF00"/>
                </a:highlight>
                <a:latin typeface="Arial" panose="020B0604020202020204" pitchFamily="34" charset="0"/>
                <a:ea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Highlight the security measures in place to protect the platform's data and resources.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Discuss Azure Network Security Groups, Azure Key Vault, and compliance with relevant regulations.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0B328C3A-57F4-7049-68F6-0801E72CFC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3445" y="1690688"/>
            <a:ext cx="5731510" cy="4104005"/>
          </a:xfrm>
          <a:prstGeom prst="rect">
            <a:avLst/>
          </a:prstGeom>
          <a:noFill/>
          <a:ln>
            <a:noFill/>
          </a:ln>
        </p:spPr>
      </p:pic>
      <p:sp>
        <p:nvSpPr>
          <p:cNvPr id="6" name="TextBox 5">
            <a:extLst>
              <a:ext uri="{FF2B5EF4-FFF2-40B4-BE49-F238E27FC236}">
                <a16:creationId xmlns:a16="http://schemas.microsoft.com/office/drawing/2014/main" id="{098B4AB5-6A6A-3132-BD28-7632AE1884A4}"/>
              </a:ext>
            </a:extLst>
          </p:cNvPr>
          <p:cNvSpPr txBox="1"/>
          <p:nvPr/>
        </p:nvSpPr>
        <p:spPr>
          <a:xfrm>
            <a:off x="933450" y="1690688"/>
            <a:ext cx="4503964" cy="6038384"/>
          </a:xfrm>
          <a:prstGeom prst="rect">
            <a:avLst/>
          </a:prstGeom>
          <a:noFill/>
        </p:spPr>
        <p:txBody>
          <a:bodyPr wrap="square">
            <a:spAutoFit/>
          </a:bodyPr>
          <a:lstStyle/>
          <a:p>
            <a:pPr>
              <a:lnSpc>
                <a:spcPct val="107000"/>
              </a:lnSpc>
              <a:spcBef>
                <a:spcPts val="200"/>
              </a:spcBef>
              <a:spcAft>
                <a:spcPts val="1200"/>
              </a:spcAft>
            </a:pPr>
            <a:r>
              <a:rPr lang="en-IN" sz="1800" b="1" i="1" dirty="0">
                <a:solidFill>
                  <a:srgbClr val="1A1A1F"/>
                </a:solidFill>
                <a:effectLst/>
                <a:latin typeface="Segoe UI" panose="020B0502040204020203" pitchFamily="34" charset="0"/>
                <a:ea typeface="Times New Roman" panose="02020603050405020304" pitchFamily="18" charset="0"/>
                <a:cs typeface="Times New Roman" panose="02020603050405020304" pitchFamily="18" charset="0"/>
              </a:rPr>
              <a:t>Azure AD, B2C (</a:t>
            </a:r>
            <a:r>
              <a:rPr lang="en-IN"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rPr>
              <a:t>User, Role, Group</a:t>
            </a:r>
            <a:r>
              <a:rPr lang="en-IN" sz="1800" b="1" i="1" dirty="0">
                <a:solidFill>
                  <a:srgbClr val="1A1A1F"/>
                </a:solidFill>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07000"/>
              </a:lnSpc>
              <a:spcBef>
                <a:spcPts val="200"/>
              </a:spcBef>
              <a:spcAft>
                <a:spcPts val="1200"/>
              </a:spcAft>
            </a:pPr>
            <a:r>
              <a:rPr lang="en-IN" sz="1800" u="sng" dirty="0">
                <a:solidFill>
                  <a:srgbClr val="0062AD"/>
                </a:solidFill>
                <a:effectLst/>
                <a:latin typeface="Segoe UI" panose="020B0502040204020203" pitchFamily="34" charset="0"/>
                <a:ea typeface="Calibri" panose="020F0502020204030204" pitchFamily="34" charset="0"/>
                <a:cs typeface="Times New Roman" panose="02020603050405020304" pitchFamily="18" charset="0"/>
                <a:hlinkClick r:id="rId3"/>
              </a:rPr>
              <a:t>Azure Sentinel</a:t>
            </a:r>
            <a:r>
              <a:rPr lang="en-IN" sz="1800" dirty="0">
                <a:solidFill>
                  <a:srgbClr val="242429"/>
                </a:solidFill>
                <a:effectLst/>
                <a:latin typeface="Segoe UI" panose="020B0502040204020203" pitchFamily="34" charset="0"/>
                <a:ea typeface="Calibri" panose="020F0502020204030204" pitchFamily="34" charset="0"/>
              </a:rPr>
              <a:t> (SEIM, SOAR Solution)</a:t>
            </a:r>
          </a:p>
          <a:p>
            <a:pPr>
              <a:lnSpc>
                <a:spcPct val="107000"/>
              </a:lnSpc>
              <a:spcBef>
                <a:spcPts val="200"/>
              </a:spcBef>
              <a:spcAft>
                <a:spcPts val="1200"/>
              </a:spcAft>
            </a:pPr>
            <a:r>
              <a:rPr lang="en-IN" sz="1800" u="sng" dirty="0">
                <a:solidFill>
                  <a:srgbClr val="0062AD"/>
                </a:solidFill>
                <a:effectLst/>
                <a:latin typeface="Segoe UI" panose="020B0502040204020203" pitchFamily="34" charset="0"/>
                <a:ea typeface="Calibri" panose="020F0502020204030204" pitchFamily="34" charset="0"/>
                <a:cs typeface="Times New Roman" panose="02020603050405020304" pitchFamily="18" charset="0"/>
                <a:hlinkClick r:id="rId4"/>
              </a:rPr>
              <a:t>Azure Key Vault</a:t>
            </a:r>
            <a:r>
              <a:rPr lang="en-IN" sz="1800" dirty="0">
                <a:solidFill>
                  <a:srgbClr val="242429"/>
                </a:solidFill>
                <a:effectLst/>
                <a:latin typeface="Segoe UI" panose="020B0502040204020203" pitchFamily="34" charset="0"/>
                <a:ea typeface="Calibri" panose="020F0502020204030204" pitchFamily="34" charset="0"/>
              </a:rPr>
              <a:t> </a:t>
            </a:r>
            <a:endParaRPr lang="en-IN" dirty="0">
              <a:solidFill>
                <a:srgbClr val="242429"/>
              </a:solidFill>
              <a:latin typeface="Segoe UI" panose="020B0502040204020203" pitchFamily="34" charset="0"/>
              <a:ea typeface="Calibri" panose="020F0502020204030204" pitchFamily="34" charset="0"/>
            </a:endParaRPr>
          </a:p>
          <a:p>
            <a:pPr>
              <a:lnSpc>
                <a:spcPct val="107000"/>
              </a:lnSpc>
              <a:spcBef>
                <a:spcPts val="200"/>
              </a:spcBef>
              <a:spcAft>
                <a:spcPts val="1200"/>
              </a:spcAft>
            </a:pPr>
            <a:r>
              <a:rPr lang="en-IN" sz="1800" u="sng" dirty="0">
                <a:solidFill>
                  <a:srgbClr val="0062AD"/>
                </a:solidFill>
                <a:effectLst/>
                <a:latin typeface="Segoe UI" panose="020B0502040204020203" pitchFamily="34" charset="0"/>
                <a:ea typeface="Calibri" panose="020F0502020204030204" pitchFamily="34" charset="0"/>
                <a:cs typeface="Times New Roman" panose="02020603050405020304" pitchFamily="18" charset="0"/>
                <a:hlinkClick r:id="rId5"/>
              </a:rPr>
              <a:t>Azure Security Center</a:t>
            </a:r>
            <a:r>
              <a:rPr lang="en-IN" sz="1800" dirty="0">
                <a:solidFill>
                  <a:srgbClr val="242429"/>
                </a:solidFill>
                <a:effectLst/>
                <a:latin typeface="Segoe UI" panose="020B0502040204020203" pitchFamily="34" charset="0"/>
                <a:ea typeface="Calibri" panose="020F0502020204030204" pitchFamily="34" charset="0"/>
              </a:rPr>
              <a:t> </a:t>
            </a:r>
          </a:p>
          <a:p>
            <a:pPr>
              <a:lnSpc>
                <a:spcPct val="107000"/>
              </a:lnSpc>
              <a:spcBef>
                <a:spcPts val="200"/>
              </a:spcBef>
              <a:spcAft>
                <a:spcPts val="1200"/>
              </a:spcAft>
            </a:pPr>
            <a:r>
              <a:rPr lang="en-IN" sz="1800" u="sng" dirty="0">
                <a:solidFill>
                  <a:srgbClr val="0062AD"/>
                </a:solidFill>
                <a:effectLst/>
                <a:latin typeface="Segoe UI" panose="020B0502040204020203" pitchFamily="34" charset="0"/>
                <a:ea typeface="Calibri" panose="020F0502020204030204" pitchFamily="34" charset="0"/>
                <a:cs typeface="Times New Roman" panose="02020603050405020304" pitchFamily="18" charset="0"/>
                <a:hlinkClick r:id="rId6"/>
              </a:rPr>
              <a:t>Azure Policy</a:t>
            </a:r>
            <a:r>
              <a:rPr lang="en-IN" sz="1800" dirty="0">
                <a:solidFill>
                  <a:srgbClr val="242429"/>
                </a:solidFill>
                <a:effectLst/>
                <a:latin typeface="Segoe UI" panose="020B0502040204020203" pitchFamily="34" charset="0"/>
                <a:ea typeface="Calibri" panose="020F0502020204030204" pitchFamily="34" charset="0"/>
              </a:rPr>
              <a:t> </a:t>
            </a:r>
            <a:endParaRPr lang="en-IN" dirty="0">
              <a:solidFill>
                <a:srgbClr val="242429"/>
              </a:solidFill>
              <a:latin typeface="Segoe UI" panose="020B0502040204020203" pitchFamily="34" charset="0"/>
              <a:ea typeface="Calibri" panose="020F0502020204030204" pitchFamily="34" charset="0"/>
            </a:endParaRPr>
          </a:p>
          <a:p>
            <a:pPr>
              <a:lnSpc>
                <a:spcPct val="107000"/>
              </a:lnSpc>
              <a:spcBef>
                <a:spcPts val="200"/>
              </a:spcBef>
              <a:spcAft>
                <a:spcPts val="1200"/>
              </a:spcAft>
            </a:pPr>
            <a:r>
              <a:rPr lang="en-IN" sz="1800" u="sng" dirty="0">
                <a:solidFill>
                  <a:srgbClr val="0062AD"/>
                </a:solidFill>
                <a:effectLst/>
                <a:latin typeface="Segoe UI" panose="020B0502040204020203" pitchFamily="34" charset="0"/>
                <a:ea typeface="Calibri" panose="020F0502020204030204" pitchFamily="34" charset="0"/>
                <a:cs typeface="Times New Roman" panose="02020603050405020304" pitchFamily="18" charset="0"/>
                <a:hlinkClick r:id="rId7"/>
              </a:rPr>
              <a:t>Azure Site Recovery (ASR)</a:t>
            </a:r>
            <a:r>
              <a:rPr lang="en-IN" sz="1800" dirty="0">
                <a:solidFill>
                  <a:srgbClr val="242429"/>
                </a:solidFill>
                <a:effectLst/>
                <a:latin typeface="Segoe UI" panose="020B0502040204020203" pitchFamily="34" charset="0"/>
                <a:ea typeface="Calibri" panose="020F0502020204030204" pitchFamily="34" charset="0"/>
              </a:rPr>
              <a:t> </a:t>
            </a:r>
            <a:endParaRPr lang="en-IN"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r>
              <a:rPr lang="en-IN" sz="1400"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rPr>
              <a:t>Private End Point</a:t>
            </a:r>
          </a:p>
          <a:p>
            <a:pPr>
              <a:lnSpc>
                <a:spcPct val="107000"/>
              </a:lnSpc>
              <a:spcBef>
                <a:spcPts val="200"/>
              </a:spcBef>
              <a:spcAft>
                <a:spcPts val="1200"/>
              </a:spcAft>
            </a:pPr>
            <a:r>
              <a:rPr lang="en-IN" sz="1400"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rPr>
              <a:t>Azure Bastion</a:t>
            </a:r>
          </a:p>
          <a:p>
            <a:pPr>
              <a:lnSpc>
                <a:spcPct val="107000"/>
              </a:lnSpc>
              <a:spcBef>
                <a:spcPts val="200"/>
              </a:spcBef>
              <a:spcAft>
                <a:spcPts val="1200"/>
              </a:spcAft>
            </a:pPr>
            <a:endParaRPr lang="en-IN" sz="1400"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endParaRPr lang="en-IN" sz="1400" b="1" i="1" dirty="0">
              <a:solidFill>
                <a:srgbClr val="1A1A1F"/>
              </a:solidFill>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endParaRPr lang="en-IN" sz="1400"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endParaRPr lang="en-IN" sz="1400" b="1" i="1" dirty="0">
              <a:solidFill>
                <a:srgbClr val="1A1A1F"/>
              </a:solidFill>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endParaRPr lang="en-IN" sz="1400" b="1" i="1" dirty="0">
              <a:solidFill>
                <a:srgbClr val="1A1A1F"/>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endParaRPr lang="en-IN" sz="1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43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189D-BD46-C890-1E03-8BCCAD111EB7}"/>
              </a:ext>
            </a:extLst>
          </p:cNvPr>
          <p:cNvSpPr>
            <a:spLocks noGrp="1"/>
          </p:cNvSpPr>
          <p:nvPr>
            <p:ph type="title"/>
          </p:nvPr>
        </p:nvSpPr>
        <p:spPr>
          <a:xfrm>
            <a:off x="838200" y="575173"/>
            <a:ext cx="10515600" cy="1325563"/>
          </a:xfrm>
        </p:spPr>
        <p:txBody>
          <a:bodyPr>
            <a:normAutofit fontScale="90000"/>
          </a:bodyPr>
          <a:lstStyle/>
          <a:p>
            <a:pPr>
              <a:lnSpc>
                <a:spcPct val="107000"/>
              </a:lnSpc>
              <a:spcAft>
                <a:spcPts val="800"/>
              </a:spcAft>
            </a:pPr>
            <a:r>
              <a:rPr lang="en-IN" sz="4000" b="1" dirty="0"/>
              <a:t>	Monitoring and Performance Management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Explain the monitoring and performance management solutions for the Azure architecture.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Include insights on Azure Monitor, Application Insights, and performance optimization techniques.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557C48DE-F6E5-0FB4-BC2A-8BCFE7B41A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856" y="1761944"/>
            <a:ext cx="8723721" cy="4803029"/>
          </a:xfrm>
          <a:prstGeom prst="rect">
            <a:avLst/>
          </a:prstGeom>
          <a:noFill/>
        </p:spPr>
      </p:pic>
    </p:spTree>
    <p:extLst>
      <p:ext uri="{BB962C8B-B14F-4D97-AF65-F5344CB8AC3E}">
        <p14:creationId xmlns:p14="http://schemas.microsoft.com/office/powerpoint/2010/main" val="144262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031A-B0FE-8114-81BF-7AD8F9EA27DC}"/>
              </a:ext>
            </a:extLst>
          </p:cNvPr>
          <p:cNvSpPr>
            <a:spLocks noGrp="1"/>
          </p:cNvSpPr>
          <p:nvPr>
            <p:ph type="title"/>
          </p:nvPr>
        </p:nvSpPr>
        <p:spPr>
          <a:xfrm>
            <a:off x="838199" y="146957"/>
            <a:ext cx="10515600" cy="1325563"/>
          </a:xfrm>
        </p:spPr>
        <p:txBody>
          <a:bodyPr>
            <a:normAutofit/>
          </a:bodyPr>
          <a:lstStyle/>
          <a:p>
            <a:pPr algn="ctr">
              <a:lnSpc>
                <a:spcPct val="107000"/>
              </a:lnSpc>
              <a:spcAft>
                <a:spcPts val="800"/>
              </a:spcAft>
            </a:pPr>
            <a:r>
              <a:rPr lang="en-IN" sz="3600" b="1" dirty="0"/>
              <a:t>Disaster Recovery and Backup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Describe the disaster recovery plan to ensure business continuity.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Discuss the use of Azure Site Recovery and backup mechanisms for critical data.</a:t>
            </a:r>
            <a:endParaRPr lang="en-IN" dirty="0"/>
          </a:p>
        </p:txBody>
      </p:sp>
      <p:sp>
        <p:nvSpPr>
          <p:cNvPr id="3" name="Content Placeholder 2">
            <a:extLst>
              <a:ext uri="{FF2B5EF4-FFF2-40B4-BE49-F238E27FC236}">
                <a16:creationId xmlns:a16="http://schemas.microsoft.com/office/drawing/2014/main" id="{6F976263-5AF2-7F20-4F7D-0357C058693F}"/>
              </a:ext>
            </a:extLst>
          </p:cNvPr>
          <p:cNvSpPr>
            <a:spLocks noGrp="1"/>
          </p:cNvSpPr>
          <p:nvPr>
            <p:ph idx="1"/>
          </p:nvPr>
        </p:nvSpPr>
        <p:spPr>
          <a:xfrm>
            <a:off x="6096000" y="1825625"/>
            <a:ext cx="5257799" cy="4885418"/>
          </a:xfrm>
        </p:spPr>
        <p:txBody>
          <a:bodyPr>
            <a:normAutofit fontScale="77500" lnSpcReduction="20000"/>
          </a:bodyPr>
          <a:lstStyle/>
          <a:p>
            <a:pPr marL="0" indent="0">
              <a:lnSpc>
                <a:spcPct val="107000"/>
              </a:lnSpc>
              <a:spcBef>
                <a:spcPts val="200"/>
              </a:spcBef>
              <a:spcAft>
                <a:spcPts val="750"/>
              </a:spcAft>
              <a:buNone/>
            </a:pPr>
            <a:r>
              <a:rPr lang="en-IN" sz="1800" b="1" dirty="0">
                <a:solidFill>
                  <a:srgbClr val="333333"/>
                </a:solidFill>
                <a:effectLst/>
                <a:latin typeface="Poppins" panose="00000500000000000000" pitchFamily="2" charset="0"/>
                <a:ea typeface="Times New Roman" panose="02020603050405020304" pitchFamily="18" charset="0"/>
                <a:cs typeface="Times New Roman" panose="02020603050405020304" pitchFamily="18" charset="0"/>
              </a:rPr>
              <a:t>Key Features and Capabilities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Replication to Azure: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provides businesses with the ability to replicate their critical workloads and data to Azure, which serves as a secondary data </a:t>
            </a:r>
            <a:r>
              <a:rPr lang="en-IN"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center</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for disaster recovery.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Automated Failover: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provides businesses with automated failover capabilities that ensure that critical workloads and data are always available in the event of a disaster.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Testing and Validation: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provides businesses with the ability to test and validate their disaster recovery plans before a disaster occurs. This ensures that businesses are prepared and can quickly recover in the event of a disaster.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Multi-VM Application Consistency: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provides businesses with the ability to replicate multi-VM applications and ensure that they are recovered in a consistent state.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Application-level Recovery: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provides businesses with the ability to recover critical applications, </a:t>
            </a:r>
            <a:r>
              <a:rPr lang="en-IN" sz="1800" u="sng" dirty="0">
                <a:solidFill>
                  <a:srgbClr val="009EE3"/>
                </a:solidFill>
                <a:effectLst/>
                <a:latin typeface="Arial" panose="020B0604020202020204" pitchFamily="34" charset="0"/>
                <a:ea typeface="Calibri" panose="020F0502020204030204" pitchFamily="34" charset="0"/>
                <a:cs typeface="Times New Roman" panose="02020603050405020304" pitchFamily="18" charset="0"/>
                <a:hlinkClick r:id="rId2"/>
              </a:rPr>
              <a:t>including SQL Server</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SharePoint, and Exchange, in a matter of minutes.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883FECE-D611-39F6-D0C4-30EFFC3DA5B1}"/>
              </a:ext>
            </a:extLst>
          </p:cNvPr>
          <p:cNvSpPr txBox="1"/>
          <p:nvPr/>
        </p:nvSpPr>
        <p:spPr>
          <a:xfrm>
            <a:off x="672193" y="2000930"/>
            <a:ext cx="4503964" cy="4057136"/>
          </a:xfrm>
          <a:prstGeom prst="rect">
            <a:avLst/>
          </a:prstGeom>
          <a:noFill/>
        </p:spPr>
        <p:txBody>
          <a:bodyPr wrap="square">
            <a:spAutoFit/>
          </a:bodyPr>
          <a:lstStyle/>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Azure </a:t>
            </a:r>
            <a:r>
              <a:rPr lang="en-IN" dirty="0" err="1">
                <a:solidFill>
                  <a:srgbClr val="222222"/>
                </a:solidFill>
                <a:latin typeface="Arial" panose="020B0604020202020204" pitchFamily="34" charset="0"/>
                <a:cs typeface="Times New Roman" panose="02020603050405020304" pitchFamily="18" charset="0"/>
              </a:rPr>
              <a:t>BluePrint</a:t>
            </a:r>
            <a:endParaRPr lang="en-IN" dirty="0">
              <a:solidFill>
                <a:srgbClr val="222222"/>
              </a:solidFill>
              <a:latin typeface="Arial" panose="020B0604020202020204" pitchFamily="34" charset="0"/>
              <a:cs typeface="Times New Roman" panose="02020603050405020304" pitchFamily="18" charset="0"/>
            </a:endParaRPr>
          </a:p>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Azure landing zone</a:t>
            </a:r>
          </a:p>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Azure load Balancer, front door, application gateway, traffic manager (manage  load on multiple Availability set/ Availability Zone)</a:t>
            </a:r>
          </a:p>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AKS (Pod up &amp; down)</a:t>
            </a:r>
          </a:p>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VM (Full Backup, Daily backup)</a:t>
            </a:r>
          </a:p>
          <a:p>
            <a:pPr marL="285750" indent="-285750">
              <a:lnSpc>
                <a:spcPct val="107000"/>
              </a:lnSpc>
              <a:spcBef>
                <a:spcPts val="200"/>
              </a:spcBef>
              <a:spcAft>
                <a:spcPts val="1200"/>
              </a:spcAft>
              <a:buFont typeface="Arial" panose="020B0604020202020204" pitchFamily="34" charset="0"/>
              <a:buChar char="•"/>
            </a:pPr>
            <a:r>
              <a:rPr lang="en-IN" dirty="0">
                <a:solidFill>
                  <a:srgbClr val="222222"/>
                </a:solidFill>
                <a:latin typeface="Arial" panose="020B0604020202020204" pitchFamily="34" charset="0"/>
                <a:cs typeface="Times New Roman" panose="02020603050405020304" pitchFamily="18" charset="0"/>
              </a:rPr>
              <a:t>Replication</a:t>
            </a:r>
          </a:p>
          <a:p>
            <a:pPr>
              <a:lnSpc>
                <a:spcPct val="107000"/>
              </a:lnSpc>
              <a:spcBef>
                <a:spcPts val="200"/>
              </a:spcBef>
              <a:spcAft>
                <a:spcPts val="1200"/>
              </a:spcAft>
            </a:pPr>
            <a:endParaRPr lang="en-IN" sz="1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74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1400-0B03-F1A9-D459-DACC9AFA921A}"/>
              </a:ext>
            </a:extLst>
          </p:cNvPr>
          <p:cNvSpPr>
            <a:spLocks noGrp="1"/>
          </p:cNvSpPr>
          <p:nvPr>
            <p:ph type="title"/>
          </p:nvPr>
        </p:nvSpPr>
        <p:spPr/>
        <p:txBody>
          <a:bodyPr/>
          <a:lstStyle/>
          <a:p>
            <a:r>
              <a:rPr lang="en-IN" b="1" i="0" dirty="0">
                <a:effectLst/>
                <a:latin typeface="-apple-system"/>
                <a:hlinkClick r:id="rId2"/>
              </a:rPr>
              <a:t>Solution Architect (</a:t>
            </a:r>
            <a:r>
              <a:rPr lang="en-IN" b="1" i="0" dirty="0" err="1">
                <a:effectLst/>
                <a:latin typeface="-apple-system"/>
                <a:hlinkClick r:id="rId2"/>
              </a:rPr>
              <a:t>.Net</a:t>
            </a:r>
            <a:r>
              <a:rPr lang="en-IN" b="1" i="0" dirty="0">
                <a:effectLst/>
                <a:latin typeface="-apple-system"/>
                <a:hlinkClick r:id="rId2"/>
              </a:rPr>
              <a:t> Core + Cloud)</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6E4E596B-DC5F-D1D8-04B1-AEA3DBEA6E0B}"/>
              </a:ext>
            </a:extLst>
          </p:cNvPr>
          <p:cNvSpPr>
            <a:spLocks noGrp="1"/>
          </p:cNvSpPr>
          <p:nvPr>
            <p:ph idx="1"/>
          </p:nvPr>
        </p:nvSpPr>
        <p:spPr>
          <a:xfrm>
            <a:off x="699406" y="1253330"/>
            <a:ext cx="10910207" cy="4927033"/>
          </a:xfrm>
        </p:spPr>
        <p:txBody>
          <a:bodyPr numCol="2">
            <a:normAutofit/>
          </a:bodyPr>
          <a:lstStyle/>
          <a:p>
            <a:pPr algn="l" fontAlgn="auto">
              <a:buFont typeface="Arial" panose="020B0604020202020204" pitchFamily="34" charset="0"/>
              <a:buChar char="•"/>
            </a:pPr>
            <a:r>
              <a:rPr lang="en-IN" b="0" i="0" dirty="0" err="1">
                <a:effectLst/>
                <a:latin typeface="-apple-system"/>
              </a:rPr>
              <a:t>.Net</a:t>
            </a:r>
            <a:r>
              <a:rPr lang="en-IN" b="0" i="0" dirty="0">
                <a:effectLst/>
                <a:latin typeface="-apple-system"/>
              </a:rPr>
              <a:t> Core 6.0, Unit testing(Sonar)</a:t>
            </a:r>
          </a:p>
          <a:p>
            <a:pPr algn="l" fontAlgn="auto">
              <a:buFont typeface="Arial" panose="020B0604020202020204" pitchFamily="34" charset="0"/>
              <a:buChar char="•"/>
            </a:pPr>
            <a:r>
              <a:rPr lang="en-IN" b="0" i="0" dirty="0">
                <a:effectLst/>
                <a:latin typeface="-apple-system"/>
              </a:rPr>
              <a:t>Angular, Testing</a:t>
            </a:r>
          </a:p>
          <a:p>
            <a:pPr algn="l" fontAlgn="auto">
              <a:buFont typeface="Arial" panose="020B0604020202020204" pitchFamily="34" charset="0"/>
              <a:buChar char="•"/>
            </a:pPr>
            <a:r>
              <a:rPr lang="en-IN" b="0" i="0" dirty="0">
                <a:effectLst/>
                <a:latin typeface="-apple-system"/>
              </a:rPr>
              <a:t>Azure Cloud Services</a:t>
            </a:r>
          </a:p>
          <a:p>
            <a:pPr algn="l" fontAlgn="auto">
              <a:buFont typeface="Arial" panose="020B0604020202020204" pitchFamily="34" charset="0"/>
              <a:buChar char="•"/>
            </a:pPr>
            <a:r>
              <a:rPr lang="en-IN" b="0" i="0" dirty="0">
                <a:effectLst/>
                <a:latin typeface="-apple-system"/>
              </a:rPr>
              <a:t>Design Patterns &amp; Cloud Design Pattern</a:t>
            </a:r>
          </a:p>
          <a:p>
            <a:pPr algn="l" fontAlgn="auto">
              <a:buFont typeface="Arial" panose="020B0604020202020204" pitchFamily="34" charset="0"/>
              <a:buChar char="•"/>
            </a:pPr>
            <a:r>
              <a:rPr lang="en-IN" b="0" i="0" dirty="0">
                <a:effectLst/>
                <a:latin typeface="-apple-system"/>
              </a:rPr>
              <a:t>Azure cloud services</a:t>
            </a:r>
          </a:p>
          <a:p>
            <a:pPr algn="l" fontAlgn="auto">
              <a:buFont typeface="Arial" panose="020B0604020202020204" pitchFamily="34" charset="0"/>
              <a:buChar char="•"/>
            </a:pPr>
            <a:r>
              <a:rPr lang="en-IN" b="0" i="0" dirty="0">
                <a:effectLst/>
                <a:latin typeface="-apple-system"/>
              </a:rPr>
              <a:t>Microservices Architecture</a:t>
            </a:r>
          </a:p>
          <a:p>
            <a:pPr algn="l" fontAlgn="auto">
              <a:buFont typeface="Arial" panose="020B0604020202020204" pitchFamily="34" charset="0"/>
              <a:buChar char="•"/>
            </a:pPr>
            <a:r>
              <a:rPr lang="en-IN" b="0" i="0" dirty="0">
                <a:effectLst/>
                <a:latin typeface="-apple-system"/>
              </a:rPr>
              <a:t>NoSQL Databases</a:t>
            </a:r>
          </a:p>
          <a:p>
            <a:pPr algn="l" fontAlgn="auto">
              <a:buFont typeface="Arial" panose="020B0604020202020204" pitchFamily="34" charset="0"/>
              <a:buChar char="•"/>
            </a:pPr>
            <a:r>
              <a:rPr lang="en-IN" b="0" i="0" dirty="0">
                <a:effectLst/>
                <a:latin typeface="-apple-system"/>
              </a:rPr>
              <a:t>Solutioning</a:t>
            </a:r>
          </a:p>
          <a:p>
            <a:pPr algn="l" fontAlgn="auto">
              <a:buFont typeface="Arial" panose="020B0604020202020204" pitchFamily="34" charset="0"/>
              <a:buChar char="•"/>
            </a:pPr>
            <a:r>
              <a:rPr lang="en-IN" b="0" i="0" dirty="0">
                <a:effectLst/>
                <a:latin typeface="-apple-system"/>
              </a:rPr>
              <a:t>Designing</a:t>
            </a:r>
          </a:p>
          <a:p>
            <a:pPr algn="l" fontAlgn="auto">
              <a:buFont typeface="Arial" panose="020B0604020202020204" pitchFamily="34" charset="0"/>
              <a:buChar char="•"/>
            </a:pPr>
            <a:r>
              <a:rPr lang="en-IN" b="0" i="0" dirty="0">
                <a:effectLst/>
                <a:latin typeface="-apple-system"/>
              </a:rPr>
              <a:t>Rearchitecting (6R related)</a:t>
            </a:r>
          </a:p>
          <a:p>
            <a:pPr algn="l" fontAlgn="auto">
              <a:buFont typeface="Arial" panose="020B0604020202020204" pitchFamily="34" charset="0"/>
              <a:buChar char="•"/>
            </a:pPr>
            <a:r>
              <a:rPr lang="en-IN" b="0" i="0" dirty="0">
                <a:effectLst/>
                <a:latin typeface="-apple-system"/>
              </a:rPr>
              <a:t>RFP's</a:t>
            </a:r>
          </a:p>
          <a:p>
            <a:pPr algn="l" fontAlgn="auto">
              <a:buFont typeface="Arial" panose="020B0604020202020204" pitchFamily="34" charset="0"/>
              <a:buChar char="•"/>
            </a:pPr>
            <a:r>
              <a:rPr lang="en-IN" b="0" i="0" dirty="0">
                <a:effectLst/>
                <a:latin typeface="-apple-system"/>
              </a:rPr>
              <a:t>Cost Estimation</a:t>
            </a:r>
          </a:p>
          <a:p>
            <a:pPr algn="l" fontAlgn="auto">
              <a:buFont typeface="Arial" panose="020B0604020202020204" pitchFamily="34" charset="0"/>
              <a:buChar char="•"/>
            </a:pPr>
            <a:r>
              <a:rPr lang="en-IN" b="0" i="0" dirty="0">
                <a:effectLst/>
                <a:latin typeface="-apple-system"/>
              </a:rPr>
              <a:t>Landing Zone</a:t>
            </a:r>
          </a:p>
          <a:p>
            <a:pPr algn="l" fontAlgn="auto">
              <a:buFont typeface="Arial" panose="020B0604020202020204" pitchFamily="34" charset="0"/>
              <a:buChar char="•"/>
            </a:pPr>
            <a:r>
              <a:rPr lang="en-IN" b="0" i="0" dirty="0">
                <a:effectLst/>
                <a:latin typeface="-apple-system"/>
              </a:rPr>
              <a:t>Blueprints</a:t>
            </a:r>
          </a:p>
          <a:p>
            <a:pPr algn="l" fontAlgn="auto">
              <a:buFont typeface="Arial" panose="020B0604020202020204" pitchFamily="34" charset="0"/>
              <a:buChar char="•"/>
            </a:pPr>
            <a:r>
              <a:rPr lang="en-IN" b="0" i="0" dirty="0">
                <a:effectLst/>
                <a:latin typeface="-apple-system"/>
              </a:rPr>
              <a:t>Architectural design</a:t>
            </a:r>
          </a:p>
          <a:p>
            <a:endParaRPr lang="en-IN" dirty="0"/>
          </a:p>
        </p:txBody>
      </p:sp>
    </p:spTree>
    <p:extLst>
      <p:ext uri="{BB962C8B-B14F-4D97-AF65-F5344CB8AC3E}">
        <p14:creationId xmlns:p14="http://schemas.microsoft.com/office/powerpoint/2010/main" val="47111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7038-46E6-44CF-BF4C-6AF3EC0B18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AE38B6-3AFE-4DA5-9C76-7D5C77577611}"/>
              </a:ext>
            </a:extLst>
          </p:cNvPr>
          <p:cNvSpPr>
            <a:spLocks noGrp="1"/>
          </p:cNvSpPr>
          <p:nvPr>
            <p:ph idx="1"/>
          </p:nvPr>
        </p:nvSpPr>
        <p:spPr/>
        <p:txBody>
          <a:bodyPr/>
          <a:lstStyle/>
          <a:p>
            <a:endParaRPr lang="en-IN"/>
          </a:p>
        </p:txBody>
      </p:sp>
      <p:pic>
        <p:nvPicPr>
          <p:cNvPr id="4" name="Picture 3" descr="Diagram that shows an architecture for integrating AKS and API Management via mTLS.">
            <a:extLst>
              <a:ext uri="{FF2B5EF4-FFF2-40B4-BE49-F238E27FC236}">
                <a16:creationId xmlns:a16="http://schemas.microsoft.com/office/drawing/2014/main" id="{A3DC0D8D-326D-4515-99D0-0C24D92A8D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 y="-289910"/>
            <a:ext cx="12591394" cy="7147910"/>
          </a:xfrm>
          <a:prstGeom prst="rect">
            <a:avLst/>
          </a:prstGeom>
          <a:noFill/>
          <a:ln>
            <a:noFill/>
          </a:ln>
        </p:spPr>
      </p:pic>
    </p:spTree>
    <p:extLst>
      <p:ext uri="{BB962C8B-B14F-4D97-AF65-F5344CB8AC3E}">
        <p14:creationId xmlns:p14="http://schemas.microsoft.com/office/powerpoint/2010/main" val="285956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A5505B-95AC-087C-237C-8BE7740A3450}"/>
              </a:ext>
            </a:extLst>
          </p:cNvPr>
          <p:cNvSpPr txBox="1"/>
          <p:nvPr/>
        </p:nvSpPr>
        <p:spPr>
          <a:xfrm>
            <a:off x="73572" y="2871124"/>
            <a:ext cx="12044855" cy="4047262"/>
          </a:xfrm>
          <a:prstGeom prst="rect">
            <a:avLst/>
          </a:prstGeom>
          <a:noFill/>
        </p:spPr>
        <p:txBody>
          <a:bodyPr wrap="square">
            <a:spAutoFit/>
          </a:bodyPr>
          <a:lstStyle/>
          <a:p>
            <a:pPr>
              <a:spcBef>
                <a:spcPts val="600"/>
              </a:spcBef>
            </a:pPr>
            <a:r>
              <a:rPr lang="en-IN" b="1" i="0" dirty="0">
                <a:effectLst/>
                <a:latin typeface="Söhne"/>
              </a:rPr>
              <a:t>Assessment and Planning: </a:t>
            </a:r>
            <a:r>
              <a:rPr lang="en-US" dirty="0">
                <a:solidFill>
                  <a:srgbClr val="374151"/>
                </a:solidFill>
                <a:latin typeface="Söhne"/>
              </a:rPr>
              <a:t>S</a:t>
            </a:r>
            <a:r>
              <a:rPr lang="en-US" b="0" i="0" dirty="0">
                <a:solidFill>
                  <a:srgbClr val="374151"/>
                </a:solidFill>
                <a:effectLst/>
                <a:latin typeface="Söhne"/>
              </a:rPr>
              <a:t>calability, cost-efficiency, disaster recovery.</a:t>
            </a:r>
          </a:p>
          <a:p>
            <a:pPr>
              <a:spcBef>
                <a:spcPts val="600"/>
              </a:spcBef>
            </a:pPr>
            <a:r>
              <a:rPr lang="en-IN" b="1" i="0" dirty="0">
                <a:effectLst/>
                <a:latin typeface="Söhne"/>
              </a:rPr>
              <a:t>Compliance</a:t>
            </a:r>
            <a:r>
              <a:rPr lang="en-US" dirty="0">
                <a:solidFill>
                  <a:srgbClr val="374151"/>
                </a:solidFill>
                <a:latin typeface="Söhne"/>
              </a:rPr>
              <a:t>:</a:t>
            </a:r>
            <a:r>
              <a:rPr lang="en-IN" b="0" i="0" dirty="0">
                <a:solidFill>
                  <a:srgbClr val="374151"/>
                </a:solidFill>
                <a:effectLst/>
                <a:latin typeface="Söhne"/>
              </a:rPr>
              <a:t>regulatory and compliance GDPR, Resource Lock, Azure Blueprint, Azure security centre, Defender</a:t>
            </a:r>
          </a:p>
          <a:p>
            <a:pPr>
              <a:spcBef>
                <a:spcPts val="600"/>
              </a:spcBef>
            </a:pPr>
            <a:r>
              <a:rPr lang="en-IN" b="1" i="0" dirty="0">
                <a:effectLst/>
                <a:latin typeface="Söhne"/>
              </a:rPr>
              <a:t>Resource Provisioning: </a:t>
            </a:r>
            <a:r>
              <a:rPr lang="en-IN" dirty="0">
                <a:solidFill>
                  <a:srgbClr val="374151"/>
                </a:solidFill>
                <a:latin typeface="Söhne"/>
              </a:rPr>
              <a:t>VM, app services, Storage, CDN, Networking, Azure SQL Database, Load balancer</a:t>
            </a:r>
          </a:p>
          <a:p>
            <a:pPr>
              <a:spcBef>
                <a:spcPts val="600"/>
              </a:spcBef>
            </a:pPr>
            <a:r>
              <a:rPr lang="en-IN" b="1" dirty="0">
                <a:solidFill>
                  <a:srgbClr val="374151"/>
                </a:solidFill>
                <a:latin typeface="Söhne"/>
              </a:rPr>
              <a:t>Migration: </a:t>
            </a:r>
            <a:r>
              <a:rPr lang="en-IN" dirty="0">
                <a:solidFill>
                  <a:srgbClr val="374151"/>
                </a:solidFill>
                <a:latin typeface="Söhne"/>
              </a:rPr>
              <a:t>SQL Database Migration Wizard, Azure App Service Migration Assistant, Azure Database Migration Service, Azure Site Recovery</a:t>
            </a:r>
          </a:p>
          <a:p>
            <a:pPr>
              <a:spcBef>
                <a:spcPts val="600"/>
              </a:spcBef>
            </a:pPr>
            <a:r>
              <a:rPr lang="en-IN" b="1" i="0" dirty="0">
                <a:effectLst/>
                <a:latin typeface="Söhne"/>
              </a:rPr>
              <a:t>Application Deployment:</a:t>
            </a:r>
            <a:r>
              <a:rPr lang="en-IN" b="1" i="0" dirty="0">
                <a:solidFill>
                  <a:srgbClr val="374151"/>
                </a:solidFill>
                <a:effectLst/>
                <a:latin typeface="Söhne"/>
              </a:rPr>
              <a:t> </a:t>
            </a:r>
            <a:r>
              <a:rPr lang="en-IN" i="0" dirty="0">
                <a:solidFill>
                  <a:srgbClr val="374151"/>
                </a:solidFill>
                <a:effectLst/>
                <a:latin typeface="Söhne"/>
              </a:rPr>
              <a:t>Web APP, AKS /Container APP, </a:t>
            </a:r>
          </a:p>
          <a:p>
            <a:pPr>
              <a:spcBef>
                <a:spcPts val="600"/>
              </a:spcBef>
            </a:pPr>
            <a:r>
              <a:rPr lang="en-IN" b="1" dirty="0">
                <a:solidFill>
                  <a:srgbClr val="374151"/>
                </a:solidFill>
                <a:latin typeface="Söhne"/>
              </a:rPr>
              <a:t>Monitor: </a:t>
            </a:r>
            <a:r>
              <a:rPr lang="en-IN" i="0" dirty="0">
                <a:effectLst/>
                <a:latin typeface="Söhne"/>
              </a:rPr>
              <a:t>Azure Monitor</a:t>
            </a:r>
            <a:r>
              <a:rPr lang="en-IN" dirty="0">
                <a:solidFill>
                  <a:srgbClr val="374151"/>
                </a:solidFill>
                <a:latin typeface="Söhne"/>
              </a:rPr>
              <a:t>,</a:t>
            </a:r>
            <a:r>
              <a:rPr lang="en-IN" i="0" dirty="0">
                <a:effectLst/>
                <a:latin typeface="Söhne"/>
              </a:rPr>
              <a:t> Azure Security Center</a:t>
            </a:r>
            <a:r>
              <a:rPr lang="en-IN" dirty="0">
                <a:solidFill>
                  <a:srgbClr val="374151"/>
                </a:solidFill>
                <a:latin typeface="Söhne"/>
              </a:rPr>
              <a:t>,</a:t>
            </a:r>
            <a:r>
              <a:rPr lang="en-IN" i="0" dirty="0">
                <a:solidFill>
                  <a:srgbClr val="374151"/>
                </a:solidFill>
                <a:effectLst/>
                <a:latin typeface="Söhne"/>
              </a:rPr>
              <a:t> </a:t>
            </a:r>
            <a:r>
              <a:rPr lang="en-IN" i="0" dirty="0">
                <a:effectLst/>
                <a:latin typeface="Söhne"/>
              </a:rPr>
              <a:t>Cost Management</a:t>
            </a:r>
          </a:p>
          <a:p>
            <a:pPr>
              <a:spcBef>
                <a:spcPts val="600"/>
              </a:spcBef>
            </a:pPr>
            <a:r>
              <a:rPr lang="en-IN" b="1" i="0" dirty="0">
                <a:effectLst/>
                <a:latin typeface="Söhne"/>
              </a:rPr>
              <a:t>Scalability and Load: </a:t>
            </a:r>
            <a:r>
              <a:rPr lang="en-IN" dirty="0">
                <a:solidFill>
                  <a:srgbClr val="374151"/>
                </a:solidFill>
                <a:latin typeface="Söhne"/>
              </a:rPr>
              <a:t>Horizontal Scaling, Load balancer, Azure application gateway, Front door, Traffic manager</a:t>
            </a:r>
            <a:endParaRPr lang="en-IN" b="0" dirty="0">
              <a:solidFill>
                <a:srgbClr val="374151"/>
              </a:solidFill>
              <a:latin typeface="Söhne"/>
            </a:endParaRPr>
          </a:p>
          <a:p>
            <a:pPr>
              <a:spcBef>
                <a:spcPts val="600"/>
              </a:spcBef>
            </a:pPr>
            <a:r>
              <a:rPr lang="en-IN" b="1" i="0" dirty="0">
                <a:effectLst/>
                <a:latin typeface="Söhne"/>
              </a:rPr>
              <a:t>Security and Compliance: </a:t>
            </a:r>
            <a:r>
              <a:rPr lang="en-IN" b="0" i="0" dirty="0">
                <a:solidFill>
                  <a:srgbClr val="374151"/>
                </a:solidFill>
                <a:effectLst/>
                <a:latin typeface="Söhne"/>
              </a:rPr>
              <a:t>RBAC, Azure AD, B2C, app registration, DDOS</a:t>
            </a:r>
            <a:endParaRPr lang="en-IN" i="0" dirty="0">
              <a:solidFill>
                <a:srgbClr val="374151"/>
              </a:solidFill>
              <a:effectLst/>
              <a:latin typeface="Söhne"/>
            </a:endParaRPr>
          </a:p>
          <a:p>
            <a:pPr>
              <a:spcBef>
                <a:spcPts val="600"/>
              </a:spcBef>
            </a:pPr>
            <a:r>
              <a:rPr lang="en-IN" b="1" i="0" dirty="0">
                <a:effectLst/>
                <a:latin typeface="Söhne"/>
              </a:rPr>
              <a:t>Backup and Disaster Recovery: Azure</a:t>
            </a:r>
            <a:r>
              <a:rPr lang="en-IN" sz="1600" b="1" dirty="0"/>
              <a:t> Backup, Azure App Service Backup,</a:t>
            </a:r>
            <a:r>
              <a:rPr lang="en-US" sz="1600" dirty="0">
                <a:hlinkClick r:id="rId2"/>
              </a:rPr>
              <a:t> Azure Backup for SQL Server</a:t>
            </a:r>
            <a:r>
              <a:rPr lang="en-US" sz="1600" dirty="0"/>
              <a:t>,</a:t>
            </a:r>
            <a:r>
              <a:rPr lang="en-IN" sz="1600" b="1" dirty="0"/>
              <a:t> Azure SQL Database Geo-Replication</a:t>
            </a:r>
            <a:endParaRPr lang="en-IN" b="1" dirty="0">
              <a:solidFill>
                <a:srgbClr val="374151"/>
              </a:solidFill>
              <a:latin typeface="Söhne"/>
            </a:endParaRPr>
          </a:p>
          <a:p>
            <a:pPr>
              <a:spcBef>
                <a:spcPts val="600"/>
              </a:spcBef>
            </a:pPr>
            <a:r>
              <a:rPr lang="en-IN" b="1" i="0" dirty="0">
                <a:solidFill>
                  <a:srgbClr val="343541"/>
                </a:solidFill>
                <a:effectLst/>
                <a:latin typeface="Söhne"/>
              </a:rPr>
              <a:t>Cost</a:t>
            </a:r>
            <a:r>
              <a:rPr lang="en-IN" b="0" i="0" dirty="0">
                <a:solidFill>
                  <a:srgbClr val="343541"/>
                </a:solidFill>
                <a:effectLst/>
                <a:latin typeface="Söhne"/>
              </a:rPr>
              <a:t>: </a:t>
            </a:r>
            <a:r>
              <a:rPr lang="en-IN" b="0" i="0" dirty="0">
                <a:solidFill>
                  <a:srgbClr val="374151"/>
                </a:solidFill>
                <a:effectLst/>
                <a:latin typeface="Söhne"/>
              </a:rPr>
              <a:t>Azure Advisor, Azure Cost Management</a:t>
            </a:r>
            <a:endParaRPr lang="en-IN" dirty="0"/>
          </a:p>
        </p:txBody>
      </p:sp>
      <p:pic>
        <p:nvPicPr>
          <p:cNvPr id="7" name="Picture 2">
            <a:extLst>
              <a:ext uri="{FF2B5EF4-FFF2-40B4-BE49-F238E27FC236}">
                <a16:creationId xmlns:a16="http://schemas.microsoft.com/office/drawing/2014/main" id="{6CA87DD1-FFB9-4499-A347-0286D0F58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04" y="76142"/>
            <a:ext cx="6794938" cy="26355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5DCBD0-6F35-D980-41E1-4876AD1E924F}"/>
              </a:ext>
            </a:extLst>
          </p:cNvPr>
          <p:cNvSpPr txBox="1"/>
          <p:nvPr/>
        </p:nvSpPr>
        <p:spPr>
          <a:xfrm>
            <a:off x="7228490" y="562800"/>
            <a:ext cx="4706006"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374151"/>
                </a:solidFill>
                <a:latin typeface="Söhne"/>
              </a:rPr>
              <a:t>Scalability Limitations</a:t>
            </a:r>
          </a:p>
          <a:p>
            <a:pPr marL="285750" indent="-285750">
              <a:buFont typeface="Arial" panose="020B0604020202020204" pitchFamily="34" charset="0"/>
              <a:buChar char="•"/>
            </a:pPr>
            <a:r>
              <a:rPr lang="en-IN" dirty="0">
                <a:solidFill>
                  <a:srgbClr val="374151"/>
                </a:solidFill>
                <a:latin typeface="Söhne"/>
              </a:rPr>
              <a:t>Complexity</a:t>
            </a:r>
          </a:p>
          <a:p>
            <a:pPr marL="285750" indent="-285750">
              <a:buFont typeface="Arial" panose="020B0604020202020204" pitchFamily="34" charset="0"/>
              <a:buChar char="•"/>
            </a:pPr>
            <a:r>
              <a:rPr lang="en-IN" dirty="0">
                <a:solidFill>
                  <a:srgbClr val="374151"/>
                </a:solidFill>
                <a:latin typeface="Söhne"/>
              </a:rPr>
              <a:t>Deployment Bottlenecks</a:t>
            </a:r>
          </a:p>
          <a:p>
            <a:pPr marL="285750" indent="-285750">
              <a:buFont typeface="Arial" panose="020B0604020202020204" pitchFamily="34" charset="0"/>
              <a:buChar char="•"/>
            </a:pPr>
            <a:r>
              <a:rPr lang="en-IN" dirty="0">
                <a:solidFill>
                  <a:srgbClr val="374151"/>
                </a:solidFill>
                <a:latin typeface="Söhne"/>
              </a:rPr>
              <a:t>same resources (CPU, memory, storage) for all components</a:t>
            </a:r>
          </a:p>
          <a:p>
            <a:pPr marL="285750" indent="-285750">
              <a:buFont typeface="Arial" panose="020B0604020202020204" pitchFamily="34" charset="0"/>
              <a:buChar char="•"/>
            </a:pPr>
            <a:r>
              <a:rPr lang="en-IN" dirty="0">
                <a:solidFill>
                  <a:srgbClr val="374151"/>
                </a:solidFill>
                <a:latin typeface="Söhne"/>
              </a:rPr>
              <a:t>Availability and Fault Tolerance:</a:t>
            </a:r>
          </a:p>
          <a:p>
            <a:pPr marL="285750" indent="-285750">
              <a:buFont typeface="Arial" panose="020B0604020202020204" pitchFamily="34" charset="0"/>
              <a:buChar char="•"/>
            </a:pPr>
            <a:r>
              <a:rPr lang="en-IN" dirty="0">
                <a:solidFill>
                  <a:srgbClr val="374151"/>
                </a:solidFill>
                <a:latin typeface="Söhne"/>
              </a:rPr>
              <a:t>Development and Testing Challenges:</a:t>
            </a:r>
          </a:p>
          <a:p>
            <a:endParaRPr lang="en-IN" dirty="0"/>
          </a:p>
        </p:txBody>
      </p:sp>
    </p:spTree>
    <p:extLst>
      <p:ext uri="{BB962C8B-B14F-4D97-AF65-F5344CB8AC3E}">
        <p14:creationId xmlns:p14="http://schemas.microsoft.com/office/powerpoint/2010/main" val="348916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howing authentication through backend microservices.">
            <a:extLst>
              <a:ext uri="{FF2B5EF4-FFF2-40B4-BE49-F238E27FC236}">
                <a16:creationId xmlns:a16="http://schemas.microsoft.com/office/drawing/2014/main" id="{033FB56C-957B-9EF8-D429-700B9CC18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75" y="99472"/>
            <a:ext cx="4782208" cy="30764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44C3140-CF51-93CA-B385-02AFA1D1F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5683" y="432905"/>
            <a:ext cx="3177308" cy="1858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BA22C2-DDED-0FE6-E573-444B993344DA}"/>
              </a:ext>
            </a:extLst>
          </p:cNvPr>
          <p:cNvPicPr>
            <a:picLocks noChangeAspect="1"/>
          </p:cNvPicPr>
          <p:nvPr/>
        </p:nvPicPr>
        <p:blipFill>
          <a:blip r:embed="rId5"/>
          <a:stretch>
            <a:fillRect/>
          </a:stretch>
        </p:blipFill>
        <p:spPr>
          <a:xfrm>
            <a:off x="256237" y="3428999"/>
            <a:ext cx="5009446" cy="3240961"/>
          </a:xfrm>
          <a:prstGeom prst="rect">
            <a:avLst/>
          </a:prstGeom>
        </p:spPr>
      </p:pic>
      <p:pic>
        <p:nvPicPr>
          <p:cNvPr id="1026" name="Picture 2" descr="Saga Pattern for Microservices Distributed Transactions | by Mehmet Ozkaya  | Design Microservices Architecture with Patterns &amp; Principles | Medium">
            <a:extLst>
              <a:ext uri="{FF2B5EF4-FFF2-40B4-BE49-F238E27FC236}">
                <a16:creationId xmlns:a16="http://schemas.microsoft.com/office/drawing/2014/main" id="{B7808D37-991B-82A0-82D5-0AFCAF8907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0" y="3428999"/>
            <a:ext cx="666750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K + Filebeat for Container Logs | by Shrinidhi Kulkarni | Medium">
            <a:extLst>
              <a:ext uri="{FF2B5EF4-FFF2-40B4-BE49-F238E27FC236}">
                <a16:creationId xmlns:a16="http://schemas.microsoft.com/office/drawing/2014/main" id="{51999F67-F75D-83EC-0AB8-0ABB22B36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6442" y="275249"/>
            <a:ext cx="3699642" cy="28727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727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 calcmode="lin" valueType="num">
                                      <p:cBhvr additive="base">
                                        <p:cTn id="31" dur="500" fill="hold"/>
                                        <p:tgtEl>
                                          <p:spTgt spid="1028"/>
                                        </p:tgtEl>
                                        <p:attrNameLst>
                                          <p:attrName>ppt_x</p:attrName>
                                        </p:attrNameLst>
                                      </p:cBhvr>
                                      <p:tavLst>
                                        <p:tav tm="0">
                                          <p:val>
                                            <p:strVal val="#ppt_x"/>
                                          </p:val>
                                        </p:tav>
                                        <p:tav tm="100000">
                                          <p:val>
                                            <p:strVal val="#ppt_x"/>
                                          </p:val>
                                        </p:tav>
                                      </p:tavLst>
                                    </p:anim>
                                    <p:anim calcmode="lin" valueType="num">
                                      <p:cBhvr additive="base">
                                        <p:cTn id="3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98598-D4DA-8374-F170-774D8F5C5C1E}"/>
              </a:ext>
            </a:extLst>
          </p:cNvPr>
          <p:cNvSpPr txBox="1"/>
          <p:nvPr/>
        </p:nvSpPr>
        <p:spPr>
          <a:xfrm>
            <a:off x="1019503" y="299919"/>
            <a:ext cx="9848193" cy="375552"/>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Common Design Principle, Pattern and Practice for Microservice Architecture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530D713-D942-5013-E38B-4795D4BDDBD0}"/>
              </a:ext>
            </a:extLst>
          </p:cNvPr>
          <p:cNvSpPr txBox="1"/>
          <p:nvPr/>
        </p:nvSpPr>
        <p:spPr>
          <a:xfrm>
            <a:off x="515008" y="956890"/>
            <a:ext cx="11225047" cy="3337388"/>
          </a:xfrm>
          <a:prstGeom prst="rect">
            <a:avLst/>
          </a:prstGeom>
          <a:noFill/>
        </p:spPr>
        <p:txBody>
          <a:bodyPr wrap="square">
            <a:spAutoFit/>
          </a:bodyPr>
          <a:lstStyle/>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Authentication &amp; Authorization in multiple Web API and Angular UI.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Every API choose 12 </a:t>
            </a: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Factor Microservices, Use containerization (Docker) and orchestration (Kubernetes) for scalability and reliability.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SOLID Principle, GOF Design Pattern, Cloud Design Pattern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DDD, CQRS, Event source, Eventual Consistency, Materialized view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Database Shading Pattern for Scaling Microservices Database Architecture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Phase Commit, SAGA (Choreography, Orchestration), Anti pattern, Fault Tolerance, Failover, Disaster Recovery, Snapshot (VM, SQL Server)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Retry &amp; Circuit Breaker pattern, RTO, RPO,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Azure Service- APIM, Azure Function, logic app, app Service, Azure </a:t>
            </a:r>
            <a:r>
              <a:rPr lang="en-IN"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Sql</a:t>
            </a: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server Database, Azure Cosmos DB, Azure Storage (Blob, Queue, File, Disk)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926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 calcmode="lin" valueType="num">
                                      <p:cBhvr additive="base">
                                        <p:cTn id="4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additive="base">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anim calcmode="lin" valueType="num">
                                      <p:cBhvr additive="base">
                                        <p:cTn id="5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zure Availability Zones and Sets">
            <a:extLst>
              <a:ext uri="{FF2B5EF4-FFF2-40B4-BE49-F238E27FC236}">
                <a16:creationId xmlns:a16="http://schemas.microsoft.com/office/drawing/2014/main" id="{4FADDB6D-9937-9AAD-0767-635511B7E2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583" y="1922711"/>
            <a:ext cx="8724400" cy="4935289"/>
          </a:xfrm>
          <a:prstGeom prst="rect">
            <a:avLst/>
          </a:prstGeom>
        </p:spPr>
      </p:pic>
      <p:pic>
        <p:nvPicPr>
          <p:cNvPr id="5" name="Picture 4">
            <a:extLst>
              <a:ext uri="{FF2B5EF4-FFF2-40B4-BE49-F238E27FC236}">
                <a16:creationId xmlns:a16="http://schemas.microsoft.com/office/drawing/2014/main" id="{F3222F96-B42E-606E-606C-45EF777CF7DA}"/>
              </a:ext>
            </a:extLst>
          </p:cNvPr>
          <p:cNvPicPr>
            <a:picLocks noChangeAspect="1"/>
          </p:cNvPicPr>
          <p:nvPr/>
        </p:nvPicPr>
        <p:blipFill>
          <a:blip r:embed="rId3"/>
          <a:stretch>
            <a:fillRect/>
          </a:stretch>
        </p:blipFill>
        <p:spPr>
          <a:xfrm>
            <a:off x="0" y="1340826"/>
            <a:ext cx="3196772" cy="4234191"/>
          </a:xfrm>
          <a:prstGeom prst="rect">
            <a:avLst/>
          </a:prstGeom>
        </p:spPr>
      </p:pic>
      <p:sp>
        <p:nvSpPr>
          <p:cNvPr id="2" name="Title 1">
            <a:extLst>
              <a:ext uri="{FF2B5EF4-FFF2-40B4-BE49-F238E27FC236}">
                <a16:creationId xmlns:a16="http://schemas.microsoft.com/office/drawing/2014/main" id="{7A35A4DF-E3DB-920A-E526-50D7CCFF1D3A}"/>
              </a:ext>
            </a:extLst>
          </p:cNvPr>
          <p:cNvSpPr>
            <a:spLocks noGrp="1"/>
          </p:cNvSpPr>
          <p:nvPr>
            <p:ph type="title"/>
          </p:nvPr>
        </p:nvSpPr>
        <p:spPr>
          <a:xfrm>
            <a:off x="692280" y="151897"/>
            <a:ext cx="11260234" cy="1131086"/>
          </a:xfrm>
        </p:spPr>
        <p:txBody>
          <a:bodyPr vert="horz" lIns="91440" tIns="45720" rIns="91440" bIns="45720" rtlCol="0" anchor="ctr">
            <a:normAutofit/>
          </a:bodyPr>
          <a:lstStyle/>
          <a:p>
            <a:pPr algn="ctr">
              <a:spcAft>
                <a:spcPts val="800"/>
              </a:spcAft>
            </a:pPr>
            <a:r>
              <a:rPr lang="en-US" sz="3200" b="1" kern="1200" dirty="0">
                <a:solidFill>
                  <a:schemeClr val="tx1"/>
                </a:solidFill>
                <a:effectLst/>
                <a:latin typeface="+mj-lt"/>
                <a:ea typeface="+mj-ea"/>
                <a:cs typeface="+mj-cs"/>
              </a:rPr>
              <a:t>Availability and Redundancy</a:t>
            </a:r>
            <a:br>
              <a:rPr lang="en-US" sz="1700" b="1" kern="1200" dirty="0">
                <a:solidFill>
                  <a:schemeClr val="tx1"/>
                </a:solidFill>
                <a:effectLst/>
                <a:latin typeface="+mj-lt"/>
                <a:ea typeface="+mj-ea"/>
                <a:cs typeface="+mj-cs"/>
              </a:rPr>
            </a:br>
            <a:r>
              <a:rPr lang="en-US" sz="1700" kern="1200" dirty="0">
                <a:solidFill>
                  <a:schemeClr val="tx1"/>
                </a:solidFill>
                <a:effectLst/>
                <a:latin typeface="+mj-lt"/>
                <a:ea typeface="+mj-ea"/>
                <a:cs typeface="+mj-cs"/>
              </a:rPr>
              <a:t>Explain the strategies to achieve high availability and fault tolerance in the Azure architecture. </a:t>
            </a:r>
            <a:br>
              <a:rPr lang="en-US" sz="1700" kern="1200" dirty="0">
                <a:solidFill>
                  <a:schemeClr val="tx1"/>
                </a:solidFill>
                <a:effectLst/>
                <a:latin typeface="+mj-lt"/>
                <a:ea typeface="+mj-ea"/>
                <a:cs typeface="+mj-cs"/>
              </a:rPr>
            </a:br>
            <a:r>
              <a:rPr lang="en-US" sz="1700" kern="1200" dirty="0">
                <a:solidFill>
                  <a:schemeClr val="tx1"/>
                </a:solidFill>
                <a:effectLst/>
                <a:latin typeface="+mj-lt"/>
                <a:ea typeface="+mj-ea"/>
                <a:cs typeface="+mj-cs"/>
              </a:rPr>
              <a:t>Discuss the use of Azure Availability Sets, Availability Zones, and load balancing mechanisms.</a:t>
            </a:r>
            <a:endParaRPr lang="en-US" sz="1700" kern="1200" dirty="0">
              <a:solidFill>
                <a:schemeClr val="tx1"/>
              </a:solidFill>
              <a:latin typeface="+mj-lt"/>
              <a:ea typeface="+mj-ea"/>
              <a:cs typeface="+mj-cs"/>
            </a:endParaRPr>
          </a:p>
        </p:txBody>
      </p:sp>
    </p:spTree>
    <p:extLst>
      <p:ext uri="{BB962C8B-B14F-4D97-AF65-F5344CB8AC3E}">
        <p14:creationId xmlns:p14="http://schemas.microsoft.com/office/powerpoint/2010/main" val="247049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3724-2959-7FA6-8DDF-ADAE5EEE9F06}"/>
              </a:ext>
            </a:extLst>
          </p:cNvPr>
          <p:cNvSpPr>
            <a:spLocks noGrp="1"/>
          </p:cNvSpPr>
          <p:nvPr>
            <p:ph type="title"/>
          </p:nvPr>
        </p:nvSpPr>
        <p:spPr/>
        <p:txBody>
          <a:bodyPr>
            <a:normAutofit fontScale="90000"/>
          </a:bodyPr>
          <a:lstStyle/>
          <a:p>
            <a:pPr algn="ctr">
              <a:spcAft>
                <a:spcPts val="800"/>
              </a:spcAft>
            </a:pPr>
            <a:r>
              <a:rPr lang="en-IN" sz="4000" b="1" dirty="0"/>
              <a:t>Scalability and Elasticity</a:t>
            </a:r>
            <a:br>
              <a:rPr lang="en-IN" sz="3200" b="1" dirty="0"/>
            </a:br>
            <a:r>
              <a:rPr lang="en-IN" sz="2200" b="1" dirty="0"/>
              <a:t>Describe how the architecture will handle scalability to accommodate fluctuations in user traffic.</a:t>
            </a:r>
            <a:br>
              <a:rPr lang="en-IN" sz="2200" b="1" dirty="0"/>
            </a:br>
            <a:r>
              <a:rPr lang="en-IN" sz="2200" b="1" dirty="0"/>
              <a:t>Discuss the implementation of Azure Auto Scaling and other scaling mechanisms.</a:t>
            </a:r>
            <a:endParaRPr lang="en-IN" sz="3200" b="1" dirty="0"/>
          </a:p>
        </p:txBody>
      </p:sp>
      <p:sp>
        <p:nvSpPr>
          <p:cNvPr id="3" name="Content Placeholder 2">
            <a:extLst>
              <a:ext uri="{FF2B5EF4-FFF2-40B4-BE49-F238E27FC236}">
                <a16:creationId xmlns:a16="http://schemas.microsoft.com/office/drawing/2014/main" id="{9818BF49-88E3-CB6D-EFA9-B23EBA113121}"/>
              </a:ext>
            </a:extLst>
          </p:cNvPr>
          <p:cNvSpPr>
            <a:spLocks noGrp="1"/>
          </p:cNvSpPr>
          <p:nvPr>
            <p:ph idx="1"/>
          </p:nvPr>
        </p:nvSpPr>
        <p:spPr>
          <a:xfrm>
            <a:off x="838199" y="1825625"/>
            <a:ext cx="10872831" cy="4902346"/>
          </a:xfrm>
        </p:spPr>
        <p:txBody>
          <a:bodyPr>
            <a:normAutofit fontScale="92500" lnSpcReduction="20000"/>
          </a:bodyPr>
          <a:lstStyle/>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Kubernetes Service (AKS)</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Load Balancer</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Application Gateway</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Traffic Manager</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Front Door</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CDN</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Redis Cache</a:t>
            </a:r>
          </a:p>
          <a:p>
            <a:pPr marL="342900" lvl="0" indent="-342900">
              <a:lnSpc>
                <a:spcPct val="107000"/>
              </a:lnSpc>
              <a:buFont typeface="+mj-lt"/>
              <a:buAutoNum type="arabicPeriod"/>
            </a:pPr>
            <a:r>
              <a:rPr lang="en-IN" sz="1800" dirty="0">
                <a:solidFill>
                  <a:srgbClr val="222222"/>
                </a:solidFill>
                <a:latin typeface="Arial" panose="020B0604020202020204" pitchFamily="34" charset="0"/>
                <a:cs typeface="Times New Roman" panose="02020603050405020304" pitchFamily="18" charset="0"/>
              </a:rPr>
              <a:t>Azure </a:t>
            </a:r>
            <a:r>
              <a:rPr lang="en-IN" sz="1800" dirty="0" err="1">
                <a:solidFill>
                  <a:srgbClr val="222222"/>
                </a:solidFill>
                <a:latin typeface="Arial" panose="020B0604020202020204" pitchFamily="34" charset="0"/>
                <a:cs typeface="Times New Roman" panose="02020603050405020304" pitchFamily="18" charset="0"/>
              </a:rPr>
              <a:t>CosmosDB</a:t>
            </a:r>
            <a:endParaRPr lang="en-IN" sz="1800" dirty="0">
              <a:solidFill>
                <a:srgbClr val="222222"/>
              </a:solidFill>
              <a:latin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Azure SQL Database, SQL Management instance, VM SQL Server</a:t>
            </a:r>
          </a:p>
          <a:p>
            <a:pPr marL="342900" lvl="0" indent="-342900">
              <a:lnSpc>
                <a:spcPct val="107000"/>
              </a:lnSpc>
              <a:spcAft>
                <a:spcPts val="800"/>
              </a:spcAft>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Azure Monitor, Azure Application Insight</a:t>
            </a:r>
          </a:p>
          <a:p>
            <a:pPr marL="342900" lvl="0" indent="-342900">
              <a:lnSpc>
                <a:spcPct val="107000"/>
              </a:lnSpc>
              <a:spcAft>
                <a:spcPts val="800"/>
              </a:spcAft>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Azure Function with Durable Entities </a:t>
            </a:r>
          </a:p>
          <a:p>
            <a:pPr marL="342900" lvl="0" indent="-342900">
              <a:lnSpc>
                <a:spcPct val="107000"/>
              </a:lnSpc>
              <a:spcAft>
                <a:spcPts val="800"/>
              </a:spcAft>
              <a:buFont typeface="+mj-lt"/>
              <a:buAutoNum type="arabicPeriod"/>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We should use CQRS, DDD, Retry, Circuit Breaker, Shredding pattern as  Best Practices for APIs related project.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62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FC54-52A2-9F7F-A387-E8967D139559}"/>
              </a:ext>
            </a:extLst>
          </p:cNvPr>
          <p:cNvSpPr>
            <a:spLocks noGrp="1"/>
          </p:cNvSpPr>
          <p:nvPr>
            <p:ph type="title"/>
          </p:nvPr>
        </p:nvSpPr>
        <p:spPr>
          <a:xfrm>
            <a:off x="299356" y="0"/>
            <a:ext cx="11412991" cy="1668236"/>
          </a:xfrm>
        </p:spPr>
        <p:txBody>
          <a:bodyPr>
            <a:normAutofit/>
          </a:bodyPr>
          <a:lstStyle/>
          <a:p>
            <a:pPr algn="ctr">
              <a:spcAft>
                <a:spcPts val="800"/>
              </a:spcAft>
            </a:pPr>
            <a:r>
              <a:rPr lang="en-IN" sz="3600" b="1" dirty="0"/>
              <a:t>Cost Optimization</a:t>
            </a:r>
            <a:br>
              <a:rPr lang="en-IN" sz="3600" b="1" dirty="0"/>
            </a:br>
            <a:r>
              <a:rPr lang="en-IN" sz="2200" b="1" dirty="0"/>
              <a:t>Explain the use of Azure Reserved Instances, Spot Instances, and cost management tools.</a:t>
            </a:r>
            <a:br>
              <a:rPr lang="en-IN" sz="2200" b="1" dirty="0"/>
            </a:br>
            <a:r>
              <a:rPr lang="en-IN" sz="2200" b="1" dirty="0"/>
              <a:t>Azure Reserved Instances using Azure portal</a:t>
            </a:r>
            <a:br>
              <a:rPr lang="en-IN" sz="2200" b="1" dirty="0"/>
            </a:br>
            <a:r>
              <a:rPr lang="en-IN" sz="2200" b="1" dirty="0"/>
              <a:t>use tools like Azure Cost Management, and review the Azure Pricing Calculator</a:t>
            </a:r>
          </a:p>
        </p:txBody>
      </p:sp>
      <p:pic>
        <p:nvPicPr>
          <p:cNvPr id="4" name="Picture 3">
            <a:extLst>
              <a:ext uri="{FF2B5EF4-FFF2-40B4-BE49-F238E27FC236}">
                <a16:creationId xmlns:a16="http://schemas.microsoft.com/office/drawing/2014/main" id="{7AE5A8F9-62E6-9F55-39FE-8AA22D4313AE}"/>
              </a:ext>
            </a:extLst>
          </p:cNvPr>
          <p:cNvPicPr>
            <a:picLocks noChangeAspect="1"/>
          </p:cNvPicPr>
          <p:nvPr/>
        </p:nvPicPr>
        <p:blipFill>
          <a:blip r:embed="rId2"/>
          <a:stretch>
            <a:fillRect/>
          </a:stretch>
        </p:blipFill>
        <p:spPr>
          <a:xfrm>
            <a:off x="228190" y="1690688"/>
            <a:ext cx="8234134" cy="4631282"/>
          </a:xfrm>
          <a:prstGeom prst="rect">
            <a:avLst/>
          </a:prstGeom>
        </p:spPr>
      </p:pic>
      <p:pic>
        <p:nvPicPr>
          <p:cNvPr id="5" name="Picture 4">
            <a:extLst>
              <a:ext uri="{FF2B5EF4-FFF2-40B4-BE49-F238E27FC236}">
                <a16:creationId xmlns:a16="http://schemas.microsoft.com/office/drawing/2014/main" id="{5F2261AC-185E-ABDA-45AE-89CFB0920D9B}"/>
              </a:ext>
            </a:extLst>
          </p:cNvPr>
          <p:cNvPicPr>
            <a:picLocks noChangeAspect="1"/>
          </p:cNvPicPr>
          <p:nvPr/>
        </p:nvPicPr>
        <p:blipFill>
          <a:blip r:embed="rId3"/>
          <a:stretch>
            <a:fillRect/>
          </a:stretch>
        </p:blipFill>
        <p:spPr>
          <a:xfrm>
            <a:off x="8531679" y="2846750"/>
            <a:ext cx="3882798" cy="3156585"/>
          </a:xfrm>
          <a:prstGeom prst="rect">
            <a:avLst/>
          </a:prstGeom>
        </p:spPr>
      </p:pic>
    </p:spTree>
    <p:extLst>
      <p:ext uri="{BB962C8B-B14F-4D97-AF65-F5344CB8AC3E}">
        <p14:creationId xmlns:p14="http://schemas.microsoft.com/office/powerpoint/2010/main" val="3940105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6|0.9|0.2|0.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2302</TotalTime>
  <Words>1302</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Poppins</vt:lpstr>
      <vt:lpstr>Segoe UI</vt:lpstr>
      <vt:lpstr>Söhne</vt:lpstr>
      <vt:lpstr>Office Theme</vt:lpstr>
      <vt:lpstr> Azure .NET Microservice Project Strategy</vt:lpstr>
      <vt:lpstr>Solution Architect (.Net Core + Cloud) </vt:lpstr>
      <vt:lpstr>PowerPoint Presentation</vt:lpstr>
      <vt:lpstr>PowerPoint Presentation</vt:lpstr>
      <vt:lpstr>PowerPoint Presentation</vt:lpstr>
      <vt:lpstr>PowerPoint Presentation</vt:lpstr>
      <vt:lpstr>Availability and Redundancy Explain the strategies to achieve high availability and fault tolerance in the Azure architecture.  Discuss the use of Azure Availability Sets, Availability Zones, and load balancing mechanisms.</vt:lpstr>
      <vt:lpstr>Scalability and Elasticity Describe how the architecture will handle scalability to accommodate fluctuations in user traffic. Discuss the implementation of Azure Auto Scaling and other scaling mechanisms.</vt:lpstr>
      <vt:lpstr>Cost Optimization Explain the use of Azure Reserved Instances, Spot Instances, and cost management tools. Azure Reserved Instances using Azure portal use tools like Azure Cost Management, and review the Azure Pricing Calculator</vt:lpstr>
      <vt:lpstr>                 Data Management and Storage Present the design for managing data in Azure, including databases, data lakes, and backup strategies. Discuss the use of Azure SQL Database, Cosmos DB Azure Storage (Blob, File, Data, Queue, Disk)</vt:lpstr>
      <vt:lpstr>  Security and Compliance Highlight the security measures in place to protect the platform's data and resources. Discuss Azure Network Security Groups, Azure Key Vault, and compliance with relevant regulations. </vt:lpstr>
      <vt:lpstr> Monitoring and Performance Management   Explain the monitoring and performance management solutions for the Azure architecture. Include insights on Azure Monitor, Application Insights, and performance optimization techniques. </vt:lpstr>
      <vt:lpstr>Disaster Recovery and Backup Describe the disaster recovery plan to ensure business continuity. Discuss the use of Azure Site Recovery and backup mechanisms for critical data.</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Solution Architect Interview Question</dc:title>
  <dc:creator>Hajela, Rajneesh</dc:creator>
  <cp:lastModifiedBy>Hajela, Rajneesh</cp:lastModifiedBy>
  <cp:revision>89</cp:revision>
  <dcterms:created xsi:type="dcterms:W3CDTF">2023-12-23T09:13:09Z</dcterms:created>
  <dcterms:modified xsi:type="dcterms:W3CDTF">2023-12-24T23:37:27Z</dcterms:modified>
</cp:coreProperties>
</file>