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6000">
              <a:srgbClr val="E4F0F3"/>
            </a:gs>
            <a:gs pos="0">
              <a:schemeClr val="bg2">
                <a:tint val="90000"/>
                <a:lumMod val="120000"/>
              </a:schemeClr>
            </a:gs>
            <a:gs pos="77000">
              <a:schemeClr val="bg2">
                <a:shade val="98000"/>
                <a:satMod val="120000"/>
                <a:alpha val="14000"/>
                <a:lumMod val="97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604C-6407-4AC1-88E6-198B9E792033}"/>
              </a:ext>
            </a:extLst>
          </p:cNvPr>
          <p:cNvSpPr>
            <a:spLocks noGrp="1"/>
          </p:cNvSpPr>
          <p:nvPr>
            <p:ph type="ctrTitle"/>
          </p:nvPr>
        </p:nvSpPr>
        <p:spPr>
          <a:xfrm>
            <a:off x="2085629" y="195469"/>
            <a:ext cx="8915399" cy="1779105"/>
          </a:xfrm>
        </p:spPr>
        <p:txBody>
          <a:bodyPr/>
          <a:lstStyle/>
          <a:p>
            <a:pPr algn="ctr"/>
            <a:r>
              <a:rPr lang="en-US" b="1" dirty="0">
                <a:solidFill>
                  <a:srgbClr val="002060"/>
                </a:solidFill>
              </a:rPr>
              <a:t>CHICAGO CITY CRIME DASHBOARD REPORT</a:t>
            </a:r>
            <a:endParaRPr lang="en-IN" b="1" dirty="0">
              <a:solidFill>
                <a:srgbClr val="002060"/>
              </a:solidFill>
            </a:endParaRPr>
          </a:p>
        </p:txBody>
      </p:sp>
      <p:pic>
        <p:nvPicPr>
          <p:cNvPr id="12" name="Picture 11">
            <a:extLst>
              <a:ext uri="{FF2B5EF4-FFF2-40B4-BE49-F238E27FC236}">
                <a16:creationId xmlns:a16="http://schemas.microsoft.com/office/drawing/2014/main" id="{EC56936E-9582-4B24-AC99-9BF8845E8CBD}"/>
              </a:ext>
            </a:extLst>
          </p:cNvPr>
          <p:cNvPicPr>
            <a:picLocks noChangeAspect="1"/>
          </p:cNvPicPr>
          <p:nvPr/>
        </p:nvPicPr>
        <p:blipFill>
          <a:blip r:embed="rId2"/>
          <a:stretch>
            <a:fillRect/>
          </a:stretch>
        </p:blipFill>
        <p:spPr>
          <a:xfrm>
            <a:off x="4226822" y="2700131"/>
            <a:ext cx="5221978" cy="3737113"/>
          </a:xfrm>
          <a:prstGeom prst="rect">
            <a:avLst/>
          </a:prstGeom>
        </p:spPr>
      </p:pic>
      <p:sp>
        <p:nvSpPr>
          <p:cNvPr id="15" name="Content Placeholder 2">
            <a:extLst>
              <a:ext uri="{FF2B5EF4-FFF2-40B4-BE49-F238E27FC236}">
                <a16:creationId xmlns:a16="http://schemas.microsoft.com/office/drawing/2014/main" id="{05337610-20E9-4C87-9BCF-2B7A7F8DC099}"/>
              </a:ext>
            </a:extLst>
          </p:cNvPr>
          <p:cNvSpPr txBox="1">
            <a:spLocks/>
          </p:cNvSpPr>
          <p:nvPr/>
        </p:nvSpPr>
        <p:spPr>
          <a:xfrm>
            <a:off x="9819861" y="6029739"/>
            <a:ext cx="2173356" cy="79181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a:solidFill>
                  <a:schemeClr val="accent2">
                    <a:lumMod val="50000"/>
                  </a:schemeClr>
                </a:solidFill>
              </a:rPr>
              <a:t>Rajneesh Vashisht</a:t>
            </a:r>
          </a:p>
          <a:p>
            <a:r>
              <a:rPr lang="en-US" b="1" dirty="0">
                <a:solidFill>
                  <a:schemeClr val="accent2">
                    <a:lumMod val="50000"/>
                  </a:schemeClr>
                </a:solidFill>
              </a:rPr>
              <a:t>Yamuna Nagar</a:t>
            </a:r>
          </a:p>
        </p:txBody>
      </p:sp>
    </p:spTree>
    <p:extLst>
      <p:ext uri="{BB962C8B-B14F-4D97-AF65-F5344CB8AC3E}">
        <p14:creationId xmlns:p14="http://schemas.microsoft.com/office/powerpoint/2010/main" val="47010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ank You Handwritten Inscription Hand Drawn Lettering Stock Illustration -  Download Image Now - iStock">
            <a:extLst>
              <a:ext uri="{FF2B5EF4-FFF2-40B4-BE49-F238E27FC236}">
                <a16:creationId xmlns:a16="http://schemas.microsoft.com/office/drawing/2014/main" id="{30BA9E47-082F-4A6C-BF66-DDF3D9826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652" y="315567"/>
            <a:ext cx="7752521" cy="5829300"/>
          </a:xfrm>
          <a:prstGeom prst="rect">
            <a:avLst/>
          </a:prstGeom>
          <a:ln>
            <a:noFill/>
          </a:ln>
          <a:effectLst>
            <a:softEdge rad="6350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41E814-E150-4093-B491-69B8D56C823E}"/>
              </a:ext>
            </a:extLst>
          </p:cNvPr>
          <p:cNvSpPr>
            <a:spLocks noGrp="1"/>
          </p:cNvSpPr>
          <p:nvPr>
            <p:ph idx="1"/>
          </p:nvPr>
        </p:nvSpPr>
        <p:spPr>
          <a:xfrm>
            <a:off x="2239616" y="5674415"/>
            <a:ext cx="8176592" cy="940904"/>
          </a:xfrm>
        </p:spPr>
        <p:txBody>
          <a:bodyPr>
            <a:normAutofit fontScale="92500" lnSpcReduction="10000"/>
          </a:bodyPr>
          <a:lstStyle/>
          <a:p>
            <a:pPr marL="0" indent="0" algn="ctr">
              <a:buNone/>
            </a:pPr>
            <a:r>
              <a:rPr lang="en-IN" b="1" dirty="0">
                <a:solidFill>
                  <a:schemeClr val="accent2">
                    <a:lumMod val="50000"/>
                  </a:schemeClr>
                </a:solidFill>
              </a:rPr>
              <a:t>Kindly find the Dashboard at My Tableau Public Profile at below link:</a:t>
            </a:r>
          </a:p>
          <a:p>
            <a:pPr marL="0" indent="0" algn="ctr">
              <a:buNone/>
            </a:pPr>
            <a:r>
              <a:rPr lang="en-IN" dirty="0">
                <a:solidFill>
                  <a:schemeClr val="accent2">
                    <a:lumMod val="50000"/>
                  </a:schemeClr>
                </a:solidFill>
              </a:rPr>
              <a:t>https://public.tableau.com/app/profile/rajneesh.vashisht/viz/ChicagoCityCrimeDashboard/ChicagoCrimeDashBoard</a:t>
            </a:r>
          </a:p>
          <a:p>
            <a:pPr marL="0" indent="0">
              <a:buNone/>
            </a:pPr>
            <a:endParaRPr lang="en-IN" dirty="0">
              <a:solidFill>
                <a:schemeClr val="accent2">
                  <a:lumMod val="50000"/>
                </a:schemeClr>
              </a:solidFill>
            </a:endParaRPr>
          </a:p>
        </p:txBody>
      </p:sp>
    </p:spTree>
    <p:extLst>
      <p:ext uri="{BB962C8B-B14F-4D97-AF65-F5344CB8AC3E}">
        <p14:creationId xmlns:p14="http://schemas.microsoft.com/office/powerpoint/2010/main" val="103907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5E61CB-C350-4223-AC0A-9940BBF13B4D}"/>
              </a:ext>
            </a:extLst>
          </p:cNvPr>
          <p:cNvSpPr>
            <a:spLocks noGrp="1"/>
          </p:cNvSpPr>
          <p:nvPr>
            <p:ph type="title"/>
          </p:nvPr>
        </p:nvSpPr>
        <p:spPr>
          <a:xfrm>
            <a:off x="2849218" y="55045"/>
            <a:ext cx="7394712" cy="700088"/>
          </a:xfrm>
        </p:spPr>
        <p:txBody>
          <a:bodyPr>
            <a:normAutofit/>
          </a:bodyPr>
          <a:lstStyle/>
          <a:p>
            <a:r>
              <a:rPr lang="en-US" b="1" dirty="0">
                <a:solidFill>
                  <a:schemeClr val="accent2">
                    <a:lumMod val="50000"/>
                  </a:schemeClr>
                </a:solidFill>
              </a:rPr>
              <a:t>Crime Locations in Chicago City</a:t>
            </a:r>
            <a:endParaRPr lang="en-IN" b="1" dirty="0">
              <a:solidFill>
                <a:schemeClr val="accent2">
                  <a:lumMod val="50000"/>
                </a:schemeClr>
              </a:solidFill>
            </a:endParaRPr>
          </a:p>
        </p:txBody>
      </p:sp>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940904" y="1855304"/>
            <a:ext cx="5155096" cy="3856382"/>
          </a:xfrm>
        </p:spPr>
        <p:txBody>
          <a:bodyPr>
            <a:normAutofit/>
          </a:bodyPr>
          <a:lstStyle/>
          <a:p>
            <a:r>
              <a:rPr lang="en-US" dirty="0">
                <a:solidFill>
                  <a:schemeClr val="accent2">
                    <a:lumMod val="50000"/>
                  </a:schemeClr>
                </a:solidFill>
              </a:rPr>
              <a:t>This plot shows Location of crimes in different neighborhoods of the Chicago city in different colors.</a:t>
            </a:r>
          </a:p>
          <a:p>
            <a:r>
              <a:rPr lang="en-US" dirty="0">
                <a:solidFill>
                  <a:schemeClr val="accent2">
                    <a:lumMod val="50000"/>
                  </a:schemeClr>
                </a:solidFill>
              </a:rPr>
              <a:t>With the help of the filters shown on right side of plot Police department can found at what time of day crime took place, whether it was domestic, its type, date range, whether an arrest was made or not and location of crime.</a:t>
            </a:r>
          </a:p>
          <a:p>
            <a:r>
              <a:rPr lang="en-US" dirty="0">
                <a:solidFill>
                  <a:schemeClr val="accent2">
                    <a:lumMod val="50000"/>
                  </a:schemeClr>
                </a:solidFill>
              </a:rPr>
              <a:t>From the above information one can find pattern in incidents according to location of crimes.</a:t>
            </a:r>
            <a:endParaRPr lang="en-IN" dirty="0">
              <a:solidFill>
                <a:schemeClr val="accent2">
                  <a:lumMod val="50000"/>
                </a:schemeClr>
              </a:solidFill>
            </a:endParaRPr>
          </a:p>
          <a:p>
            <a:pPr marL="0" indent="0">
              <a:buNone/>
            </a:pPr>
            <a:endParaRPr lang="en-IN" dirty="0">
              <a:solidFill>
                <a:schemeClr val="accent2">
                  <a:lumMod val="50000"/>
                </a:schemeClr>
              </a:solidFill>
            </a:endParaRPr>
          </a:p>
        </p:txBody>
      </p:sp>
      <p:pic>
        <p:nvPicPr>
          <p:cNvPr id="11" name="Picture 10">
            <a:extLst>
              <a:ext uri="{FF2B5EF4-FFF2-40B4-BE49-F238E27FC236}">
                <a16:creationId xmlns:a16="http://schemas.microsoft.com/office/drawing/2014/main" id="{4E32BF98-534E-4562-9D8A-D15DC674FAC5}"/>
              </a:ext>
            </a:extLst>
          </p:cNvPr>
          <p:cNvPicPr>
            <a:picLocks noChangeAspect="1"/>
          </p:cNvPicPr>
          <p:nvPr/>
        </p:nvPicPr>
        <p:blipFill>
          <a:blip r:embed="rId2"/>
          <a:stretch>
            <a:fillRect/>
          </a:stretch>
        </p:blipFill>
        <p:spPr>
          <a:xfrm>
            <a:off x="6408101" y="861391"/>
            <a:ext cx="5676900" cy="5942582"/>
          </a:xfrm>
          <a:prstGeom prst="rect">
            <a:avLst/>
          </a:prstGeom>
          <a:ln>
            <a:noFill/>
          </a:ln>
          <a:effectLst>
            <a:softEdge rad="112500"/>
          </a:effectLst>
        </p:spPr>
      </p:pic>
    </p:spTree>
    <p:extLst>
      <p:ext uri="{BB962C8B-B14F-4D97-AF65-F5344CB8AC3E}">
        <p14:creationId xmlns:p14="http://schemas.microsoft.com/office/powerpoint/2010/main" val="350084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1179443" y="2690191"/>
            <a:ext cx="5473148" cy="2862469"/>
          </a:xfrm>
        </p:spPr>
        <p:txBody>
          <a:bodyPr>
            <a:normAutofit/>
          </a:bodyPr>
          <a:lstStyle/>
          <a:p>
            <a:r>
              <a:rPr lang="en-US" dirty="0">
                <a:solidFill>
                  <a:schemeClr val="accent2">
                    <a:lumMod val="50000"/>
                  </a:schemeClr>
                </a:solidFill>
              </a:rPr>
              <a:t>This plot shows count of different types of crimes.</a:t>
            </a:r>
          </a:p>
          <a:p>
            <a:r>
              <a:rPr lang="en-US" dirty="0">
                <a:solidFill>
                  <a:schemeClr val="accent2">
                    <a:lumMod val="50000"/>
                  </a:schemeClr>
                </a:solidFill>
              </a:rPr>
              <a:t>With the help of this plot Police department can found count and types of crimes reported across the city.</a:t>
            </a:r>
          </a:p>
          <a:p>
            <a:r>
              <a:rPr lang="en-US" dirty="0">
                <a:solidFill>
                  <a:schemeClr val="accent2">
                    <a:lumMod val="50000"/>
                  </a:schemeClr>
                </a:solidFill>
              </a:rPr>
              <a:t>Also from this plot it is clear that the most common type of crime is “Theft”.</a:t>
            </a:r>
            <a:endParaRPr lang="en-IN" dirty="0">
              <a:solidFill>
                <a:schemeClr val="accent2">
                  <a:lumMod val="50000"/>
                </a:schemeClr>
              </a:solidFill>
            </a:endParaRPr>
          </a:p>
        </p:txBody>
      </p:sp>
      <p:pic>
        <p:nvPicPr>
          <p:cNvPr id="2" name="Picture 1">
            <a:extLst>
              <a:ext uri="{FF2B5EF4-FFF2-40B4-BE49-F238E27FC236}">
                <a16:creationId xmlns:a16="http://schemas.microsoft.com/office/drawing/2014/main" id="{9175AC52-9AF6-4CC8-988E-A835ECF2544B}"/>
              </a:ext>
            </a:extLst>
          </p:cNvPr>
          <p:cNvPicPr>
            <a:picLocks noChangeAspect="1"/>
          </p:cNvPicPr>
          <p:nvPr/>
        </p:nvPicPr>
        <p:blipFill>
          <a:blip r:embed="rId2"/>
          <a:stretch>
            <a:fillRect/>
          </a:stretch>
        </p:blipFill>
        <p:spPr>
          <a:xfrm>
            <a:off x="6864626" y="799720"/>
            <a:ext cx="5128591" cy="6003236"/>
          </a:xfrm>
          <a:prstGeom prst="rect">
            <a:avLst/>
          </a:prstGeom>
          <a:ln>
            <a:noFill/>
          </a:ln>
          <a:effectLst>
            <a:softEdge rad="112500"/>
          </a:effectLst>
        </p:spPr>
      </p:pic>
      <p:sp>
        <p:nvSpPr>
          <p:cNvPr id="10" name="Title 1">
            <a:extLst>
              <a:ext uri="{FF2B5EF4-FFF2-40B4-BE49-F238E27FC236}">
                <a16:creationId xmlns:a16="http://schemas.microsoft.com/office/drawing/2014/main" id="{D688616E-805E-47C7-931D-7060EC065ED2}"/>
              </a:ext>
            </a:extLst>
          </p:cNvPr>
          <p:cNvSpPr>
            <a:spLocks noGrp="1"/>
          </p:cNvSpPr>
          <p:nvPr>
            <p:ph type="title"/>
          </p:nvPr>
        </p:nvSpPr>
        <p:spPr>
          <a:xfrm>
            <a:off x="3442453" y="55044"/>
            <a:ext cx="5473148" cy="700329"/>
          </a:xfrm>
        </p:spPr>
        <p:txBody>
          <a:bodyPr/>
          <a:lstStyle/>
          <a:p>
            <a:r>
              <a:rPr lang="en-US" b="1" dirty="0">
                <a:solidFill>
                  <a:schemeClr val="accent2">
                    <a:lumMod val="50000"/>
                  </a:schemeClr>
                </a:solidFill>
              </a:rPr>
              <a:t>Most Common Crimes</a:t>
            </a:r>
            <a:endParaRPr lang="en-IN" b="1" dirty="0">
              <a:solidFill>
                <a:schemeClr val="accent2">
                  <a:lumMod val="50000"/>
                </a:schemeClr>
              </a:solidFill>
            </a:endParaRPr>
          </a:p>
        </p:txBody>
      </p:sp>
    </p:spTree>
    <p:extLst>
      <p:ext uri="{BB962C8B-B14F-4D97-AF65-F5344CB8AC3E}">
        <p14:creationId xmlns:p14="http://schemas.microsoft.com/office/powerpoint/2010/main" val="112867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940904" y="2146851"/>
            <a:ext cx="5300870" cy="4386471"/>
          </a:xfrm>
        </p:spPr>
        <p:txBody>
          <a:bodyPr>
            <a:normAutofit lnSpcReduction="10000"/>
          </a:bodyPr>
          <a:lstStyle/>
          <a:p>
            <a:r>
              <a:rPr lang="en-US" dirty="0">
                <a:solidFill>
                  <a:schemeClr val="accent2">
                    <a:lumMod val="50000"/>
                  </a:schemeClr>
                </a:solidFill>
              </a:rPr>
              <a:t>This plot shows last 10 crime incidents along with their time of reporting.</a:t>
            </a:r>
          </a:p>
          <a:p>
            <a:r>
              <a:rPr lang="en-US" dirty="0">
                <a:solidFill>
                  <a:schemeClr val="accent2">
                    <a:lumMod val="50000"/>
                  </a:schemeClr>
                </a:solidFill>
              </a:rPr>
              <a:t>Here Also we can see that “Theft Crime” is occurring more frequently than others.</a:t>
            </a:r>
          </a:p>
          <a:p>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r>
              <a:rPr lang="en-US" dirty="0">
                <a:solidFill>
                  <a:schemeClr val="accent2">
                    <a:lumMod val="50000"/>
                  </a:schemeClr>
                </a:solidFill>
              </a:rPr>
              <a:t>This plot shows total number of crimes reported till date.</a:t>
            </a:r>
            <a:endParaRPr lang="en-IN" dirty="0">
              <a:solidFill>
                <a:schemeClr val="accent2">
                  <a:lumMod val="50000"/>
                </a:schemeClr>
              </a:solidFill>
            </a:endParaRPr>
          </a:p>
          <a:p>
            <a:pPr marL="0" indent="0">
              <a:buNone/>
            </a:pPr>
            <a:endParaRPr lang="en-IN" dirty="0">
              <a:solidFill>
                <a:schemeClr val="accent2">
                  <a:lumMod val="50000"/>
                </a:schemeClr>
              </a:solidFill>
            </a:endParaRPr>
          </a:p>
        </p:txBody>
      </p:sp>
      <p:pic>
        <p:nvPicPr>
          <p:cNvPr id="3" name="Picture 2">
            <a:extLst>
              <a:ext uri="{FF2B5EF4-FFF2-40B4-BE49-F238E27FC236}">
                <a16:creationId xmlns:a16="http://schemas.microsoft.com/office/drawing/2014/main" id="{9BCE8781-BC78-45C6-8CC1-B9FEBA974035}"/>
              </a:ext>
            </a:extLst>
          </p:cNvPr>
          <p:cNvPicPr>
            <a:picLocks noChangeAspect="1"/>
          </p:cNvPicPr>
          <p:nvPr/>
        </p:nvPicPr>
        <p:blipFill>
          <a:blip r:embed="rId2"/>
          <a:stretch>
            <a:fillRect/>
          </a:stretch>
        </p:blipFill>
        <p:spPr>
          <a:xfrm>
            <a:off x="7036289" y="947529"/>
            <a:ext cx="4674979" cy="3969027"/>
          </a:xfrm>
          <a:prstGeom prst="rect">
            <a:avLst/>
          </a:prstGeom>
          <a:ln>
            <a:noFill/>
          </a:ln>
          <a:effectLst>
            <a:softEdge rad="112500"/>
          </a:effectLst>
        </p:spPr>
      </p:pic>
      <p:sp>
        <p:nvSpPr>
          <p:cNvPr id="8" name="Title 1">
            <a:extLst>
              <a:ext uri="{FF2B5EF4-FFF2-40B4-BE49-F238E27FC236}">
                <a16:creationId xmlns:a16="http://schemas.microsoft.com/office/drawing/2014/main" id="{CF6CB9FA-DA57-436D-ABDE-D4C17A2AD643}"/>
              </a:ext>
            </a:extLst>
          </p:cNvPr>
          <p:cNvSpPr>
            <a:spLocks noGrp="1"/>
          </p:cNvSpPr>
          <p:nvPr>
            <p:ph type="title"/>
          </p:nvPr>
        </p:nvSpPr>
        <p:spPr>
          <a:xfrm>
            <a:off x="3442453" y="55044"/>
            <a:ext cx="5781060" cy="892486"/>
          </a:xfrm>
        </p:spPr>
        <p:txBody>
          <a:bodyPr>
            <a:normAutofit/>
          </a:bodyPr>
          <a:lstStyle/>
          <a:p>
            <a:r>
              <a:rPr lang="en-US" b="1" dirty="0">
                <a:solidFill>
                  <a:schemeClr val="accent2">
                    <a:lumMod val="50000"/>
                  </a:schemeClr>
                </a:solidFill>
              </a:rPr>
              <a:t>Recent Reported Crimes</a:t>
            </a:r>
            <a:endParaRPr lang="en-IN" b="1" dirty="0">
              <a:solidFill>
                <a:schemeClr val="accent2">
                  <a:lumMod val="50000"/>
                </a:schemeClr>
              </a:solidFill>
            </a:endParaRPr>
          </a:p>
        </p:txBody>
      </p:sp>
      <p:pic>
        <p:nvPicPr>
          <p:cNvPr id="10" name="Picture 9">
            <a:extLst>
              <a:ext uri="{FF2B5EF4-FFF2-40B4-BE49-F238E27FC236}">
                <a16:creationId xmlns:a16="http://schemas.microsoft.com/office/drawing/2014/main" id="{5C8D0CFB-F2AA-4F72-93A9-65B7E49CE96A}"/>
              </a:ext>
            </a:extLst>
          </p:cNvPr>
          <p:cNvPicPr>
            <a:picLocks noChangeAspect="1"/>
          </p:cNvPicPr>
          <p:nvPr/>
        </p:nvPicPr>
        <p:blipFill>
          <a:blip r:embed="rId3"/>
          <a:stretch>
            <a:fillRect/>
          </a:stretch>
        </p:blipFill>
        <p:spPr>
          <a:xfrm>
            <a:off x="7036289" y="5102088"/>
            <a:ext cx="4674979" cy="1431234"/>
          </a:xfrm>
          <a:prstGeom prst="rect">
            <a:avLst/>
          </a:prstGeom>
          <a:ln>
            <a:noFill/>
          </a:ln>
          <a:effectLst>
            <a:softEdge rad="112500"/>
          </a:effectLst>
        </p:spPr>
      </p:pic>
    </p:spTree>
    <p:extLst>
      <p:ext uri="{BB962C8B-B14F-4D97-AF65-F5344CB8AC3E}">
        <p14:creationId xmlns:p14="http://schemas.microsoft.com/office/powerpoint/2010/main" val="307530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5E61CB-C350-4223-AC0A-9940BBF13B4D}"/>
              </a:ext>
            </a:extLst>
          </p:cNvPr>
          <p:cNvSpPr>
            <a:spLocks noGrp="1"/>
          </p:cNvSpPr>
          <p:nvPr>
            <p:ph type="title"/>
          </p:nvPr>
        </p:nvSpPr>
        <p:spPr>
          <a:xfrm>
            <a:off x="1166191" y="55044"/>
            <a:ext cx="10561983" cy="700329"/>
          </a:xfrm>
        </p:spPr>
        <p:txBody>
          <a:bodyPr>
            <a:normAutofit fontScale="90000"/>
          </a:bodyPr>
          <a:lstStyle/>
          <a:p>
            <a:r>
              <a:rPr lang="en-US" b="1" dirty="0">
                <a:solidFill>
                  <a:schemeClr val="accent2">
                    <a:lumMod val="50000"/>
                  </a:schemeClr>
                </a:solidFill>
              </a:rPr>
              <a:t>Distribution of Crimes across Day, Week and Hours</a:t>
            </a:r>
            <a:endParaRPr lang="en-IN" b="1" dirty="0">
              <a:solidFill>
                <a:schemeClr val="accent2">
                  <a:lumMod val="50000"/>
                </a:schemeClr>
              </a:solidFill>
            </a:endParaRPr>
          </a:p>
        </p:txBody>
      </p:sp>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1190004" y="1590261"/>
            <a:ext cx="5155096" cy="2238374"/>
          </a:xfrm>
        </p:spPr>
        <p:txBody>
          <a:bodyPr>
            <a:normAutofit/>
          </a:bodyPr>
          <a:lstStyle/>
          <a:p>
            <a:r>
              <a:rPr lang="en-US" dirty="0">
                <a:solidFill>
                  <a:schemeClr val="accent2">
                    <a:lumMod val="50000"/>
                  </a:schemeClr>
                </a:solidFill>
              </a:rPr>
              <a:t>This plot shows distributions of crime incidents across days, weeks and hours.</a:t>
            </a:r>
          </a:p>
          <a:p>
            <a:r>
              <a:rPr lang="en-US" dirty="0">
                <a:solidFill>
                  <a:schemeClr val="accent2">
                    <a:lumMod val="50000"/>
                  </a:schemeClr>
                </a:solidFill>
              </a:rPr>
              <a:t>From these plots we can infer that maximum crime takes place at night, no pattern found in crime incidents according to week days and during day hours crime incidents peek at noon.</a:t>
            </a:r>
          </a:p>
          <a:p>
            <a:pPr marL="0" indent="0">
              <a:buNone/>
            </a:pPr>
            <a:endParaRPr lang="en-IN" dirty="0">
              <a:solidFill>
                <a:schemeClr val="accent2">
                  <a:lumMod val="50000"/>
                </a:schemeClr>
              </a:solidFill>
            </a:endParaRPr>
          </a:p>
        </p:txBody>
      </p:sp>
      <p:pic>
        <p:nvPicPr>
          <p:cNvPr id="2" name="Picture 1">
            <a:extLst>
              <a:ext uri="{FF2B5EF4-FFF2-40B4-BE49-F238E27FC236}">
                <a16:creationId xmlns:a16="http://schemas.microsoft.com/office/drawing/2014/main" id="{B556181E-36B6-436E-B451-836EAFC14546}"/>
              </a:ext>
            </a:extLst>
          </p:cNvPr>
          <p:cNvPicPr>
            <a:picLocks noChangeAspect="1"/>
          </p:cNvPicPr>
          <p:nvPr/>
        </p:nvPicPr>
        <p:blipFill>
          <a:blip r:embed="rId2"/>
          <a:stretch>
            <a:fillRect/>
          </a:stretch>
        </p:blipFill>
        <p:spPr>
          <a:xfrm>
            <a:off x="6872781" y="1091889"/>
            <a:ext cx="5155096" cy="5711067"/>
          </a:xfrm>
          <a:prstGeom prst="rect">
            <a:avLst/>
          </a:prstGeom>
          <a:ln>
            <a:noFill/>
          </a:ln>
          <a:effectLst>
            <a:softEdge rad="112500"/>
          </a:effectLst>
        </p:spPr>
      </p:pic>
      <p:pic>
        <p:nvPicPr>
          <p:cNvPr id="3" name="Picture 2">
            <a:extLst>
              <a:ext uri="{FF2B5EF4-FFF2-40B4-BE49-F238E27FC236}">
                <a16:creationId xmlns:a16="http://schemas.microsoft.com/office/drawing/2014/main" id="{668A52B9-0536-4BEB-9DD6-5DC6950A30F5}"/>
              </a:ext>
            </a:extLst>
          </p:cNvPr>
          <p:cNvPicPr>
            <a:picLocks noChangeAspect="1"/>
          </p:cNvPicPr>
          <p:nvPr/>
        </p:nvPicPr>
        <p:blipFill>
          <a:blip r:embed="rId3"/>
          <a:stretch>
            <a:fillRect/>
          </a:stretch>
        </p:blipFill>
        <p:spPr>
          <a:xfrm>
            <a:off x="1166191" y="4378599"/>
            <a:ext cx="2462213" cy="2238375"/>
          </a:xfrm>
          <a:prstGeom prst="rect">
            <a:avLst/>
          </a:prstGeom>
          <a:ln>
            <a:noFill/>
          </a:ln>
          <a:effectLst>
            <a:softEdge rad="112500"/>
          </a:effectLst>
        </p:spPr>
      </p:pic>
      <p:pic>
        <p:nvPicPr>
          <p:cNvPr id="4" name="Picture 3">
            <a:extLst>
              <a:ext uri="{FF2B5EF4-FFF2-40B4-BE49-F238E27FC236}">
                <a16:creationId xmlns:a16="http://schemas.microsoft.com/office/drawing/2014/main" id="{42CBE6E1-B9AE-45F6-B4CE-87ABA1F933FA}"/>
              </a:ext>
            </a:extLst>
          </p:cNvPr>
          <p:cNvPicPr>
            <a:picLocks noChangeAspect="1"/>
          </p:cNvPicPr>
          <p:nvPr/>
        </p:nvPicPr>
        <p:blipFill>
          <a:blip r:embed="rId4"/>
          <a:stretch>
            <a:fillRect/>
          </a:stretch>
        </p:blipFill>
        <p:spPr>
          <a:xfrm>
            <a:off x="3856383" y="4378599"/>
            <a:ext cx="2803599" cy="2238376"/>
          </a:xfrm>
          <a:prstGeom prst="rect">
            <a:avLst/>
          </a:prstGeom>
          <a:ln>
            <a:noFill/>
          </a:ln>
          <a:effectLst>
            <a:softEdge rad="112500"/>
          </a:effectLst>
        </p:spPr>
      </p:pic>
    </p:spTree>
    <p:extLst>
      <p:ext uri="{BB962C8B-B14F-4D97-AF65-F5344CB8AC3E}">
        <p14:creationId xmlns:p14="http://schemas.microsoft.com/office/powerpoint/2010/main" val="75888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1027043" y="3207026"/>
            <a:ext cx="5473148" cy="2254007"/>
          </a:xfrm>
        </p:spPr>
        <p:txBody>
          <a:bodyPr>
            <a:normAutofit/>
          </a:bodyPr>
          <a:lstStyle/>
          <a:p>
            <a:r>
              <a:rPr lang="en-US" dirty="0">
                <a:solidFill>
                  <a:schemeClr val="accent2">
                    <a:lumMod val="50000"/>
                  </a:schemeClr>
                </a:solidFill>
              </a:rPr>
              <a:t>This plot shows crime trend along with years from 2017 to 2022.</a:t>
            </a:r>
          </a:p>
          <a:p>
            <a:r>
              <a:rPr lang="en-US" dirty="0">
                <a:solidFill>
                  <a:schemeClr val="accent2">
                    <a:lumMod val="50000"/>
                  </a:schemeClr>
                </a:solidFill>
              </a:rPr>
              <a:t>From the plot we can infer that there is significant drop in crime rate after 2019.</a:t>
            </a:r>
          </a:p>
          <a:p>
            <a:endParaRPr lang="en-IN" dirty="0">
              <a:solidFill>
                <a:schemeClr val="accent2">
                  <a:lumMod val="50000"/>
                </a:schemeClr>
              </a:solidFill>
            </a:endParaRPr>
          </a:p>
        </p:txBody>
      </p:sp>
      <p:sp>
        <p:nvSpPr>
          <p:cNvPr id="10" name="Title 1">
            <a:extLst>
              <a:ext uri="{FF2B5EF4-FFF2-40B4-BE49-F238E27FC236}">
                <a16:creationId xmlns:a16="http://schemas.microsoft.com/office/drawing/2014/main" id="{D688616E-805E-47C7-931D-7060EC065ED2}"/>
              </a:ext>
            </a:extLst>
          </p:cNvPr>
          <p:cNvSpPr>
            <a:spLocks noGrp="1"/>
          </p:cNvSpPr>
          <p:nvPr>
            <p:ph type="title"/>
          </p:nvPr>
        </p:nvSpPr>
        <p:spPr>
          <a:xfrm>
            <a:off x="1709530" y="55044"/>
            <a:ext cx="9223513" cy="700329"/>
          </a:xfrm>
        </p:spPr>
        <p:txBody>
          <a:bodyPr>
            <a:normAutofit fontScale="90000"/>
          </a:bodyPr>
          <a:lstStyle/>
          <a:p>
            <a:r>
              <a:rPr lang="en-US" b="1" dirty="0">
                <a:solidFill>
                  <a:schemeClr val="accent2">
                    <a:lumMod val="50000"/>
                  </a:schemeClr>
                </a:solidFill>
              </a:rPr>
              <a:t>Trend of Crime Incidents along with Years</a:t>
            </a:r>
            <a:endParaRPr lang="en-IN" b="1" dirty="0">
              <a:solidFill>
                <a:schemeClr val="accent2">
                  <a:lumMod val="50000"/>
                </a:schemeClr>
              </a:solidFill>
            </a:endParaRPr>
          </a:p>
        </p:txBody>
      </p:sp>
      <p:pic>
        <p:nvPicPr>
          <p:cNvPr id="3" name="Picture 2">
            <a:extLst>
              <a:ext uri="{FF2B5EF4-FFF2-40B4-BE49-F238E27FC236}">
                <a16:creationId xmlns:a16="http://schemas.microsoft.com/office/drawing/2014/main" id="{21FC360F-C8EE-407B-896C-99AA38A3C271}"/>
              </a:ext>
            </a:extLst>
          </p:cNvPr>
          <p:cNvPicPr>
            <a:picLocks noChangeAspect="1"/>
          </p:cNvPicPr>
          <p:nvPr/>
        </p:nvPicPr>
        <p:blipFill>
          <a:blip r:embed="rId2"/>
          <a:stretch>
            <a:fillRect/>
          </a:stretch>
        </p:blipFill>
        <p:spPr>
          <a:xfrm>
            <a:off x="6652591" y="1672050"/>
            <a:ext cx="5311246" cy="4715498"/>
          </a:xfrm>
          <a:prstGeom prst="rect">
            <a:avLst/>
          </a:prstGeom>
          <a:ln>
            <a:noFill/>
          </a:ln>
          <a:effectLst>
            <a:softEdge rad="112500"/>
          </a:effectLst>
        </p:spPr>
      </p:pic>
    </p:spTree>
    <p:extLst>
      <p:ext uri="{BB962C8B-B14F-4D97-AF65-F5344CB8AC3E}">
        <p14:creationId xmlns:p14="http://schemas.microsoft.com/office/powerpoint/2010/main" val="302204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292169" y="2394760"/>
            <a:ext cx="3498573" cy="2254007"/>
          </a:xfrm>
        </p:spPr>
        <p:txBody>
          <a:bodyPr>
            <a:normAutofit lnSpcReduction="10000"/>
          </a:bodyPr>
          <a:lstStyle/>
          <a:p>
            <a:r>
              <a:rPr lang="en-US" dirty="0">
                <a:solidFill>
                  <a:schemeClr val="accent2">
                    <a:lumMod val="50000"/>
                  </a:schemeClr>
                </a:solidFill>
              </a:rPr>
              <a:t>This plot shows importance of location in happening of crime.</a:t>
            </a:r>
          </a:p>
          <a:p>
            <a:r>
              <a:rPr lang="en-US" dirty="0">
                <a:solidFill>
                  <a:schemeClr val="accent2">
                    <a:lumMod val="50000"/>
                  </a:schemeClr>
                </a:solidFill>
              </a:rPr>
              <a:t>From the plot we can infer that street and residences are the most vulnerable location for a crime to take place.</a:t>
            </a:r>
          </a:p>
          <a:p>
            <a:endParaRPr lang="en-IN" dirty="0">
              <a:solidFill>
                <a:schemeClr val="accent2">
                  <a:lumMod val="50000"/>
                </a:schemeClr>
              </a:solidFill>
            </a:endParaRPr>
          </a:p>
        </p:txBody>
      </p:sp>
      <p:sp>
        <p:nvSpPr>
          <p:cNvPr id="10" name="Title 1">
            <a:extLst>
              <a:ext uri="{FF2B5EF4-FFF2-40B4-BE49-F238E27FC236}">
                <a16:creationId xmlns:a16="http://schemas.microsoft.com/office/drawing/2014/main" id="{D688616E-805E-47C7-931D-7060EC065ED2}"/>
              </a:ext>
            </a:extLst>
          </p:cNvPr>
          <p:cNvSpPr>
            <a:spLocks noGrp="1"/>
          </p:cNvSpPr>
          <p:nvPr>
            <p:ph type="title"/>
          </p:nvPr>
        </p:nvSpPr>
        <p:spPr>
          <a:xfrm>
            <a:off x="3114261" y="55044"/>
            <a:ext cx="7818782" cy="700329"/>
          </a:xfrm>
        </p:spPr>
        <p:txBody>
          <a:bodyPr>
            <a:normAutofit/>
          </a:bodyPr>
          <a:lstStyle/>
          <a:p>
            <a:r>
              <a:rPr lang="en-US" b="1" dirty="0">
                <a:solidFill>
                  <a:schemeClr val="accent2">
                    <a:lumMod val="50000"/>
                  </a:schemeClr>
                </a:solidFill>
              </a:rPr>
              <a:t>Frequent Crime Locations</a:t>
            </a:r>
            <a:endParaRPr lang="en-IN" b="1" dirty="0">
              <a:solidFill>
                <a:schemeClr val="accent2">
                  <a:lumMod val="50000"/>
                </a:schemeClr>
              </a:solidFill>
            </a:endParaRPr>
          </a:p>
        </p:txBody>
      </p:sp>
      <p:pic>
        <p:nvPicPr>
          <p:cNvPr id="4" name="Picture 3">
            <a:extLst>
              <a:ext uri="{FF2B5EF4-FFF2-40B4-BE49-F238E27FC236}">
                <a16:creationId xmlns:a16="http://schemas.microsoft.com/office/drawing/2014/main" id="{C693E1F9-A99A-4812-B0FC-234CF3FB4DE2}"/>
              </a:ext>
            </a:extLst>
          </p:cNvPr>
          <p:cNvPicPr>
            <a:picLocks noChangeAspect="1"/>
          </p:cNvPicPr>
          <p:nvPr/>
        </p:nvPicPr>
        <p:blipFill>
          <a:blip r:embed="rId2"/>
          <a:stretch>
            <a:fillRect/>
          </a:stretch>
        </p:blipFill>
        <p:spPr>
          <a:xfrm>
            <a:off x="3790742" y="1204498"/>
            <a:ext cx="8242231" cy="5217629"/>
          </a:xfrm>
          <a:prstGeom prst="rect">
            <a:avLst/>
          </a:prstGeom>
          <a:ln>
            <a:noFill/>
          </a:ln>
          <a:effectLst>
            <a:softEdge rad="112500"/>
          </a:effectLst>
        </p:spPr>
      </p:pic>
    </p:spTree>
    <p:extLst>
      <p:ext uri="{BB962C8B-B14F-4D97-AF65-F5344CB8AC3E}">
        <p14:creationId xmlns:p14="http://schemas.microsoft.com/office/powerpoint/2010/main" val="199717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636104" y="2191293"/>
            <a:ext cx="3565455" cy="3436197"/>
          </a:xfrm>
        </p:spPr>
        <p:txBody>
          <a:bodyPr>
            <a:normAutofit/>
          </a:bodyPr>
          <a:lstStyle/>
          <a:p>
            <a:r>
              <a:rPr lang="en-US" dirty="0">
                <a:solidFill>
                  <a:schemeClr val="accent2">
                    <a:lumMod val="50000"/>
                  </a:schemeClr>
                </a:solidFill>
              </a:rPr>
              <a:t>This plot shows distribution of different types of crime according to percentage of cases registered as domestic among them.</a:t>
            </a:r>
          </a:p>
          <a:p>
            <a:r>
              <a:rPr lang="en-US" dirty="0">
                <a:solidFill>
                  <a:schemeClr val="accent2">
                    <a:lumMod val="50000"/>
                  </a:schemeClr>
                </a:solidFill>
              </a:rPr>
              <a:t>From the plot we can infer that “Non Criminal (Subject Specified)” Crime is having very high percentage of domestic in it.</a:t>
            </a:r>
          </a:p>
          <a:p>
            <a:endParaRPr lang="en-IN" dirty="0">
              <a:solidFill>
                <a:schemeClr val="accent2">
                  <a:lumMod val="50000"/>
                </a:schemeClr>
              </a:solidFill>
            </a:endParaRPr>
          </a:p>
        </p:txBody>
      </p:sp>
      <p:sp>
        <p:nvSpPr>
          <p:cNvPr id="10" name="Title 1">
            <a:extLst>
              <a:ext uri="{FF2B5EF4-FFF2-40B4-BE49-F238E27FC236}">
                <a16:creationId xmlns:a16="http://schemas.microsoft.com/office/drawing/2014/main" id="{D688616E-805E-47C7-931D-7060EC065ED2}"/>
              </a:ext>
            </a:extLst>
          </p:cNvPr>
          <p:cNvSpPr>
            <a:spLocks noGrp="1"/>
          </p:cNvSpPr>
          <p:nvPr>
            <p:ph type="title"/>
          </p:nvPr>
        </p:nvSpPr>
        <p:spPr>
          <a:xfrm>
            <a:off x="1709530" y="152400"/>
            <a:ext cx="9117497" cy="642730"/>
          </a:xfrm>
        </p:spPr>
        <p:txBody>
          <a:bodyPr>
            <a:normAutofit fontScale="90000"/>
          </a:bodyPr>
          <a:lstStyle/>
          <a:p>
            <a:r>
              <a:rPr lang="en-US" b="1" dirty="0">
                <a:solidFill>
                  <a:schemeClr val="accent2">
                    <a:lumMod val="50000"/>
                  </a:schemeClr>
                </a:solidFill>
              </a:rPr>
              <a:t>Distribution of Crime According to Domestic</a:t>
            </a:r>
            <a:endParaRPr lang="en-IN" b="1" dirty="0">
              <a:solidFill>
                <a:schemeClr val="accent2">
                  <a:lumMod val="50000"/>
                </a:schemeClr>
              </a:solidFill>
            </a:endParaRPr>
          </a:p>
        </p:txBody>
      </p:sp>
      <p:pic>
        <p:nvPicPr>
          <p:cNvPr id="2" name="Picture 1">
            <a:extLst>
              <a:ext uri="{FF2B5EF4-FFF2-40B4-BE49-F238E27FC236}">
                <a16:creationId xmlns:a16="http://schemas.microsoft.com/office/drawing/2014/main" id="{F217CAB1-8802-4999-8364-72B93D6585DE}"/>
              </a:ext>
            </a:extLst>
          </p:cNvPr>
          <p:cNvPicPr>
            <a:picLocks noChangeAspect="1"/>
          </p:cNvPicPr>
          <p:nvPr/>
        </p:nvPicPr>
        <p:blipFill>
          <a:blip r:embed="rId2"/>
          <a:stretch>
            <a:fillRect/>
          </a:stretch>
        </p:blipFill>
        <p:spPr>
          <a:xfrm>
            <a:off x="4587324" y="1113182"/>
            <a:ext cx="7362825" cy="5592418"/>
          </a:xfrm>
          <a:prstGeom prst="rect">
            <a:avLst/>
          </a:prstGeom>
          <a:ln>
            <a:noFill/>
          </a:ln>
          <a:effectLst>
            <a:softEdge rad="112500"/>
          </a:effectLst>
        </p:spPr>
      </p:pic>
    </p:spTree>
    <p:extLst>
      <p:ext uri="{BB962C8B-B14F-4D97-AF65-F5344CB8AC3E}">
        <p14:creationId xmlns:p14="http://schemas.microsoft.com/office/powerpoint/2010/main" val="323558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6C5AF1A-02AE-4BB0-A2E2-014AA7C40C72}"/>
              </a:ext>
            </a:extLst>
          </p:cNvPr>
          <p:cNvSpPr>
            <a:spLocks noGrp="1"/>
          </p:cNvSpPr>
          <p:nvPr>
            <p:ph idx="1"/>
          </p:nvPr>
        </p:nvSpPr>
        <p:spPr>
          <a:xfrm>
            <a:off x="636104" y="2191293"/>
            <a:ext cx="3763618" cy="3692672"/>
          </a:xfrm>
        </p:spPr>
        <p:txBody>
          <a:bodyPr>
            <a:normAutofit/>
          </a:bodyPr>
          <a:lstStyle/>
          <a:p>
            <a:r>
              <a:rPr lang="en-US" dirty="0">
                <a:solidFill>
                  <a:schemeClr val="accent2">
                    <a:lumMod val="50000"/>
                  </a:schemeClr>
                </a:solidFill>
              </a:rPr>
              <a:t>This plot shows distribution of different types of crime according to percentage of suspect arrested or not among them.</a:t>
            </a:r>
          </a:p>
          <a:p>
            <a:r>
              <a:rPr lang="en-US" dirty="0">
                <a:solidFill>
                  <a:schemeClr val="accent2">
                    <a:lumMod val="50000"/>
                  </a:schemeClr>
                </a:solidFill>
              </a:rPr>
              <a:t>From the plot we can infer that there are several Crimes like  “Prostitution", "Liquor Law Violation”, “Gambling” etc. which have 100% arrest rate in them.</a:t>
            </a:r>
          </a:p>
          <a:p>
            <a:endParaRPr lang="en-IN" dirty="0">
              <a:solidFill>
                <a:schemeClr val="accent2">
                  <a:lumMod val="50000"/>
                </a:schemeClr>
              </a:solidFill>
            </a:endParaRPr>
          </a:p>
        </p:txBody>
      </p:sp>
      <p:sp>
        <p:nvSpPr>
          <p:cNvPr id="10" name="Title 1">
            <a:extLst>
              <a:ext uri="{FF2B5EF4-FFF2-40B4-BE49-F238E27FC236}">
                <a16:creationId xmlns:a16="http://schemas.microsoft.com/office/drawing/2014/main" id="{D688616E-805E-47C7-931D-7060EC065ED2}"/>
              </a:ext>
            </a:extLst>
          </p:cNvPr>
          <p:cNvSpPr>
            <a:spLocks noGrp="1"/>
          </p:cNvSpPr>
          <p:nvPr>
            <p:ph type="title"/>
          </p:nvPr>
        </p:nvSpPr>
        <p:spPr>
          <a:xfrm>
            <a:off x="1987826" y="55045"/>
            <a:ext cx="9488557" cy="673826"/>
          </a:xfrm>
        </p:spPr>
        <p:txBody>
          <a:bodyPr>
            <a:normAutofit/>
          </a:bodyPr>
          <a:lstStyle/>
          <a:p>
            <a:r>
              <a:rPr lang="en-US" b="1" dirty="0">
                <a:solidFill>
                  <a:schemeClr val="accent2">
                    <a:lumMod val="50000"/>
                  </a:schemeClr>
                </a:solidFill>
              </a:rPr>
              <a:t>Distribution of Crime According to Arrest</a:t>
            </a:r>
            <a:endParaRPr lang="en-IN" b="1" dirty="0">
              <a:solidFill>
                <a:schemeClr val="accent2">
                  <a:lumMod val="50000"/>
                </a:schemeClr>
              </a:solidFill>
            </a:endParaRPr>
          </a:p>
        </p:txBody>
      </p:sp>
      <p:pic>
        <p:nvPicPr>
          <p:cNvPr id="3" name="Picture 2">
            <a:extLst>
              <a:ext uri="{FF2B5EF4-FFF2-40B4-BE49-F238E27FC236}">
                <a16:creationId xmlns:a16="http://schemas.microsoft.com/office/drawing/2014/main" id="{835D1999-8C05-4765-B9C5-698604734B7C}"/>
              </a:ext>
            </a:extLst>
          </p:cNvPr>
          <p:cNvPicPr>
            <a:picLocks noChangeAspect="1"/>
          </p:cNvPicPr>
          <p:nvPr/>
        </p:nvPicPr>
        <p:blipFill>
          <a:blip r:embed="rId2"/>
          <a:stretch>
            <a:fillRect/>
          </a:stretch>
        </p:blipFill>
        <p:spPr>
          <a:xfrm>
            <a:off x="4522304" y="1020417"/>
            <a:ext cx="7467600" cy="5671931"/>
          </a:xfrm>
          <a:prstGeom prst="rect">
            <a:avLst/>
          </a:prstGeom>
          <a:ln>
            <a:noFill/>
          </a:ln>
          <a:effectLst>
            <a:softEdge rad="112500"/>
          </a:effectLst>
        </p:spPr>
      </p:pic>
    </p:spTree>
    <p:extLst>
      <p:ext uri="{BB962C8B-B14F-4D97-AF65-F5344CB8AC3E}">
        <p14:creationId xmlns:p14="http://schemas.microsoft.com/office/powerpoint/2010/main" val="3331765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179</TotalTime>
  <Words>466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CHICAGO CITY CRIME DASHBOARD REPORT</vt:lpstr>
      <vt:lpstr>Crime Locations in Chicago City</vt:lpstr>
      <vt:lpstr>Most Common Crimes</vt:lpstr>
      <vt:lpstr>Recent Reported Crimes</vt:lpstr>
      <vt:lpstr>Distribution of Crimes across Day, Week and Hours</vt:lpstr>
      <vt:lpstr>Trend of Crime Incidents along with Years</vt:lpstr>
      <vt:lpstr>Frequent Crime Locations</vt:lpstr>
      <vt:lpstr>Distribution of Crime According to Domestic</vt:lpstr>
      <vt:lpstr>Distribution of Crime According to Arrest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CITY CRIME DASHBOARD STORY</dc:title>
  <dc:creator>hp</dc:creator>
  <cp:lastModifiedBy>hp</cp:lastModifiedBy>
  <cp:revision>22</cp:revision>
  <dcterms:created xsi:type="dcterms:W3CDTF">2023-06-25T04:35:06Z</dcterms:created>
  <dcterms:modified xsi:type="dcterms:W3CDTF">2023-06-25T07:37:40Z</dcterms:modified>
</cp:coreProperties>
</file>