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2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290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44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4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2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Finance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 of Sales, Profit, and Performance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8096" y="2644218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Total Gross Sales: 127,931,599</a:t>
            </a:r>
          </a:p>
          <a:p>
            <a:pPr>
              <a:defRPr sz="1800"/>
            </a:pPr>
            <a:r>
              <a:rPr dirty="0"/>
              <a:t>Total Profit: 16,893,702</a:t>
            </a:r>
          </a:p>
          <a:p>
            <a:pPr>
              <a:defRPr sz="1800"/>
            </a:pPr>
            <a:r>
              <a:rPr dirty="0"/>
              <a:t>Total Sales: 118,726,350</a:t>
            </a:r>
          </a:p>
          <a:p>
            <a:pPr>
              <a:defRPr sz="1800"/>
            </a:pPr>
            <a:r>
              <a:rPr dirty="0"/>
              <a:t>Total Units Sold: 1,125,806</a:t>
            </a:r>
          </a:p>
          <a:p>
            <a:pPr>
              <a:defRPr sz="1800"/>
            </a:pPr>
            <a:r>
              <a:rPr dirty="0"/>
              <a:t>Top Products: Amarilla (17,747,116), Carretera (13,815,308)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 Wise Units Sold</a:t>
            </a: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51468" y="1872333"/>
            <a:ext cx="2392001" cy="36933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October: 201,104</a:t>
            </a:r>
          </a:p>
          <a:p>
            <a:pPr>
              <a:defRPr sz="1800"/>
            </a:pPr>
            <a:r>
              <a:rPr dirty="0"/>
              <a:t>December: 155,306</a:t>
            </a:r>
          </a:p>
          <a:p>
            <a:pPr>
              <a:defRPr sz="1800"/>
            </a:pPr>
            <a:r>
              <a:rPr dirty="0"/>
              <a:t>November: 121,131</a:t>
            </a:r>
          </a:p>
          <a:p>
            <a:pPr>
              <a:defRPr sz="1800"/>
            </a:pPr>
            <a:r>
              <a:rPr dirty="0"/>
              <a:t>September: 107,881</a:t>
            </a:r>
          </a:p>
          <a:p>
            <a:pPr>
              <a:defRPr sz="1800"/>
            </a:pPr>
            <a:r>
              <a:rPr dirty="0"/>
              <a:t>June: 103,302</a:t>
            </a:r>
          </a:p>
          <a:p>
            <a:pPr>
              <a:defRPr sz="1800"/>
            </a:pPr>
            <a:r>
              <a:rPr dirty="0"/>
              <a:t>April: 78,887</a:t>
            </a:r>
          </a:p>
          <a:p>
            <a:pPr>
              <a:defRPr sz="1800"/>
            </a:pPr>
            <a:r>
              <a:rPr dirty="0"/>
              <a:t>July: 69,349</a:t>
            </a:r>
          </a:p>
          <a:p>
            <a:pPr>
              <a:defRPr sz="1800"/>
            </a:pPr>
            <a:r>
              <a:rPr dirty="0"/>
              <a:t>January: 67,836</a:t>
            </a:r>
          </a:p>
          <a:p>
            <a:pPr>
              <a:defRPr sz="1800"/>
            </a:pPr>
            <a:r>
              <a:rPr dirty="0"/>
              <a:t>August: 60,705</a:t>
            </a:r>
          </a:p>
          <a:p>
            <a:pPr>
              <a:defRPr sz="1800"/>
            </a:pPr>
            <a:r>
              <a:rPr dirty="0"/>
              <a:t>February: 55,115</a:t>
            </a:r>
          </a:p>
          <a:p>
            <a:pPr>
              <a:defRPr sz="1800"/>
            </a:pPr>
            <a:r>
              <a:rPr dirty="0"/>
              <a:t>March: 53,420</a:t>
            </a:r>
          </a:p>
          <a:p>
            <a:pPr>
              <a:defRPr sz="1800"/>
            </a:pPr>
            <a:r>
              <a:rPr dirty="0"/>
              <a:t>May: 51,771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Country</a:t>
            </a: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2932" y="2022049"/>
            <a:ext cx="2956259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United States of America</a:t>
            </a:r>
          </a:p>
          <a:p>
            <a:pPr>
              <a:defRPr sz="1800"/>
            </a:pPr>
            <a:r>
              <a:rPr dirty="0"/>
              <a:t>Canada</a:t>
            </a:r>
          </a:p>
          <a:p>
            <a:pPr>
              <a:defRPr sz="1800"/>
            </a:pPr>
            <a:r>
              <a:rPr dirty="0"/>
              <a:t>Mexico</a:t>
            </a:r>
          </a:p>
          <a:p>
            <a:pPr>
              <a:defRPr sz="1800"/>
            </a:pPr>
            <a:r>
              <a:rPr dirty="0"/>
              <a:t>Germany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 by Profit</a:t>
            </a: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4710" y="1974916"/>
            <a:ext cx="3259226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Small Business: 4,143,169</a:t>
            </a:r>
          </a:p>
          <a:p>
            <a:pPr>
              <a:defRPr sz="1800"/>
            </a:pPr>
            <a:r>
              <a:rPr dirty="0"/>
              <a:t>Midmarket: 660,103</a:t>
            </a:r>
          </a:p>
          <a:p>
            <a:pPr>
              <a:defRPr sz="1800"/>
            </a:pPr>
            <a:r>
              <a:rPr dirty="0"/>
              <a:t>Channel Partners: 1,316,803</a:t>
            </a:r>
          </a:p>
          <a:p>
            <a:pPr>
              <a:defRPr sz="1800"/>
            </a:pPr>
            <a:r>
              <a:rPr dirty="0"/>
              <a:t>Government: 11,388,173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Wise Gross Sales</a:t>
            </a:r>
            <a:br>
              <a:rPr lang="en-IN"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29690" y="2154025"/>
            <a:ext cx="2555508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Amarilla: 19,037,280</a:t>
            </a:r>
          </a:p>
          <a:p>
            <a:pPr>
              <a:defRPr sz="1800"/>
            </a:pPr>
            <a:r>
              <a:rPr dirty="0"/>
              <a:t>Carretera: 14,937,521</a:t>
            </a:r>
          </a:p>
          <a:p>
            <a:pPr>
              <a:defRPr sz="1800"/>
            </a:pPr>
            <a:r>
              <a:rPr dirty="0"/>
              <a:t>Montana: 16,549,835</a:t>
            </a:r>
          </a:p>
          <a:p>
            <a:pPr>
              <a:defRPr sz="1800"/>
            </a:pPr>
            <a:r>
              <a:rPr dirty="0"/>
              <a:t>Paseo: 35,611,662</a:t>
            </a:r>
          </a:p>
          <a:p>
            <a:pPr>
              <a:defRPr sz="1800"/>
            </a:pPr>
            <a:r>
              <a:rPr dirty="0" err="1"/>
              <a:t>Velo</a:t>
            </a:r>
            <a:r>
              <a:rPr dirty="0"/>
              <a:t>: 19,826,769</a:t>
            </a:r>
          </a:p>
          <a:p>
            <a:pPr>
              <a:defRPr sz="1800"/>
            </a:pPr>
            <a:r>
              <a:rPr dirty="0"/>
              <a:t>VTT: 21,968,534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141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Finance Dashboard Summary</vt:lpstr>
      <vt:lpstr>Key Performance Indicators (KPIs) </vt:lpstr>
      <vt:lpstr>Month Wise Units Sold </vt:lpstr>
      <vt:lpstr>Sales by Country </vt:lpstr>
      <vt:lpstr>Segment by Profit </vt:lpstr>
      <vt:lpstr>Product Wise Gross Sales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Dashboard Summary</dc:title>
  <dc:subject/>
  <dc:creator>rajni devrara</dc:creator>
  <cp:keywords/>
  <dc:description>generated using python-pptx</dc:description>
  <cp:lastModifiedBy>rajnidabral1@gmail.com</cp:lastModifiedBy>
  <cp:revision>2</cp:revision>
  <dcterms:created xsi:type="dcterms:W3CDTF">2013-01-27T09:14:16Z</dcterms:created>
  <dcterms:modified xsi:type="dcterms:W3CDTF">2025-09-25T13:45:53Z</dcterms:modified>
  <cp:category/>
</cp:coreProperties>
</file>