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8" r:id="rId8"/>
    <p:sldId id="269" r:id="rId9"/>
    <p:sldId id="270" r:id="rId10"/>
    <p:sldId id="281" r:id="rId11"/>
    <p:sldId id="282" r:id="rId12"/>
    <p:sldId id="262" r:id="rId13"/>
    <p:sldId id="263" r:id="rId14"/>
    <p:sldId id="264" r:id="rId15"/>
    <p:sldId id="265" r:id="rId16"/>
    <p:sldId id="283" r:id="rId17"/>
    <p:sldId id="279" r:id="rId18"/>
    <p:sldId id="278" r:id="rId19"/>
    <p:sldId id="284" r:id="rId20"/>
    <p:sldId id="266" r:id="rId21"/>
    <p:sldId id="267" r:id="rId22"/>
    <p:sldId id="285" r:id="rId23"/>
    <p:sldId id="286" r:id="rId24"/>
    <p:sldId id="274" r:id="rId25"/>
    <p:sldId id="275" r:id="rId26"/>
    <p:sldId id="288" r:id="rId27"/>
    <p:sldId id="287" r:id="rId28"/>
    <p:sldId id="276" r:id="rId29"/>
    <p:sldId id="277" r:id="rId30"/>
  </p:sldIdLst>
  <p:sldSz cx="9144000" cy="6858000" type="screen4x3"/>
  <p:notesSz cx="6858000" cy="9144000"/>
  <p:embeddedFontLst>
    <p:embeddedFont>
      <p:font typeface="Arial Black" panose="020B0604020202020204" pitchFamily="34" charset="0"/>
      <p:regular r:id="rId32"/>
      <p:bold r:id="rId33"/>
    </p:embeddedFont>
    <p:embeddedFont>
      <p:font typeface="Bookman Old Style" panose="02050604050505020204" pitchFamily="18"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Helvetica Neue" panose="020B0604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YR7j3oQM1eaCpyRDL/R3eSrqq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04D21F-849E-487A-9128-2B170F502441}">
  <a:tblStyle styleId="{5304D21F-849E-487A-9128-2B170F50244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3447" autoAdjust="0"/>
  </p:normalViewPr>
  <p:slideViewPr>
    <p:cSldViewPr snapToGrid="0">
      <p:cViewPr varScale="1">
        <p:scale>
          <a:sx n="87" d="100"/>
          <a:sy n="87" d="100"/>
        </p:scale>
        <p:origin x="1109" y="58"/>
      </p:cViewPr>
      <p:guideLst>
        <p:guide orient="horz" pos="2160"/>
        <p:guide pos="2880"/>
      </p:guideLst>
    </p:cSldViewPr>
  </p:slideViewPr>
  <p:outlineViewPr>
    <p:cViewPr>
      <p:scale>
        <a:sx n="33" d="100"/>
        <a:sy n="33" d="100"/>
      </p:scale>
      <p:origin x="0" y="-41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3.fntdata" /><Relationship Id="rId42" Type="http://schemas.openxmlformats.org/officeDocument/2006/relationships/font" Target="fonts/font11.fntdata"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2.fntdata" /><Relationship Id="rId38" Type="http://schemas.openxmlformats.org/officeDocument/2006/relationships/font" Target="fonts/font7.fntdata" /><Relationship Id="rId46" Type="http://customschemas.google.com/relationships/presentationmetadata" Target="meta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10.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1.fntdata" /><Relationship Id="rId37" Type="http://schemas.openxmlformats.org/officeDocument/2006/relationships/font" Target="fonts/font6.fntdata" /><Relationship Id="rId40" Type="http://schemas.openxmlformats.org/officeDocument/2006/relationships/font" Target="fonts/font9.fntdata" /><Relationship Id="rId45" Type="http://schemas.openxmlformats.org/officeDocument/2006/relationships/font" Target="fonts/font14.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5.fntdata"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notesMaster" Target="notesMasters/notesMaster1.xml" /><Relationship Id="rId44" Type="http://schemas.openxmlformats.org/officeDocument/2006/relationships/font" Target="fonts/font13.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font" Target="fonts/font4.fntdata" /><Relationship Id="rId43" Type="http://schemas.openxmlformats.org/officeDocument/2006/relationships/font" Target="fonts/font12.fntdata"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104" name="Google Shape;104;p7: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12</a:t>
            </a:fld>
            <a:endParaRPr sz="1800">
              <a:solidFill>
                <a:schemeClr val="dk1"/>
              </a:solidFill>
              <a:latin typeface="Arial"/>
              <a:ea typeface="Arial"/>
              <a:cs typeface="Arial"/>
              <a:sym typeface="Arial"/>
            </a:endParaRPr>
          </a:p>
        </p:txBody>
      </p:sp>
      <p:sp>
        <p:nvSpPr>
          <p:cNvPr id="105" name="Google Shape;10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119" name="Google Shape;119;p9: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14</a:t>
            </a:fld>
            <a:endParaRPr sz="1800">
              <a:solidFill>
                <a:schemeClr val="dk1"/>
              </a:solidFill>
              <a:latin typeface="Arial"/>
              <a:ea typeface="Arial"/>
              <a:cs typeface="Arial"/>
              <a:sym typeface="Arial"/>
            </a:endParaRPr>
          </a:p>
        </p:txBody>
      </p:sp>
      <p:sp>
        <p:nvSpPr>
          <p:cNvPr id="120" name="Google Shape;12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104" name="Google Shape;104;p7: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16</a:t>
            </a:fld>
            <a:endParaRPr sz="1800">
              <a:solidFill>
                <a:schemeClr val="dk1"/>
              </a:solidFill>
              <a:latin typeface="Arial"/>
              <a:ea typeface="Arial"/>
              <a:cs typeface="Arial"/>
              <a:sym typeface="Arial"/>
            </a:endParaRPr>
          </a:p>
        </p:txBody>
      </p:sp>
      <p:sp>
        <p:nvSpPr>
          <p:cNvPr id="105" name="Google Shape;10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104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66976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65" name="Google Shape;65;p2: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2</a:t>
            </a:fld>
            <a:endParaRPr sz="1800">
              <a:solidFill>
                <a:schemeClr val="dk1"/>
              </a:solidFill>
              <a:latin typeface="Arial"/>
              <a:ea typeface="Arial"/>
              <a:cs typeface="Arial"/>
              <a:sym typeface="Arial"/>
            </a:endParaRPr>
          </a:p>
        </p:txBody>
      </p:sp>
      <p:sp>
        <p:nvSpPr>
          <p:cNvPr id="66" name="Google Shape;6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73" name="Google Shape;73;p3: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3</a:t>
            </a:fld>
            <a:endParaRPr sz="1800">
              <a:solidFill>
                <a:schemeClr val="dk1"/>
              </a:solidFill>
              <a:latin typeface="Arial"/>
              <a:ea typeface="Arial"/>
              <a:cs typeface="Arial"/>
              <a:sym typeface="Arial"/>
            </a:endParaRPr>
          </a:p>
        </p:txBody>
      </p:sp>
      <p:sp>
        <p:nvSpPr>
          <p:cNvPr id="74" name="Google Shape;7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88" name="Google Shape;88;p5: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5</a:t>
            </a:fld>
            <a:endParaRPr sz="1800">
              <a:solidFill>
                <a:schemeClr val="dk1"/>
              </a:solidFill>
              <a:latin typeface="Arial"/>
              <a:ea typeface="Arial"/>
              <a:cs typeface="Arial"/>
              <a:sym typeface="Arial"/>
            </a:endParaRPr>
          </a:p>
        </p:txBody>
      </p:sp>
      <p:sp>
        <p:nvSpPr>
          <p:cNvPr id="89" name="Google Shape;8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lvl="0" indent="0" algn="l" rtl="0">
              <a:spcBef>
                <a:spcPts val="0"/>
              </a:spcBef>
              <a:spcAft>
                <a:spcPts val="0"/>
              </a:spcAft>
              <a:buNone/>
            </a:pPr>
            <a:endParaRPr/>
          </a:p>
        </p:txBody>
      </p:sp>
      <p:sp>
        <p:nvSpPr>
          <p:cNvPr id="95" name="Google Shape;95;p6:notes"/>
          <p:cNvSpPr/>
          <p:nvPr/>
        </p:nvSpPr>
        <p:spPr>
          <a:xfrm>
            <a:off x="0" y="0"/>
            <a:ext cx="11796480" cy="11796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fld id="{00000000-1234-1234-1234-123412341234}" type="slidenum">
              <a:rPr lang="en-US" sz="1800">
                <a:solidFill>
                  <a:srgbClr val="000000"/>
                </a:solidFill>
                <a:latin typeface="Arial"/>
                <a:ea typeface="Arial"/>
                <a:cs typeface="Arial"/>
                <a:sym typeface="Arial"/>
              </a:rPr>
              <a:t>6</a:t>
            </a:fld>
            <a:endParaRPr sz="1800">
              <a:solidFill>
                <a:schemeClr val="dk1"/>
              </a:solidFill>
              <a:latin typeface="Arial"/>
              <a:ea typeface="Arial"/>
              <a:cs typeface="Arial"/>
              <a:sym typeface="Arial"/>
            </a:endParaRPr>
          </a:p>
        </p:txBody>
      </p:sp>
      <p:sp>
        <p:nvSpPr>
          <p:cNvPr id="96" name="Google Shape;9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 name="Google Shape;17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33"/>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3"/>
          <p:cNvSpPr txBox="1">
            <a:spLocks noGrp="1"/>
          </p:cNvSpPr>
          <p:nvPr>
            <p:ph type="body" idx="1"/>
          </p:nvPr>
        </p:nvSpPr>
        <p:spPr>
          <a:xfrm>
            <a:off x="457200" y="1604520"/>
            <a:ext cx="80463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1" name="Google Shape;41;p33"/>
          <p:cNvSpPr txBox="1">
            <a:spLocks noGrp="1"/>
          </p:cNvSpPr>
          <p:nvPr>
            <p:ph type="body" idx="2"/>
          </p:nvPr>
        </p:nvSpPr>
        <p:spPr>
          <a:xfrm>
            <a:off x="457200" y="3681360"/>
            <a:ext cx="80463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34"/>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4"/>
          <p:cNvSpPr txBox="1">
            <a:spLocks noGrp="1"/>
          </p:cNvSpPr>
          <p:nvPr>
            <p:ph type="body" idx="1"/>
          </p:nvPr>
        </p:nvSpPr>
        <p:spPr>
          <a:xfrm>
            <a:off x="45720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 name="Google Shape;45;p34"/>
          <p:cNvSpPr txBox="1">
            <a:spLocks noGrp="1"/>
          </p:cNvSpPr>
          <p:nvPr>
            <p:ph type="body" idx="2"/>
          </p:nvPr>
        </p:nvSpPr>
        <p:spPr>
          <a:xfrm>
            <a:off x="457992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6" name="Google Shape;46;p34"/>
          <p:cNvSpPr txBox="1">
            <a:spLocks noGrp="1"/>
          </p:cNvSpPr>
          <p:nvPr>
            <p:ph type="body" idx="3"/>
          </p:nvPr>
        </p:nvSpPr>
        <p:spPr>
          <a:xfrm>
            <a:off x="4579920" y="368136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7" name="Google Shape;47;p34"/>
          <p:cNvSpPr txBox="1">
            <a:spLocks noGrp="1"/>
          </p:cNvSpPr>
          <p:nvPr>
            <p:ph type="body" idx="4"/>
          </p:nvPr>
        </p:nvSpPr>
        <p:spPr>
          <a:xfrm>
            <a:off x="457200" y="368136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45720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1" name="Google Shape;51;p35"/>
          <p:cNvSpPr txBox="1">
            <a:spLocks noGrp="1"/>
          </p:cNvSpPr>
          <p:nvPr>
            <p:ph type="body" idx="2"/>
          </p:nvPr>
        </p:nvSpPr>
        <p:spPr>
          <a:xfrm>
            <a:off x="457992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5"/>
          <p:cNvSpPr txBox="1">
            <a:spLocks noGrp="1"/>
          </p:cNvSpPr>
          <p:nvPr>
            <p:ph type="body" idx="1"/>
          </p:nvPr>
        </p:nvSpPr>
        <p:spPr>
          <a:xfrm>
            <a:off x="457200" y="1604520"/>
            <a:ext cx="8046360" cy="397692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26"/>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6"/>
          <p:cNvSpPr txBox="1">
            <a:spLocks noGrp="1"/>
          </p:cNvSpPr>
          <p:nvPr>
            <p:ph type="subTitle" idx="1"/>
          </p:nvPr>
        </p:nvSpPr>
        <p:spPr>
          <a:xfrm>
            <a:off x="457200" y="1604520"/>
            <a:ext cx="804636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body" idx="1"/>
          </p:nvPr>
        </p:nvSpPr>
        <p:spPr>
          <a:xfrm>
            <a:off x="457200" y="1604520"/>
            <a:ext cx="3926160" cy="397692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8" name="Google Shape;18;p27"/>
          <p:cNvSpPr txBox="1">
            <a:spLocks noGrp="1"/>
          </p:cNvSpPr>
          <p:nvPr>
            <p:ph type="body" idx="2"/>
          </p:nvPr>
        </p:nvSpPr>
        <p:spPr>
          <a:xfrm>
            <a:off x="4579920" y="1604520"/>
            <a:ext cx="3926160" cy="397692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29"/>
          <p:cNvSpPr txBox="1">
            <a:spLocks noGrp="1"/>
          </p:cNvSpPr>
          <p:nvPr>
            <p:ph type="subTitle" idx="1"/>
          </p:nvPr>
        </p:nvSpPr>
        <p:spPr>
          <a:xfrm>
            <a:off x="685800" y="2130480"/>
            <a:ext cx="7771680" cy="345096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45720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6" name="Google Shape;26;p30"/>
          <p:cNvSpPr txBox="1">
            <a:spLocks noGrp="1"/>
          </p:cNvSpPr>
          <p:nvPr>
            <p:ph type="body" idx="2"/>
          </p:nvPr>
        </p:nvSpPr>
        <p:spPr>
          <a:xfrm>
            <a:off x="457200" y="368136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7" name="Google Shape;27;p30"/>
          <p:cNvSpPr txBox="1">
            <a:spLocks noGrp="1"/>
          </p:cNvSpPr>
          <p:nvPr>
            <p:ph type="body" idx="3"/>
          </p:nvPr>
        </p:nvSpPr>
        <p:spPr>
          <a:xfrm>
            <a:off x="4579920" y="1604520"/>
            <a:ext cx="3926160" cy="397692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457200" y="1604520"/>
            <a:ext cx="3926160" cy="397692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1" name="Google Shape;31;p31"/>
          <p:cNvSpPr txBox="1">
            <a:spLocks noGrp="1"/>
          </p:cNvSpPr>
          <p:nvPr>
            <p:ph type="body" idx="2"/>
          </p:nvPr>
        </p:nvSpPr>
        <p:spPr>
          <a:xfrm>
            <a:off x="457992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2" name="Google Shape;32;p31"/>
          <p:cNvSpPr txBox="1">
            <a:spLocks noGrp="1"/>
          </p:cNvSpPr>
          <p:nvPr>
            <p:ph type="body" idx="3"/>
          </p:nvPr>
        </p:nvSpPr>
        <p:spPr>
          <a:xfrm>
            <a:off x="4579920" y="368136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32"/>
          <p:cNvSpPr txBox="1">
            <a:spLocks noGrp="1"/>
          </p:cNvSpPr>
          <p:nvPr>
            <p:ph type="title"/>
          </p:nvPr>
        </p:nvSpPr>
        <p:spPr>
          <a:xfrm>
            <a:off x="685800" y="2130480"/>
            <a:ext cx="7771680" cy="14698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2"/>
          <p:cNvSpPr txBox="1">
            <a:spLocks noGrp="1"/>
          </p:cNvSpPr>
          <p:nvPr>
            <p:ph type="body" idx="1"/>
          </p:nvPr>
        </p:nvSpPr>
        <p:spPr>
          <a:xfrm>
            <a:off x="45720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6" name="Google Shape;36;p32"/>
          <p:cNvSpPr txBox="1">
            <a:spLocks noGrp="1"/>
          </p:cNvSpPr>
          <p:nvPr>
            <p:ph type="body" idx="2"/>
          </p:nvPr>
        </p:nvSpPr>
        <p:spPr>
          <a:xfrm>
            <a:off x="4579920" y="1604520"/>
            <a:ext cx="392616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7" name="Google Shape;37;p32"/>
          <p:cNvSpPr txBox="1">
            <a:spLocks noGrp="1"/>
          </p:cNvSpPr>
          <p:nvPr>
            <p:ph type="body" idx="3"/>
          </p:nvPr>
        </p:nvSpPr>
        <p:spPr>
          <a:xfrm>
            <a:off x="457200" y="3681360"/>
            <a:ext cx="8045640" cy="189648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685800" y="2130480"/>
            <a:ext cx="7771680" cy="146952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3"/>
          <p:cNvSpPr txBox="1">
            <a:spLocks noGrp="1"/>
          </p:cNvSpPr>
          <p:nvPr>
            <p:ph type="body" idx="1"/>
          </p:nvPr>
        </p:nvSpPr>
        <p:spPr>
          <a:xfrm>
            <a:off x="457200" y="1604520"/>
            <a:ext cx="8046360" cy="3976920"/>
          </a:xfrm>
          <a:prstGeom prst="rect">
            <a:avLst/>
          </a:prstGeom>
          <a:noFill/>
          <a:ln>
            <a:noFill/>
          </a:ln>
        </p:spPr>
        <p:txBody>
          <a:bodyPr spcFirstLastPara="1" wrap="square" lIns="0" tIns="0" rIns="0" bIns="0" anchor="t"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17.xml" /><Relationship Id="rId1" Type="http://schemas.openxmlformats.org/officeDocument/2006/relationships/slideLayout" Target="../slideLayouts/slideLayout1.xml" /><Relationship Id="rId6" Type="http://schemas.openxmlformats.org/officeDocument/2006/relationships/image" Target="../media/image8.jpg" /><Relationship Id="rId5" Type="http://schemas.openxmlformats.org/officeDocument/2006/relationships/image" Target="../media/image7.jpg" /><Relationship Id="rId4" Type="http://schemas.openxmlformats.org/officeDocument/2006/relationships/image" Target="../media/image6.jp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hyperlink" Target="https://ieeexplore.ieee.org/document/9934357/" TargetMode="External" /><Relationship Id="rId7" Type="http://schemas.openxmlformats.org/officeDocument/2006/relationships/hyperlink" Target="https://pmaymis.gov.in/" TargetMode="External" /><Relationship Id="rId2" Type="http://schemas.openxmlformats.org/officeDocument/2006/relationships/notesSlide" Target="../notesSlides/notesSlide21.xml" /><Relationship Id="rId1" Type="http://schemas.openxmlformats.org/officeDocument/2006/relationships/slideLayout" Target="../slideLayouts/slideLayout2.xml" /><Relationship Id="rId6" Type="http://schemas.openxmlformats.org/officeDocument/2006/relationships/hyperlink" Target="https://ieeexplore.ieee.org/document/4297597/" TargetMode="External" /><Relationship Id="rId5" Type="http://schemas.openxmlformats.org/officeDocument/2006/relationships/hyperlink" Target="https://www.epfindia.gov.in/site_en/index.php" TargetMode="External" /><Relationship Id="rId4" Type="http://schemas.openxmlformats.org/officeDocument/2006/relationships/hyperlink" Target="https://financialservices.gov.in/pension-reforms-divisions/Atal-Pension-Yojana" TargetMode="Externa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p:nvPr/>
        </p:nvSpPr>
        <p:spPr>
          <a:xfrm>
            <a:off x="0" y="1905000"/>
            <a:ext cx="91440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chemeClr val="dk1"/>
                </a:solidFill>
                <a:latin typeface="Times New Roman"/>
                <a:ea typeface="Times New Roman"/>
                <a:cs typeface="Times New Roman"/>
                <a:sym typeface="Times New Roman"/>
              </a:rPr>
              <a:t>Bharat Citizen Portal</a:t>
            </a:r>
            <a:endParaRPr sz="4000" b="1" i="0" u="none" strike="noStrike" cap="none">
              <a:solidFill>
                <a:schemeClr val="dk1"/>
              </a:solidFill>
              <a:latin typeface="Arial"/>
              <a:ea typeface="Arial"/>
              <a:cs typeface="Arial"/>
              <a:sym typeface="Arial"/>
            </a:endParaRPr>
          </a:p>
        </p:txBody>
      </p:sp>
      <p:sp>
        <p:nvSpPr>
          <p:cNvPr id="57" name="Google Shape;57;p1"/>
          <p:cNvSpPr txBox="1"/>
          <p:nvPr/>
        </p:nvSpPr>
        <p:spPr>
          <a:xfrm>
            <a:off x="5257800" y="3541940"/>
            <a:ext cx="502920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7365D"/>
                </a:solidFill>
                <a:latin typeface="Arial"/>
                <a:ea typeface="Arial"/>
                <a:cs typeface="Arial"/>
                <a:sym typeface="Arial"/>
              </a:rPr>
              <a:t>Name of the student &amp; Roll No.</a:t>
            </a:r>
            <a:endParaRPr dirty="0"/>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K. SUSHMITHA    -(20H51A0539)</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E. PRIYANKA       -(20H51A0589)</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RAJNISH YADAV-(20H51A05P8)</a:t>
            </a: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dirty="0">
              <a:solidFill>
                <a:srgbClr val="17365D"/>
              </a:solidFill>
              <a:latin typeface="Arial"/>
              <a:ea typeface="Arial"/>
              <a:cs typeface="Arial"/>
              <a:sym typeface="Arial"/>
            </a:endParaRPr>
          </a:p>
        </p:txBody>
      </p:sp>
      <p:sp>
        <p:nvSpPr>
          <p:cNvPr id="58" name="Google Shape;58;p1"/>
          <p:cNvSpPr txBox="1"/>
          <p:nvPr/>
        </p:nvSpPr>
        <p:spPr>
          <a:xfrm>
            <a:off x="228600" y="4876800"/>
            <a:ext cx="5181600" cy="1292662"/>
          </a:xfrm>
          <a:prstGeom prst="rect">
            <a:avLst/>
          </a:prstGeom>
          <a:noFill/>
          <a:ln>
            <a:noFill/>
          </a:ln>
        </p:spPr>
        <p:txBody>
          <a:bodyPr spcFirstLastPara="1" wrap="square" lIns="91425" tIns="45700" rIns="91425" bIns="45700" anchor="t" anchorCtr="0">
            <a:spAutoFit/>
          </a:bodyPr>
          <a:lstStyle/>
          <a:p>
            <a:pPr marL="0" marR="64008" lvl="0" indent="0" algn="l" rtl="0">
              <a:lnSpc>
                <a:spcPct val="150000"/>
              </a:lnSpc>
              <a:spcBef>
                <a:spcPts val="0"/>
              </a:spcBef>
              <a:spcAft>
                <a:spcPts val="0"/>
              </a:spcAft>
              <a:buNone/>
            </a:pPr>
            <a:r>
              <a:rPr lang="en-US" sz="2800" b="1">
                <a:solidFill>
                  <a:srgbClr val="C00000"/>
                </a:solidFill>
                <a:latin typeface="Arial"/>
                <a:ea typeface="Arial"/>
                <a:cs typeface="Arial"/>
                <a:sym typeface="Arial"/>
              </a:rPr>
              <a:t>Under esteemed guidance of</a:t>
            </a:r>
            <a:endParaRPr sz="2400" b="1">
              <a:solidFill>
                <a:srgbClr val="C00000"/>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Guide Name : Ch. Raja Kishore Babu</a:t>
            </a:r>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                         Associate Professor</a:t>
            </a:r>
            <a:endParaRPr/>
          </a:p>
        </p:txBody>
      </p:sp>
      <p:graphicFrame>
        <p:nvGraphicFramePr>
          <p:cNvPr id="59" name="Google Shape;59;p1"/>
          <p:cNvGraphicFramePr/>
          <p:nvPr/>
        </p:nvGraphicFramePr>
        <p:xfrm>
          <a:off x="1524000" y="228600"/>
          <a:ext cx="6096000" cy="1255950"/>
        </p:xfrm>
        <a:graphic>
          <a:graphicData uri="http://schemas.openxmlformats.org/drawingml/2006/table">
            <a:tbl>
              <a:tblPr>
                <a:noFill/>
                <a:tableStyleId>{5304D21F-849E-487A-9128-2B170F502441}</a:tableStyleId>
              </a:tblPr>
              <a:tblGrid>
                <a:gridCol w="6096000">
                  <a:extLst>
                    <a:ext uri="{9D8B030D-6E8A-4147-A177-3AD203B41FA5}">
                      <a16:colId xmlns:a16="http://schemas.microsoft.com/office/drawing/2014/main" val="20000"/>
                    </a:ext>
                  </a:extLst>
                </a:gridCol>
              </a:tblGrid>
              <a:tr h="80950">
                <a:tc>
                  <a:txBody>
                    <a:bodyPr/>
                    <a:lstStyle/>
                    <a:p>
                      <a:pPr marL="0" lvl="0" indent="0" algn="ctr" rtl="0">
                        <a:spcBef>
                          <a:spcPts val="0"/>
                        </a:spcBef>
                        <a:spcAft>
                          <a:spcPts val="0"/>
                        </a:spcAft>
                        <a:buNone/>
                      </a:pPr>
                      <a:r>
                        <a:rPr lang="en-US" sz="2000">
                          <a:solidFill>
                            <a:srgbClr val="002060"/>
                          </a:solidFill>
                        </a:rPr>
                        <a:t>CMR COLLEGE OF ENGINEERING &amp; TECHNOLOGY</a:t>
                      </a:r>
                      <a:endParaRPr sz="2000" b="1">
                        <a:solidFill>
                          <a:srgbClr val="002060"/>
                        </a:solidFill>
                        <a:latin typeface="Calibri"/>
                        <a:ea typeface="Calibri"/>
                        <a:cs typeface="Calibri"/>
                        <a:sym typeface="Calibri"/>
                      </a:endParaRPr>
                    </a:p>
                  </a:txBody>
                  <a:tcPr marL="9200" marR="9200" marT="6125" marB="6125" anchor="b"/>
                </a:tc>
                <a:extLst>
                  <a:ext uri="{0D108BD9-81ED-4DB2-BD59-A6C34878D82A}">
                    <a16:rowId xmlns:a16="http://schemas.microsoft.com/office/drawing/2014/main" val="10000"/>
                  </a:ext>
                </a:extLst>
              </a:tr>
              <a:tr h="80950">
                <a:tc>
                  <a:txBody>
                    <a:bodyPr/>
                    <a:lstStyle/>
                    <a:p>
                      <a:pPr marL="0" lvl="0" indent="0" algn="ctr" rtl="0">
                        <a:spcBef>
                          <a:spcPts val="0"/>
                        </a:spcBef>
                        <a:spcAft>
                          <a:spcPts val="0"/>
                        </a:spcAft>
                        <a:buNone/>
                      </a:pPr>
                      <a:r>
                        <a:rPr lang="en-US" sz="2000">
                          <a:solidFill>
                            <a:srgbClr val="002060"/>
                          </a:solidFill>
                        </a:rPr>
                        <a:t>Kandlakoya, Medchal, Hyderabad - 501401</a:t>
                      </a:r>
                      <a:endParaRPr sz="2000" b="1">
                        <a:solidFill>
                          <a:srgbClr val="002060"/>
                        </a:solidFill>
                        <a:latin typeface="Times New Roman"/>
                        <a:ea typeface="Times New Roman"/>
                        <a:cs typeface="Times New Roman"/>
                        <a:sym typeface="Times New Roman"/>
                      </a:endParaRPr>
                    </a:p>
                  </a:txBody>
                  <a:tcPr marL="9200" marR="9200" marT="6125" marB="6125" anchor="b"/>
                </a:tc>
                <a:extLst>
                  <a:ext uri="{0D108BD9-81ED-4DB2-BD59-A6C34878D82A}">
                    <a16:rowId xmlns:a16="http://schemas.microsoft.com/office/drawing/2014/main" val="10001"/>
                  </a:ext>
                </a:extLst>
              </a:tr>
              <a:tr h="80950">
                <a:tc>
                  <a:txBody>
                    <a:bodyPr/>
                    <a:lstStyle/>
                    <a:p>
                      <a:pPr marL="0" lvl="0" indent="0" algn="ctr" rtl="0">
                        <a:spcBef>
                          <a:spcPts val="0"/>
                        </a:spcBef>
                        <a:spcAft>
                          <a:spcPts val="0"/>
                        </a:spcAft>
                        <a:buNone/>
                      </a:pPr>
                      <a:r>
                        <a:rPr lang="en-US" sz="2000">
                          <a:solidFill>
                            <a:srgbClr val="002060"/>
                          </a:solidFill>
                        </a:rPr>
                        <a:t>Department of Computer Science and Engineering</a:t>
                      </a:r>
                      <a:endParaRPr sz="2000" b="1">
                        <a:solidFill>
                          <a:srgbClr val="002060"/>
                        </a:solidFill>
                        <a:latin typeface="Times New Roman"/>
                        <a:ea typeface="Times New Roman"/>
                        <a:cs typeface="Times New Roman"/>
                        <a:sym typeface="Times New Roman"/>
                      </a:endParaRPr>
                    </a:p>
                  </a:txBody>
                  <a:tcPr marL="9200" marR="9200" marT="6125" marB="6125" anchor="b"/>
                </a:tc>
                <a:extLst>
                  <a:ext uri="{0D108BD9-81ED-4DB2-BD59-A6C34878D82A}">
                    <a16:rowId xmlns:a16="http://schemas.microsoft.com/office/drawing/2014/main" val="10002"/>
                  </a:ext>
                </a:extLst>
              </a:tr>
            </a:tbl>
          </a:graphicData>
        </a:graphic>
      </p:graphicFrame>
      <p:sp>
        <p:nvSpPr>
          <p:cNvPr id="60" name="Google Shape;60;p1"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1" name="Google Shape;61;p1" descr="CMR College of Pharmacy updated... - CMR College of Pharmacy"/>
          <p:cNvPicPr preferRelativeResize="0"/>
          <p:nvPr/>
        </p:nvPicPr>
        <p:blipFill rotWithShape="1">
          <a:blip r:embed="rId3">
            <a:alphaModFix/>
          </a:blip>
          <a:srcRect/>
          <a:stretch/>
        </p:blipFill>
        <p:spPr>
          <a:xfrm>
            <a:off x="381000" y="228600"/>
            <a:ext cx="1295400" cy="1143000"/>
          </a:xfrm>
          <a:prstGeom prst="rect">
            <a:avLst/>
          </a:prstGeom>
          <a:noFill/>
          <a:ln>
            <a:noFill/>
          </a:ln>
        </p:spPr>
      </p:pic>
      <p:sp>
        <p:nvSpPr>
          <p:cNvPr id="62" name="Google Shape;62;p1" descr="CMRCET HYDERABAD - 2021 Admission Process, Ranking, Reviews, Affiliation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520" y="3787883"/>
            <a:ext cx="8046360" cy="709472"/>
          </a:xfrm>
        </p:spPr>
        <p:txBody>
          <a:bodyPr/>
          <a:lstStyle/>
          <a:p>
            <a:pPr marL="0" lvl="0" indent="0" algn="ctr"/>
            <a:r>
              <a:rPr lang="en-US" sz="2600" b="1" dirty="0">
                <a:latin typeface="Arial Black"/>
                <a:ea typeface="Arial Black"/>
                <a:cs typeface="Arial Black"/>
                <a:sym typeface="Arial Black"/>
              </a:rPr>
              <a:t>Existing systems  </a:t>
            </a:r>
            <a:endParaRPr lang="en-US" sz="2600" dirty="0"/>
          </a:p>
        </p:txBody>
      </p:sp>
      <p:sp>
        <p:nvSpPr>
          <p:cNvPr id="4" name="Google Shape;107;p7"/>
          <p:cNvSpPr/>
          <p:nvPr/>
        </p:nvSpPr>
        <p:spPr>
          <a:xfrm>
            <a:off x="533520" y="426708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16657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06" y="270588"/>
            <a:ext cx="7771680" cy="493266"/>
          </a:xfrm>
        </p:spPr>
        <p:txBody>
          <a:bodyPr/>
          <a:lstStyle/>
          <a:p>
            <a:r>
              <a:rPr lang="en-US" b="1" dirty="0">
                <a:latin typeface="Times New Roman" panose="02020603050405020304" pitchFamily="18" charset="0"/>
                <a:cs typeface="Times New Roman" panose="02020603050405020304" pitchFamily="18" charset="0"/>
              </a:rPr>
              <a:t>Problems in existing systems : </a:t>
            </a:r>
            <a:endParaRPr lang="en-IN"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33265" y="970037"/>
            <a:ext cx="8397552" cy="3976920"/>
          </a:xfrm>
        </p:spPr>
        <p:txBody>
          <a:bodyPr/>
          <a:lstStyle/>
          <a:p>
            <a:pPr marL="228600" indent="0" algn="just">
              <a:lnSpc>
                <a:spcPct val="150000"/>
              </a:lnSpc>
            </a:pPr>
            <a:r>
              <a:rPr lang="en-US" sz="1400" dirty="0">
                <a:latin typeface="Times New Roman" panose="02020603050405020304" pitchFamily="18" charset="0"/>
                <a:cs typeface="Times New Roman" panose="02020603050405020304" pitchFamily="18" charset="0"/>
              </a:rPr>
              <a:t> The problems in existing system are</a:t>
            </a:r>
          </a:p>
          <a:p>
            <a:pPr marL="228600" indent="0" algn="just">
              <a:lnSpc>
                <a:spcPct val="150000"/>
              </a:lnSpc>
            </a:pPr>
            <a:endParaRPr lang="en-IN" sz="1400" dirty="0">
              <a:latin typeface="Times New Roman" panose="02020603050405020304" pitchFamily="18" charset="0"/>
              <a:cs typeface="Times New Roman" panose="02020603050405020304" pitchFamily="18" charset="0"/>
            </a:endParaRPr>
          </a:p>
          <a:p>
            <a:pPr marL="514350" indent="-2857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implementation of the existing solutions is that they are in different websites and the status of their application is not updated.</a:t>
            </a:r>
          </a:p>
          <a:p>
            <a:pPr marL="514350" indent="-2857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 The applicants have to personally check their application status and the once who can't have to wait for the final announcement if any for the applications.</a:t>
            </a:r>
          </a:p>
          <a:p>
            <a:pPr marL="514350" indent="-2857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 It makes difficult for a single applicant to manage all his/her application in different websites and crossing over to them and have to get familiar with their method of  checking status. </a:t>
            </a:r>
          </a:p>
          <a:p>
            <a:pPr marL="514350" indent="-2857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he users have to spend some time in knowing the interfaces of different applications or have to spend some amount to apply from the help some professionals. </a:t>
            </a:r>
          </a:p>
          <a:p>
            <a:pPr marL="5143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They usually don't get any material to guide them through the whole process. </a:t>
            </a: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200" dirty="0"/>
          </a:p>
        </p:txBody>
      </p:sp>
      <p:sp>
        <p:nvSpPr>
          <p:cNvPr id="4" name="Google Shape;107;p7"/>
          <p:cNvSpPr/>
          <p:nvPr/>
        </p:nvSpPr>
        <p:spPr>
          <a:xfrm>
            <a:off x="300433" y="688254"/>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77969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7"/>
          <p:cNvSpPr/>
          <p:nvPr/>
        </p:nvSpPr>
        <p:spPr>
          <a:xfrm>
            <a:off x="533520" y="426708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7"/>
          <p:cNvSpPr/>
          <p:nvPr/>
        </p:nvSpPr>
        <p:spPr>
          <a:xfrm>
            <a:off x="457200" y="3574080"/>
            <a:ext cx="8152560" cy="760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dirty="0">
                <a:solidFill>
                  <a:srgbClr val="000000"/>
                </a:solidFill>
                <a:latin typeface="Arial Black"/>
                <a:ea typeface="Arial Black"/>
                <a:cs typeface="Arial Black"/>
                <a:sym typeface="Arial Black"/>
              </a:rPr>
              <a:t>Research Objective </a:t>
            </a:r>
            <a:endParaRPr dirty="0"/>
          </a:p>
          <a:p>
            <a:pPr marL="0" marR="0" lvl="0" indent="0" algn="ctr" rtl="0">
              <a:lnSpc>
                <a:spcPct val="100000"/>
              </a:lnSpc>
              <a:spcBef>
                <a:spcPts val="0"/>
              </a:spcBef>
              <a:spcAft>
                <a:spcPts val="0"/>
              </a:spcAft>
              <a:buNone/>
            </a:pPr>
            <a:r>
              <a:rPr lang="en-US" sz="4400" b="1" dirty="0">
                <a:solidFill>
                  <a:srgbClr val="000000"/>
                </a:solidFill>
                <a:latin typeface="Arial Black"/>
                <a:ea typeface="Arial Black"/>
                <a:cs typeface="Arial Black"/>
                <a:sym typeface="Arial Black"/>
              </a:rPr>
              <a:t> </a:t>
            </a:r>
            <a:endParaRPr sz="1800" dirty="0">
              <a:solidFill>
                <a:schemeClr val="dk1"/>
              </a:solidFill>
              <a:latin typeface="Arial Black"/>
              <a:ea typeface="Arial Black"/>
              <a:cs typeface="Arial Black"/>
              <a:sym typeface="Arial Black"/>
            </a:endParaRPr>
          </a:p>
        </p:txBody>
      </p:sp>
      <p:sp>
        <p:nvSpPr>
          <p:cNvPr id="109" name="Google Shape;109;p7"/>
          <p:cNvSpPr/>
          <p:nvPr/>
        </p:nvSpPr>
        <p:spPr>
          <a:xfrm>
            <a:off x="685800" y="1295280"/>
            <a:ext cx="7619400" cy="775800"/>
          </a:xfrm>
          <a:prstGeom prst="rect">
            <a:avLst/>
          </a:pr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p:nvPr/>
        </p:nvSpPr>
        <p:spPr>
          <a:xfrm>
            <a:off x="457200" y="10668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8"/>
          <p:cNvSpPr txBox="1"/>
          <p:nvPr/>
        </p:nvSpPr>
        <p:spPr>
          <a:xfrm>
            <a:off x="304800" y="457200"/>
            <a:ext cx="35814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C00000"/>
                </a:solidFill>
                <a:latin typeface="Calibri"/>
                <a:ea typeface="Calibri"/>
                <a:cs typeface="Calibri"/>
                <a:sym typeface="Calibri"/>
              </a:rPr>
              <a:t> Research objective</a:t>
            </a:r>
            <a:endParaRPr dirty="0"/>
          </a:p>
        </p:txBody>
      </p:sp>
      <p:sp>
        <p:nvSpPr>
          <p:cNvPr id="2" name="Rectangle: Rounded Corners 1">
            <a:extLst>
              <a:ext uri="{FF2B5EF4-FFF2-40B4-BE49-F238E27FC236}">
                <a16:creationId xmlns:a16="http://schemas.microsoft.com/office/drawing/2014/main" id="{7906BBE6-F008-D392-F410-16D920ADACED}"/>
              </a:ext>
            </a:extLst>
          </p:cNvPr>
          <p:cNvSpPr/>
          <p:nvPr/>
        </p:nvSpPr>
        <p:spPr>
          <a:xfrm>
            <a:off x="506186" y="2971800"/>
            <a:ext cx="2971799" cy="914400"/>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solidFill>
                  <a:schemeClr val="dk1"/>
                </a:solidFill>
                <a:effectLst>
                  <a:glow rad="228600">
                    <a:schemeClr val="accent5">
                      <a:satMod val="175000"/>
                      <a:alpha val="40000"/>
                    </a:schemeClr>
                  </a:glow>
                </a:effectLst>
                <a:latin typeface="Times New Roman"/>
                <a:ea typeface="Times New Roman"/>
                <a:cs typeface="Times New Roman"/>
                <a:sym typeface="Times New Roman"/>
              </a:rPr>
              <a:t>Helping citizens to avail substantial subsidies for home loans. </a:t>
            </a:r>
            <a:endParaRPr lang="en-US" sz="1400" dirty="0">
              <a:effectLst>
                <a:glow rad="228600">
                  <a:schemeClr val="accent5">
                    <a:satMod val="175000"/>
                    <a:alpha val="40000"/>
                  </a:schemeClr>
                </a:glow>
              </a:effectLst>
            </a:endParaRPr>
          </a:p>
        </p:txBody>
      </p:sp>
      <p:sp>
        <p:nvSpPr>
          <p:cNvPr id="3" name="Rectangle: Rounded Corners 2">
            <a:extLst>
              <a:ext uri="{FF2B5EF4-FFF2-40B4-BE49-F238E27FC236}">
                <a16:creationId xmlns:a16="http://schemas.microsoft.com/office/drawing/2014/main" id="{EEA39234-5F35-DCC4-4382-42C13CB1664B}"/>
              </a:ext>
            </a:extLst>
          </p:cNvPr>
          <p:cNvSpPr/>
          <p:nvPr/>
        </p:nvSpPr>
        <p:spPr>
          <a:xfrm>
            <a:off x="5214257" y="2971800"/>
            <a:ext cx="2971799" cy="914400"/>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400" dirty="0">
                <a:solidFill>
                  <a:schemeClr val="dk1"/>
                </a:solidFill>
                <a:effectLst>
                  <a:glow rad="63500">
                    <a:schemeClr val="accent4">
                      <a:satMod val="175000"/>
                      <a:alpha val="40000"/>
                    </a:schemeClr>
                  </a:glow>
                </a:effectLst>
                <a:latin typeface="Times New Roman"/>
                <a:ea typeface="Times New Roman"/>
                <a:cs typeface="Times New Roman"/>
                <a:sym typeface="Times New Roman"/>
              </a:rPr>
              <a:t>Guiding pensioners to afford the benefits they deserve</a:t>
            </a:r>
            <a:r>
              <a:rPr lang="en-US" sz="1400" dirty="0">
                <a:solidFill>
                  <a:schemeClr val="dk1"/>
                </a:solidFill>
                <a:effectLst>
                  <a:glow rad="63500">
                    <a:schemeClr val="accent4">
                      <a:satMod val="175000"/>
                      <a:alpha val="40000"/>
                    </a:schemeClr>
                  </a:glow>
                </a:effectLst>
                <a:sym typeface="Arial"/>
              </a:rPr>
              <a:t>.</a:t>
            </a:r>
            <a:endParaRPr lang="en-IN" dirty="0">
              <a:effectLst>
                <a:glow rad="63500">
                  <a:schemeClr val="accent4">
                    <a:satMod val="175000"/>
                    <a:alpha val="40000"/>
                  </a:schemeClr>
                </a:glow>
              </a:effectLst>
            </a:endParaRPr>
          </a:p>
        </p:txBody>
      </p:sp>
      <p:sp>
        <p:nvSpPr>
          <p:cNvPr id="6" name="Rectangle: Rounded Corners 5">
            <a:extLst>
              <a:ext uri="{FF2B5EF4-FFF2-40B4-BE49-F238E27FC236}">
                <a16:creationId xmlns:a16="http://schemas.microsoft.com/office/drawing/2014/main" id="{44855A7C-61A8-55BA-514D-9226E8565FB4}"/>
              </a:ext>
            </a:extLst>
          </p:cNvPr>
          <p:cNvSpPr/>
          <p:nvPr/>
        </p:nvSpPr>
        <p:spPr>
          <a:xfrm>
            <a:off x="2960495" y="1447800"/>
            <a:ext cx="2971799" cy="91440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0" i="0" dirty="0">
                <a:solidFill>
                  <a:srgbClr val="000000"/>
                </a:solidFill>
                <a:effectLst>
                  <a:glow rad="228600">
                    <a:schemeClr val="accent6">
                      <a:satMod val="175000"/>
                      <a:alpha val="40000"/>
                    </a:schemeClr>
                  </a:glow>
                </a:effectLst>
                <a:latin typeface="Times New Roman" panose="02020603050405020304" pitchFamily="18" charset="0"/>
                <a:ea typeface="Times New Roman" panose="02020603050405020304" pitchFamily="18" charset="0"/>
                <a:cs typeface="Times New Roman" panose="02020603050405020304" pitchFamily="18" charset="0"/>
              </a:rPr>
              <a:t>Providing citizens the ease of getting their remaining income through the home.</a:t>
            </a:r>
            <a:endParaRPr lang="en-IN" dirty="0">
              <a:effectLst>
                <a:glow rad="228600">
                  <a:schemeClr val="accent6">
                    <a:satMod val="175000"/>
                    <a:alpha val="40000"/>
                  </a:schemeClr>
                </a:glow>
              </a:effectLst>
            </a:endParaRPr>
          </a:p>
        </p:txBody>
      </p:sp>
      <p:sp>
        <p:nvSpPr>
          <p:cNvPr id="16" name="Rectangle: Rounded Corners 15">
            <a:extLst>
              <a:ext uri="{FF2B5EF4-FFF2-40B4-BE49-F238E27FC236}">
                <a16:creationId xmlns:a16="http://schemas.microsoft.com/office/drawing/2014/main" id="{43D0FB54-80BC-B0AC-BE9A-37A6095C8FC3}"/>
              </a:ext>
            </a:extLst>
          </p:cNvPr>
          <p:cNvSpPr/>
          <p:nvPr/>
        </p:nvSpPr>
        <p:spPr>
          <a:xfrm>
            <a:off x="2960495" y="4702628"/>
            <a:ext cx="2971799" cy="914400"/>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ln w="0"/>
                <a:solidFill>
                  <a:schemeClr val="tx1"/>
                </a:solidFill>
                <a:effectLst>
                  <a:glow rad="228600">
                    <a:schemeClr val="accent3">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Navigating students to accommodate good education with conventional education loan</a:t>
            </a:r>
            <a:endParaRPr lang="en-IN" dirty="0">
              <a:ln w="0"/>
              <a:solidFill>
                <a:schemeClr val="tx1"/>
              </a:solidFill>
              <a:effectLst>
                <a:glow rad="228600">
                  <a:schemeClr val="accent3">
                    <a:satMod val="175000"/>
                    <a:alpha val="40000"/>
                  </a:schemeClr>
                </a:glow>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p:nvPr/>
        </p:nvSpPr>
        <p:spPr>
          <a:xfrm>
            <a:off x="533520" y="426708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800">
              <a:solidFill>
                <a:schemeClr val="dk1"/>
              </a:solidFill>
              <a:latin typeface="Arial Black"/>
              <a:ea typeface="Arial Black"/>
              <a:cs typeface="Arial Black"/>
              <a:sym typeface="Arial Black"/>
            </a:endParaRPr>
          </a:p>
        </p:txBody>
      </p:sp>
      <p:sp>
        <p:nvSpPr>
          <p:cNvPr id="123" name="Google Shape;123;p9"/>
          <p:cNvSpPr/>
          <p:nvPr/>
        </p:nvSpPr>
        <p:spPr>
          <a:xfrm>
            <a:off x="457200" y="3574080"/>
            <a:ext cx="8152560" cy="760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a:solidFill>
                  <a:srgbClr val="000000"/>
                </a:solidFill>
                <a:latin typeface="Arial Black"/>
                <a:ea typeface="Arial Black"/>
                <a:cs typeface="Arial Black"/>
                <a:sym typeface="Arial Black"/>
              </a:rPr>
              <a:t>Problem Definition </a:t>
            </a:r>
            <a:endParaRPr sz="1800">
              <a:solidFill>
                <a:schemeClr val="dk1"/>
              </a:solidFill>
              <a:latin typeface="Arial Black"/>
              <a:ea typeface="Arial Black"/>
              <a:cs typeface="Arial Black"/>
              <a:sym typeface="Arial Black"/>
            </a:endParaRPr>
          </a:p>
        </p:txBody>
      </p:sp>
      <p:sp>
        <p:nvSpPr>
          <p:cNvPr id="124" name="Google Shape;124;p9"/>
          <p:cNvSpPr/>
          <p:nvPr/>
        </p:nvSpPr>
        <p:spPr>
          <a:xfrm>
            <a:off x="685800" y="1357800"/>
            <a:ext cx="7619400" cy="775800"/>
          </a:xfrm>
          <a:prstGeom prst="rect">
            <a:avLst/>
          </a:pr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p:nvPr/>
        </p:nvSpPr>
        <p:spPr>
          <a:xfrm>
            <a:off x="457200" y="10668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10"/>
          <p:cNvSpPr txBox="1"/>
          <p:nvPr/>
        </p:nvSpPr>
        <p:spPr>
          <a:xfrm>
            <a:off x="304800" y="457200"/>
            <a:ext cx="39624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C00000"/>
                </a:solidFill>
                <a:latin typeface="Calibri"/>
                <a:ea typeface="Calibri"/>
                <a:cs typeface="Calibri"/>
                <a:sym typeface="Calibri"/>
              </a:rPr>
              <a:t> Problem Definition</a:t>
            </a:r>
            <a:endParaRPr dirty="0"/>
          </a:p>
        </p:txBody>
      </p:sp>
      <p:sp>
        <p:nvSpPr>
          <p:cNvPr id="131" name="Google Shape;131;p10"/>
          <p:cNvSpPr txBox="1"/>
          <p:nvPr/>
        </p:nvSpPr>
        <p:spPr>
          <a:xfrm>
            <a:off x="571500" y="1348740"/>
            <a:ext cx="8061960" cy="300078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proposed system aims to help citizens seek the various schemes provided by the government.</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Various schemes work on devoting finance, housing, pensions, etc.</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system is a guide to citizens within the loop and mess of the schemes and facilities that are sanctioned by the government.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citizens mostly go along the way they are told to without ever knowing that they are either getting close to availing or getting rejected.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system covers up such loopholes in the monitoring system of the government and helps citizens.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These benefits are for the citizens but the lack of awareness of schemes and the ways to avail them renders such ideas useless and the system would reduce such inefficiencies to the utmost extent possible.  </a:t>
            </a:r>
            <a:endParaRPr dirty="0">
              <a:solidFill>
                <a:schemeClr val="dk1"/>
              </a:solidFil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7"/>
          <p:cNvSpPr/>
          <p:nvPr/>
        </p:nvSpPr>
        <p:spPr>
          <a:xfrm>
            <a:off x="533520" y="426708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7"/>
          <p:cNvSpPr/>
          <p:nvPr/>
        </p:nvSpPr>
        <p:spPr>
          <a:xfrm>
            <a:off x="457200" y="3574080"/>
            <a:ext cx="8152560" cy="760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dirty="0">
                <a:solidFill>
                  <a:srgbClr val="000000"/>
                </a:solidFill>
                <a:latin typeface="Arial Black"/>
                <a:ea typeface="Arial Black"/>
                <a:cs typeface="Arial Black"/>
                <a:sym typeface="Arial Black"/>
              </a:rPr>
              <a:t>Research </a:t>
            </a:r>
            <a:r>
              <a:rPr lang="en-US" sz="4400" b="1" dirty="0">
                <a:latin typeface="Arial Black"/>
                <a:ea typeface="Arial Black"/>
                <a:cs typeface="Arial Black"/>
                <a:sym typeface="Arial Black"/>
              </a:rPr>
              <a:t>work</a:t>
            </a:r>
            <a:r>
              <a:rPr lang="en-US" sz="4400" b="1" dirty="0">
                <a:solidFill>
                  <a:srgbClr val="000000"/>
                </a:solidFill>
                <a:latin typeface="Arial Black"/>
                <a:ea typeface="Arial Black"/>
                <a:cs typeface="Arial Black"/>
                <a:sym typeface="Arial Black"/>
              </a:rPr>
              <a:t> </a:t>
            </a:r>
            <a:endParaRPr dirty="0"/>
          </a:p>
          <a:p>
            <a:pPr marL="0" marR="0" lvl="0" indent="0" algn="r" rtl="0">
              <a:lnSpc>
                <a:spcPct val="100000"/>
              </a:lnSpc>
              <a:spcBef>
                <a:spcPts val="0"/>
              </a:spcBef>
              <a:spcAft>
                <a:spcPts val="0"/>
              </a:spcAft>
              <a:buNone/>
            </a:pPr>
            <a:r>
              <a:rPr lang="en-US" sz="4400" b="1" dirty="0">
                <a:solidFill>
                  <a:srgbClr val="000000"/>
                </a:solidFill>
                <a:latin typeface="Arial Black"/>
                <a:ea typeface="Arial Black"/>
                <a:cs typeface="Arial Black"/>
                <a:sym typeface="Arial Black"/>
              </a:rPr>
              <a:t> </a:t>
            </a:r>
            <a:endParaRPr sz="1800" dirty="0">
              <a:solidFill>
                <a:schemeClr val="dk1"/>
              </a:solidFill>
              <a:latin typeface="Arial Black"/>
              <a:ea typeface="Arial Black"/>
              <a:cs typeface="Arial Black"/>
              <a:sym typeface="Arial Black"/>
            </a:endParaRPr>
          </a:p>
        </p:txBody>
      </p:sp>
      <p:sp>
        <p:nvSpPr>
          <p:cNvPr id="109" name="Google Shape;109;p7"/>
          <p:cNvSpPr/>
          <p:nvPr/>
        </p:nvSpPr>
        <p:spPr>
          <a:xfrm>
            <a:off x="685800" y="1295280"/>
            <a:ext cx="7619400" cy="775800"/>
          </a:xfrm>
          <a:prstGeom prst="rect">
            <a:avLst/>
          </a:pr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402376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873" y="414602"/>
            <a:ext cx="7771680" cy="575398"/>
          </a:xfrm>
        </p:spPr>
        <p:txBody>
          <a:bodyPr/>
          <a:lstStyle/>
          <a:p>
            <a:r>
              <a:rPr lang="en-IN" dirty="0">
                <a:latin typeface="Bookman Old Style" pitchFamily="18" charset="0"/>
              </a:rPr>
              <a:t>Proposed System Architecture</a:t>
            </a:r>
          </a:p>
        </p:txBody>
      </p:sp>
      <p:sp>
        <p:nvSpPr>
          <p:cNvPr id="4" name="Google Shape;206;p16"/>
          <p:cNvSpPr/>
          <p:nvPr/>
        </p:nvSpPr>
        <p:spPr>
          <a:xfrm>
            <a:off x="343319" y="9144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24948" y="1129003"/>
            <a:ext cx="6643396" cy="5617029"/>
          </a:xfrm>
          <a:prstGeom prst="rect">
            <a:avLst/>
          </a:prstGeom>
          <a:noFill/>
          <a:ln>
            <a:noFill/>
          </a:ln>
        </p:spPr>
      </p:pic>
    </p:spTree>
    <p:extLst>
      <p:ext uri="{BB962C8B-B14F-4D97-AF65-F5344CB8AC3E}">
        <p14:creationId xmlns:p14="http://schemas.microsoft.com/office/powerpoint/2010/main" val="2896134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19" y="394986"/>
            <a:ext cx="7771680" cy="519414"/>
          </a:xfrm>
        </p:spPr>
        <p:txBody>
          <a:bodyPr/>
          <a:lstStyle/>
          <a:p>
            <a:r>
              <a:rPr lang="en-IN" b="1" dirty="0">
                <a:latin typeface="Times New Roman" panose="02020603050405020304" pitchFamily="18" charset="0"/>
                <a:cs typeface="Times New Roman" panose="02020603050405020304" pitchFamily="18" charset="0"/>
              </a:rPr>
              <a:t>Proposed  Methodology</a:t>
            </a:r>
          </a:p>
        </p:txBody>
      </p:sp>
      <p:sp>
        <p:nvSpPr>
          <p:cNvPr id="3" name="Text Placeholder 2"/>
          <p:cNvSpPr>
            <a:spLocks noGrp="1"/>
          </p:cNvSpPr>
          <p:nvPr>
            <p:ph type="body" idx="1"/>
          </p:nvPr>
        </p:nvSpPr>
        <p:spPr>
          <a:xfrm>
            <a:off x="142239" y="1158240"/>
            <a:ext cx="8582239" cy="5457164"/>
          </a:xfrm>
        </p:spPr>
        <p:txBody>
          <a:bodyPr/>
          <a:lstStyle/>
          <a:p>
            <a:pPr marL="514350" indent="-285750" algn="just">
              <a:buFontTx/>
              <a:buChar char="»"/>
            </a:pPr>
            <a:r>
              <a:rPr lang="en-US" sz="1400" dirty="0">
                <a:latin typeface="Times New Roman" panose="02020603050405020304" pitchFamily="18" charset="0"/>
                <a:cs typeface="Times New Roman" panose="02020603050405020304" pitchFamily="18" charset="0"/>
              </a:rPr>
              <a:t>The Bharat Citizen portal is a technological solution aimed at bridging the gap between citizens and the various government schemes.</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It acts as a centralized platform, offering citizens easy access to a plethora of central government initiatives related to finance, housing, and other crucial areas. </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One of the key technical features of the portal is its user-friendly interface.</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Security is a paramount concern, and the Bharat Citizen Portal incorporates robust measures to safeguard user data. </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It addresses the common issue of citizens being unaware of available programs or not understanding the application process.</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Through a well-organized and easily navigable interface, citizens can explore the various schemes, understand eligibility criteria, and initiate the application process seamlessly.</a:t>
            </a:r>
          </a:p>
          <a:p>
            <a:pPr marL="514350" indent="-285750" algn="just">
              <a:buFontTx/>
              <a:buChar char="»"/>
            </a:pPr>
            <a:endParaRPr lang="en-IN"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The portal acts as a corrective tool, identifying loopholes in the government's monitoring system.</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This enables better oversight, reducing the chances of citizens being misguided or overlooked in the process.</a:t>
            </a:r>
          </a:p>
          <a:p>
            <a:pPr marL="514350" indent="-285750" algn="just">
              <a:buFontTx/>
              <a:buChar char="»"/>
            </a:pPr>
            <a:endParaRPr lang="en-US" sz="1400" dirty="0">
              <a:latin typeface="Times New Roman" panose="02020603050405020304" pitchFamily="18" charset="0"/>
              <a:cs typeface="Times New Roman" panose="02020603050405020304" pitchFamily="18" charset="0"/>
            </a:endParaRPr>
          </a:p>
          <a:p>
            <a:pPr marL="514350" indent="-285750" algn="just">
              <a:buFontTx/>
              <a:buChar char="»"/>
            </a:pPr>
            <a:r>
              <a:rPr lang="en-US" sz="1400" dirty="0">
                <a:latin typeface="Times New Roman" panose="02020603050405020304" pitchFamily="18" charset="0"/>
                <a:cs typeface="Times New Roman" panose="02020603050405020304" pitchFamily="18" charset="0"/>
              </a:rPr>
              <a:t>This methodology also incorporates the training algorithms like K-Means, Bayes, Linear Regression along with the development framework to evaluate the applicants and make sure that the application is legit.</a:t>
            </a:r>
          </a:p>
        </p:txBody>
      </p:sp>
      <p:sp>
        <p:nvSpPr>
          <p:cNvPr id="4" name="Google Shape;206;p16"/>
          <p:cNvSpPr/>
          <p:nvPr/>
        </p:nvSpPr>
        <p:spPr>
          <a:xfrm>
            <a:off x="343319" y="9144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4152084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16"/>
          <p:cNvSpPr/>
          <p:nvPr/>
        </p:nvSpPr>
        <p:spPr>
          <a:xfrm>
            <a:off x="289800" y="802433"/>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 name="Rectangle 4"/>
          <p:cNvSpPr/>
          <p:nvPr/>
        </p:nvSpPr>
        <p:spPr>
          <a:xfrm>
            <a:off x="289800" y="463879"/>
            <a:ext cx="4782078" cy="338554"/>
          </a:xfrm>
          <a:prstGeom prst="rect">
            <a:avLst/>
          </a:prstGeom>
        </p:spPr>
        <p:txBody>
          <a:bodyPr wrap="none">
            <a:spAutoFit/>
          </a:bodyPr>
          <a:lstStyle/>
          <a:p>
            <a:r>
              <a:rPr lang="en-US" sz="1600" b="1" dirty="0">
                <a:latin typeface="Times New Roman" panose="02020603050405020304" pitchFamily="18" charset="0"/>
                <a:cs typeface="Times New Roman" panose="02020603050405020304" pitchFamily="18" charset="0"/>
              </a:rPr>
              <a:t>Comparison of proposed systems in existing system </a:t>
            </a:r>
            <a:endParaRPr lang="en-IN" sz="1600" dirty="0"/>
          </a:p>
        </p:txBody>
      </p:sp>
      <p:sp>
        <p:nvSpPr>
          <p:cNvPr id="8" name="Text Placeholder 2"/>
          <p:cNvSpPr>
            <a:spLocks noGrp="1"/>
          </p:cNvSpPr>
          <p:nvPr>
            <p:ph type="body" idx="1"/>
          </p:nvPr>
        </p:nvSpPr>
        <p:spPr>
          <a:xfrm>
            <a:off x="289800" y="975360"/>
            <a:ext cx="8381160" cy="5621383"/>
          </a:xfrm>
        </p:spPr>
        <p:txBody>
          <a:bodyPr/>
          <a:lstStyle/>
          <a:p>
            <a:pPr marL="5143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existing system lacks the uniqueness and integration of schemes that the proposed system is providing.</a:t>
            </a:r>
          </a:p>
          <a:p>
            <a:pPr marL="571500" indent="-342900"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usage of interactive user-interface helps proposed system overcome the necessity of simple and easy to use user-interface that is missing in the previous system.</a:t>
            </a:r>
          </a:p>
          <a:p>
            <a:pPr marL="514350" indent="-285750"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Unique ID generated after thorough evaluation of the application using ML algorithms helps identify the applicant and reduces the amount of frauds efficiently.</a:t>
            </a:r>
          </a:p>
          <a:p>
            <a:pPr marL="514350" indent="-285750"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chatbot is again a special facility provided by the proposed system which didn’t exist in the previous system to help citizens in the process of their application and solving the problems incur during the whole process.</a:t>
            </a:r>
          </a:p>
          <a:p>
            <a:pPr marL="514350" indent="-285750"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integration of schemes which were supposedly to work in their own individuality has reduce the burden and provided a hassle-free experience in the management of the applications.</a:t>
            </a:r>
          </a:p>
          <a:p>
            <a:pPr marL="514350" indent="-285750" algn="just">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framework allows us to incorporate various technologies like database, front-end designs, back-end development and few data structures and algorithms to store and manage data of both user and admin so that they can carry out their tasks of applying and validating respectively.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6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p:nvPr/>
        </p:nvSpPr>
        <p:spPr>
          <a:xfrm>
            <a:off x="457200" y="106668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2"/>
          <p:cNvSpPr/>
          <p:nvPr/>
        </p:nvSpPr>
        <p:spPr>
          <a:xfrm>
            <a:off x="457200" y="457200"/>
            <a:ext cx="8381160" cy="577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200" b="1">
                <a:solidFill>
                  <a:srgbClr val="C00000"/>
                </a:solidFill>
                <a:latin typeface="Calibri"/>
                <a:ea typeface="Calibri"/>
                <a:cs typeface="Calibri"/>
                <a:sym typeface="Calibri"/>
              </a:rPr>
              <a:t>Outline</a:t>
            </a:r>
            <a:endParaRPr sz="1800">
              <a:solidFill>
                <a:srgbClr val="C00000"/>
              </a:solidFill>
              <a:latin typeface="Arial"/>
              <a:ea typeface="Arial"/>
              <a:cs typeface="Arial"/>
              <a:sym typeface="Arial"/>
            </a:endParaRPr>
          </a:p>
        </p:txBody>
      </p:sp>
      <p:sp>
        <p:nvSpPr>
          <p:cNvPr id="70" name="Google Shape;70;p2"/>
          <p:cNvSpPr/>
          <p:nvPr/>
        </p:nvSpPr>
        <p:spPr>
          <a:xfrm>
            <a:off x="381000" y="1219200"/>
            <a:ext cx="8458200" cy="5169408"/>
          </a:xfrm>
          <a:prstGeom prst="rect">
            <a:avLst/>
          </a:prstGeom>
          <a:noFill/>
          <a:ln>
            <a:noFill/>
          </a:ln>
        </p:spPr>
        <p:txBody>
          <a:bodyPr spcFirstLastPara="1" wrap="square" lIns="90000" tIns="45000" rIns="90000" bIns="45000" anchor="t" anchorCtr="0">
            <a:noAutofit/>
          </a:bodyPr>
          <a:lstStyle/>
          <a:p>
            <a:pPr>
              <a:buFont typeface="Arial" pitchFamily="34" charset="0"/>
              <a:buChar char="•"/>
            </a:pPr>
            <a:r>
              <a:rPr lang="en-US" sz="2000" b="1" dirty="0">
                <a:latin typeface="Bookman Old Style" pitchFamily="18" charset="0"/>
              </a:rPr>
              <a:t> Abstract </a:t>
            </a:r>
          </a:p>
          <a:p>
            <a:pPr>
              <a:buFont typeface="Arial" pitchFamily="34" charset="0"/>
              <a:buChar char="•"/>
            </a:pPr>
            <a:r>
              <a:rPr lang="en-US" sz="2000" b="1" dirty="0">
                <a:latin typeface="Bookman Old Style" pitchFamily="18" charset="0"/>
              </a:rPr>
              <a:t> Introduction </a:t>
            </a:r>
          </a:p>
          <a:p>
            <a:pPr>
              <a:buFont typeface="Arial"/>
              <a:buChar char="•"/>
            </a:pPr>
            <a:r>
              <a:rPr lang="en-US" sz="2000" b="1" dirty="0">
                <a:latin typeface="Bookman Old Style" pitchFamily="18" charset="0"/>
              </a:rPr>
              <a:t> Literature survey</a:t>
            </a:r>
          </a:p>
          <a:p>
            <a:pPr lvl="1">
              <a:buFont typeface="Arial"/>
              <a:buChar char="•"/>
            </a:pPr>
            <a:r>
              <a:rPr lang="en-US" sz="2000" b="1" dirty="0">
                <a:latin typeface="Bookman Old Style" pitchFamily="18" charset="0"/>
              </a:rPr>
              <a:t> Existing system</a:t>
            </a:r>
          </a:p>
          <a:p>
            <a:pPr lvl="2"/>
            <a:r>
              <a:rPr lang="en-US" sz="2000" dirty="0">
                <a:latin typeface="Bookman Old Style" pitchFamily="18" charset="0"/>
              </a:rPr>
              <a:t>	- Problems in the existing system</a:t>
            </a:r>
          </a:p>
          <a:p>
            <a:pPr>
              <a:buFont typeface="Arial" pitchFamily="34" charset="0"/>
              <a:buChar char="•"/>
            </a:pPr>
            <a:r>
              <a:rPr lang="en-US" sz="2000" b="1" dirty="0">
                <a:latin typeface="Bookman Old Style" pitchFamily="18" charset="0"/>
              </a:rPr>
              <a:t> Research Objectives</a:t>
            </a:r>
          </a:p>
          <a:p>
            <a:pPr>
              <a:buFont typeface="Arial" pitchFamily="34" charset="0"/>
              <a:buChar char="•"/>
            </a:pPr>
            <a:r>
              <a:rPr lang="en-US" sz="2000" b="1" dirty="0">
                <a:latin typeface="Bookman Old Style" pitchFamily="18" charset="0"/>
              </a:rPr>
              <a:t> Problem Definition</a:t>
            </a:r>
          </a:p>
          <a:p>
            <a:pPr>
              <a:buFont typeface="Arial" pitchFamily="34" charset="0"/>
              <a:buChar char="•"/>
            </a:pPr>
            <a:r>
              <a:rPr lang="en-US" sz="2000" b="1" dirty="0">
                <a:latin typeface="Bookman Old Style" pitchFamily="18" charset="0"/>
              </a:rPr>
              <a:t> Research work</a:t>
            </a:r>
          </a:p>
          <a:p>
            <a:r>
              <a:rPr lang="en-US" sz="2000" b="1" dirty="0">
                <a:latin typeface="Bookman Old Style" pitchFamily="18" charset="0"/>
              </a:rPr>
              <a:t>	</a:t>
            </a:r>
            <a:r>
              <a:rPr lang="en-US" sz="2000" dirty="0">
                <a:latin typeface="Bookman Old Style" pitchFamily="18" charset="0"/>
              </a:rPr>
              <a:t>- Proposed  system architecture</a:t>
            </a:r>
          </a:p>
          <a:p>
            <a:r>
              <a:rPr lang="en-US" sz="2000" dirty="0">
                <a:latin typeface="Bookman Old Style" pitchFamily="18" charset="0"/>
              </a:rPr>
              <a:t>	- Methods</a:t>
            </a:r>
          </a:p>
          <a:p>
            <a:r>
              <a:rPr lang="en-US" sz="2000" dirty="0">
                <a:latin typeface="Bookman Old Style" pitchFamily="18" charset="0"/>
              </a:rPr>
              <a:t>	- Comparing the Proposed system with an existing system</a:t>
            </a:r>
          </a:p>
          <a:p>
            <a:pPr>
              <a:buFont typeface="Arial" pitchFamily="34" charset="0"/>
              <a:buChar char="•"/>
            </a:pPr>
            <a:r>
              <a:rPr lang="en-US" sz="2000" b="1" dirty="0">
                <a:latin typeface="Bookman Old Style" pitchFamily="18" charset="0"/>
              </a:rPr>
              <a:t> Performance Measure</a:t>
            </a:r>
          </a:p>
          <a:p>
            <a:pPr>
              <a:buFont typeface="Arial" pitchFamily="34" charset="0"/>
              <a:buChar char="•"/>
            </a:pPr>
            <a:r>
              <a:rPr lang="en-US" sz="2000" b="1" dirty="0">
                <a:latin typeface="Bookman Old Style" pitchFamily="18" charset="0"/>
              </a:rPr>
              <a:t> Results	</a:t>
            </a:r>
            <a:endParaRPr lang="en-US" sz="2000" dirty="0">
              <a:latin typeface="Bookman Old Style" pitchFamily="18" charset="0"/>
            </a:endParaRPr>
          </a:p>
          <a:p>
            <a:pPr>
              <a:buFont typeface="Arial" pitchFamily="34" charset="0"/>
              <a:buChar char="•"/>
            </a:pPr>
            <a:r>
              <a:rPr lang="en-US" sz="2000" b="1" dirty="0">
                <a:latin typeface="Bookman Old Style" pitchFamily="18" charset="0"/>
              </a:rPr>
              <a:t> Conclusion</a:t>
            </a:r>
          </a:p>
          <a:p>
            <a:pPr>
              <a:buFont typeface="Arial" pitchFamily="34" charset="0"/>
              <a:buChar char="•"/>
            </a:pPr>
            <a:r>
              <a:rPr lang="en-US" sz="2000" b="1" dirty="0">
                <a:latin typeface="Bookman Old Style" pitchFamily="18" charset="0"/>
              </a:rPr>
              <a:t> Future Work</a:t>
            </a:r>
          </a:p>
          <a:p>
            <a:pPr>
              <a:buFont typeface="Arial" pitchFamily="34" charset="0"/>
              <a:buChar char="•"/>
            </a:pPr>
            <a:r>
              <a:rPr lang="en-US" sz="2000" b="1" dirty="0">
                <a:latin typeface="Bookman Old Style" pitchFamily="18" charset="0"/>
              </a:rPr>
              <a:t> References</a:t>
            </a:r>
            <a:r>
              <a:rPr lang="en-US" sz="2800" b="1" dirty="0">
                <a:latin typeface="Calibri"/>
              </a:rPr>
              <a:t>	</a:t>
            </a:r>
            <a:endParaRPr lang="en-US" dirty="0"/>
          </a:p>
          <a:p>
            <a:pPr marL="0" marR="0" lvl="0" indent="0" algn="l" rtl="0">
              <a:lnSpc>
                <a:spcPct val="150000"/>
              </a:lnSpc>
              <a:spcBef>
                <a:spcPts val="0"/>
              </a:spcBef>
              <a:spcAft>
                <a:spcPts val="0"/>
              </a:spcAft>
              <a:buNone/>
            </a:pPr>
            <a:endParaRPr sz="2800" b="1"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None/>
            </a:pPr>
            <a:r>
              <a:rPr lang="en-US" sz="2800" b="1" dirty="0">
                <a:solidFill>
                  <a:srgbClr val="000000"/>
                </a:solidFill>
                <a:latin typeface="Calibri"/>
                <a:ea typeface="Calibri"/>
                <a:cs typeface="Calibri"/>
                <a:sym typeface="Calibri"/>
              </a:rPr>
              <a:t>	</a:t>
            </a:r>
            <a:endParaRPr sz="1800"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1"/>
          <p:cNvSpPr/>
          <p:nvPr/>
        </p:nvSpPr>
        <p:spPr>
          <a:xfrm>
            <a:off x="4441192" y="3244334"/>
            <a:ext cx="26161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a:solidFill>
                  <a:srgbClr val="000000"/>
                </a:solidFill>
                <a:latin typeface="Arial Black"/>
                <a:ea typeface="Arial Black"/>
                <a:cs typeface="Arial Black"/>
                <a:sym typeface="Arial Black"/>
              </a:rPr>
              <a:t> </a:t>
            </a:r>
            <a:endParaRPr sz="1800">
              <a:solidFill>
                <a:schemeClr val="dk1"/>
              </a:solidFill>
              <a:latin typeface="Arial Black"/>
              <a:ea typeface="Arial Black"/>
              <a:cs typeface="Arial Black"/>
              <a:sym typeface="Arial Black"/>
            </a:endParaRPr>
          </a:p>
        </p:txBody>
      </p:sp>
      <p:sp>
        <p:nvSpPr>
          <p:cNvPr id="137" name="Google Shape;137;p11"/>
          <p:cNvSpPr/>
          <p:nvPr/>
        </p:nvSpPr>
        <p:spPr>
          <a:xfrm>
            <a:off x="533699" y="3635437"/>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a:solidFill>
                  <a:srgbClr val="000000"/>
                </a:solidFill>
                <a:latin typeface="Arial Black"/>
                <a:ea typeface="Arial Black"/>
                <a:cs typeface="Arial Black"/>
                <a:sym typeface="Arial Black"/>
              </a:rPr>
              <a:t> </a:t>
            </a:r>
            <a:endParaRPr sz="1800">
              <a:solidFill>
                <a:schemeClr val="dk1"/>
              </a:solidFill>
              <a:latin typeface="Arial Black"/>
              <a:ea typeface="Arial Black"/>
              <a:cs typeface="Arial Black"/>
              <a:sym typeface="Arial Black"/>
            </a:endParaRPr>
          </a:p>
        </p:txBody>
      </p:sp>
      <p:sp>
        <p:nvSpPr>
          <p:cNvPr id="138" name="Google Shape;138;p11"/>
          <p:cNvSpPr/>
          <p:nvPr/>
        </p:nvSpPr>
        <p:spPr>
          <a:xfrm>
            <a:off x="1631330" y="3088502"/>
            <a:ext cx="56197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latin typeface="Arial Black"/>
                <a:ea typeface="Arial Black"/>
                <a:cs typeface="Arial Black"/>
                <a:sym typeface="Arial Black"/>
              </a:rPr>
              <a:t>Performance measure </a:t>
            </a:r>
            <a:endParaRPr sz="3200" dirty="0">
              <a:solidFill>
                <a:schemeClr val="dk1"/>
              </a:solidFill>
              <a:latin typeface="Arial Black"/>
              <a:ea typeface="Arial Black"/>
              <a:cs typeface="Arial Black"/>
              <a:sym typeface="Arial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2"/>
          <p:cNvSpPr/>
          <p:nvPr/>
        </p:nvSpPr>
        <p:spPr>
          <a:xfrm>
            <a:off x="381000" y="838200"/>
            <a:ext cx="8381160" cy="762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12"/>
          <p:cNvSpPr/>
          <p:nvPr/>
        </p:nvSpPr>
        <p:spPr>
          <a:xfrm>
            <a:off x="265100" y="468868"/>
            <a:ext cx="323387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latin typeface="Arial Black"/>
                <a:ea typeface="Arial Black"/>
                <a:cs typeface="Arial Black"/>
                <a:sym typeface="Arial Black"/>
              </a:rPr>
              <a:t>Performance measure</a:t>
            </a:r>
            <a:r>
              <a:rPr lang="en-US" sz="1800" b="1" dirty="0">
                <a:solidFill>
                  <a:srgbClr val="000000"/>
                </a:solidFill>
                <a:latin typeface="Arial Black"/>
                <a:ea typeface="Arial Black"/>
                <a:cs typeface="Arial Black"/>
                <a:sym typeface="Arial Black"/>
              </a:rPr>
              <a:t> </a:t>
            </a:r>
            <a:endParaRPr sz="1800" dirty="0">
              <a:solidFill>
                <a:schemeClr val="dk1"/>
              </a:solidFill>
              <a:latin typeface="Arial Black"/>
              <a:ea typeface="Arial Black"/>
              <a:cs typeface="Arial Black"/>
              <a:sym typeface="Arial Black"/>
            </a:endParaRPr>
          </a:p>
          <a:p>
            <a:pPr marL="0" marR="0" lvl="0" indent="0" algn="ctr" rtl="0">
              <a:lnSpc>
                <a:spcPct val="100000"/>
              </a:lnSpc>
              <a:spcBef>
                <a:spcPts val="0"/>
              </a:spcBef>
              <a:spcAft>
                <a:spcPts val="0"/>
              </a:spcAft>
              <a:buNone/>
            </a:pPr>
            <a:r>
              <a:rPr lang="en-US" sz="1800" b="1" dirty="0">
                <a:solidFill>
                  <a:srgbClr val="000000"/>
                </a:solidFill>
                <a:latin typeface="Arial Black"/>
                <a:ea typeface="Arial Black"/>
                <a:cs typeface="Arial Black"/>
                <a:sym typeface="Arial Black"/>
              </a:rPr>
              <a:t> </a:t>
            </a:r>
            <a:endParaRPr sz="1800" dirty="0">
              <a:solidFill>
                <a:schemeClr val="dk1"/>
              </a:solidFill>
              <a:latin typeface="Arial Black"/>
              <a:ea typeface="Arial Black"/>
              <a:cs typeface="Arial Black"/>
              <a:sym typeface="Arial Black"/>
            </a:endParaRPr>
          </a:p>
        </p:txBody>
      </p:sp>
      <p:sp>
        <p:nvSpPr>
          <p:cNvPr id="2" name="TextBox 1">
            <a:extLst>
              <a:ext uri="{FF2B5EF4-FFF2-40B4-BE49-F238E27FC236}">
                <a16:creationId xmlns:a16="http://schemas.microsoft.com/office/drawing/2014/main" id="{D3E91F54-CD1B-AC9D-46E8-8DF230889FEA}"/>
              </a:ext>
            </a:extLst>
          </p:cNvPr>
          <p:cNvSpPr txBox="1"/>
          <p:nvPr/>
        </p:nvSpPr>
        <p:spPr>
          <a:xfrm>
            <a:off x="381000" y="1115158"/>
            <a:ext cx="8381160" cy="2246769"/>
          </a:xfrm>
          <a:prstGeom prst="rect">
            <a:avLst/>
          </a:prstGeom>
          <a:noFill/>
        </p:spPr>
        <p:txBody>
          <a:bodyPr wrap="square" rtlCol="0">
            <a:spAutoFit/>
          </a:bodyPr>
          <a:lstStyle/>
          <a:p>
            <a:r>
              <a:rPr lang="en-US" b="1" dirty="0"/>
              <a:t>Linear Regression :</a:t>
            </a:r>
          </a:p>
          <a:p>
            <a:r>
              <a:rPr lang="en-US" dirty="0"/>
              <a:t>		(True Positives + True Negatives)</a:t>
            </a:r>
          </a:p>
          <a:p>
            <a:r>
              <a:rPr lang="en-US" dirty="0"/>
              <a:t>	Accuracy =</a:t>
            </a:r>
          </a:p>
          <a:p>
            <a:r>
              <a:rPr lang="en-US" dirty="0"/>
              <a:t>		(True Positives + True Negatives + False Positives + False Negatives)</a:t>
            </a:r>
          </a:p>
          <a:p>
            <a:r>
              <a:rPr lang="en-IN" b="1" dirty="0"/>
              <a:t>Naïve Bayes :</a:t>
            </a:r>
          </a:p>
          <a:p>
            <a:r>
              <a:rPr lang="en-IN" b="1" dirty="0"/>
              <a:t>			</a:t>
            </a:r>
            <a:r>
              <a:rPr lang="en-IN" dirty="0"/>
              <a:t>P(validate | accept) P(accept)</a:t>
            </a:r>
          </a:p>
          <a:p>
            <a:r>
              <a:rPr lang="en-IN" b="1" dirty="0"/>
              <a:t>	</a:t>
            </a:r>
            <a:r>
              <a:rPr lang="en-IN" dirty="0"/>
              <a:t>P(accept | validate) =</a:t>
            </a:r>
          </a:p>
          <a:p>
            <a:r>
              <a:rPr lang="en-IN" dirty="0"/>
              <a:t>			P(validate | accept) P(accept) + P(validate | reject) P(reject)</a:t>
            </a:r>
          </a:p>
          <a:p>
            <a:r>
              <a:rPr lang="en-IN" b="1" dirty="0"/>
              <a:t>K-Means :</a:t>
            </a:r>
          </a:p>
          <a:p>
            <a:r>
              <a:rPr lang="en-IN" b="1" dirty="0"/>
              <a:t>	</a:t>
            </a:r>
            <a:r>
              <a:rPr lang="en-IN" dirty="0"/>
              <a:t>Silhouette score = Euclidean distance function  to find distance between the points</a:t>
            </a:r>
          </a:p>
        </p:txBody>
      </p:sp>
      <p:cxnSp>
        <p:nvCxnSpPr>
          <p:cNvPr id="4" name="Straight Connector 3">
            <a:extLst>
              <a:ext uri="{FF2B5EF4-FFF2-40B4-BE49-F238E27FC236}">
                <a16:creationId xmlns:a16="http://schemas.microsoft.com/office/drawing/2014/main" id="{A3DAF502-08F1-7167-4CC7-3453E25BA16C}"/>
              </a:ext>
            </a:extLst>
          </p:cNvPr>
          <p:cNvCxnSpPr>
            <a:cxnSpLocks/>
          </p:cNvCxnSpPr>
          <p:nvPr/>
        </p:nvCxnSpPr>
        <p:spPr>
          <a:xfrm>
            <a:off x="2326640" y="1676400"/>
            <a:ext cx="550672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EC77D03-F1B6-B995-DEED-B3B6359B319C}"/>
              </a:ext>
            </a:extLst>
          </p:cNvPr>
          <p:cNvCxnSpPr>
            <a:cxnSpLocks/>
          </p:cNvCxnSpPr>
          <p:nvPr/>
        </p:nvCxnSpPr>
        <p:spPr>
          <a:xfrm>
            <a:off x="3149600" y="2550160"/>
            <a:ext cx="5506720" cy="0"/>
          </a:xfrm>
          <a:prstGeom prst="line">
            <a:avLst/>
          </a:prstGeom>
          <a:ln w="19050"/>
        </p:spPr>
        <p:style>
          <a:lnRef idx="1">
            <a:schemeClr val="dk1"/>
          </a:lnRef>
          <a:fillRef idx="0">
            <a:schemeClr val="dk1"/>
          </a:fillRef>
          <a:effectRef idx="0">
            <a:schemeClr val="dk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369" y="3361927"/>
            <a:ext cx="2709351" cy="20196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755" y="5321129"/>
            <a:ext cx="2133209" cy="9766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7458" y="3678768"/>
            <a:ext cx="2114911" cy="164236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378" y="3495841"/>
            <a:ext cx="3948846" cy="18838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3;p12"/>
          <p:cNvSpPr/>
          <p:nvPr/>
        </p:nvSpPr>
        <p:spPr>
          <a:xfrm>
            <a:off x="381060" y="3600360"/>
            <a:ext cx="8381160" cy="762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 name="Rectangle 4"/>
          <p:cNvSpPr/>
          <p:nvPr/>
        </p:nvSpPr>
        <p:spPr>
          <a:xfrm>
            <a:off x="3816220" y="3172408"/>
            <a:ext cx="1355905" cy="477054"/>
          </a:xfrm>
          <a:prstGeom prst="rect">
            <a:avLst/>
          </a:prstGeom>
        </p:spPr>
        <p:txBody>
          <a:bodyPr wrap="square">
            <a:spAutoFit/>
          </a:bodyPr>
          <a:lstStyle/>
          <a:p>
            <a:pPr lvl="0" algn="ctr"/>
            <a:r>
              <a:rPr lang="en-US" sz="2500" b="1" dirty="0">
                <a:latin typeface="Arial Black"/>
                <a:ea typeface="Arial Black"/>
                <a:cs typeface="Arial Black"/>
                <a:sym typeface="Arial Black"/>
              </a:rPr>
              <a:t>Result</a:t>
            </a:r>
            <a:r>
              <a:rPr lang="en-US" b="1" dirty="0">
                <a:latin typeface="Arial Black"/>
                <a:ea typeface="Arial Black"/>
                <a:cs typeface="Arial Black"/>
                <a:sym typeface="Arial Black"/>
              </a:rPr>
              <a:t>  </a:t>
            </a:r>
            <a:endParaRPr lang="en-US" dirty="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90579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3;p12"/>
          <p:cNvSpPr/>
          <p:nvPr/>
        </p:nvSpPr>
        <p:spPr>
          <a:xfrm>
            <a:off x="381000" y="838200"/>
            <a:ext cx="8381160" cy="762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Rectangle 5"/>
          <p:cNvSpPr/>
          <p:nvPr/>
        </p:nvSpPr>
        <p:spPr>
          <a:xfrm>
            <a:off x="457200" y="519836"/>
            <a:ext cx="1147665" cy="400110"/>
          </a:xfrm>
          <a:prstGeom prst="rect">
            <a:avLst/>
          </a:prstGeom>
        </p:spPr>
        <p:txBody>
          <a:bodyPr wrap="square">
            <a:spAutoFit/>
          </a:bodyPr>
          <a:lstStyle/>
          <a:p>
            <a:r>
              <a:rPr lang="en-US" sz="2000" b="1" dirty="0">
                <a:latin typeface="Arial Black"/>
                <a:ea typeface="Arial Black"/>
                <a:cs typeface="Arial Black"/>
                <a:sym typeface="Arial Black"/>
              </a:rPr>
              <a:t>Result</a:t>
            </a:r>
            <a:endParaRPr lang="en-IN" sz="2000" dirty="0"/>
          </a:p>
        </p:txBody>
      </p:sp>
      <p:sp>
        <p:nvSpPr>
          <p:cNvPr id="4" name="Title 1"/>
          <p:cNvSpPr>
            <a:spLocks noGrp="1"/>
          </p:cNvSpPr>
          <p:nvPr>
            <p:ph type="body" idx="1"/>
          </p:nvPr>
        </p:nvSpPr>
        <p:spPr>
          <a:xfrm>
            <a:off x="457200" y="1100138"/>
            <a:ext cx="8047038" cy="5114925"/>
          </a:xfrm>
        </p:spPr>
        <p:txBody>
          <a:bodyPr/>
          <a:lstStyle/>
          <a:p>
            <a:pPr marL="190500" algn="just"/>
            <a:r>
              <a:rPr lang="en-IN" sz="1800" dirty="0">
                <a:effectLst/>
                <a:latin typeface="Times New Roman" panose="02020603050405020304" pitchFamily="18" charset="0"/>
                <a:ea typeface="Times New Roman" panose="02020603050405020304" pitchFamily="18" charset="0"/>
              </a:rPr>
              <a:t>  	It has contributed to the government's goal of ensuring housing for all. The project successfully developed a web application featuring four prominent Indian central government schemes: PMAY, VLY, EPF, and APY. We integrated a user-friendly </a:t>
            </a:r>
            <a:r>
              <a:rPr lang="en-IN" sz="1800" dirty="0" err="1">
                <a:effectLst/>
                <a:latin typeface="Times New Roman" panose="02020603050405020304" pitchFamily="18" charset="0"/>
                <a:ea typeface="Times New Roman" panose="02020603050405020304" pitchFamily="18" charset="0"/>
              </a:rPr>
              <a:t>chatbot</a:t>
            </a:r>
            <a:r>
              <a:rPr lang="en-IN" sz="1800" dirty="0">
                <a:effectLst/>
                <a:latin typeface="Times New Roman" panose="02020603050405020304" pitchFamily="18" charset="0"/>
                <a:ea typeface="Times New Roman" panose="02020603050405020304" pitchFamily="18" charset="0"/>
              </a:rPr>
              <a:t> to address applicant queries, streamlining the application process. Applicants are guided through a form submission, receiving a unique ID upon approval and timely notifications in case of rejection. This system enhances accessibility and efficiency in accessing government schemes, empowering citizens with seamless application </a:t>
            </a:r>
            <a:r>
              <a:rPr lang="en-IN" sz="1800">
                <a:effectLst/>
                <a:latin typeface="Times New Roman" panose="02020603050405020304" pitchFamily="18" charset="0"/>
                <a:ea typeface="Times New Roman" panose="02020603050405020304" pitchFamily="18" charset="0"/>
              </a:rPr>
              <a:t>experiences.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97133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9"/>
          <p:cNvSpPr/>
          <p:nvPr/>
        </p:nvSpPr>
        <p:spPr>
          <a:xfrm>
            <a:off x="3051028" y="3066655"/>
            <a:ext cx="3193503" cy="7433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rgbClr val="000000"/>
                </a:solidFill>
                <a:latin typeface="Bookman Old Style"/>
                <a:ea typeface="Bookman Old Style"/>
                <a:cs typeface="Bookman Old Style"/>
                <a:sym typeface="Bookman Old Style"/>
              </a:rPr>
              <a:t>CONCLUSION </a:t>
            </a:r>
            <a:endParaRPr sz="3200" b="1">
              <a:solidFill>
                <a:srgbClr val="000000"/>
              </a:solidFill>
              <a:latin typeface="Bookman Old Style"/>
              <a:ea typeface="Bookman Old Style"/>
              <a:cs typeface="Bookman Old Style"/>
              <a:sym typeface="Bookman Old Style"/>
            </a:endParaRPr>
          </a:p>
        </p:txBody>
      </p:sp>
      <p:sp>
        <p:nvSpPr>
          <p:cNvPr id="227" name="Google Shape;227;p19"/>
          <p:cNvSpPr/>
          <p:nvPr/>
        </p:nvSpPr>
        <p:spPr>
          <a:xfrm>
            <a:off x="457200" y="38100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p:nvPr/>
        </p:nvSpPr>
        <p:spPr>
          <a:xfrm>
            <a:off x="685800" y="353008"/>
            <a:ext cx="1524776" cy="4585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dirty="0">
                <a:solidFill>
                  <a:srgbClr val="000000"/>
                </a:solidFill>
                <a:latin typeface="Bookman Old Style"/>
                <a:ea typeface="Bookman Old Style"/>
                <a:cs typeface="Bookman Old Style"/>
                <a:sym typeface="Bookman Old Style"/>
              </a:rPr>
              <a:t>Conclusion</a:t>
            </a:r>
            <a:endParaRPr dirty="0"/>
          </a:p>
        </p:txBody>
      </p:sp>
      <p:sp>
        <p:nvSpPr>
          <p:cNvPr id="233" name="Google Shape;233;p20"/>
          <p:cNvSpPr/>
          <p:nvPr/>
        </p:nvSpPr>
        <p:spPr>
          <a:xfrm>
            <a:off x="304800" y="839523"/>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4" name="Google Shape;234;p20"/>
          <p:cNvSpPr txBox="1"/>
          <p:nvPr/>
        </p:nvSpPr>
        <p:spPr>
          <a:xfrm>
            <a:off x="685800" y="1168373"/>
            <a:ext cx="7934130" cy="3970277"/>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Bharath</a:t>
            </a:r>
            <a:r>
              <a:rPr lang="en-US" dirty="0">
                <a:latin typeface="Times New Roman" panose="02020603050405020304" pitchFamily="18" charset="0"/>
                <a:cs typeface="Times New Roman" panose="02020603050405020304" pitchFamily="18" charset="0"/>
              </a:rPr>
              <a:t> Citizen Portal has emerged as a transformative platform that has streamlined access to key government schemes, including Pradhan </a:t>
            </a:r>
            <a:r>
              <a:rPr lang="en-US" dirty="0" err="1">
                <a:latin typeface="Times New Roman" panose="02020603050405020304" pitchFamily="18" charset="0"/>
                <a:cs typeface="Times New Roman" panose="02020603050405020304" pitchFamily="18" charset="0"/>
              </a:rPr>
              <a:t>Mantri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Awas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Yojana</a:t>
            </a:r>
            <a:r>
              <a:rPr lang="en-US" dirty="0">
                <a:latin typeface="Times New Roman" panose="02020603050405020304" pitchFamily="18" charset="0"/>
                <a:cs typeface="Times New Roman" panose="02020603050405020304" pitchFamily="18" charset="0"/>
              </a:rPr>
              <a:t> (PMAY), Atal Pension </a:t>
            </a:r>
            <a:r>
              <a:rPr lang="en-US" dirty="0" err="1">
                <a:latin typeface="Times New Roman" panose="02020603050405020304" pitchFamily="18" charset="0"/>
                <a:cs typeface="Times New Roman" panose="02020603050405020304" pitchFamily="18" charset="0"/>
              </a:rPr>
              <a:t>Yojana</a:t>
            </a:r>
            <a:r>
              <a:rPr lang="en-US" dirty="0">
                <a:latin typeface="Times New Roman" panose="02020603050405020304" pitchFamily="18" charset="0"/>
                <a:cs typeface="Times New Roman" panose="02020603050405020304" pitchFamily="18" charset="0"/>
              </a:rPr>
              <a:t> (APY), Central Sector Interest Subsidy Scheme, and Employee Provident Funds (EPF). It has had a profound impact on the socio-economic landscape of India, addressing critical areas of housing, retirement security, higher education, and </a:t>
            </a:r>
            <a:r>
              <a:rPr lang="en-US" dirty="0" err="1">
                <a:latin typeface="Times New Roman" panose="02020603050405020304" pitchFamily="18" charset="0"/>
                <a:cs typeface="Times New Roman" panose="02020603050405020304" pitchFamily="18" charset="0"/>
              </a:rPr>
              <a:t>financi</a:t>
            </a:r>
            <a:r>
              <a:rPr lang="en-IN" dirty="0">
                <a:latin typeface="Times New Roman" panose="02020603050405020304" pitchFamily="18" charset="0"/>
                <a:cs typeface="Times New Roman" panose="02020603050405020304" pitchFamily="18" charset="0"/>
              </a:rPr>
              <a:t>ally.</a:t>
            </a:r>
          </a:p>
          <a:p>
            <a:pPr marL="285750" indent="-285750" algn="just">
              <a:lnSpc>
                <a:spcPct val="150000"/>
              </a:lnSpc>
              <a:buFont typeface="Arial" panose="020B0604020202020204" pitchFamily="34" charset="0"/>
              <a:buChar char="•"/>
            </a:pPr>
            <a:r>
              <a:rPr lang="en-IN" dirty="0">
                <a:solidFill>
                  <a:schemeClr val="dk1"/>
                </a:solidFill>
                <a:latin typeface="Times New Roman" panose="02020603050405020304" pitchFamily="18" charset="0"/>
                <a:ea typeface="Times New Roman"/>
                <a:cs typeface="Times New Roman" panose="02020603050405020304" pitchFamily="18" charset="0"/>
                <a:sym typeface="Times New Roman"/>
              </a:rPr>
              <a:t>The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web application represents a significant step towards enhancing accessibility to Indian central government schemes. By incorporating user-friendly features such as a </a:t>
            </a:r>
            <a:r>
              <a:rPr lang="en-US" dirty="0" err="1">
                <a:solidFill>
                  <a:schemeClr val="dk1"/>
                </a:solidFill>
                <a:latin typeface="Times New Roman" panose="02020603050405020304" pitchFamily="18" charset="0"/>
                <a:ea typeface="Times New Roman"/>
                <a:cs typeface="Times New Roman" panose="02020603050405020304" pitchFamily="18" charset="0"/>
                <a:sym typeface="Times New Roman"/>
              </a:rPr>
              <a:t>chatbot</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 for applicant queries and a streamlined application process, we have simplified the journey for citizens seeking to benefit from PMAY, VLY, EPF, and APY. With timely notifications and clear feedback mechanisms, we ensure transparency and efficiency in the application process, ultimately contributing to the government's goal of inclusive governance and citizen empowerment. Our project stands as a testament to the potential of technology to bridge gaps and facilitate access to essential services for all.</a:t>
            </a:r>
            <a:r>
              <a:rPr lang="en-IN"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3;p20"/>
          <p:cNvSpPr/>
          <p:nvPr/>
        </p:nvSpPr>
        <p:spPr>
          <a:xfrm>
            <a:off x="381060" y="356256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 name="Rectangle 4"/>
          <p:cNvSpPr/>
          <p:nvPr/>
        </p:nvSpPr>
        <p:spPr>
          <a:xfrm>
            <a:off x="3730017" y="3147062"/>
            <a:ext cx="2194922" cy="553998"/>
          </a:xfrm>
          <a:prstGeom prst="rect">
            <a:avLst/>
          </a:prstGeom>
        </p:spPr>
        <p:txBody>
          <a:bodyPr wrap="square">
            <a:spAutoFit/>
          </a:bodyPr>
          <a:lstStyle/>
          <a:p>
            <a:pPr lvl="0">
              <a:lnSpc>
                <a:spcPct val="150000"/>
              </a:lnSpc>
            </a:pPr>
            <a:r>
              <a:rPr lang="en-US" sz="2000" b="1" dirty="0">
                <a:latin typeface="Bookman Old Style"/>
                <a:sym typeface="Bookman Old Style"/>
              </a:rPr>
              <a:t>Future work</a:t>
            </a:r>
            <a:endParaRPr lang="en-US" sz="2000" dirty="0"/>
          </a:p>
        </p:txBody>
      </p:sp>
    </p:spTree>
    <p:extLst>
      <p:ext uri="{BB962C8B-B14F-4D97-AF65-F5344CB8AC3E}">
        <p14:creationId xmlns:p14="http://schemas.microsoft.com/office/powerpoint/2010/main" val="46079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84514"/>
            <a:ext cx="8046360" cy="4887686"/>
          </a:xfrm>
        </p:spPr>
        <p:txBody>
          <a:bodyPr/>
          <a:lstStyle/>
          <a:p>
            <a:pPr marL="514350" indent="-285750" algn="just">
              <a:buFont typeface="Arial" panose="020B0604020202020204" pitchFamily="34" charset="0"/>
              <a:buChar char="•"/>
            </a:pP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future development of the integrated project combining the Pradhan Mantri </a:t>
            </a:r>
            <a:r>
              <a:rPr lang="en-US" sz="1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Awas</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 Yojana (PMAY), Employees' Provident Fund (EPF), Atal Pension Yojana (APY), and Vidya Laxmi Yojana (VLY) presents a significant opportunity to expand its reach and maximize its impact on societal well-being. </a:t>
            </a:r>
          </a:p>
          <a:p>
            <a:pPr marL="228600" indent="0" algn="just"/>
            <a:endPar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Efforts to enhance integration and coordination among different stakeholders are essential for the seamless delivery of project services. Strengthening collaboration between government departments, financial institutions, and implementing agencies will optimize resource allocation and improve the efficiency of service delivery to beneficiaries.</a:t>
            </a:r>
          </a:p>
          <a:p>
            <a:pPr marL="514350" indent="-285750" algn="just">
              <a:buFont typeface="Wingdings" panose="05000000000000000000" pitchFamily="2" charset="2"/>
              <a:buChar char="q"/>
            </a:pPr>
            <a:endPar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 Moreover, leveraging technology solutions such as digital platforms and mobile applications can streamline processes, enhance transparency, and facilitate greater accessibility, particularly in remote or rural areas where traditional infrastructure may be lacking.</a:t>
            </a:r>
          </a:p>
          <a:p>
            <a:pPr marL="5143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Google Shape;233;p20"/>
          <p:cNvSpPr/>
          <p:nvPr/>
        </p:nvSpPr>
        <p:spPr>
          <a:xfrm>
            <a:off x="304800" y="839523"/>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 name="Rectangle 4"/>
          <p:cNvSpPr/>
          <p:nvPr/>
        </p:nvSpPr>
        <p:spPr>
          <a:xfrm>
            <a:off x="457200" y="386870"/>
            <a:ext cx="1495922" cy="417487"/>
          </a:xfrm>
          <a:prstGeom prst="rect">
            <a:avLst/>
          </a:prstGeom>
        </p:spPr>
        <p:txBody>
          <a:bodyPr wrap="none">
            <a:spAutoFit/>
          </a:bodyPr>
          <a:lstStyle/>
          <a:p>
            <a:pPr lvl="0">
              <a:lnSpc>
                <a:spcPct val="150000"/>
              </a:lnSpc>
            </a:pPr>
            <a:r>
              <a:rPr lang="en-US" sz="1600" b="1" dirty="0">
                <a:latin typeface="Bookman Old Style"/>
                <a:sym typeface="Bookman Old Style"/>
              </a:rPr>
              <a:t>Future work</a:t>
            </a:r>
            <a:endParaRPr lang="en-US" sz="1600" dirty="0"/>
          </a:p>
        </p:txBody>
      </p:sp>
    </p:spTree>
    <p:extLst>
      <p:ext uri="{BB962C8B-B14F-4D97-AF65-F5344CB8AC3E}">
        <p14:creationId xmlns:p14="http://schemas.microsoft.com/office/powerpoint/2010/main" val="181663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p:nvPr/>
        </p:nvSpPr>
        <p:spPr>
          <a:xfrm>
            <a:off x="492760" y="33528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0" name="Google Shape;240;p21"/>
          <p:cNvSpPr/>
          <p:nvPr/>
        </p:nvSpPr>
        <p:spPr>
          <a:xfrm>
            <a:off x="3662415" y="2874443"/>
            <a:ext cx="2041849"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dirty="0">
                <a:solidFill>
                  <a:schemeClr val="tx1"/>
                </a:solidFill>
                <a:latin typeface="Calibri"/>
                <a:ea typeface="Calibri"/>
                <a:cs typeface="Calibri"/>
                <a:sym typeface="Calibri"/>
              </a:rPr>
              <a:t>References</a:t>
            </a:r>
            <a:endParaRPr sz="3000" dirty="0">
              <a:solidFill>
                <a:schemeClr val="tx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p:nvPr/>
        </p:nvSpPr>
        <p:spPr>
          <a:xfrm>
            <a:off x="457200" y="10674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22"/>
          <p:cNvSpPr/>
          <p:nvPr/>
        </p:nvSpPr>
        <p:spPr>
          <a:xfrm>
            <a:off x="457200" y="533400"/>
            <a:ext cx="247261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C00000"/>
                </a:solidFill>
                <a:latin typeface="Calibri"/>
                <a:ea typeface="Calibri"/>
                <a:cs typeface="Calibri"/>
                <a:sym typeface="Calibri"/>
              </a:rPr>
              <a:t>References</a:t>
            </a:r>
            <a:endParaRPr sz="3200" dirty="0">
              <a:solidFill>
                <a:srgbClr val="C00000"/>
              </a:solidFill>
              <a:latin typeface="Calibri"/>
              <a:ea typeface="Calibri"/>
              <a:cs typeface="Calibri"/>
              <a:sym typeface="Calibri"/>
            </a:endParaRPr>
          </a:p>
        </p:txBody>
      </p:sp>
      <p:sp>
        <p:nvSpPr>
          <p:cNvPr id="247" name="Google Shape;247;p22"/>
          <p:cNvSpPr txBox="1"/>
          <p:nvPr/>
        </p:nvSpPr>
        <p:spPr>
          <a:xfrm>
            <a:off x="457200" y="1599600"/>
            <a:ext cx="8381160"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err="1">
                <a:solidFill>
                  <a:schemeClr val="tx1"/>
                </a:solidFill>
                <a:latin typeface="Arial"/>
                <a:ea typeface="Arial"/>
                <a:cs typeface="Arial"/>
                <a:sym typeface="Arial"/>
              </a:rPr>
              <a:t>A_Study_on_Public_Perception_on_Pradhan_Mantri_Awas_Yojana</a:t>
            </a:r>
            <a:endParaRPr sz="1800" dirty="0">
              <a:solidFill>
                <a:schemeClr val="tx1"/>
              </a:solidFill>
              <a:latin typeface="Arial"/>
              <a:ea typeface="Arial"/>
              <a:cs typeface="Arial"/>
              <a:sym typeface="Arial"/>
            </a:endParaRPr>
          </a:p>
          <a:p>
            <a:pPr marL="285750" marR="0" lvl="0" indent="-285750" algn="l" rtl="0">
              <a:spcBef>
                <a:spcPts val="0"/>
              </a:spcBef>
              <a:spcAft>
                <a:spcPts val="0"/>
              </a:spcAft>
              <a:buClr>
                <a:srgbClr val="0000FF"/>
              </a:buClr>
              <a:buSzPts val="1800"/>
              <a:buFont typeface="Arial"/>
              <a:buChar char="•"/>
            </a:pPr>
            <a:r>
              <a:rPr lang="en-US" sz="1800" u="sng" dirty="0">
                <a:solidFill>
                  <a:schemeClr val="tx1"/>
                </a:solidFill>
                <a:latin typeface="Arial"/>
                <a:ea typeface="Arial"/>
                <a:cs typeface="Arial"/>
                <a:sym typeface="Arial"/>
                <a:hlinkClick r:id="rId3">
                  <a:extLst>
                    <a:ext uri="{A12FA001-AC4F-418D-AE19-62706E023703}">
                      <ahyp:hlinkClr xmlns:ahyp="http://schemas.microsoft.com/office/drawing/2018/hyperlinkcolor" val="tx"/>
                    </a:ext>
                  </a:extLst>
                </a:hlinkClick>
              </a:rPr>
              <a:t>https://ieeexplore.ieee.org/document/9934357/</a:t>
            </a:r>
            <a:endParaRPr sz="1800" u="sng" dirty="0">
              <a:solidFill>
                <a:schemeClr val="tx1"/>
              </a:solidFill>
              <a:latin typeface="Arial"/>
              <a:ea typeface="Arial"/>
              <a:cs typeface="Arial"/>
              <a:sym typeface="Arial"/>
            </a:endParaRPr>
          </a:p>
          <a:p>
            <a:pPr marL="285750" marR="0" lvl="0" indent="-285750" algn="l" rtl="0">
              <a:spcBef>
                <a:spcPts val="0"/>
              </a:spcBef>
              <a:spcAft>
                <a:spcPts val="0"/>
              </a:spcAft>
              <a:buClr>
                <a:srgbClr val="0000FF"/>
              </a:buClr>
              <a:buSzPts val="1800"/>
              <a:buFont typeface="Arial"/>
              <a:buChar char="•"/>
            </a:pPr>
            <a:r>
              <a:rPr lang="en-US" sz="1800" u="sng" dirty="0">
                <a:solidFill>
                  <a:schemeClr val="tx1"/>
                </a:solidFill>
                <a:latin typeface="Arial"/>
                <a:ea typeface="Arial"/>
                <a:cs typeface="Arial"/>
                <a:sym typeface="Arial"/>
                <a:hlinkClick r:id="rId4">
                  <a:extLst>
                    <a:ext uri="{A12FA001-AC4F-418D-AE19-62706E023703}">
                      <ahyp:hlinkClr xmlns:ahyp="http://schemas.microsoft.com/office/drawing/2018/hyperlinkcolor" val="tx"/>
                    </a:ext>
                  </a:extLst>
                </a:hlinkClick>
              </a:rPr>
              <a:t>https://financialservices.gov.in/pension-reforms-divisions/Atal-Pension-Yojana</a:t>
            </a:r>
            <a:endParaRPr sz="1800" dirty="0">
              <a:solidFill>
                <a:schemeClr val="tx1"/>
              </a:solidFill>
              <a:latin typeface="Arial"/>
              <a:ea typeface="Arial"/>
              <a:cs typeface="Arial"/>
              <a:sym typeface="Arial"/>
            </a:endParaRPr>
          </a:p>
          <a:p>
            <a:pPr marL="285750" marR="0" lvl="0" indent="-285750" algn="l" rtl="0">
              <a:spcBef>
                <a:spcPts val="0"/>
              </a:spcBef>
              <a:spcAft>
                <a:spcPts val="0"/>
              </a:spcAft>
              <a:buClr>
                <a:srgbClr val="0000FF"/>
              </a:buClr>
              <a:buSzPts val="1800"/>
              <a:buFont typeface="Arial"/>
              <a:buChar char="•"/>
            </a:pPr>
            <a:r>
              <a:rPr lang="en-US" sz="1800" u="sng" dirty="0">
                <a:solidFill>
                  <a:schemeClr val="tx1"/>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https://www.epfindia.gov.in/site_en/index.php</a:t>
            </a:r>
            <a:endParaRPr sz="1800" dirty="0">
              <a:solidFill>
                <a:schemeClr val="tx1"/>
              </a:solidFill>
              <a:latin typeface="Arial"/>
              <a:ea typeface="Arial"/>
              <a:cs typeface="Arial"/>
              <a:sym typeface="Arial"/>
            </a:endParaRPr>
          </a:p>
          <a:p>
            <a:pPr marL="285750" marR="0" lvl="0" indent="-285750" algn="l" rtl="0">
              <a:spcBef>
                <a:spcPts val="0"/>
              </a:spcBef>
              <a:spcAft>
                <a:spcPts val="0"/>
              </a:spcAft>
              <a:buClr>
                <a:srgbClr val="0000FF"/>
              </a:buClr>
              <a:buSzPts val="1800"/>
              <a:buFont typeface="Arial"/>
              <a:buChar char="•"/>
            </a:pPr>
            <a:r>
              <a:rPr lang="en-US" sz="1800" u="sng" dirty="0">
                <a:solidFill>
                  <a:schemeClr val="tx1"/>
                </a:solidFill>
                <a:latin typeface="Arial"/>
                <a:ea typeface="Arial"/>
                <a:cs typeface="Arial"/>
                <a:sym typeface="Arial"/>
                <a:hlinkClick r:id="rId6">
                  <a:extLst>
                    <a:ext uri="{A12FA001-AC4F-418D-AE19-62706E023703}">
                      <ahyp:hlinkClr xmlns:ahyp="http://schemas.microsoft.com/office/drawing/2018/hyperlinkcolor" val="tx"/>
                    </a:ext>
                  </a:extLst>
                </a:hlinkClick>
              </a:rPr>
              <a:t>https://ieeexplore.ieee.org/document/4297597/</a:t>
            </a:r>
            <a:endParaRPr sz="1800" u="sng" dirty="0">
              <a:solidFill>
                <a:schemeClr val="tx1"/>
              </a:solidFill>
              <a:latin typeface="Arial"/>
              <a:ea typeface="Arial"/>
              <a:cs typeface="Arial"/>
              <a:sym typeface="Arial"/>
            </a:endParaRPr>
          </a:p>
          <a:p>
            <a:pPr marL="285750" marR="0" lvl="0" indent="-285750" algn="l" rtl="0">
              <a:spcBef>
                <a:spcPts val="0"/>
              </a:spcBef>
              <a:spcAft>
                <a:spcPts val="0"/>
              </a:spcAft>
              <a:buClr>
                <a:srgbClr val="0000FF"/>
              </a:buClr>
              <a:buSzPts val="1800"/>
              <a:buFont typeface="Arial"/>
              <a:buChar char="•"/>
            </a:pPr>
            <a:r>
              <a:rPr lang="en-US" sz="1800" u="sng" dirty="0">
                <a:solidFill>
                  <a:schemeClr val="tx1"/>
                </a:solidFill>
                <a:latin typeface="Arial"/>
                <a:ea typeface="Arial"/>
                <a:cs typeface="Arial"/>
                <a:sym typeface="Arial"/>
                <a:hlinkClick r:id="rId7">
                  <a:extLst>
                    <a:ext uri="{A12FA001-AC4F-418D-AE19-62706E023703}">
                      <ahyp:hlinkClr xmlns:ahyp="http://schemas.microsoft.com/office/drawing/2018/hyperlinkcolor" val="tx"/>
                    </a:ext>
                  </a:extLst>
                </a:hlinkClick>
              </a:rPr>
              <a:t>https://pmaymis.gov.in/</a:t>
            </a:r>
            <a:endParaRPr sz="1800" u="sng" dirty="0">
              <a:solidFill>
                <a:schemeClr val="tx1"/>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Arial"/>
              <a:buChar char="•"/>
            </a:pPr>
            <a:r>
              <a:rPr lang="en-US" sz="1800" dirty="0">
                <a:solidFill>
                  <a:schemeClr val="tx1"/>
                </a:solidFill>
                <a:latin typeface="Arial"/>
                <a:ea typeface="Arial"/>
                <a:cs typeface="Arial"/>
                <a:sym typeface="Arial"/>
              </a:rPr>
              <a:t>https://ieeexplore.ieee.org/document/9587732</a:t>
            </a:r>
            <a:endParaRPr sz="1800" dirty="0">
              <a:solidFill>
                <a:schemeClr val="tx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533520" y="4267080"/>
            <a:ext cx="807660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3"/>
          <p:cNvSpPr/>
          <p:nvPr/>
        </p:nvSpPr>
        <p:spPr>
          <a:xfrm>
            <a:off x="457200" y="3574080"/>
            <a:ext cx="8152560" cy="760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a:solidFill>
                  <a:srgbClr val="000000"/>
                </a:solidFill>
                <a:latin typeface="Arial Black"/>
                <a:ea typeface="Arial Black"/>
                <a:cs typeface="Arial Black"/>
                <a:sym typeface="Arial Black"/>
              </a:rPr>
              <a:t>Abstract </a:t>
            </a:r>
            <a:endParaRPr sz="1800">
              <a:solidFill>
                <a:schemeClr val="dk1"/>
              </a:solidFill>
              <a:latin typeface="Arial Black"/>
              <a:ea typeface="Arial Black"/>
              <a:cs typeface="Arial Black"/>
              <a:sym typeface="Arial Black"/>
            </a:endParaRPr>
          </a:p>
        </p:txBody>
      </p:sp>
      <p:sp>
        <p:nvSpPr>
          <p:cNvPr id="78" name="Google Shape;78;p3"/>
          <p:cNvSpPr/>
          <p:nvPr/>
        </p:nvSpPr>
        <p:spPr>
          <a:xfrm>
            <a:off x="685800" y="1295280"/>
            <a:ext cx="7619400" cy="775800"/>
          </a:xfrm>
          <a:prstGeom prst="rect">
            <a:avLst/>
          </a:pr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p:nvPr/>
        </p:nvSpPr>
        <p:spPr>
          <a:xfrm>
            <a:off x="457200" y="106680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4"/>
          <p:cNvSpPr txBox="1"/>
          <p:nvPr/>
        </p:nvSpPr>
        <p:spPr>
          <a:xfrm>
            <a:off x="533400" y="545068"/>
            <a:ext cx="3657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C00000"/>
                </a:solidFill>
                <a:latin typeface="Calibri"/>
                <a:ea typeface="Calibri"/>
                <a:cs typeface="Calibri"/>
                <a:sym typeface="Calibri"/>
              </a:rPr>
              <a:t>ABSTRACT</a:t>
            </a:r>
            <a:endParaRPr/>
          </a:p>
        </p:txBody>
      </p:sp>
      <p:sp>
        <p:nvSpPr>
          <p:cNvPr id="85" name="Google Shape;85;p4"/>
          <p:cNvSpPr txBox="1"/>
          <p:nvPr/>
        </p:nvSpPr>
        <p:spPr>
          <a:xfrm>
            <a:off x="419878" y="1379577"/>
            <a:ext cx="8495522" cy="515521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proposed system is a </a:t>
            </a:r>
            <a:r>
              <a:rPr lang="en-US" b="1" dirty="0">
                <a:solidFill>
                  <a:schemeClr val="dk1"/>
                </a:solidFill>
                <a:latin typeface="Times New Roman"/>
                <a:ea typeface="Times New Roman"/>
                <a:cs typeface="Times New Roman"/>
                <a:sym typeface="Times New Roman"/>
              </a:rPr>
              <a:t>web application</a:t>
            </a:r>
            <a:r>
              <a:rPr lang="en-US" dirty="0">
                <a:solidFill>
                  <a:schemeClr val="dk1"/>
                </a:solidFill>
                <a:latin typeface="Times New Roman"/>
                <a:ea typeface="Times New Roman"/>
                <a:cs typeface="Times New Roman"/>
                <a:sym typeface="Times New Roman"/>
              </a:rPr>
              <a:t> which enables Citizens of India to avail the various centralized schemes sanctioned by the Government of India.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applicants explore utilizing features from the Government Sanctioned Schemes and utilized for procuring necessary data for further analysis for the citizens and availing various schemes by given them pointers.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Then the research also includes a thorough evaluation of the applicants’ details and inform them. This system also aims to enhance the effectiveness of finding appropriate schemes for the applicant and helping genuine candidates for getting benefits of Schemes of the Government.</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rgbClr val="202124"/>
                </a:solidFill>
                <a:latin typeface="Times New Roman"/>
                <a:ea typeface="Times New Roman"/>
                <a:cs typeface="Times New Roman"/>
                <a:sym typeface="Times New Roman"/>
              </a:rPr>
              <a:t>The project is mostly about detecting relevant information and the irrelevance in the applications to avail various resources from the government to the citizens using </a:t>
            </a:r>
            <a:r>
              <a:rPr lang="en-US" b="1" dirty="0">
                <a:solidFill>
                  <a:srgbClr val="202124"/>
                </a:solidFill>
                <a:latin typeface="Times New Roman"/>
                <a:ea typeface="Times New Roman"/>
                <a:cs typeface="Times New Roman"/>
                <a:sym typeface="Times New Roman"/>
              </a:rPr>
              <a:t>Big Data Analytics</a:t>
            </a:r>
            <a:r>
              <a:rPr lang="en-US" dirty="0">
                <a:solidFill>
                  <a:srgbClr val="202124"/>
                </a:solidFill>
                <a:latin typeface="Times New Roman"/>
                <a:ea typeface="Times New Roman"/>
                <a:cs typeface="Times New Roman"/>
                <a:sym typeface="Times New Roman"/>
              </a:rPr>
              <a:t>.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rgbClr val="202124"/>
                </a:solidFill>
                <a:latin typeface="Times New Roman"/>
                <a:ea typeface="Times New Roman"/>
                <a:cs typeface="Times New Roman"/>
                <a:sym typeface="Times New Roman"/>
              </a:rPr>
              <a:t>The whole project is divided into two main phases, which are </a:t>
            </a:r>
            <a:r>
              <a:rPr lang="en-US" dirty="0">
                <a:solidFill>
                  <a:srgbClr val="040C28"/>
                </a:solidFill>
                <a:latin typeface="Times New Roman"/>
                <a:ea typeface="Times New Roman"/>
                <a:cs typeface="Times New Roman"/>
                <a:sym typeface="Times New Roman"/>
              </a:rPr>
              <a:t>analyzing the applications with a suitable set of </a:t>
            </a:r>
            <a:r>
              <a:rPr lang="en-US" b="1" dirty="0">
                <a:solidFill>
                  <a:srgbClr val="040C28"/>
                </a:solidFill>
                <a:latin typeface="Times New Roman"/>
                <a:ea typeface="Times New Roman"/>
                <a:cs typeface="Times New Roman"/>
                <a:sym typeface="Times New Roman"/>
              </a:rPr>
              <a:t>Machine Learning </a:t>
            </a:r>
            <a:r>
              <a:rPr lang="en-US" dirty="0">
                <a:solidFill>
                  <a:srgbClr val="040C28"/>
                </a:solidFill>
                <a:latin typeface="Times New Roman"/>
                <a:ea typeface="Times New Roman"/>
                <a:cs typeface="Times New Roman"/>
                <a:sym typeface="Times New Roman"/>
              </a:rPr>
              <a:t>algorithms and then training machine and </a:t>
            </a:r>
            <a:r>
              <a:rPr lang="en-US" b="1" dirty="0">
                <a:solidFill>
                  <a:srgbClr val="040C28"/>
                </a:solidFill>
                <a:latin typeface="Times New Roman"/>
                <a:ea typeface="Times New Roman"/>
                <a:cs typeface="Times New Roman"/>
                <a:sym typeface="Times New Roman"/>
              </a:rPr>
              <a:t>Deep Learning</a:t>
            </a:r>
            <a:r>
              <a:rPr lang="en-US" dirty="0">
                <a:solidFill>
                  <a:srgbClr val="040C28"/>
                </a:solidFill>
                <a:latin typeface="Times New Roman"/>
                <a:ea typeface="Times New Roman"/>
                <a:cs typeface="Times New Roman"/>
                <a:sym typeface="Times New Roman"/>
              </a:rPr>
              <a:t> methods on derived features to recognize correct and wrong information</a:t>
            </a:r>
            <a:r>
              <a:rPr lang="en-US" dirty="0">
                <a:solidFill>
                  <a:srgbClr val="202124"/>
                </a:solidFill>
                <a:latin typeface="Times New Roman"/>
                <a:ea typeface="Times New Roman"/>
                <a:cs typeface="Times New Roman"/>
                <a:sym typeface="Times New Roman"/>
              </a:rPr>
              <a:t>. </a:t>
            </a:r>
          </a:p>
          <a:p>
            <a:pPr marL="285750" marR="0" lvl="0" indent="-285750" algn="just" rtl="0">
              <a:lnSpc>
                <a:spcPct val="150000"/>
              </a:lnSpc>
              <a:spcBef>
                <a:spcPts val="0"/>
              </a:spcBef>
              <a:spcAft>
                <a:spcPts val="0"/>
              </a:spcAft>
              <a:buFont typeface="Arial" panose="020B0604020202020204" pitchFamily="34" charset="0"/>
              <a:buChar char="•"/>
            </a:pPr>
            <a:r>
              <a:rPr lang="en-US" dirty="0">
                <a:solidFill>
                  <a:schemeClr val="dk1"/>
                </a:solidFill>
                <a:latin typeface="Times New Roman"/>
                <a:ea typeface="Times New Roman"/>
                <a:cs typeface="Times New Roman"/>
                <a:sym typeface="Times New Roman"/>
              </a:rPr>
              <a:t>The website is built on interactive frontend web technology and </a:t>
            </a:r>
            <a:r>
              <a:rPr lang="en-US" b="1" dirty="0">
                <a:solidFill>
                  <a:schemeClr val="dk1"/>
                </a:solidFill>
                <a:latin typeface="Times New Roman"/>
                <a:ea typeface="Times New Roman"/>
                <a:cs typeface="Times New Roman"/>
                <a:sym typeface="Times New Roman"/>
              </a:rPr>
              <a:t>Data Structures</a:t>
            </a:r>
            <a:r>
              <a:rPr lang="en-US" dirty="0">
                <a:solidFill>
                  <a:schemeClr val="dk1"/>
                </a:solidFill>
                <a:latin typeface="Times New Roman"/>
                <a:ea typeface="Times New Roman"/>
                <a:cs typeface="Times New Roman"/>
                <a:sym typeface="Times New Roman"/>
              </a:rPr>
              <a:t> for extracting various types of information by executing backend code while dynamic analysis extracts feature during code execution or emulation on the data in database. </a:t>
            </a:r>
            <a:endParaRPr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p:nvPr/>
        </p:nvSpPr>
        <p:spPr>
          <a:xfrm>
            <a:off x="228600" y="4267200"/>
            <a:ext cx="8381520" cy="7548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914400" y="3429000"/>
            <a:ext cx="10896600" cy="76032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400" b="1">
                <a:solidFill>
                  <a:srgbClr val="000000"/>
                </a:solidFill>
                <a:latin typeface="Arial Black"/>
                <a:ea typeface="Arial Black"/>
                <a:cs typeface="Arial Black"/>
                <a:sym typeface="Arial Black"/>
              </a:rPr>
              <a:t>I</a:t>
            </a:r>
            <a:r>
              <a:rPr lang="en-US" sz="3200" b="1">
                <a:solidFill>
                  <a:srgbClr val="000000"/>
                </a:solidFill>
                <a:latin typeface="Arial Black"/>
                <a:ea typeface="Arial Black"/>
                <a:cs typeface="Arial Black"/>
                <a:sym typeface="Arial Black"/>
              </a:rPr>
              <a:t>NTRODUCTION</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p:nvPr/>
        </p:nvSpPr>
        <p:spPr>
          <a:xfrm>
            <a:off x="457200" y="1066680"/>
            <a:ext cx="8381160" cy="756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6"/>
          <p:cNvSpPr/>
          <p:nvPr/>
        </p:nvSpPr>
        <p:spPr>
          <a:xfrm>
            <a:off x="457200" y="489360"/>
            <a:ext cx="8381160" cy="577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200" b="1">
                <a:solidFill>
                  <a:srgbClr val="C00000"/>
                </a:solidFill>
                <a:latin typeface="Calibri"/>
                <a:ea typeface="Calibri"/>
                <a:cs typeface="Calibri"/>
                <a:sym typeface="Calibri"/>
              </a:rPr>
              <a:t>Introduction</a:t>
            </a:r>
            <a:endParaRPr sz="1800">
              <a:solidFill>
                <a:srgbClr val="C00000"/>
              </a:solidFill>
              <a:latin typeface="Arial"/>
              <a:ea typeface="Arial"/>
              <a:cs typeface="Arial"/>
              <a:sym typeface="Arial"/>
            </a:endParaRPr>
          </a:p>
        </p:txBody>
      </p:sp>
      <p:sp>
        <p:nvSpPr>
          <p:cNvPr id="100" name="Google Shape;100;p6"/>
          <p:cNvSpPr txBox="1"/>
          <p:nvPr/>
        </p:nvSpPr>
        <p:spPr>
          <a:xfrm>
            <a:off x="304800" y="1447800"/>
            <a:ext cx="7620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6"/>
          <p:cNvSpPr txBox="1"/>
          <p:nvPr/>
        </p:nvSpPr>
        <p:spPr>
          <a:xfrm>
            <a:off x="619648" y="1298331"/>
            <a:ext cx="7772820" cy="4939773"/>
          </a:xfrm>
          <a:prstGeom prst="rect">
            <a:avLst/>
          </a:prstGeom>
          <a:noFill/>
          <a:ln>
            <a:noFill/>
          </a:ln>
        </p:spPr>
        <p:txBody>
          <a:bodyPr spcFirstLastPara="1" wrap="square" lIns="91425" tIns="45700" rIns="91425" bIns="45700" anchor="t" anchorCtr="0">
            <a:spAutoFit/>
          </a:bodyPr>
          <a:lstStyle/>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India is still struggling with the growing housing ,pension and other necessity problems , especially for the citizens of India. </a:t>
            </a:r>
          </a:p>
          <a:p>
            <a:pPr marL="285750" indent="-285750" algn="just">
              <a:lnSpc>
                <a:spcPct val="150000"/>
              </a:lnSpc>
              <a:buFont typeface="Arial" panose="020B0604020202020204" pitchFamily="34" charset="0"/>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There are many issues regarding the acceptance of home loans, education loans , pensions that are acting like subsidies.</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users have to spend some time in knowing the interfaces of different applications or have to spend some amount to apply from the help some professionals. They usually don't get any material to guide them through the whole process.</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taking all these government schemes as reference we are making an application where all the schemes can be accessed from our application </a:t>
            </a:r>
            <a:r>
              <a:rPr lang="en-US" dirty="0" err="1">
                <a:latin typeface="Times New Roman" panose="02020603050405020304" pitchFamily="18" charset="0"/>
                <a:cs typeface="Times New Roman" panose="02020603050405020304" pitchFamily="18" charset="0"/>
              </a:rPr>
              <a:t>Bharath</a:t>
            </a:r>
            <a:r>
              <a:rPr lang="en-US" dirty="0">
                <a:latin typeface="Times New Roman" panose="02020603050405020304" pitchFamily="18" charset="0"/>
                <a:cs typeface="Times New Roman" panose="02020603050405020304" pitchFamily="18" charset="0"/>
              </a:rPr>
              <a:t> citizen portal.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aim of </a:t>
            </a:r>
            <a:r>
              <a:rPr lang="en-US" dirty="0" err="1">
                <a:latin typeface="Times New Roman" panose="02020603050405020304" pitchFamily="18" charset="0"/>
                <a:cs typeface="Times New Roman" panose="02020603050405020304" pitchFamily="18" charset="0"/>
              </a:rPr>
              <a:t>Bharath</a:t>
            </a:r>
            <a:r>
              <a:rPr lang="en-US" dirty="0">
                <a:latin typeface="Times New Roman" panose="02020603050405020304" pitchFamily="18" charset="0"/>
                <a:cs typeface="Times New Roman" panose="02020603050405020304" pitchFamily="18" charset="0"/>
              </a:rPr>
              <a:t> citizen portal is Providing a </a:t>
            </a:r>
            <a:r>
              <a:rPr lang="en-US" dirty="0" err="1">
                <a:latin typeface="Times New Roman" panose="02020603050405020304" pitchFamily="18" charset="0"/>
                <a:cs typeface="Times New Roman" panose="02020603050405020304" pitchFamily="18" charset="0"/>
              </a:rPr>
              <a:t>pucca</a:t>
            </a:r>
            <a:r>
              <a:rPr lang="en-US" dirty="0">
                <a:latin typeface="Times New Roman" panose="02020603050405020304" pitchFamily="18" charset="0"/>
                <a:cs typeface="Times New Roman" panose="02020603050405020304" pitchFamily="18" charset="0"/>
              </a:rPr>
              <a:t> house, pensions, provident funding etc. with basic amenities to all houseless households.</a:t>
            </a: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Government schemes such as education loans, home loans, provident funds, and pension plans play a vital role in promoting financial stability and social welfare in </a:t>
            </a:r>
            <a:r>
              <a:rPr lang="en-US" dirty="0" err="1">
                <a:latin typeface="Times New Roman" panose="02020603050405020304" pitchFamily="18" charset="0"/>
                <a:cs typeface="Times New Roman" panose="02020603050405020304" pitchFamily="18" charset="0"/>
              </a:rPr>
              <a:t>india</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portal aims to provide financial security and stability to workers in the unorganized sector, Economically Weaker Sections or Middle-Income Groups. </a:t>
            </a:r>
            <a:endParaRPr lang="en-US"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p:nvPr/>
        </p:nvSpPr>
        <p:spPr>
          <a:xfrm>
            <a:off x="2678330" y="2530715"/>
            <a:ext cx="3938899" cy="74334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a:solidFill>
                  <a:srgbClr val="000000"/>
                </a:solidFill>
                <a:latin typeface="Bookman Old Style"/>
                <a:ea typeface="Bookman Old Style"/>
                <a:cs typeface="Bookman Old Style"/>
                <a:sym typeface="Bookman Old Style"/>
              </a:rPr>
              <a:t>Literature</a:t>
            </a:r>
            <a:r>
              <a:rPr lang="en-US" sz="1800" b="1">
                <a:solidFill>
                  <a:srgbClr val="000000"/>
                </a:solidFill>
                <a:latin typeface="Bookman Old Style"/>
                <a:ea typeface="Bookman Old Style"/>
                <a:cs typeface="Bookman Old Style"/>
                <a:sym typeface="Bookman Old Style"/>
              </a:rPr>
              <a:t> </a:t>
            </a:r>
            <a:r>
              <a:rPr lang="en-US" sz="3200" b="1">
                <a:solidFill>
                  <a:srgbClr val="000000"/>
                </a:solidFill>
                <a:latin typeface="Bookman Old Style"/>
                <a:ea typeface="Bookman Old Style"/>
                <a:cs typeface="Bookman Old Style"/>
                <a:sym typeface="Bookman Old Style"/>
              </a:rPr>
              <a:t>Review</a:t>
            </a:r>
            <a:endParaRPr/>
          </a:p>
        </p:txBody>
      </p:sp>
      <p:sp>
        <p:nvSpPr>
          <p:cNvPr id="151" name="Google Shape;151;p13"/>
          <p:cNvSpPr/>
          <p:nvPr/>
        </p:nvSpPr>
        <p:spPr>
          <a:xfrm>
            <a:off x="457200" y="3200400"/>
            <a:ext cx="8381160" cy="76200"/>
          </a:xfrm>
          <a:prstGeom prst="rect">
            <a:avLst/>
          </a:prstGeom>
          <a:solidFill>
            <a:srgbClr val="7030A0"/>
          </a:solidFill>
          <a:ln w="25550" cap="flat" cmpd="sng">
            <a:solidFill>
              <a:srgbClr val="3A5F8B"/>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4"/>
          <p:cNvPicPr preferRelativeResize="0"/>
          <p:nvPr/>
        </p:nvPicPr>
        <p:blipFill rotWithShape="1">
          <a:blip r:embed="rId3">
            <a:alphaModFix/>
          </a:blip>
          <a:srcRect/>
          <a:stretch/>
        </p:blipFill>
        <p:spPr>
          <a:xfrm>
            <a:off x="0" y="45149"/>
            <a:ext cx="9144000" cy="6767701"/>
          </a:xfrm>
          <a:prstGeom prst="rect">
            <a:avLst/>
          </a:prstGeom>
          <a:noFill/>
          <a:ln>
            <a:noFill/>
          </a:ln>
        </p:spPr>
      </p:pic>
      <p:sp>
        <p:nvSpPr>
          <p:cNvPr id="157" name="Google Shape;157;p14"/>
          <p:cNvSpPr txBox="1"/>
          <p:nvPr/>
        </p:nvSpPr>
        <p:spPr>
          <a:xfrm>
            <a:off x="2971800" y="2286000"/>
            <a:ext cx="18288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0" dirty="0">
                <a:solidFill>
                  <a:srgbClr val="333333"/>
                </a:solidFill>
                <a:latin typeface="Times New Roman"/>
                <a:ea typeface="Times New Roman"/>
                <a:cs typeface="Times New Roman"/>
                <a:sym typeface="Times New Roman"/>
              </a:rPr>
              <a:t>Representation of Status of Buildings under PMAY Scheme</a:t>
            </a:r>
            <a:endParaRPr sz="1200" dirty="0"/>
          </a:p>
        </p:txBody>
      </p:sp>
      <p:sp>
        <p:nvSpPr>
          <p:cNvPr id="158" name="Google Shape;158;p14"/>
          <p:cNvSpPr txBox="1"/>
          <p:nvPr/>
        </p:nvSpPr>
        <p:spPr>
          <a:xfrm>
            <a:off x="4876800" y="2286000"/>
            <a:ext cx="1981200"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Helvetica Neue"/>
                <a:ea typeface="Helvetica Neue"/>
                <a:cs typeface="Helvetica Neue"/>
                <a:sym typeface="Helvetica Neue"/>
              </a:rPr>
              <a:t>We come up with the idea that can be implemented on national scale. It is mostly based on Machine Learning techniques (Data processing) and representation of housing data on map with the help of GIS coordinates of the building. </a:t>
            </a:r>
            <a:endParaRPr sz="900">
              <a:solidFill>
                <a:schemeClr val="dk1"/>
              </a:solidFill>
              <a:latin typeface="Arial"/>
              <a:ea typeface="Arial"/>
              <a:cs typeface="Arial"/>
              <a:sym typeface="Arial"/>
            </a:endParaRPr>
          </a:p>
        </p:txBody>
      </p:sp>
      <p:sp>
        <p:nvSpPr>
          <p:cNvPr id="159" name="Google Shape;159;p14"/>
          <p:cNvSpPr txBox="1"/>
          <p:nvPr/>
        </p:nvSpPr>
        <p:spPr>
          <a:xfrm>
            <a:off x="1828800" y="2286000"/>
            <a:ext cx="11430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Helvetica Neue"/>
                <a:ea typeface="Helvetica Neue"/>
                <a:cs typeface="Helvetica Neue"/>
                <a:sym typeface="Helvetica Neue"/>
              </a:rPr>
              <a:t>The Pradhan Mantri Awas Yojana (PMAY) </a:t>
            </a:r>
            <a:r>
              <a:rPr lang="en-US" sz="800" b="0" i="0">
                <a:solidFill>
                  <a:srgbClr val="333333"/>
                </a:solidFill>
                <a:latin typeface="Times New Roman"/>
                <a:ea typeface="Times New Roman"/>
                <a:cs typeface="Times New Roman"/>
                <a:sym typeface="Times New Roman"/>
              </a:rPr>
              <a:t>was</a:t>
            </a:r>
            <a:r>
              <a:rPr lang="en-US" sz="800" b="0" i="0">
                <a:solidFill>
                  <a:srgbClr val="333333"/>
                </a:solidFill>
                <a:latin typeface="Helvetica Neue"/>
                <a:ea typeface="Helvetica Neue"/>
                <a:cs typeface="Helvetica Neue"/>
                <a:sym typeface="Helvetica Neue"/>
              </a:rPr>
              <a:t> established with the goal of providing affordable homes to the poorer sectors of society.</a:t>
            </a:r>
            <a:endParaRPr sz="800">
              <a:solidFill>
                <a:schemeClr val="dk1"/>
              </a:solidFill>
              <a:latin typeface="Arial"/>
              <a:ea typeface="Arial"/>
              <a:cs typeface="Arial"/>
              <a:sym typeface="Arial"/>
            </a:endParaRPr>
          </a:p>
        </p:txBody>
      </p:sp>
      <p:sp>
        <p:nvSpPr>
          <p:cNvPr id="160" name="Google Shape;160;p14"/>
          <p:cNvSpPr txBox="1"/>
          <p:nvPr/>
        </p:nvSpPr>
        <p:spPr>
          <a:xfrm>
            <a:off x="762000" y="2285999"/>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dirty="0">
                <a:solidFill>
                  <a:schemeClr val="dk1"/>
                </a:solidFill>
                <a:latin typeface="Times New Roman"/>
                <a:ea typeface="Times New Roman"/>
                <a:cs typeface="Times New Roman"/>
                <a:sym typeface="Times New Roman"/>
              </a:rPr>
              <a:t>C. A, S. V. K, S. R. B and M. </a:t>
            </a:r>
            <a:r>
              <a:rPr lang="en-US" sz="800" dirty="0" err="1">
                <a:solidFill>
                  <a:schemeClr val="dk1"/>
                </a:solidFill>
                <a:latin typeface="Times New Roman"/>
                <a:ea typeface="Times New Roman"/>
                <a:cs typeface="Times New Roman"/>
                <a:sym typeface="Times New Roman"/>
              </a:rPr>
              <a:t>Ch</a:t>
            </a:r>
            <a:r>
              <a:rPr lang="en-US" sz="800"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r>
              <a:rPr lang="en-US" sz="800" b="0" i="1" dirty="0">
                <a:solidFill>
                  <a:srgbClr val="333333"/>
                </a:solidFill>
                <a:latin typeface="Times New Roman"/>
                <a:ea typeface="Times New Roman"/>
                <a:cs typeface="Times New Roman"/>
                <a:sym typeface="Times New Roman"/>
              </a:rPr>
              <a:t>Interdisciplinary Approaches in Technology and Management for Social Innovation (IATMSI)</a:t>
            </a:r>
            <a:endParaRPr sz="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800" dirty="0">
                <a:solidFill>
                  <a:schemeClr val="dk1"/>
                </a:solidFill>
                <a:latin typeface="Times New Roman"/>
                <a:ea typeface="Times New Roman"/>
                <a:cs typeface="Times New Roman"/>
                <a:sym typeface="Times New Roman"/>
              </a:rPr>
              <a:t>2022</a:t>
            </a:r>
            <a:endParaRPr sz="800" dirty="0">
              <a:solidFill>
                <a:schemeClr val="dk1"/>
              </a:solidFill>
              <a:latin typeface="Times New Roman"/>
              <a:ea typeface="Times New Roman"/>
              <a:cs typeface="Times New Roman"/>
              <a:sym typeface="Times New Roman"/>
            </a:endParaRPr>
          </a:p>
        </p:txBody>
      </p:sp>
      <p:sp>
        <p:nvSpPr>
          <p:cNvPr id="161" name="Google Shape;161;p14"/>
          <p:cNvSpPr txBox="1"/>
          <p:nvPr/>
        </p:nvSpPr>
        <p:spPr>
          <a:xfrm>
            <a:off x="6858000" y="2285999"/>
            <a:ext cx="2286000"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a:solidFill>
                  <a:srgbClr val="333333"/>
                </a:solidFill>
                <a:latin typeface="Times New Roman"/>
                <a:ea typeface="Times New Roman"/>
                <a:cs typeface="Times New Roman"/>
                <a:sym typeface="Times New Roman"/>
              </a:rPr>
              <a:t>It might allow for frequent updates and cost-effectiveness analysis That might be useful in a variety of situations. For this study, we have taken the areas where the PMAY scheme is implemented.</a:t>
            </a:r>
            <a:endParaRPr sz="1050">
              <a:solidFill>
                <a:schemeClr val="dk1"/>
              </a:solidFill>
              <a:latin typeface="Times New Roman"/>
              <a:ea typeface="Times New Roman"/>
              <a:cs typeface="Times New Roman"/>
              <a:sym typeface="Times New Roman"/>
            </a:endParaRPr>
          </a:p>
        </p:txBody>
      </p:sp>
      <p:sp>
        <p:nvSpPr>
          <p:cNvPr id="162" name="Google Shape;162;p14"/>
          <p:cNvSpPr txBox="1"/>
          <p:nvPr/>
        </p:nvSpPr>
        <p:spPr>
          <a:xfrm>
            <a:off x="762000" y="3429000"/>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D. Chenge, Z. Xiao, H. Jingxi, W. Sitong and T. Pei</a:t>
            </a:r>
            <a:endParaRPr/>
          </a:p>
          <a:p>
            <a:pPr marL="0" marR="0" lvl="0" indent="0" algn="l" rtl="0">
              <a:spcBef>
                <a:spcPts val="0"/>
              </a:spcBef>
              <a:spcAft>
                <a:spcPts val="0"/>
              </a:spcAft>
              <a:buNone/>
            </a:pPr>
            <a:r>
              <a:rPr lang="en-US" sz="800" b="0" i="1">
                <a:solidFill>
                  <a:srgbClr val="333333"/>
                </a:solidFill>
                <a:latin typeface="Times New Roman"/>
                <a:ea typeface="Times New Roman"/>
                <a:cs typeface="Times New Roman"/>
                <a:sym typeface="Times New Roman"/>
              </a:rPr>
              <a:t>International Conference on Intelligent Computing and Signal Processing (ICSP)</a:t>
            </a:r>
            <a:endParaRPr sz="800">
              <a:solidFill>
                <a:schemeClr val="dk1"/>
              </a:solidFill>
              <a:latin typeface="Times New Roman"/>
              <a:ea typeface="Times New Roman"/>
              <a:cs typeface="Times New Roman"/>
              <a:sym typeface="Times New Roman"/>
            </a:endParaRPr>
          </a:p>
        </p:txBody>
      </p:sp>
      <p:sp>
        <p:nvSpPr>
          <p:cNvPr id="163" name="Google Shape;163;p14"/>
          <p:cNvSpPr txBox="1"/>
          <p:nvPr/>
        </p:nvSpPr>
        <p:spPr>
          <a:xfrm>
            <a:off x="2971800" y="3429000"/>
            <a:ext cx="18288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a:solidFill>
                  <a:srgbClr val="333333"/>
                </a:solidFill>
                <a:latin typeface="Times New Roman"/>
                <a:ea typeface="Times New Roman"/>
                <a:cs typeface="Times New Roman"/>
                <a:sym typeface="Times New Roman"/>
              </a:rPr>
              <a:t>Gesture Classification Algorithm Based on SVDD-EPF</a:t>
            </a:r>
            <a:endParaRPr sz="1200" dirty="0">
              <a:solidFill>
                <a:schemeClr val="dk1"/>
              </a:solidFill>
              <a:latin typeface="Times New Roman"/>
              <a:ea typeface="Times New Roman"/>
              <a:cs typeface="Times New Roman"/>
              <a:sym typeface="Times New Roman"/>
            </a:endParaRPr>
          </a:p>
        </p:txBody>
      </p:sp>
      <p:sp>
        <p:nvSpPr>
          <p:cNvPr id="164" name="Google Shape;164;p14"/>
          <p:cNvSpPr txBox="1"/>
          <p:nvPr/>
        </p:nvSpPr>
        <p:spPr>
          <a:xfrm>
            <a:off x="1828800" y="3429000"/>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In the conventional gesture recognition algorithm such as Support Vector Machine (SVM) and Dynamic Time Warping (DTW), the calculation time and accuracy.</a:t>
            </a:r>
            <a:endParaRPr sz="800">
              <a:solidFill>
                <a:schemeClr val="dk1"/>
              </a:solidFill>
              <a:latin typeface="Times New Roman"/>
              <a:ea typeface="Times New Roman"/>
              <a:cs typeface="Times New Roman"/>
              <a:sym typeface="Times New Roman"/>
            </a:endParaRPr>
          </a:p>
        </p:txBody>
      </p:sp>
      <p:sp>
        <p:nvSpPr>
          <p:cNvPr id="165" name="Google Shape;165;p14"/>
          <p:cNvSpPr txBox="1"/>
          <p:nvPr/>
        </p:nvSpPr>
        <p:spPr>
          <a:xfrm>
            <a:off x="4876800" y="3429000"/>
            <a:ext cx="1981200"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Times New Roman"/>
                <a:ea typeface="Times New Roman"/>
                <a:cs typeface="Times New Roman"/>
                <a:sym typeface="Times New Roman"/>
              </a:rPr>
              <a:t>This method mainly uses effective interception data to replenish the length of different gesture data to the same, and generates a continuous and smooth function. On this basis, the SVDD algorithm acts on the extreme points of the function.</a:t>
            </a:r>
            <a:endParaRPr/>
          </a:p>
        </p:txBody>
      </p:sp>
      <p:sp>
        <p:nvSpPr>
          <p:cNvPr id="166" name="Google Shape;166;p14"/>
          <p:cNvSpPr txBox="1"/>
          <p:nvPr/>
        </p:nvSpPr>
        <p:spPr>
          <a:xfrm>
            <a:off x="6858000" y="3428999"/>
            <a:ext cx="2286000"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Times New Roman"/>
                <a:ea typeface="Times New Roman"/>
                <a:cs typeface="Times New Roman"/>
                <a:sym typeface="Times New Roman"/>
              </a:rPr>
              <a:t>The results show that the gesture recognition rate of the SVDD-EPF algorithm is higher than that of the traditional SVM algorithm, that is, a better recognition state can be achieved. If it is applied to a mobile phone unlock, it is expected to become a new generation of unlock mode.</a:t>
            </a:r>
            <a:endParaRPr sz="900">
              <a:solidFill>
                <a:schemeClr val="dk1"/>
              </a:solidFill>
              <a:latin typeface="Times New Roman"/>
              <a:ea typeface="Times New Roman"/>
              <a:cs typeface="Times New Roman"/>
              <a:sym typeface="Times New Roman"/>
            </a:endParaRPr>
          </a:p>
        </p:txBody>
      </p:sp>
      <p:sp>
        <p:nvSpPr>
          <p:cNvPr id="167" name="Google Shape;167;p14"/>
          <p:cNvSpPr txBox="1"/>
          <p:nvPr/>
        </p:nvSpPr>
        <p:spPr>
          <a:xfrm>
            <a:off x="762000" y="4561580"/>
            <a:ext cx="1066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D. S. Harsha, S. Praneetha, V. Swetha, P. Dinesh and K. S. Vani</a:t>
            </a:r>
            <a:endParaRPr/>
          </a:p>
          <a:p>
            <a:pPr marL="0" marR="0" lvl="0" indent="0" algn="l" rtl="0">
              <a:spcBef>
                <a:spcPts val="0"/>
              </a:spcBef>
              <a:spcAft>
                <a:spcPts val="0"/>
              </a:spcAft>
              <a:buNone/>
            </a:pPr>
            <a:r>
              <a:rPr lang="en-US" sz="800" b="0" i="1">
                <a:solidFill>
                  <a:srgbClr val="333333"/>
                </a:solidFill>
                <a:latin typeface="Times New Roman"/>
                <a:ea typeface="Times New Roman"/>
                <a:cs typeface="Times New Roman"/>
                <a:sym typeface="Times New Roman"/>
              </a:rPr>
              <a:t>Global Conference for Advancement in Technology (GCAT)</a:t>
            </a:r>
            <a:endParaRPr sz="800">
              <a:solidFill>
                <a:schemeClr val="dk1"/>
              </a:solidFill>
              <a:latin typeface="Times New Roman"/>
              <a:ea typeface="Times New Roman"/>
              <a:cs typeface="Times New Roman"/>
              <a:sym typeface="Times New Roman"/>
            </a:endParaRPr>
          </a:p>
        </p:txBody>
      </p:sp>
      <p:sp>
        <p:nvSpPr>
          <p:cNvPr id="168" name="Google Shape;168;p14"/>
          <p:cNvSpPr txBox="1"/>
          <p:nvPr/>
        </p:nvSpPr>
        <p:spPr>
          <a:xfrm>
            <a:off x="2971800" y="4561580"/>
            <a:ext cx="19050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a:solidFill>
                  <a:srgbClr val="333333"/>
                </a:solidFill>
                <a:latin typeface="Times New Roman"/>
                <a:ea typeface="Times New Roman"/>
                <a:cs typeface="Times New Roman"/>
                <a:sym typeface="Times New Roman"/>
              </a:rPr>
              <a:t>Evaluation of Support to Beneficiaries Under PMAY using Clustering Techniques</a:t>
            </a:r>
            <a:endParaRPr sz="1200" dirty="0">
              <a:solidFill>
                <a:schemeClr val="dk1"/>
              </a:solidFill>
              <a:latin typeface="Times New Roman"/>
              <a:ea typeface="Times New Roman"/>
              <a:cs typeface="Times New Roman"/>
              <a:sym typeface="Times New Roman"/>
            </a:endParaRPr>
          </a:p>
        </p:txBody>
      </p:sp>
      <p:sp>
        <p:nvSpPr>
          <p:cNvPr id="169" name="Google Shape;169;p14"/>
          <p:cNvSpPr txBox="1"/>
          <p:nvPr/>
        </p:nvSpPr>
        <p:spPr>
          <a:xfrm>
            <a:off x="1828800" y="4596311"/>
            <a:ext cx="11430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During More than 10.5 million individuals in India live in kutcha houses and are described by helpless everyday environments, the consistent convergence</a:t>
            </a:r>
            <a:endParaRPr sz="800">
              <a:solidFill>
                <a:schemeClr val="dk1"/>
              </a:solidFill>
              <a:latin typeface="Times New Roman"/>
              <a:ea typeface="Times New Roman"/>
              <a:cs typeface="Times New Roman"/>
              <a:sym typeface="Times New Roman"/>
            </a:endParaRPr>
          </a:p>
        </p:txBody>
      </p:sp>
      <p:sp>
        <p:nvSpPr>
          <p:cNvPr id="170" name="Google Shape;170;p14"/>
          <p:cNvSpPr txBox="1"/>
          <p:nvPr/>
        </p:nvSpPr>
        <p:spPr>
          <a:xfrm>
            <a:off x="4876800" y="4546191"/>
            <a:ext cx="1981200"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dirty="0">
                <a:solidFill>
                  <a:srgbClr val="333333"/>
                </a:solidFill>
                <a:latin typeface="Times New Roman"/>
                <a:ea typeface="Times New Roman"/>
                <a:cs typeface="Times New Roman"/>
                <a:sym typeface="Times New Roman"/>
              </a:rPr>
              <a:t>To improve this Government of India has as of late dispatched a moderate lodging plan, Pradhan </a:t>
            </a:r>
            <a:r>
              <a:rPr lang="en-US" sz="1000" b="0" i="0" dirty="0" err="1">
                <a:solidFill>
                  <a:srgbClr val="333333"/>
                </a:solidFill>
                <a:latin typeface="Times New Roman"/>
                <a:ea typeface="Times New Roman"/>
                <a:cs typeface="Times New Roman"/>
                <a:sym typeface="Times New Roman"/>
              </a:rPr>
              <a:t>Mantri</a:t>
            </a:r>
            <a:r>
              <a:rPr lang="en-US" sz="1000" b="0" i="0" dirty="0">
                <a:solidFill>
                  <a:srgbClr val="333333"/>
                </a:solidFill>
                <a:latin typeface="Times New Roman"/>
                <a:ea typeface="Times New Roman"/>
                <a:cs typeface="Times New Roman"/>
                <a:sym typeface="Times New Roman"/>
              </a:rPr>
              <a:t> </a:t>
            </a:r>
            <a:r>
              <a:rPr lang="en-US" sz="1000" b="0" i="0" dirty="0" err="1">
                <a:solidFill>
                  <a:srgbClr val="333333"/>
                </a:solidFill>
                <a:latin typeface="Times New Roman"/>
                <a:ea typeface="Times New Roman"/>
                <a:cs typeface="Times New Roman"/>
                <a:sym typeface="Times New Roman"/>
              </a:rPr>
              <a:t>Awas</a:t>
            </a:r>
            <a:r>
              <a:rPr lang="en-US" sz="1000" b="0" i="0" dirty="0">
                <a:solidFill>
                  <a:srgbClr val="333333"/>
                </a:solidFill>
                <a:latin typeface="Times New Roman"/>
                <a:ea typeface="Times New Roman"/>
                <a:cs typeface="Times New Roman"/>
                <a:sym typeface="Times New Roman"/>
              </a:rPr>
              <a:t> </a:t>
            </a:r>
            <a:r>
              <a:rPr lang="en-US" sz="1000" b="0" i="0" dirty="0" err="1">
                <a:solidFill>
                  <a:srgbClr val="333333"/>
                </a:solidFill>
                <a:latin typeface="Times New Roman"/>
                <a:ea typeface="Times New Roman"/>
                <a:cs typeface="Times New Roman"/>
                <a:sym typeface="Times New Roman"/>
              </a:rPr>
              <a:t>Yojana</a:t>
            </a:r>
            <a:r>
              <a:rPr lang="en-US" sz="1000" b="0" i="0" dirty="0">
                <a:solidFill>
                  <a:srgbClr val="333333"/>
                </a:solidFill>
                <a:latin typeface="Times New Roman"/>
                <a:ea typeface="Times New Roman"/>
                <a:cs typeface="Times New Roman"/>
                <a:sym typeface="Times New Roman"/>
              </a:rPr>
              <a:t> – Housing for All (Urban) Mission” for metropolitan territory is being executed during 2015-2022. </a:t>
            </a:r>
            <a:endParaRPr sz="1000" dirty="0">
              <a:solidFill>
                <a:schemeClr val="dk1"/>
              </a:solidFill>
              <a:latin typeface="Times New Roman"/>
              <a:ea typeface="Times New Roman"/>
              <a:cs typeface="Times New Roman"/>
              <a:sym typeface="Times New Roman"/>
            </a:endParaRPr>
          </a:p>
        </p:txBody>
      </p:sp>
      <p:sp>
        <p:nvSpPr>
          <p:cNvPr id="171" name="Google Shape;171;p14"/>
          <p:cNvSpPr txBox="1"/>
          <p:nvPr/>
        </p:nvSpPr>
        <p:spPr>
          <a:xfrm>
            <a:off x="6858000" y="4546190"/>
            <a:ext cx="2286000"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333333"/>
                </a:solidFill>
                <a:latin typeface="Times New Roman"/>
                <a:ea typeface="Times New Roman"/>
                <a:cs typeface="Times New Roman"/>
                <a:sym typeface="Times New Roman"/>
              </a:rPr>
              <a:t>The entire process aims at understanding all these activities by clustering (Machine Learning technique) of housing data using GIS coordinates and mapping these clusters to disclose the stages of houses at corresponding location/area.</a:t>
            </a:r>
            <a:endParaRPr sz="1000">
              <a:solidFill>
                <a:schemeClr val="dk1"/>
              </a:solidFill>
              <a:latin typeface="Times New Roman"/>
              <a:ea typeface="Times New Roman"/>
              <a:cs typeface="Times New Roman"/>
              <a:sym typeface="Times New Roman"/>
            </a:endParaRPr>
          </a:p>
        </p:txBody>
      </p:sp>
      <p:sp>
        <p:nvSpPr>
          <p:cNvPr id="172" name="Google Shape;172;p14"/>
          <p:cNvSpPr txBox="1"/>
          <p:nvPr/>
        </p:nvSpPr>
        <p:spPr>
          <a:xfrm>
            <a:off x="762000" y="5638800"/>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W. -E. Chen, C. -C. Chiu, Y. -B. Chang and Y. -W. Chiang</a:t>
            </a:r>
            <a:endParaRPr/>
          </a:p>
          <a:p>
            <a:pPr marL="0" marR="0" lvl="0" indent="0" algn="l" rtl="0">
              <a:spcBef>
                <a:spcPts val="0"/>
              </a:spcBef>
              <a:spcAft>
                <a:spcPts val="0"/>
              </a:spcAft>
              <a:buNone/>
            </a:pPr>
            <a:r>
              <a:rPr lang="en-US" sz="800" b="0" i="1">
                <a:solidFill>
                  <a:srgbClr val="333333"/>
                </a:solidFill>
                <a:latin typeface="Times New Roman"/>
                <a:ea typeface="Times New Roman"/>
                <a:cs typeface="Times New Roman"/>
                <a:sym typeface="Times New Roman"/>
              </a:rPr>
              <a:t>International Wireless Communications and Mobile Computing Conference (IWCMC)</a:t>
            </a:r>
            <a:endParaRPr sz="800">
              <a:solidFill>
                <a:schemeClr val="dk1"/>
              </a:solidFill>
              <a:latin typeface="Times New Roman"/>
              <a:ea typeface="Times New Roman"/>
              <a:cs typeface="Times New Roman"/>
              <a:sym typeface="Times New Roman"/>
            </a:endParaRPr>
          </a:p>
        </p:txBody>
      </p:sp>
      <p:sp>
        <p:nvSpPr>
          <p:cNvPr id="173" name="Google Shape;173;p14"/>
          <p:cNvSpPr txBox="1"/>
          <p:nvPr/>
        </p:nvSpPr>
        <p:spPr>
          <a:xfrm>
            <a:off x="2971800" y="5638800"/>
            <a:ext cx="182880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a:solidFill>
                  <a:srgbClr val="333333"/>
                </a:solidFill>
                <a:latin typeface="Times New Roman" panose="02020603050405020304" pitchFamily="18" charset="0"/>
                <a:ea typeface="Helvetica Neue"/>
                <a:cs typeface="Times New Roman" panose="02020603050405020304" pitchFamily="18" charset="0"/>
                <a:sym typeface="Helvetica Neue"/>
              </a:rPr>
              <a:t>An Enhanced Port Forwarding (EPF) solution for NAT traversal in 3GPP Machine Type Communications</a:t>
            </a:r>
            <a:endParaRPr sz="1200" dirty="0">
              <a:solidFill>
                <a:schemeClr val="dk1"/>
              </a:solidFill>
              <a:latin typeface="Times New Roman" panose="02020603050405020304" pitchFamily="18" charset="0"/>
              <a:cs typeface="Times New Roman" panose="02020603050405020304" pitchFamily="18" charset="0"/>
              <a:sym typeface="Arial"/>
            </a:endParaRPr>
          </a:p>
        </p:txBody>
      </p:sp>
      <p:sp>
        <p:nvSpPr>
          <p:cNvPr id="174" name="Google Shape;174;p14"/>
          <p:cNvSpPr txBox="1"/>
          <p:nvPr/>
        </p:nvSpPr>
        <p:spPr>
          <a:xfrm>
            <a:off x="1828800" y="5673529"/>
            <a:ext cx="11430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Recently, the key issues of Machine-to-Machine (M2M) communications also known as Machine Type Communications (MTC) are widely discussed.</a:t>
            </a:r>
            <a:endParaRPr sz="800">
              <a:solidFill>
                <a:schemeClr val="dk1"/>
              </a:solidFill>
              <a:latin typeface="Times New Roman"/>
              <a:ea typeface="Times New Roman"/>
              <a:cs typeface="Times New Roman"/>
              <a:sym typeface="Times New Roman"/>
            </a:endParaRPr>
          </a:p>
        </p:txBody>
      </p:sp>
      <p:sp>
        <p:nvSpPr>
          <p:cNvPr id="175" name="Google Shape;175;p14"/>
          <p:cNvSpPr txBox="1"/>
          <p:nvPr/>
        </p:nvSpPr>
        <p:spPr>
          <a:xfrm>
            <a:off x="4876800" y="5673529"/>
            <a:ext cx="19812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 However, the private IPv4 addresses are used for current configurations. Thus, the Network Address Translation (NAT) traversal problem should be resolved for MTC in 3GPP architecture. In this paper, we introduce the architectures and call flows of three NAT traversal solutions defined in 3GPP 23.888.</a:t>
            </a:r>
            <a:endParaRPr sz="800">
              <a:solidFill>
                <a:schemeClr val="dk1"/>
              </a:solidFill>
              <a:latin typeface="Times New Roman"/>
              <a:ea typeface="Times New Roman"/>
              <a:cs typeface="Times New Roman"/>
              <a:sym typeface="Times New Roman"/>
            </a:endParaRPr>
          </a:p>
        </p:txBody>
      </p:sp>
      <p:sp>
        <p:nvSpPr>
          <p:cNvPr id="176" name="Google Shape;176;p14"/>
          <p:cNvSpPr txBox="1"/>
          <p:nvPr/>
        </p:nvSpPr>
        <p:spPr>
          <a:xfrm>
            <a:off x="6858000" y="5638800"/>
            <a:ext cx="2286000" cy="12234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a:solidFill>
                  <a:srgbClr val="333333"/>
                </a:solidFill>
                <a:latin typeface="Times New Roman"/>
                <a:ea typeface="Times New Roman"/>
                <a:cs typeface="Times New Roman"/>
                <a:sym typeface="Times New Roman"/>
              </a:rPr>
              <a:t> Then we propose an Enhanced Port Forwarding (EPF) solution to minimize the impacts on the MTC device and 3GPP core network. Finally, we analyze and compare the proposed EPF solution with the existing solutions.</a:t>
            </a:r>
            <a:endParaRPr sz="105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5"/>
          <p:cNvPicPr preferRelativeResize="0"/>
          <p:nvPr/>
        </p:nvPicPr>
        <p:blipFill rotWithShape="1">
          <a:blip r:embed="rId3">
            <a:alphaModFix/>
          </a:blip>
          <a:srcRect/>
          <a:stretch/>
        </p:blipFill>
        <p:spPr>
          <a:xfrm>
            <a:off x="0" y="0"/>
            <a:ext cx="9220200" cy="6915150"/>
          </a:xfrm>
          <a:prstGeom prst="rect">
            <a:avLst/>
          </a:prstGeom>
          <a:noFill/>
          <a:ln>
            <a:noFill/>
          </a:ln>
        </p:spPr>
      </p:pic>
      <p:sp>
        <p:nvSpPr>
          <p:cNvPr id="182" name="Google Shape;182;p15"/>
          <p:cNvSpPr txBox="1"/>
          <p:nvPr/>
        </p:nvSpPr>
        <p:spPr>
          <a:xfrm>
            <a:off x="6858000" y="2285999"/>
            <a:ext cx="2286000"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a:solidFill>
                  <a:srgbClr val="333333"/>
                </a:solidFill>
                <a:latin typeface="Times New Roman"/>
                <a:ea typeface="Times New Roman"/>
                <a:cs typeface="Times New Roman"/>
                <a:sym typeface="Times New Roman"/>
              </a:rPr>
              <a:t>It might allow for frequent updates and cost-effectiveness analysis That might be useful in a variety of situations. For this study, we have taken the areas where the PMAY scheme is implemented.</a:t>
            </a:r>
            <a:endParaRPr sz="1050">
              <a:solidFill>
                <a:schemeClr val="dk1"/>
              </a:solidFill>
              <a:latin typeface="Times New Roman"/>
              <a:ea typeface="Times New Roman"/>
              <a:cs typeface="Times New Roman"/>
              <a:sym typeface="Times New Roman"/>
            </a:endParaRPr>
          </a:p>
        </p:txBody>
      </p:sp>
      <p:sp>
        <p:nvSpPr>
          <p:cNvPr id="183" name="Google Shape;183;p15"/>
          <p:cNvSpPr txBox="1"/>
          <p:nvPr/>
        </p:nvSpPr>
        <p:spPr>
          <a:xfrm>
            <a:off x="685800" y="2286000"/>
            <a:ext cx="10668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333333"/>
                </a:solidFill>
                <a:latin typeface="Times New Roman"/>
                <a:ea typeface="Times New Roman"/>
                <a:cs typeface="Times New Roman"/>
                <a:sym typeface="Times New Roman"/>
              </a:rPr>
              <a:t>Y. Wang and J. Yin</a:t>
            </a:r>
            <a:endParaRPr/>
          </a:p>
          <a:p>
            <a:pPr marL="0" marR="0" lvl="0" indent="0" algn="l" rtl="0">
              <a:spcBef>
                <a:spcPts val="0"/>
              </a:spcBef>
              <a:spcAft>
                <a:spcPts val="0"/>
              </a:spcAft>
              <a:buNone/>
            </a:pPr>
            <a:r>
              <a:rPr lang="en-US" sz="1000" b="0" i="1">
                <a:solidFill>
                  <a:srgbClr val="333333"/>
                </a:solidFill>
                <a:latin typeface="Times New Roman"/>
                <a:ea typeface="Times New Roman"/>
                <a:cs typeface="Times New Roman"/>
                <a:sym typeface="Times New Roman"/>
              </a:rPr>
              <a:t>IEEE Congress on Evolutionary Computation (CEC)</a:t>
            </a:r>
            <a:endParaRPr sz="1000">
              <a:solidFill>
                <a:schemeClr val="dk1"/>
              </a:solidFill>
              <a:latin typeface="Times New Roman"/>
              <a:ea typeface="Times New Roman"/>
              <a:cs typeface="Times New Roman"/>
              <a:sym typeface="Times New Roman"/>
            </a:endParaRPr>
          </a:p>
        </p:txBody>
      </p:sp>
      <p:sp>
        <p:nvSpPr>
          <p:cNvPr id="184" name="Google Shape;184;p15"/>
          <p:cNvSpPr txBox="1"/>
          <p:nvPr/>
        </p:nvSpPr>
        <p:spPr>
          <a:xfrm>
            <a:off x="2895600" y="2209799"/>
            <a:ext cx="18288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a:solidFill>
                  <a:srgbClr val="333333"/>
                </a:solidFill>
                <a:latin typeface="Times New Roman"/>
                <a:ea typeface="Times New Roman"/>
                <a:cs typeface="Times New Roman"/>
                <a:sym typeface="Times New Roman"/>
              </a:rPr>
              <a:t>Intelligent search optimized edge potential function (EPF) approach to synthetic aperture radar (SAR) scene matching</a:t>
            </a:r>
            <a:endParaRPr sz="1200" dirty="0">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1828800" y="2209800"/>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Research on synthetic aperture radar (SAR) scene matching in the aircraft end-guidance has a significant value for both research and real-world application.</a:t>
            </a:r>
            <a:endParaRPr sz="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4800600" y="2209800"/>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Times New Roman"/>
                <a:ea typeface="Times New Roman"/>
                <a:cs typeface="Times New Roman"/>
                <a:sym typeface="Times New Roman"/>
              </a:rPr>
              <a:t>The conventional scene matching methods, however, suffer many disadvantages such as heavy computation burden and low convergence rate so that these methods cannot meet the requirement of end-guidance system in terms of fast and real-time data processing.</a:t>
            </a:r>
            <a:endParaRPr sz="900">
              <a:solidFill>
                <a:schemeClr val="dk1"/>
              </a:solidFill>
              <a:latin typeface="Times New Roman"/>
              <a:ea typeface="Times New Roman"/>
              <a:cs typeface="Times New Roman"/>
              <a:sym typeface="Times New Roman"/>
            </a:endParaRPr>
          </a:p>
        </p:txBody>
      </p:sp>
      <p:sp>
        <p:nvSpPr>
          <p:cNvPr id="187" name="Google Shape;187;p15"/>
          <p:cNvSpPr txBox="1"/>
          <p:nvPr/>
        </p:nvSpPr>
        <p:spPr>
          <a:xfrm>
            <a:off x="685800" y="3347828"/>
            <a:ext cx="1066800" cy="1061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Times New Roman"/>
                <a:ea typeface="Times New Roman"/>
                <a:cs typeface="Times New Roman"/>
                <a:sym typeface="Times New Roman"/>
              </a:rPr>
              <a:t>S. Kim, H. Oh and C. Kim</a:t>
            </a:r>
            <a:endParaRPr/>
          </a:p>
          <a:p>
            <a:pPr marL="0" marR="0" lvl="0" indent="0" algn="l" rtl="0">
              <a:spcBef>
                <a:spcPts val="0"/>
              </a:spcBef>
              <a:spcAft>
                <a:spcPts val="0"/>
              </a:spcAft>
              <a:buNone/>
            </a:pPr>
            <a:r>
              <a:rPr lang="en-US" sz="900" b="0" i="1">
                <a:solidFill>
                  <a:srgbClr val="333333"/>
                </a:solidFill>
                <a:latin typeface="Times New Roman"/>
                <a:ea typeface="Times New Roman"/>
                <a:cs typeface="Times New Roman"/>
                <a:sym typeface="Times New Roman"/>
              </a:rPr>
              <a:t> International Conference on Big Data and Smart Computing (BIGCOMP)</a:t>
            </a:r>
            <a:endParaRPr sz="900">
              <a:solidFill>
                <a:schemeClr val="dk1"/>
              </a:solidFill>
              <a:latin typeface="Times New Roman"/>
              <a:ea typeface="Times New Roman"/>
              <a:cs typeface="Times New Roman"/>
              <a:sym typeface="Times New Roman"/>
            </a:endParaRPr>
          </a:p>
        </p:txBody>
      </p:sp>
      <p:sp>
        <p:nvSpPr>
          <p:cNvPr id="188" name="Google Shape;188;p15"/>
          <p:cNvSpPr txBox="1"/>
          <p:nvPr/>
        </p:nvSpPr>
        <p:spPr>
          <a:xfrm>
            <a:off x="1828800" y="3347827"/>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CISCO VNI predicted an average annual growth rate of 69.1% for mobile video traffic between 2013 and 2018 and accordingly much academic research related to initiated.</a:t>
            </a:r>
            <a:endParaRPr sz="800">
              <a:solidFill>
                <a:schemeClr val="dk1"/>
              </a:solidFill>
              <a:latin typeface="Times New Roman"/>
              <a:ea typeface="Times New Roman"/>
              <a:cs typeface="Times New Roman"/>
              <a:sym typeface="Times New Roman"/>
            </a:endParaRPr>
          </a:p>
        </p:txBody>
      </p:sp>
      <p:sp>
        <p:nvSpPr>
          <p:cNvPr id="189" name="Google Shape;189;p15"/>
          <p:cNvSpPr txBox="1"/>
          <p:nvPr/>
        </p:nvSpPr>
        <p:spPr>
          <a:xfrm>
            <a:off x="2971800" y="3387806"/>
            <a:ext cx="17526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err="1">
                <a:solidFill>
                  <a:srgbClr val="333333"/>
                </a:solidFill>
                <a:latin typeface="Times New Roman"/>
                <a:ea typeface="Times New Roman"/>
                <a:cs typeface="Times New Roman"/>
                <a:sym typeface="Times New Roman"/>
              </a:rPr>
              <a:t>ePF</a:t>
            </a:r>
            <a:r>
              <a:rPr lang="en-US" sz="1200" b="0" i="0" dirty="0">
                <a:solidFill>
                  <a:srgbClr val="333333"/>
                </a:solidFill>
                <a:latin typeface="Times New Roman"/>
                <a:ea typeface="Times New Roman"/>
                <a:cs typeface="Times New Roman"/>
                <a:sym typeface="Times New Roman"/>
              </a:rPr>
              <a:t>-DASH: Energy-efficient prefetching based dynamic adaptive streaming over HTTP</a:t>
            </a:r>
            <a:endParaRPr sz="1200" dirty="0">
              <a:solidFill>
                <a:schemeClr val="dk1"/>
              </a:solidFill>
              <a:latin typeface="Times New Roman"/>
              <a:ea typeface="Times New Roman"/>
              <a:cs typeface="Times New Roman"/>
              <a:sym typeface="Times New Roman"/>
            </a:endParaRPr>
          </a:p>
        </p:txBody>
      </p:sp>
      <p:sp>
        <p:nvSpPr>
          <p:cNvPr id="190" name="Google Shape;190;p15"/>
          <p:cNvSpPr txBox="1"/>
          <p:nvPr/>
        </p:nvSpPr>
        <p:spPr>
          <a:xfrm>
            <a:off x="4800600" y="3352800"/>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dirty="0">
                <a:solidFill>
                  <a:srgbClr val="333333"/>
                </a:solidFill>
                <a:latin typeface="Times New Roman"/>
                <a:ea typeface="Times New Roman"/>
                <a:cs typeface="Times New Roman"/>
                <a:sym typeface="Times New Roman"/>
              </a:rPr>
              <a:t>In video streaming, Adaptive Bitrate (ABR) is a streaming technique in which a source video is stored on a server at variable encoding rates and each streaming user requests the most appropriate video encoding rate from the server considering their channel capacity or signal power.</a:t>
            </a:r>
            <a:endParaRPr sz="900" dirty="0">
              <a:solidFill>
                <a:schemeClr val="dk1"/>
              </a:solidFill>
              <a:latin typeface="Times New Roman"/>
              <a:ea typeface="Times New Roman"/>
              <a:cs typeface="Times New Roman"/>
              <a:sym typeface="Times New Roman"/>
            </a:endParaRPr>
          </a:p>
        </p:txBody>
      </p:sp>
      <p:sp>
        <p:nvSpPr>
          <p:cNvPr id="191" name="Google Shape;191;p15"/>
          <p:cNvSpPr txBox="1"/>
          <p:nvPr/>
        </p:nvSpPr>
        <p:spPr>
          <a:xfrm>
            <a:off x="6858000" y="3387806"/>
            <a:ext cx="22860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a:solidFill>
                  <a:srgbClr val="333333"/>
                </a:solidFill>
                <a:latin typeface="Times New Roman"/>
                <a:ea typeface="Times New Roman"/>
                <a:cs typeface="Times New Roman"/>
                <a:sym typeface="Times New Roman"/>
              </a:rPr>
              <a:t>CISCO VNI predicted an average annual growth rate of 69.1% for mobile video traffic between 2013 and 2018 and accordingly much academic research related to video streaming has been initiated.</a:t>
            </a:r>
            <a:endParaRPr sz="1000">
              <a:solidFill>
                <a:schemeClr val="dk1"/>
              </a:solidFill>
              <a:latin typeface="Times New Roman"/>
              <a:ea typeface="Times New Roman"/>
              <a:cs typeface="Times New Roman"/>
              <a:sym typeface="Times New Roman"/>
            </a:endParaRPr>
          </a:p>
        </p:txBody>
      </p:sp>
      <p:sp>
        <p:nvSpPr>
          <p:cNvPr id="192" name="Google Shape;192;p15"/>
          <p:cNvSpPr txBox="1"/>
          <p:nvPr/>
        </p:nvSpPr>
        <p:spPr>
          <a:xfrm>
            <a:off x="685800" y="4419600"/>
            <a:ext cx="1066800" cy="12234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a:solidFill>
                  <a:srgbClr val="333333"/>
                </a:solidFill>
                <a:latin typeface="Times New Roman"/>
                <a:ea typeface="Times New Roman"/>
                <a:cs typeface="Times New Roman"/>
                <a:sym typeface="Times New Roman"/>
              </a:rPr>
              <a:t>J. Cong, C. Li, F. Liu and D. Chu</a:t>
            </a:r>
            <a:endParaRPr/>
          </a:p>
          <a:p>
            <a:pPr marL="0" marR="0" lvl="0" indent="0" algn="l" rtl="0">
              <a:spcBef>
                <a:spcPts val="0"/>
              </a:spcBef>
              <a:spcAft>
                <a:spcPts val="0"/>
              </a:spcAft>
              <a:buNone/>
            </a:pPr>
            <a:r>
              <a:rPr lang="en-US" sz="1050" b="0" i="1">
                <a:solidFill>
                  <a:srgbClr val="333333"/>
                </a:solidFill>
                <a:latin typeface="Times New Roman"/>
                <a:ea typeface="Times New Roman"/>
                <a:cs typeface="Times New Roman"/>
                <a:sym typeface="Times New Roman"/>
              </a:rPr>
              <a:t> International Conference on Service Science (ICSS)</a:t>
            </a:r>
            <a:endParaRPr sz="1050">
              <a:solidFill>
                <a:schemeClr val="dk1"/>
              </a:solidFill>
              <a:latin typeface="Times New Roman"/>
              <a:ea typeface="Times New Roman"/>
              <a:cs typeface="Times New Roman"/>
              <a:sym typeface="Times New Roman"/>
            </a:endParaRPr>
          </a:p>
        </p:txBody>
      </p:sp>
      <p:sp>
        <p:nvSpPr>
          <p:cNvPr id="193" name="Google Shape;193;p15"/>
          <p:cNvSpPr txBox="1"/>
          <p:nvPr/>
        </p:nvSpPr>
        <p:spPr>
          <a:xfrm>
            <a:off x="2895600" y="4548155"/>
            <a:ext cx="19050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a:solidFill>
                  <a:srgbClr val="333333"/>
                </a:solidFill>
                <a:latin typeface="Times New Roman"/>
                <a:ea typeface="Times New Roman"/>
                <a:cs typeface="Times New Roman"/>
                <a:sym typeface="Times New Roman"/>
              </a:rPr>
              <a:t>EPF: An Elderly Personalization Features Based Collaborative Filtering Algorithm for Pension Service</a:t>
            </a:r>
            <a:endParaRPr sz="1200" dirty="0">
              <a:solidFill>
                <a:schemeClr val="dk1"/>
              </a:solidFill>
              <a:latin typeface="Times New Roman"/>
              <a:ea typeface="Times New Roman"/>
              <a:cs typeface="Times New Roman"/>
              <a:sym typeface="Times New Roman"/>
            </a:endParaRPr>
          </a:p>
        </p:txBody>
      </p:sp>
      <p:sp>
        <p:nvSpPr>
          <p:cNvPr id="194" name="Google Shape;194;p15"/>
          <p:cNvSpPr txBox="1"/>
          <p:nvPr/>
        </p:nvSpPr>
        <p:spPr>
          <a:xfrm>
            <a:off x="1828800" y="4548155"/>
            <a:ext cx="1066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a:solidFill>
                  <a:srgbClr val="333333"/>
                </a:solidFill>
                <a:latin typeface="Times New Roman"/>
                <a:ea typeface="Times New Roman"/>
                <a:cs typeface="Times New Roman"/>
                <a:sym typeface="Times New Roman"/>
              </a:rPr>
              <a:t>How to recommend appropriate pension services to the elderly is an active research problem in health care fields in recent years.</a:t>
            </a:r>
            <a:endParaRPr sz="800">
              <a:solidFill>
                <a:schemeClr val="dk1"/>
              </a:solidFill>
              <a:latin typeface="Times New Roman"/>
              <a:ea typeface="Times New Roman"/>
              <a:cs typeface="Times New Roman"/>
              <a:sym typeface="Times New Roman"/>
            </a:endParaRPr>
          </a:p>
        </p:txBody>
      </p:sp>
      <p:sp>
        <p:nvSpPr>
          <p:cNvPr id="195" name="Google Shape;195;p15"/>
          <p:cNvSpPr txBox="1"/>
          <p:nvPr/>
        </p:nvSpPr>
        <p:spPr>
          <a:xfrm>
            <a:off x="4800600" y="4495800"/>
            <a:ext cx="1981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dirty="0">
                <a:solidFill>
                  <a:srgbClr val="333333"/>
                </a:solidFill>
                <a:latin typeface="Times New Roman"/>
                <a:ea typeface="Times New Roman"/>
                <a:cs typeface="Times New Roman"/>
                <a:sym typeface="Times New Roman"/>
              </a:rPr>
              <a:t> In the algorithm, personalized requirements form the elderly customers can be obtained by the classification of pension services. Based on classification results, the customer personalization features model can be built, in which customers are divided into several groups</a:t>
            </a:r>
            <a:endParaRPr sz="900" dirty="0">
              <a:solidFill>
                <a:schemeClr val="dk1"/>
              </a:solidFill>
              <a:latin typeface="Times New Roman"/>
              <a:ea typeface="Times New Roman"/>
              <a:cs typeface="Times New Roman"/>
              <a:sym typeface="Times New Roman"/>
            </a:endParaRPr>
          </a:p>
        </p:txBody>
      </p:sp>
      <p:sp>
        <p:nvSpPr>
          <p:cNvPr id="196" name="Google Shape;196;p15"/>
          <p:cNvSpPr txBox="1"/>
          <p:nvPr/>
        </p:nvSpPr>
        <p:spPr>
          <a:xfrm>
            <a:off x="6858000" y="4419600"/>
            <a:ext cx="2286000" cy="12234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a:solidFill>
                  <a:srgbClr val="333333"/>
                </a:solidFill>
                <a:latin typeface="Times New Roman"/>
                <a:ea typeface="Times New Roman"/>
                <a:cs typeface="Times New Roman"/>
                <a:sym typeface="Times New Roman"/>
              </a:rPr>
              <a:t>Finally the CF algorithm can be employed to detect appropriate pension services to the elderly. The experiments show that the algorithm can improve the accuracy of predicted ratings, as well as the satisfaction of elderly customers.</a:t>
            </a:r>
            <a:endParaRPr sz="1050">
              <a:solidFill>
                <a:schemeClr val="dk1"/>
              </a:solidFill>
              <a:latin typeface="Times New Roman"/>
              <a:ea typeface="Times New Roman"/>
              <a:cs typeface="Times New Roman"/>
              <a:sym typeface="Times New Roman"/>
            </a:endParaRPr>
          </a:p>
        </p:txBody>
      </p:sp>
      <p:sp>
        <p:nvSpPr>
          <p:cNvPr id="197" name="Google Shape;197;p15"/>
          <p:cNvSpPr txBox="1"/>
          <p:nvPr/>
        </p:nvSpPr>
        <p:spPr>
          <a:xfrm>
            <a:off x="685800" y="5638800"/>
            <a:ext cx="1066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Times New Roman"/>
                <a:ea typeface="Times New Roman"/>
                <a:cs typeface="Times New Roman"/>
                <a:sym typeface="Times New Roman"/>
              </a:rPr>
              <a:t>O. Putyatina</a:t>
            </a:r>
            <a:endParaRPr sz="900" b="0" i="0">
              <a:solidFill>
                <a:srgbClr val="333333"/>
              </a:solidFill>
              <a:latin typeface="Times New Roman"/>
              <a:ea typeface="Times New Roman"/>
              <a:cs typeface="Times New Roman"/>
              <a:sym typeface="Times New Roman"/>
            </a:endParaRPr>
          </a:p>
          <a:p>
            <a:pPr marL="0" marR="0" lvl="0" indent="0" algn="l" rtl="0">
              <a:spcBef>
                <a:spcPts val="0"/>
              </a:spcBef>
              <a:spcAft>
                <a:spcPts val="0"/>
              </a:spcAft>
              <a:buNone/>
            </a:pPr>
            <a:r>
              <a:rPr lang="en-US" sz="900" b="0" i="1">
                <a:solidFill>
                  <a:srgbClr val="333333"/>
                </a:solidFill>
                <a:latin typeface="Times New Roman"/>
                <a:ea typeface="Times New Roman"/>
                <a:cs typeface="Times New Roman"/>
                <a:sym typeface="Times New Roman"/>
              </a:rPr>
              <a:t> International Conference - The Experience of Designing and Applications of CAD Systems in Microelectronics</a:t>
            </a:r>
            <a:endParaRPr sz="900">
              <a:solidFill>
                <a:schemeClr val="dk1"/>
              </a:solidFill>
              <a:latin typeface="Times New Roman"/>
              <a:ea typeface="Times New Roman"/>
              <a:cs typeface="Times New Roman"/>
              <a:sym typeface="Times New Roman"/>
            </a:endParaRPr>
          </a:p>
        </p:txBody>
      </p:sp>
      <p:sp>
        <p:nvSpPr>
          <p:cNvPr id="198" name="Google Shape;198;p15"/>
          <p:cNvSpPr txBox="1"/>
          <p:nvPr/>
        </p:nvSpPr>
        <p:spPr>
          <a:xfrm>
            <a:off x="2895600" y="5587663"/>
            <a:ext cx="1905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dirty="0">
                <a:solidFill>
                  <a:srgbClr val="333333"/>
                </a:solidFill>
                <a:latin typeface="Times New Roman"/>
                <a:ea typeface="Times New Roman"/>
                <a:cs typeface="Times New Roman"/>
                <a:sym typeface="Times New Roman"/>
              </a:rPr>
              <a:t>Designing an Information System for Pension Fund Management. </a:t>
            </a:r>
            <a:endParaRPr sz="1200" dirty="0">
              <a:solidFill>
                <a:schemeClr val="dk1"/>
              </a:solidFill>
              <a:latin typeface="Times New Roman"/>
              <a:ea typeface="Times New Roman"/>
              <a:cs typeface="Times New Roman"/>
              <a:sym typeface="Times New Roman"/>
            </a:endParaRPr>
          </a:p>
        </p:txBody>
      </p:sp>
      <p:sp>
        <p:nvSpPr>
          <p:cNvPr id="199" name="Google Shape;199;p15"/>
          <p:cNvSpPr txBox="1"/>
          <p:nvPr/>
        </p:nvSpPr>
        <p:spPr>
          <a:xfrm>
            <a:off x="1828800" y="5638800"/>
            <a:ext cx="990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a:solidFill>
                  <a:srgbClr val="333333"/>
                </a:solidFill>
                <a:latin typeface="Times New Roman"/>
                <a:ea typeface="Times New Roman"/>
                <a:cs typeface="Times New Roman"/>
                <a:sym typeface="Times New Roman"/>
              </a:rPr>
              <a:t>This paper discusses the problems of Ukrainian new pension system, non-state pension funds in particular.</a:t>
            </a:r>
            <a:endParaRPr sz="900">
              <a:solidFill>
                <a:schemeClr val="dk1"/>
              </a:solidFill>
              <a:latin typeface="Times New Roman"/>
              <a:ea typeface="Times New Roman"/>
              <a:cs typeface="Times New Roman"/>
              <a:sym typeface="Times New Roman"/>
            </a:endParaRPr>
          </a:p>
        </p:txBody>
      </p:sp>
      <p:sp>
        <p:nvSpPr>
          <p:cNvPr id="200" name="Google Shape;200;p15"/>
          <p:cNvSpPr txBox="1"/>
          <p:nvPr/>
        </p:nvSpPr>
        <p:spPr>
          <a:xfrm>
            <a:off x="4876800" y="5619929"/>
            <a:ext cx="190500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0" i="0" dirty="0">
                <a:solidFill>
                  <a:srgbClr val="333333"/>
                </a:solidFill>
                <a:latin typeface="Times New Roman"/>
                <a:ea typeface="Times New Roman"/>
                <a:cs typeface="Times New Roman"/>
                <a:sym typeface="Times New Roman"/>
              </a:rPr>
              <a:t>The paper is concerned with development of mathematical methods and models that would form a base of management information systems.</a:t>
            </a:r>
            <a:endParaRPr sz="1100" dirty="0">
              <a:solidFill>
                <a:schemeClr val="dk1"/>
              </a:solidFill>
              <a:latin typeface="Times New Roman"/>
              <a:ea typeface="Times New Roman"/>
              <a:cs typeface="Times New Roman"/>
              <a:sym typeface="Times New Roman"/>
            </a:endParaRPr>
          </a:p>
        </p:txBody>
      </p:sp>
      <p:sp>
        <p:nvSpPr>
          <p:cNvPr id="201" name="Google Shape;201;p15"/>
          <p:cNvSpPr txBox="1"/>
          <p:nvPr/>
        </p:nvSpPr>
        <p:spPr>
          <a:xfrm>
            <a:off x="6858000" y="5633827"/>
            <a:ext cx="2209800"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dirty="0">
                <a:solidFill>
                  <a:srgbClr val="333333"/>
                </a:solidFill>
                <a:latin typeface="Times New Roman"/>
                <a:ea typeface="Times New Roman"/>
                <a:cs typeface="Times New Roman"/>
                <a:sym typeface="Times New Roman"/>
              </a:rPr>
              <a:t>The new pension system has been lawfully ratified only three years ago and is still developing, that is why this paper is very important.</a:t>
            </a: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2294</Words>
  <Application>Microsoft Office PowerPoint</Application>
  <PresentationFormat>On-screen Show (4:3)</PresentationFormat>
  <Paragraphs>202</Paragraphs>
  <Slides>29</Slides>
  <Notes>21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in existing systems : </vt:lpstr>
      <vt:lpstr>PowerPoint Presentation</vt:lpstr>
      <vt:lpstr>PowerPoint Presentation</vt:lpstr>
      <vt:lpstr>PowerPoint Presentation</vt:lpstr>
      <vt:lpstr>PowerPoint Presentation</vt:lpstr>
      <vt:lpstr>PowerPoint Presentation</vt:lpstr>
      <vt:lpstr>Proposed System Architecture</vt:lpstr>
      <vt:lpstr>Proposed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Hareen</dc:creator>
  <cp:lastModifiedBy>Guest User</cp:lastModifiedBy>
  <cp:revision>27</cp:revision>
  <dcterms:modified xsi:type="dcterms:W3CDTF">2024-04-14T14:51:57Z</dcterms:modified>
</cp:coreProperties>
</file>