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61" r:id="rId1"/>
  </p:sldMasterIdLst>
  <p:notesMasterIdLst>
    <p:notesMasterId r:id="rId18"/>
  </p:notesMasterIdLst>
  <p:sldIdLst>
    <p:sldId id="257" r:id="rId2"/>
    <p:sldId id="294" r:id="rId3"/>
    <p:sldId id="259" r:id="rId4"/>
    <p:sldId id="277" r:id="rId5"/>
    <p:sldId id="279" r:id="rId6"/>
    <p:sldId id="300" r:id="rId7"/>
    <p:sldId id="303" r:id="rId8"/>
    <p:sldId id="292" r:id="rId9"/>
    <p:sldId id="293" r:id="rId10"/>
    <p:sldId id="296" r:id="rId11"/>
    <p:sldId id="297" r:id="rId12"/>
    <p:sldId id="298" r:id="rId13"/>
    <p:sldId id="299" r:id="rId14"/>
    <p:sldId id="295" r:id="rId15"/>
    <p:sldId id="275" r:id="rId16"/>
    <p:sldId id="276"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Comfortaa Regular" panose="020B0604020202020204" charset="0"/>
      <p:regular r:id="rId23"/>
      <p:bold r:id="rId24"/>
    </p:embeddedFont>
    <p:embeddedFont>
      <p:font typeface="EB Garamond" panose="00000500000000000000" pitchFamily="2" charset="0"/>
      <p:regular r:id="rId25"/>
      <p:bold r:id="rId26"/>
      <p:italic r:id="rId27"/>
      <p:boldItalic r:id="rId28"/>
    </p:embeddedFont>
    <p:embeddedFont>
      <p:font typeface="EB Garamond Regular" panose="00000500000000000000" charset="0"/>
      <p:regular r:id="rId29"/>
      <p:bold r:id="rId30"/>
      <p:italic r:id="rId31"/>
      <p:boldItalic r:id="rId32"/>
    </p:embeddedFont>
    <p:embeddedFont>
      <p:font typeface="Impact" panose="020B0806030902050204" pitchFamily="34" charset="0"/>
      <p:regular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59" autoAdjust="0"/>
    <p:restoredTop sz="94660"/>
  </p:normalViewPr>
  <p:slideViewPr>
    <p:cSldViewPr snapToGrid="0">
      <p:cViewPr varScale="1">
        <p:scale>
          <a:sx n="108" d="100"/>
          <a:sy n="108" d="100"/>
        </p:scale>
        <p:origin x="778"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6710626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84ec6267f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84ec6267f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784ec6267f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784ec6267f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784ec6267f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784ec6267f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784ec6267f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784ec6267f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2400300"/>
            <a:ext cx="7543800" cy="1143000"/>
          </a:xfrm>
        </p:spPr>
        <p:txBody>
          <a:bodyPr>
            <a:noAutofit/>
          </a:bodyPr>
          <a:lstStyle>
            <a:lvl1pPr>
              <a:defRPr sz="8000"/>
            </a:lvl1pPr>
          </a:lstStyle>
          <a:p>
            <a:r>
              <a:rPr lang="en-US"/>
              <a:t>Click to edit Master title style</a:t>
            </a:r>
            <a:endParaRPr lang="en-US" dirty="0"/>
          </a:p>
        </p:txBody>
      </p:sp>
      <p:sp>
        <p:nvSpPr>
          <p:cNvPr id="3" name="Subtitle 2"/>
          <p:cNvSpPr>
            <a:spLocks noGrp="1"/>
          </p:cNvSpPr>
          <p:nvPr>
            <p:ph type="subTitle" idx="1"/>
          </p:nvPr>
        </p:nvSpPr>
        <p:spPr>
          <a:xfrm>
            <a:off x="762000" y="3543300"/>
            <a:ext cx="6858000" cy="74295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7" name="Rectangle 6"/>
          <p:cNvSpPr/>
          <p:nvPr/>
        </p:nvSpPr>
        <p:spPr>
          <a:xfrm>
            <a:off x="777240" y="4629150"/>
            <a:ext cx="7543800" cy="2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914400" y="514350"/>
            <a:ext cx="7239000" cy="291465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514351"/>
            <a:ext cx="1828800" cy="405764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90800" y="514351"/>
            <a:ext cx="5715000" cy="36576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50949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2457450"/>
            <a:ext cx="7543800" cy="1257300"/>
          </a:xfrm>
        </p:spPr>
        <p:txBody>
          <a:bodyPr anchor="b" anchorCtr="0"/>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762000" y="3714750"/>
            <a:ext cx="6858000" cy="6858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Rectangle 7"/>
          <p:cNvSpPr/>
          <p:nvPr/>
        </p:nvSpPr>
        <p:spPr>
          <a:xfrm>
            <a:off x="777240" y="4629150"/>
            <a:ext cx="7543800" cy="2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457201"/>
            <a:ext cx="3657600" cy="28254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457201"/>
            <a:ext cx="3657600" cy="28254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8952" y="457200"/>
            <a:ext cx="3657600" cy="47982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8952" y="996948"/>
            <a:ext cx="3657600" cy="2286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152" y="457200"/>
            <a:ext cx="3657600" cy="47982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996948"/>
            <a:ext cx="3657600" cy="2286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1" name="Straight Connector 10"/>
          <p:cNvCxnSpPr/>
          <p:nvPr/>
        </p:nvCxnSpPr>
        <p:spPr>
          <a:xfrm>
            <a:off x="758952" y="937022"/>
            <a:ext cx="3657600"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937022"/>
            <a:ext cx="3657600" cy="1191"/>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3429000"/>
            <a:ext cx="6784848" cy="1200150"/>
          </a:xfrm>
        </p:spPr>
        <p:txBody>
          <a:bodyPr anchor="b">
            <a:normAutofit/>
          </a:bodyPr>
          <a:lstStyle>
            <a:lvl1pPr algn="l">
              <a:defRPr sz="5400" b="0"/>
            </a:lvl1pPr>
          </a:lstStyle>
          <a:p>
            <a:r>
              <a:rPr lang="en-US"/>
              <a:t>Click to edit Master title style</a:t>
            </a:r>
          </a:p>
        </p:txBody>
      </p:sp>
      <p:sp>
        <p:nvSpPr>
          <p:cNvPr id="3" name="Content Placeholder 2"/>
          <p:cNvSpPr>
            <a:spLocks noGrp="1"/>
          </p:cNvSpPr>
          <p:nvPr>
            <p:ph idx="1"/>
          </p:nvPr>
        </p:nvSpPr>
        <p:spPr>
          <a:xfrm>
            <a:off x="3710866" y="342900"/>
            <a:ext cx="4594934" cy="30860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2" y="342900"/>
            <a:ext cx="2673657" cy="30861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rot="5400000">
            <a:off x="2153444" y="1885752"/>
            <a:ext cx="28575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3429000"/>
            <a:ext cx="6784848" cy="1200150"/>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p:cNvSpPr>
          <p:nvPr>
            <p:ph type="pic" idx="1"/>
          </p:nvPr>
        </p:nvSpPr>
        <p:spPr>
          <a:xfrm>
            <a:off x="777240" y="342900"/>
            <a:ext cx="7543800" cy="21717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0392" y="2628900"/>
            <a:ext cx="7391400" cy="603647"/>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3429000"/>
            <a:ext cx="6781800" cy="120015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762000" y="514350"/>
            <a:ext cx="7543800" cy="2914650"/>
          </a:xfrm>
          <a:prstGeom prst="rect">
            <a:avLst/>
          </a:prstGeom>
        </p:spPr>
        <p:txBody>
          <a:bodyPr vert="horz" lIns="91440" tIns="45720" rIns="91440" bIns="45720" rtlCol="0" anchor="ctr"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48400" y="4656582"/>
            <a:ext cx="2133600" cy="273844"/>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3"/>
          </p:nvPr>
        </p:nvSpPr>
        <p:spPr>
          <a:xfrm>
            <a:off x="762000" y="4656582"/>
            <a:ext cx="4873869" cy="273844"/>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dirty="0"/>
          </a:p>
        </p:txBody>
      </p:sp>
      <p:sp>
        <p:nvSpPr>
          <p:cNvPr id="6" name="Slide Number Placeholder 5"/>
          <p:cNvSpPr>
            <a:spLocks noGrp="1"/>
          </p:cNvSpPr>
          <p:nvPr>
            <p:ph type="sldNum" sz="quarter" idx="4"/>
          </p:nvPr>
        </p:nvSpPr>
        <p:spPr>
          <a:xfrm>
            <a:off x="7620000" y="4265676"/>
            <a:ext cx="762000" cy="273844"/>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pPr marL="0" lvl="0" indent="0" algn="r" rtl="0">
              <a:spcBef>
                <a:spcPts val="0"/>
              </a:spcBef>
              <a:spcAft>
                <a:spcPts val="0"/>
              </a:spcAft>
              <a:buNone/>
            </a:pPr>
            <a:fld id="{00000000-1234-1234-1234-123412341234}" type="slidenum">
              <a:rPr lang="en" smtClean="0"/>
              <a:t>‹#›</a:t>
            </a:fld>
            <a:endParaRPr lang="en"/>
          </a:p>
        </p:txBody>
      </p:sp>
      <p:sp>
        <p:nvSpPr>
          <p:cNvPr id="8" name="Rectangle 7"/>
          <p:cNvSpPr/>
          <p:nvPr/>
        </p:nvSpPr>
        <p:spPr>
          <a:xfrm>
            <a:off x="777240" y="0"/>
            <a:ext cx="7543800"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4629150"/>
            <a:ext cx="7543800" cy="2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Lst>
  <p:hf sldNum="0" hdr="0" ft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458400" y="438069"/>
            <a:ext cx="8685600" cy="12134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E69138"/>
                </a:solidFill>
                <a:latin typeface="Arial"/>
                <a:ea typeface="Arial"/>
                <a:cs typeface="Arial"/>
                <a:sym typeface="Arial"/>
              </a:rPr>
              <a:t>Indian Institute of Information </a:t>
            </a:r>
            <a:br>
              <a:rPr lang="en" b="1" dirty="0">
                <a:solidFill>
                  <a:srgbClr val="E69138"/>
                </a:solidFill>
                <a:latin typeface="Arial"/>
                <a:ea typeface="Arial"/>
                <a:cs typeface="Arial"/>
                <a:sym typeface="Arial"/>
              </a:rPr>
            </a:br>
            <a:r>
              <a:rPr lang="en" b="1" dirty="0">
                <a:solidFill>
                  <a:srgbClr val="E69138"/>
                </a:solidFill>
                <a:latin typeface="Arial"/>
                <a:ea typeface="Arial"/>
                <a:cs typeface="Arial"/>
                <a:sym typeface="Arial"/>
              </a:rPr>
              <a:t>Technology Kalyani</a:t>
            </a:r>
            <a:endParaRPr dirty="0">
              <a:solidFill>
                <a:srgbClr val="E69138"/>
              </a:solidFill>
            </a:endParaRPr>
          </a:p>
        </p:txBody>
      </p:sp>
      <p:sp>
        <p:nvSpPr>
          <p:cNvPr id="141" name="Google Shape;141;p14"/>
          <p:cNvSpPr txBox="1">
            <a:spLocks noGrp="1"/>
          </p:cNvSpPr>
          <p:nvPr>
            <p:ph type="body" idx="1"/>
          </p:nvPr>
        </p:nvSpPr>
        <p:spPr>
          <a:xfrm>
            <a:off x="229524" y="3300055"/>
            <a:ext cx="4272600" cy="1405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b="1" dirty="0">
                <a:solidFill>
                  <a:srgbClr val="FF0000"/>
                </a:solidFill>
                <a:latin typeface="Arial"/>
                <a:ea typeface="Arial"/>
                <a:cs typeface="Arial"/>
                <a:sym typeface="Arial"/>
              </a:rPr>
              <a:t>Submitted to:			</a:t>
            </a:r>
            <a:endParaRPr sz="1700" b="1" dirty="0">
              <a:solidFill>
                <a:srgbClr val="FF0000"/>
              </a:solidFill>
              <a:latin typeface="Arial"/>
              <a:ea typeface="Arial"/>
              <a:cs typeface="Arial"/>
              <a:sym typeface="Arial"/>
            </a:endParaRPr>
          </a:p>
          <a:p>
            <a:pPr marL="0" lvl="0" indent="0" algn="l" rtl="0">
              <a:lnSpc>
                <a:spcPct val="115000"/>
              </a:lnSpc>
              <a:spcBef>
                <a:spcPts val="0"/>
              </a:spcBef>
              <a:spcAft>
                <a:spcPts val="0"/>
              </a:spcAft>
              <a:buNone/>
            </a:pPr>
            <a:r>
              <a:rPr lang="en" sz="1700" b="1" dirty="0">
                <a:solidFill>
                  <a:srgbClr val="FF0000"/>
                </a:solidFill>
                <a:latin typeface="Arial"/>
                <a:ea typeface="Arial"/>
                <a:cs typeface="Arial"/>
                <a:sym typeface="Arial"/>
              </a:rPr>
              <a:t>Dr. Debasish Bera</a:t>
            </a:r>
            <a:endParaRPr sz="1700" b="1" dirty="0">
              <a:solidFill>
                <a:srgbClr val="FF0000"/>
              </a:solidFill>
              <a:latin typeface="Arial"/>
              <a:ea typeface="Arial"/>
              <a:cs typeface="Arial"/>
              <a:sym typeface="Arial"/>
            </a:endParaRPr>
          </a:p>
          <a:p>
            <a:pPr marL="0" lvl="0" indent="0" algn="l" rtl="0">
              <a:lnSpc>
                <a:spcPct val="115000"/>
              </a:lnSpc>
              <a:spcBef>
                <a:spcPts val="0"/>
              </a:spcBef>
              <a:spcAft>
                <a:spcPts val="0"/>
              </a:spcAft>
              <a:buNone/>
            </a:pPr>
            <a:r>
              <a:rPr lang="en" sz="1700" b="1" dirty="0">
                <a:solidFill>
                  <a:srgbClr val="FF0000"/>
                </a:solidFill>
                <a:latin typeface="Arial"/>
                <a:ea typeface="Arial"/>
                <a:cs typeface="Arial"/>
                <a:sym typeface="Arial"/>
              </a:rPr>
              <a:t>Assistant Professor</a:t>
            </a:r>
            <a:endParaRPr sz="1700" b="1" dirty="0">
              <a:solidFill>
                <a:srgbClr val="FF0000"/>
              </a:solidFill>
              <a:latin typeface="Arial"/>
              <a:ea typeface="Arial"/>
              <a:cs typeface="Arial"/>
              <a:sym typeface="Arial"/>
            </a:endParaRPr>
          </a:p>
          <a:p>
            <a:pPr marL="0" lvl="0" indent="0" algn="l" rtl="0">
              <a:spcBef>
                <a:spcPts val="0"/>
              </a:spcBef>
              <a:spcAft>
                <a:spcPts val="1600"/>
              </a:spcAft>
              <a:buNone/>
            </a:pPr>
            <a:r>
              <a:rPr lang="en" sz="1700" b="1" dirty="0">
                <a:solidFill>
                  <a:srgbClr val="FF0000"/>
                </a:solidFill>
                <a:latin typeface="Arial"/>
                <a:ea typeface="Arial"/>
                <a:cs typeface="Arial"/>
                <a:sym typeface="Arial"/>
              </a:rPr>
              <a:t>IIIT KALYANI</a:t>
            </a:r>
            <a:endParaRPr dirty="0">
              <a:solidFill>
                <a:srgbClr val="FF0000"/>
              </a:solidFill>
            </a:endParaRPr>
          </a:p>
        </p:txBody>
      </p:sp>
      <p:sp>
        <p:nvSpPr>
          <p:cNvPr id="143" name="Google Shape;143;p14"/>
          <p:cNvSpPr txBox="1">
            <a:spLocks noGrp="1"/>
          </p:cNvSpPr>
          <p:nvPr>
            <p:ph type="body" idx="4294967295"/>
          </p:nvPr>
        </p:nvSpPr>
        <p:spPr>
          <a:xfrm>
            <a:off x="4870450" y="3294063"/>
            <a:ext cx="4273550" cy="1787525"/>
          </a:xfrm>
          <a:prstGeom prst="rect">
            <a:avLst/>
          </a:prstGeom>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700" b="1" dirty="0">
                <a:solidFill>
                  <a:srgbClr val="FF0000"/>
                </a:solidFill>
                <a:latin typeface="Arial"/>
                <a:ea typeface="Arial"/>
                <a:cs typeface="Arial"/>
                <a:sym typeface="Arial"/>
              </a:rPr>
              <a:t>Submitted by:</a:t>
            </a:r>
            <a:endParaRPr sz="1700" b="1" dirty="0">
              <a:solidFill>
                <a:srgbClr val="FF0000"/>
              </a:solidFill>
              <a:latin typeface="Arial"/>
              <a:ea typeface="Arial"/>
              <a:cs typeface="Arial"/>
              <a:sym typeface="Arial"/>
            </a:endParaRPr>
          </a:p>
          <a:p>
            <a:pPr marL="0" lvl="0" indent="0" algn="r" rtl="0">
              <a:lnSpc>
                <a:spcPct val="115000"/>
              </a:lnSpc>
              <a:spcBef>
                <a:spcPts val="0"/>
              </a:spcBef>
              <a:spcAft>
                <a:spcPts val="0"/>
              </a:spcAft>
              <a:buNone/>
            </a:pPr>
            <a:r>
              <a:rPr lang="en" sz="1700" b="1" dirty="0">
                <a:solidFill>
                  <a:srgbClr val="FF0000"/>
                </a:solidFill>
                <a:latin typeface="Arial"/>
                <a:ea typeface="Arial"/>
                <a:cs typeface="Arial"/>
                <a:sym typeface="Arial"/>
              </a:rPr>
              <a:t>Rajnish Singh [CSE/19061/488]</a:t>
            </a:r>
          </a:p>
          <a:p>
            <a:pPr marL="0" lvl="0" indent="0" algn="r" rtl="0">
              <a:lnSpc>
                <a:spcPct val="115000"/>
              </a:lnSpc>
              <a:spcBef>
                <a:spcPts val="0"/>
              </a:spcBef>
              <a:spcAft>
                <a:spcPts val="0"/>
              </a:spcAft>
              <a:buNone/>
            </a:pPr>
            <a:r>
              <a:rPr lang="it-IT" sz="1700" b="1" dirty="0">
                <a:solidFill>
                  <a:srgbClr val="FF0000"/>
                </a:solidFill>
                <a:latin typeface="Arial"/>
                <a:ea typeface="Arial"/>
                <a:cs typeface="Arial"/>
                <a:sym typeface="Arial"/>
              </a:rPr>
              <a:t>Akash Singh [CSE/19007/434]</a:t>
            </a:r>
            <a:endParaRPr sz="1700" b="1" dirty="0">
              <a:solidFill>
                <a:srgbClr val="FF0000"/>
              </a:solidFill>
              <a:latin typeface="Arial"/>
              <a:ea typeface="Arial"/>
              <a:cs typeface="Arial"/>
              <a:sym typeface="Arial"/>
            </a:endParaRPr>
          </a:p>
          <a:p>
            <a:pPr marL="0" lvl="0" indent="0" algn="r" rtl="0">
              <a:spcBef>
                <a:spcPts val="0"/>
              </a:spcBef>
              <a:spcAft>
                <a:spcPts val="1600"/>
              </a:spcAft>
              <a:buNone/>
            </a:pPr>
            <a:r>
              <a:rPr lang="en" sz="1700" b="1" dirty="0">
                <a:solidFill>
                  <a:srgbClr val="FF0000"/>
                </a:solidFill>
                <a:latin typeface="Arial"/>
                <a:ea typeface="Arial"/>
                <a:cs typeface="Arial"/>
                <a:sym typeface="Arial"/>
              </a:rPr>
              <a:t>Harshit Sharma [CSE/19033/460]</a:t>
            </a:r>
          </a:p>
          <a:p>
            <a:pPr marL="0" lvl="0" indent="0" algn="r" rtl="0">
              <a:spcBef>
                <a:spcPts val="0"/>
              </a:spcBef>
              <a:spcAft>
                <a:spcPts val="1600"/>
              </a:spcAft>
              <a:buNone/>
            </a:pPr>
            <a:endParaRPr lang="en" sz="1700" b="1" dirty="0">
              <a:solidFill>
                <a:srgbClr val="FF0000"/>
              </a:solidFill>
              <a:latin typeface="Arial"/>
              <a:ea typeface="Arial"/>
              <a:cs typeface="Arial"/>
              <a:sym typeface="Arial"/>
            </a:endParaRPr>
          </a:p>
        </p:txBody>
      </p:sp>
      <p:pic>
        <p:nvPicPr>
          <p:cNvPr id="6" name="Picture 5">
            <a:extLst>
              <a:ext uri="{FF2B5EF4-FFF2-40B4-BE49-F238E27FC236}">
                <a16:creationId xmlns:a16="http://schemas.microsoft.com/office/drawing/2014/main" id="{8E2E46CA-1118-4562-BDCD-118B9C12D648}"/>
              </a:ext>
            </a:extLst>
          </p:cNvPr>
          <p:cNvPicPr/>
          <p:nvPr/>
        </p:nvPicPr>
        <p:blipFill>
          <a:blip r:embed="rId3">
            <a:extLst>
              <a:ext uri="{28A0092B-C50C-407E-A947-70E740481C1C}">
                <a14:useLocalDpi xmlns:a14="http://schemas.microsoft.com/office/drawing/2010/main" val="0"/>
              </a:ext>
            </a:extLst>
          </a:blip>
          <a:stretch>
            <a:fillRect/>
          </a:stretch>
        </p:blipFill>
        <p:spPr>
          <a:xfrm>
            <a:off x="914401" y="456485"/>
            <a:ext cx="1026368" cy="989760"/>
          </a:xfrm>
          <a:prstGeom prst="rect">
            <a:avLst/>
          </a:prstGeom>
        </p:spPr>
      </p:pic>
      <p:sp>
        <p:nvSpPr>
          <p:cNvPr id="2" name="Rectangle 1"/>
          <p:cNvSpPr/>
          <p:nvPr/>
        </p:nvSpPr>
        <p:spPr>
          <a:xfrm>
            <a:off x="1618796" y="1920586"/>
            <a:ext cx="5881738" cy="584775"/>
          </a:xfrm>
          <a:prstGeom prst="rect">
            <a:avLst/>
          </a:prstGeom>
        </p:spPr>
        <p:txBody>
          <a:bodyPr wrap="none">
            <a:spAutoFit/>
          </a:bodyPr>
          <a:lstStyle/>
          <a:p>
            <a:r>
              <a:rPr lang="en" sz="3200" b="1" dirty="0">
                <a:latin typeface="EB Garamond"/>
                <a:ea typeface="EB Garamond"/>
                <a:cs typeface="EB Garamond"/>
                <a:sym typeface="EB Garamond"/>
              </a:rPr>
              <a:t>Topic: Disease Prediction 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 calcmode="lin" valueType="num">
                                      <p:cBhvr>
                                        <p:cTn id="13" dur="1000" fill="hold"/>
                                        <p:tgtEl>
                                          <p:spTgt spid="6"/>
                                        </p:tgtEl>
                                        <p:attrNameLst>
                                          <p:attrName>style.rotation</p:attrName>
                                        </p:attrNameLst>
                                      </p:cBhvr>
                                      <p:tavLst>
                                        <p:tav tm="0">
                                          <p:val>
                                            <p:fltVal val="90"/>
                                          </p:val>
                                        </p:tav>
                                        <p:tav tm="100000">
                                          <p:val>
                                            <p:fltVal val="0"/>
                                          </p:val>
                                        </p:tav>
                                      </p:tavLst>
                                    </p:anim>
                                    <p:animEffect transition="in" filter="fade">
                                      <p:cBhvr>
                                        <p:cTn id="14" dur="10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141">
                                            <p:txEl>
                                              <p:pRg st="0" end="0"/>
                                            </p:txEl>
                                          </p:spTgt>
                                        </p:tgtEl>
                                        <p:attrNameLst>
                                          <p:attrName>style.visibility</p:attrName>
                                        </p:attrNameLst>
                                      </p:cBhvr>
                                      <p:to>
                                        <p:strVal val="visible"/>
                                      </p:to>
                                    </p:set>
                                    <p:animEffect transition="in" filter="wheel(1)">
                                      <p:cBhvr>
                                        <p:cTn id="19" dur="2000"/>
                                        <p:tgtEl>
                                          <p:spTgt spid="141">
                                            <p:txEl>
                                              <p:pRg st="0" end="0"/>
                                            </p:txEl>
                                          </p:spTgt>
                                        </p:tgtEl>
                                      </p:cBhvr>
                                    </p:animEffect>
                                  </p:childTnLst>
                                </p:cTn>
                              </p:par>
                              <p:par>
                                <p:cTn id="20" presetID="21" presetClass="entr" presetSubtype="1" fill="hold" nodeType="withEffect">
                                  <p:stCondLst>
                                    <p:cond delay="0"/>
                                  </p:stCondLst>
                                  <p:childTnLst>
                                    <p:set>
                                      <p:cBhvr>
                                        <p:cTn id="21" dur="1" fill="hold">
                                          <p:stCondLst>
                                            <p:cond delay="0"/>
                                          </p:stCondLst>
                                        </p:cTn>
                                        <p:tgtEl>
                                          <p:spTgt spid="141">
                                            <p:txEl>
                                              <p:pRg st="1" end="1"/>
                                            </p:txEl>
                                          </p:spTgt>
                                        </p:tgtEl>
                                        <p:attrNameLst>
                                          <p:attrName>style.visibility</p:attrName>
                                        </p:attrNameLst>
                                      </p:cBhvr>
                                      <p:to>
                                        <p:strVal val="visible"/>
                                      </p:to>
                                    </p:set>
                                    <p:animEffect transition="in" filter="wheel(1)">
                                      <p:cBhvr>
                                        <p:cTn id="22" dur="2000"/>
                                        <p:tgtEl>
                                          <p:spTgt spid="141">
                                            <p:txEl>
                                              <p:pRg st="1" end="1"/>
                                            </p:txEl>
                                          </p:spTgt>
                                        </p:tgtEl>
                                      </p:cBhvr>
                                    </p:animEffect>
                                  </p:childTnLst>
                                </p:cTn>
                              </p:par>
                              <p:par>
                                <p:cTn id="23" presetID="21" presetClass="entr" presetSubtype="1" fill="hold" nodeType="withEffect">
                                  <p:stCondLst>
                                    <p:cond delay="0"/>
                                  </p:stCondLst>
                                  <p:childTnLst>
                                    <p:set>
                                      <p:cBhvr>
                                        <p:cTn id="24" dur="1" fill="hold">
                                          <p:stCondLst>
                                            <p:cond delay="0"/>
                                          </p:stCondLst>
                                        </p:cTn>
                                        <p:tgtEl>
                                          <p:spTgt spid="141">
                                            <p:txEl>
                                              <p:pRg st="2" end="2"/>
                                            </p:txEl>
                                          </p:spTgt>
                                        </p:tgtEl>
                                        <p:attrNameLst>
                                          <p:attrName>style.visibility</p:attrName>
                                        </p:attrNameLst>
                                      </p:cBhvr>
                                      <p:to>
                                        <p:strVal val="visible"/>
                                      </p:to>
                                    </p:set>
                                    <p:animEffect transition="in" filter="wheel(1)">
                                      <p:cBhvr>
                                        <p:cTn id="25" dur="2000"/>
                                        <p:tgtEl>
                                          <p:spTgt spid="141">
                                            <p:txEl>
                                              <p:pRg st="2" end="2"/>
                                            </p:txEl>
                                          </p:spTgt>
                                        </p:tgtEl>
                                      </p:cBhvr>
                                    </p:animEffect>
                                  </p:childTnLst>
                                </p:cTn>
                              </p:par>
                              <p:par>
                                <p:cTn id="26" presetID="21" presetClass="entr" presetSubtype="1" fill="hold" nodeType="withEffect">
                                  <p:stCondLst>
                                    <p:cond delay="0"/>
                                  </p:stCondLst>
                                  <p:childTnLst>
                                    <p:set>
                                      <p:cBhvr>
                                        <p:cTn id="27" dur="1" fill="hold">
                                          <p:stCondLst>
                                            <p:cond delay="0"/>
                                          </p:stCondLst>
                                        </p:cTn>
                                        <p:tgtEl>
                                          <p:spTgt spid="141">
                                            <p:txEl>
                                              <p:pRg st="3" end="3"/>
                                            </p:txEl>
                                          </p:spTgt>
                                        </p:tgtEl>
                                        <p:attrNameLst>
                                          <p:attrName>style.visibility</p:attrName>
                                        </p:attrNameLst>
                                      </p:cBhvr>
                                      <p:to>
                                        <p:strVal val="visible"/>
                                      </p:to>
                                    </p:set>
                                    <p:animEffect transition="in" filter="wheel(1)">
                                      <p:cBhvr>
                                        <p:cTn id="28" dur="2000"/>
                                        <p:tgtEl>
                                          <p:spTgt spid="141">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143">
                                            <p:txEl>
                                              <p:pRg st="0" end="0"/>
                                            </p:txEl>
                                          </p:spTgt>
                                        </p:tgtEl>
                                        <p:attrNameLst>
                                          <p:attrName>style.visibility</p:attrName>
                                        </p:attrNameLst>
                                      </p:cBhvr>
                                      <p:to>
                                        <p:strVal val="visible"/>
                                      </p:to>
                                    </p:set>
                                    <p:animEffect transition="in" filter="wheel(1)">
                                      <p:cBhvr>
                                        <p:cTn id="33" dur="2000"/>
                                        <p:tgtEl>
                                          <p:spTgt spid="143">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143">
                                            <p:txEl>
                                              <p:pRg st="1" end="1"/>
                                            </p:txEl>
                                          </p:spTgt>
                                        </p:tgtEl>
                                        <p:attrNameLst>
                                          <p:attrName>style.visibility</p:attrName>
                                        </p:attrNameLst>
                                      </p:cBhvr>
                                      <p:to>
                                        <p:strVal val="visible"/>
                                      </p:to>
                                    </p:set>
                                    <p:animEffect transition="in" filter="wheel(1)">
                                      <p:cBhvr>
                                        <p:cTn id="38" dur="2000"/>
                                        <p:tgtEl>
                                          <p:spTgt spid="143">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143">
                                            <p:txEl>
                                              <p:pRg st="2" end="2"/>
                                            </p:txEl>
                                          </p:spTgt>
                                        </p:tgtEl>
                                        <p:attrNameLst>
                                          <p:attrName>style.visibility</p:attrName>
                                        </p:attrNameLst>
                                      </p:cBhvr>
                                      <p:to>
                                        <p:strVal val="visible"/>
                                      </p:to>
                                    </p:set>
                                    <p:animEffect transition="in" filter="wheel(1)">
                                      <p:cBhvr>
                                        <p:cTn id="43" dur="2000"/>
                                        <p:tgtEl>
                                          <p:spTgt spid="143">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143">
                                            <p:txEl>
                                              <p:pRg st="3" end="3"/>
                                            </p:txEl>
                                          </p:spTgt>
                                        </p:tgtEl>
                                        <p:attrNameLst>
                                          <p:attrName>style.visibility</p:attrName>
                                        </p:attrNameLst>
                                      </p:cBhvr>
                                      <p:to>
                                        <p:strVal val="visible"/>
                                      </p:to>
                                    </p:set>
                                    <p:animEffect transition="in" filter="wheel(1)">
                                      <p:cBhvr>
                                        <p:cTn id="48" dur="2000"/>
                                        <p:tgtEl>
                                          <p:spTgt spid="1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p:bldP spid="14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5861" y="525133"/>
            <a:ext cx="7837715" cy="3693319"/>
          </a:xfrm>
          <a:prstGeom prst="rect">
            <a:avLst/>
          </a:prstGeom>
        </p:spPr>
        <p:txBody>
          <a:bodyPr wrap="square">
            <a:spAutoFit/>
          </a:bodyPr>
          <a:lstStyle/>
          <a:p>
            <a:r>
              <a:rPr lang="en-US" b="1" dirty="0">
                <a:solidFill>
                  <a:srgbClr val="0070C0"/>
                </a:solidFill>
              </a:rPr>
              <a:t>The Network’s Master Equation</a:t>
            </a:r>
          </a:p>
          <a:p>
            <a:endParaRPr lang="en-US" b="1" dirty="0">
              <a:solidFill>
                <a:srgbClr val="0070C0"/>
              </a:solidFill>
            </a:endParaRPr>
          </a:p>
          <a:p>
            <a:r>
              <a:rPr lang="en-US" dirty="0">
                <a:latin typeface="Calibri" pitchFamily="34" charset="0"/>
                <a:cs typeface="Calibri" pitchFamily="34" charset="0"/>
              </a:rPr>
              <a:t>A Bayes Network is a directed acyclic graph on n nodes. The nodes, call them X1, X2, …, </a:t>
            </a:r>
            <a:r>
              <a:rPr lang="en-US" dirty="0" err="1">
                <a:latin typeface="Calibri" pitchFamily="34" charset="0"/>
                <a:cs typeface="Calibri" pitchFamily="34" charset="0"/>
              </a:rPr>
              <a:t>Xn</a:t>
            </a:r>
            <a:r>
              <a:rPr lang="en-US" dirty="0">
                <a:latin typeface="Calibri" pitchFamily="34" charset="0"/>
                <a:cs typeface="Calibri" pitchFamily="34" charset="0"/>
              </a:rPr>
              <a:t>, model random variables. The arcs model interactions among them.</a:t>
            </a:r>
          </a:p>
          <a:p>
            <a:r>
              <a:rPr lang="en-US" dirty="0"/>
              <a:t>The structure of the network factors the joint distribution over the n variables as</a:t>
            </a:r>
          </a:p>
          <a:p>
            <a:endParaRPr lang="en-US" dirty="0"/>
          </a:p>
          <a:p>
            <a:r>
              <a:rPr lang="en-US" dirty="0"/>
              <a:t>	P(X1, X2, …, </a:t>
            </a:r>
            <a:r>
              <a:rPr lang="en-US" dirty="0" err="1"/>
              <a:t>Xn</a:t>
            </a:r>
            <a:r>
              <a:rPr lang="en-US" dirty="0"/>
              <a:t>) = </a:t>
            </a:r>
            <a:r>
              <a:rPr lang="el-GR" dirty="0"/>
              <a:t>Π</a:t>
            </a:r>
            <a:r>
              <a:rPr lang="en-US" dirty="0"/>
              <a:t> (</a:t>
            </a:r>
            <a:r>
              <a:rPr lang="en-US" sz="1600" dirty="0"/>
              <a:t>Xi | Parents(Xi</a:t>
            </a:r>
            <a:r>
              <a:rPr lang="en-US" dirty="0"/>
              <a:t>) )</a:t>
            </a:r>
          </a:p>
          <a:p>
            <a:endParaRPr lang="en-US" dirty="0"/>
          </a:p>
          <a:p>
            <a:r>
              <a:rPr lang="en-US" dirty="0"/>
              <a:t>All have the same 5 nodes S1, S2, S3, S4, S5.</a:t>
            </a:r>
          </a:p>
          <a:p>
            <a:r>
              <a:rPr lang="en-US" dirty="0"/>
              <a:t>Our first network will have no arcs NOR will have any parents either.</a:t>
            </a:r>
          </a:p>
          <a:p>
            <a:r>
              <a:rPr lang="en-US" dirty="0"/>
              <a:t>P(S1,S2,S3,S4,S5) = P(S1)P(S2)P(S3)P(S4)P(S5)</a:t>
            </a:r>
          </a:p>
          <a:p>
            <a:r>
              <a:rPr lang="en-US" dirty="0"/>
              <a:t>Our second network, the graph is a single path S1 → S2 → S3 → S4 → S5. </a:t>
            </a:r>
          </a:p>
          <a:p>
            <a:r>
              <a:rPr lang="en-US" dirty="0"/>
              <a:t>Node S1 does not have any parents. Node S2’s parent is S1 Etc.</a:t>
            </a:r>
          </a:p>
        </p:txBody>
      </p:sp>
    </p:spTree>
    <p:extLst>
      <p:ext uri="{BB962C8B-B14F-4D97-AF65-F5344CB8AC3E}">
        <p14:creationId xmlns:p14="http://schemas.microsoft.com/office/powerpoint/2010/main" val="2663232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1141" y="437833"/>
            <a:ext cx="7753732" cy="2308324"/>
          </a:xfrm>
          <a:prstGeom prst="rect">
            <a:avLst/>
          </a:prstGeom>
        </p:spPr>
        <p:txBody>
          <a:bodyPr wrap="square">
            <a:spAutoFit/>
          </a:bodyPr>
          <a:lstStyle/>
          <a:p>
            <a:endParaRPr lang="en-US" dirty="0"/>
          </a:p>
          <a:p>
            <a:r>
              <a:rPr lang="en-US" dirty="0"/>
              <a:t>	P(S1,S2,S3,S4,S5) = P(S1)P(S2|S1)P(S3|S2)P(S4|S3)P(S5|S4)</a:t>
            </a:r>
          </a:p>
          <a:p>
            <a:endParaRPr lang="en-US" dirty="0"/>
          </a:p>
          <a:p>
            <a:r>
              <a:rPr lang="en-US" dirty="0"/>
              <a:t>Our third network is the Naive Bayes classifier in which S5 serves as the class variable and S1, S2, S3, and S4 as the predictor variables. </a:t>
            </a:r>
          </a:p>
          <a:p>
            <a:r>
              <a:rPr lang="en-US" dirty="0"/>
              <a:t>		S5 → S1, S5 → S2, S5 → S3, S5 → S4</a:t>
            </a:r>
          </a:p>
          <a:p>
            <a:r>
              <a:rPr lang="en-US" dirty="0"/>
              <a:t>	</a:t>
            </a:r>
          </a:p>
          <a:p>
            <a:r>
              <a:rPr lang="en-US" dirty="0"/>
              <a:t>	P(S1,S2,S3,S4,S5) = P(S1|S5)P(S2|S5)P(S3|S5)P(S4|S5)P(S5)</a:t>
            </a:r>
          </a:p>
        </p:txBody>
      </p:sp>
    </p:spTree>
    <p:extLst>
      <p:ext uri="{BB962C8B-B14F-4D97-AF65-F5344CB8AC3E}">
        <p14:creationId xmlns:p14="http://schemas.microsoft.com/office/powerpoint/2010/main" val="1058098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6571" y="651371"/>
            <a:ext cx="8537510" cy="3970318"/>
          </a:xfrm>
          <a:prstGeom prst="rect">
            <a:avLst/>
          </a:prstGeom>
        </p:spPr>
        <p:txBody>
          <a:bodyPr wrap="square">
            <a:spAutoFit/>
          </a:bodyPr>
          <a:lstStyle/>
          <a:p>
            <a:r>
              <a:rPr lang="en-US" b="1" dirty="0"/>
              <a:t>Example of Bayesian Network on Real </a:t>
            </a:r>
            <a:r>
              <a:rPr lang="en-US" b="1" dirty="0">
                <a:latin typeface="Calibri" pitchFamily="34" charset="0"/>
                <a:cs typeface="Calibri" pitchFamily="34" charset="0"/>
              </a:rPr>
              <a:t>Symptoms and </a:t>
            </a:r>
            <a:r>
              <a:rPr lang="en-US" b="1" dirty="0"/>
              <a:t>Diseases.</a:t>
            </a:r>
          </a:p>
          <a:p>
            <a:r>
              <a:rPr lang="en-US" dirty="0"/>
              <a:t>Consider the network whose variables are flu, fever, cough, stuffy nose, and season. </a:t>
            </a:r>
          </a:p>
          <a:p>
            <a:r>
              <a:rPr lang="en-US" dirty="0"/>
              <a:t>For simplicity suppose the first four are </a:t>
            </a:r>
            <a:r>
              <a:rPr lang="en-US" dirty="0" err="1"/>
              <a:t>boolean</a:t>
            </a:r>
            <a:r>
              <a:rPr lang="en-US" dirty="0"/>
              <a:t> (yes/no) and the third categorical (spring, summer, fall, winter).</a:t>
            </a:r>
          </a:p>
          <a:p>
            <a:r>
              <a:rPr lang="en-US" dirty="0"/>
              <a:t>Causal modeling would yield the following arcs:</a:t>
            </a:r>
          </a:p>
          <a:p>
            <a:r>
              <a:rPr lang="en-US" dirty="0">
                <a:solidFill>
                  <a:srgbClr val="0070C0"/>
                </a:solidFill>
              </a:rPr>
              <a:t>flu → fever, flu → cough, flu → stuffy nose.</a:t>
            </a:r>
          </a:p>
          <a:p>
            <a:r>
              <a:rPr lang="en-US" dirty="0"/>
              <a:t>We want the probability that we have flu, given that we have a fever, cough, stuffy nose. </a:t>
            </a:r>
          </a:p>
          <a:p>
            <a:r>
              <a:rPr lang="en-US" dirty="0"/>
              <a:t>Let’s formally express this as</a:t>
            </a:r>
          </a:p>
          <a:p>
            <a:r>
              <a:rPr lang="en-US" dirty="0"/>
              <a:t>P(flu | fever, cough, stuffy nose, season) </a:t>
            </a:r>
          </a:p>
          <a:p>
            <a:r>
              <a:rPr lang="en-US" dirty="0"/>
              <a:t>numerator(x) = P(fever | flu = x) * P(cough | flu = x) * P(stuffy nose | flu = x) *</a:t>
            </a:r>
          </a:p>
          <a:p>
            <a:r>
              <a:rPr lang="en-US" dirty="0"/>
              <a:t>					P(season | flu=x) * P(flu=x)</a:t>
            </a:r>
          </a:p>
          <a:p>
            <a:r>
              <a:rPr lang="en-US" dirty="0">
                <a:solidFill>
                  <a:srgbClr val="0070C0"/>
                </a:solidFill>
              </a:rPr>
              <a:t>P(flu=yes | fever, cough, stuffy nose, season) = </a:t>
            </a:r>
          </a:p>
          <a:p>
            <a:r>
              <a:rPr lang="en-US" dirty="0">
                <a:solidFill>
                  <a:srgbClr val="0070C0"/>
                </a:solidFill>
              </a:rPr>
              <a:t>								numerator(yes) / ( numerator(yes)+numerator(no))</a:t>
            </a:r>
          </a:p>
          <a:p>
            <a:endParaRPr lang="en-US" dirty="0">
              <a:solidFill>
                <a:srgbClr val="0070C0"/>
              </a:solidFill>
            </a:endParaRPr>
          </a:p>
        </p:txBody>
      </p:sp>
    </p:spTree>
    <p:extLst>
      <p:ext uri="{BB962C8B-B14F-4D97-AF65-F5344CB8AC3E}">
        <p14:creationId xmlns:p14="http://schemas.microsoft.com/office/powerpoint/2010/main" val="817899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5273" y="607794"/>
            <a:ext cx="8668139" cy="646331"/>
          </a:xfrm>
          <a:prstGeom prst="rect">
            <a:avLst/>
          </a:prstGeom>
        </p:spPr>
        <p:txBody>
          <a:bodyPr wrap="square">
            <a:spAutoFit/>
          </a:bodyPr>
          <a:lstStyle/>
          <a:p>
            <a:r>
              <a:rPr lang="en-US" dirty="0"/>
              <a:t>This is why this network is called a Bayesian network. The inference from symptoms to a disease involves Bayesian reasoning.</a:t>
            </a:r>
          </a:p>
        </p:txBody>
      </p:sp>
      <p:sp>
        <p:nvSpPr>
          <p:cNvPr id="2" name="Rectangle 1"/>
          <p:cNvSpPr/>
          <p:nvPr/>
        </p:nvSpPr>
        <p:spPr>
          <a:xfrm>
            <a:off x="237619" y="1146096"/>
            <a:ext cx="8299888" cy="4524315"/>
          </a:xfrm>
          <a:prstGeom prst="rect">
            <a:avLst/>
          </a:prstGeom>
        </p:spPr>
        <p:txBody>
          <a:bodyPr wrap="square">
            <a:spAutoFit/>
          </a:bodyPr>
          <a:lstStyle/>
          <a:p>
            <a:r>
              <a:rPr lang="en-US" sz="2400" b="1" dirty="0"/>
              <a:t>Implementation of Model:</a:t>
            </a:r>
          </a:p>
          <a:p>
            <a:endParaRPr lang="en-US" b="1" dirty="0"/>
          </a:p>
          <a:p>
            <a:r>
              <a:rPr lang="en-US" b="1" dirty="0"/>
              <a:t>i</a:t>
            </a:r>
            <a:r>
              <a:rPr lang="en-US" sz="2400" b="1" dirty="0"/>
              <a:t>)    Cleaning our data set.</a:t>
            </a:r>
          </a:p>
          <a:p>
            <a:pPr marL="514350" indent="-514350">
              <a:buAutoNum type="romanLcParenR" startAt="2"/>
            </a:pPr>
            <a:r>
              <a:rPr lang="en-US" sz="2400" b="1" dirty="0"/>
              <a:t>Analyzing our cleaned data.</a:t>
            </a:r>
          </a:p>
          <a:p>
            <a:r>
              <a:rPr lang="en-US" sz="2400" b="1" dirty="0"/>
              <a:t>iii)  Adding the dependencies of Symptoms and Diseases.</a:t>
            </a:r>
          </a:p>
          <a:p>
            <a:pPr marL="514350" indent="-514350">
              <a:buAutoNum type="romanLcParenR" startAt="4"/>
            </a:pPr>
            <a:r>
              <a:rPr lang="en-US" sz="2400" b="1" dirty="0"/>
              <a:t>Predict on Data.</a:t>
            </a:r>
          </a:p>
          <a:p>
            <a:pPr marL="514350" indent="-514350">
              <a:buAutoNum type="romanLcParenR" startAt="5"/>
            </a:pPr>
            <a:r>
              <a:rPr lang="en-US" sz="2400" b="1" dirty="0"/>
              <a:t>Calculate the Joint Probability of Diseases.</a:t>
            </a:r>
          </a:p>
          <a:p>
            <a:pPr marL="514350" indent="-514350">
              <a:buAutoNum type="romanLcParenR" startAt="5"/>
            </a:pPr>
            <a:r>
              <a:rPr lang="en-US" sz="2400" b="1" dirty="0"/>
              <a:t>Accuracy</a:t>
            </a:r>
          </a:p>
          <a:p>
            <a:endParaRPr lang="en-US" sz="2400" b="1" dirty="0"/>
          </a:p>
          <a:p>
            <a:endParaRPr lang="en-US" sz="2400" b="1" dirty="0"/>
          </a:p>
          <a:p>
            <a:endParaRPr lang="en-US" b="1" dirty="0"/>
          </a:p>
          <a:p>
            <a:endParaRPr lang="en-US" b="1" dirty="0"/>
          </a:p>
          <a:p>
            <a:endParaRPr lang="en-US" dirty="0"/>
          </a:p>
        </p:txBody>
      </p:sp>
    </p:spTree>
    <p:extLst>
      <p:ext uri="{BB962C8B-B14F-4D97-AF65-F5344CB8AC3E}">
        <p14:creationId xmlns:p14="http://schemas.microsoft.com/office/powerpoint/2010/main" val="2437390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0587" y="412052"/>
            <a:ext cx="8742783" cy="1908215"/>
          </a:xfrm>
          <a:prstGeom prst="rect">
            <a:avLst/>
          </a:prstGeom>
        </p:spPr>
        <p:txBody>
          <a:bodyPr wrap="square">
            <a:spAutoFit/>
          </a:bodyPr>
          <a:lstStyle/>
          <a:p>
            <a:r>
              <a:rPr lang="en-US" sz="2800" b="1" dirty="0">
                <a:solidFill>
                  <a:srgbClr val="0070C0"/>
                </a:solidFill>
                <a:latin typeface="Calibri" pitchFamily="34" charset="0"/>
                <a:cs typeface="Calibri" pitchFamily="34" charset="0"/>
              </a:rPr>
              <a:t>Conclusion: </a:t>
            </a:r>
          </a:p>
          <a:p>
            <a:r>
              <a:rPr lang="en-US" dirty="0">
                <a:latin typeface="Calibri" pitchFamily="34" charset="0"/>
                <a:cs typeface="Calibri" pitchFamily="34" charset="0"/>
              </a:rPr>
              <a:t>		   	      After the analysis of data set we concluded that it was working accurately with given symptoms as parameter but to increase accuracy and make it practically useful we added the multi- parameter as constraints of age, gender, season and past medical history. It’s working accurately and with increase in data set it will become more and more accurate and useful.</a:t>
            </a:r>
          </a:p>
        </p:txBody>
      </p:sp>
    </p:spTree>
    <p:extLst>
      <p:ext uri="{BB962C8B-B14F-4D97-AF65-F5344CB8AC3E}">
        <p14:creationId xmlns:p14="http://schemas.microsoft.com/office/powerpoint/2010/main" val="3223278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9" name="Google Shape;269;p32"/>
          <p:cNvSpPr txBox="1">
            <a:spLocks noGrp="1"/>
          </p:cNvSpPr>
          <p:nvPr>
            <p:ph type="title"/>
          </p:nvPr>
        </p:nvSpPr>
        <p:spPr>
          <a:xfrm>
            <a:off x="219983" y="755868"/>
            <a:ext cx="7669500" cy="78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0070C0"/>
                </a:solidFill>
                <a:latin typeface="EB Garamond Regular"/>
                <a:ea typeface="EB Garamond Regular"/>
                <a:cs typeface="EB Garamond Regular"/>
                <a:sym typeface="EB Garamond Regular"/>
              </a:rPr>
              <a:t>REFERENCES</a:t>
            </a:r>
            <a:endParaRPr b="1" dirty="0">
              <a:solidFill>
                <a:srgbClr val="0070C0"/>
              </a:solidFill>
              <a:latin typeface="EB Garamond Regular"/>
              <a:ea typeface="EB Garamond Regular"/>
              <a:cs typeface="EB Garamond Regular"/>
              <a:sym typeface="EB Garamond Regular"/>
            </a:endParaRPr>
          </a:p>
        </p:txBody>
      </p:sp>
      <p:sp>
        <p:nvSpPr>
          <p:cNvPr id="268" name="Google Shape;268;p32"/>
          <p:cNvSpPr txBox="1">
            <a:spLocks noGrp="1"/>
          </p:cNvSpPr>
          <p:nvPr>
            <p:ph type="body" idx="1"/>
          </p:nvPr>
        </p:nvSpPr>
        <p:spPr>
          <a:xfrm>
            <a:off x="494522" y="1250075"/>
            <a:ext cx="8412028" cy="365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rgbClr val="FF0000"/>
                </a:solidFill>
                <a:latin typeface="Calibri" pitchFamily="34" charset="0"/>
                <a:ea typeface="Comfortaa Regular"/>
                <a:cs typeface="Calibri" pitchFamily="34" charset="0"/>
                <a:sym typeface="Comfortaa Regular"/>
              </a:rPr>
              <a:t>[1]  Dataset was taken from:Kaggle Database</a:t>
            </a:r>
          </a:p>
          <a:p>
            <a:pPr marL="0" lvl="0" indent="0" algn="l" rtl="0">
              <a:spcBef>
                <a:spcPts val="0"/>
              </a:spcBef>
              <a:spcAft>
                <a:spcPts val="0"/>
              </a:spcAft>
              <a:buNone/>
            </a:pPr>
            <a:endParaRPr lang="en" sz="1600" dirty="0">
              <a:solidFill>
                <a:srgbClr val="FF0000"/>
              </a:solidFill>
              <a:latin typeface="Calibri" pitchFamily="34" charset="0"/>
              <a:ea typeface="Comfortaa Regular"/>
              <a:cs typeface="Calibri" pitchFamily="34" charset="0"/>
              <a:sym typeface="Comfortaa Regular"/>
            </a:endParaRPr>
          </a:p>
          <a:p>
            <a:pPr marL="0" lvl="0" indent="0" algn="l" rtl="0">
              <a:spcBef>
                <a:spcPts val="0"/>
              </a:spcBef>
              <a:spcAft>
                <a:spcPts val="0"/>
              </a:spcAft>
              <a:buNone/>
            </a:pPr>
            <a:r>
              <a:rPr lang="en" sz="1600" dirty="0">
                <a:solidFill>
                  <a:srgbClr val="FF0000"/>
                </a:solidFill>
                <a:latin typeface="Calibri" pitchFamily="34" charset="0"/>
                <a:ea typeface="Comfortaa Regular"/>
                <a:cs typeface="Calibri" pitchFamily="34" charset="0"/>
                <a:sym typeface="Comfortaa Regular"/>
              </a:rPr>
              <a:t>[2]</a:t>
            </a:r>
            <a:r>
              <a:rPr lang="en-US" sz="1600" dirty="0">
                <a:solidFill>
                  <a:srgbClr val="FF0000"/>
                </a:solidFill>
                <a:latin typeface="Calibri" pitchFamily="34" charset="0"/>
                <a:cs typeface="Calibri" pitchFamily="34" charset="0"/>
              </a:rPr>
              <a:t>  </a:t>
            </a:r>
            <a:r>
              <a:rPr lang="en-US" sz="1600" u="sng" dirty="0">
                <a:solidFill>
                  <a:srgbClr val="FF0000"/>
                </a:solidFill>
                <a:latin typeface="Calibri" pitchFamily="34" charset="0"/>
                <a:cs typeface="Calibri" pitchFamily="34" charset="0"/>
              </a:rPr>
              <a:t>https://machinelearningmastery.com/introduction-to-bayesian-belief-networks/</a:t>
            </a:r>
          </a:p>
          <a:p>
            <a:pPr marL="0" indent="0">
              <a:spcBef>
                <a:spcPts val="1600"/>
              </a:spcBef>
              <a:buNone/>
            </a:pPr>
            <a:r>
              <a:rPr lang="en" sz="1600" dirty="0">
                <a:solidFill>
                  <a:srgbClr val="FF0000"/>
                </a:solidFill>
                <a:latin typeface="Calibri" pitchFamily="34" charset="0"/>
                <a:ea typeface="Comfortaa Regular"/>
                <a:cs typeface="Calibri" pitchFamily="34" charset="0"/>
                <a:sym typeface="Comfortaa Regular"/>
              </a:rPr>
              <a:t>[3]  </a:t>
            </a:r>
            <a:r>
              <a:rPr lang="en-US" sz="1600" u="sng" dirty="0">
                <a:solidFill>
                  <a:srgbClr val="FF0000"/>
                </a:solidFill>
                <a:latin typeface="Calibri" pitchFamily="34" charset="0"/>
                <a:cs typeface="Calibri" pitchFamily="34" charset="0"/>
              </a:rPr>
              <a:t>https://analyticsindiamag.com/a-guide-to-inferencing-with-bayesian-network-in-python/</a:t>
            </a:r>
          </a:p>
          <a:p>
            <a:pPr marL="0" indent="0">
              <a:spcBef>
                <a:spcPts val="1600"/>
              </a:spcBef>
              <a:buNone/>
            </a:pPr>
            <a:r>
              <a:rPr lang="en" sz="1600" dirty="0">
                <a:solidFill>
                  <a:srgbClr val="FF0000"/>
                </a:solidFill>
                <a:latin typeface="Calibri" pitchFamily="34" charset="0"/>
                <a:ea typeface="Comfortaa Regular"/>
                <a:cs typeface="Calibri" pitchFamily="34" charset="0"/>
                <a:sym typeface="Comfortaa Regular"/>
              </a:rPr>
              <a:t>[4] </a:t>
            </a:r>
            <a:r>
              <a:rPr lang="en-US" sz="1600" u="sng" dirty="0">
                <a:solidFill>
                  <a:srgbClr val="FF0000"/>
                </a:solidFill>
                <a:latin typeface="Calibri" pitchFamily="34" charset="0"/>
                <a:ea typeface="Comfortaa Regular"/>
                <a:cs typeface="Calibri" pitchFamily="34" charset="0"/>
                <a:sym typeface="Comfortaa Regular"/>
              </a:rPr>
              <a:t>https://www.mygreatlearning.com/blog/bayesian-network/</a:t>
            </a:r>
          </a:p>
          <a:p>
            <a:pPr marL="0" indent="0">
              <a:spcBef>
                <a:spcPts val="1600"/>
              </a:spcBef>
              <a:buNone/>
            </a:pPr>
            <a:r>
              <a:rPr lang="en" sz="1600" dirty="0">
                <a:solidFill>
                  <a:srgbClr val="FF0000"/>
                </a:solidFill>
                <a:latin typeface="Calibri" pitchFamily="34" charset="0"/>
                <a:ea typeface="Comfortaa Regular"/>
                <a:cs typeface="Calibri" pitchFamily="34" charset="0"/>
                <a:sym typeface="Comfortaa Regular"/>
              </a:rPr>
              <a:t>[5] </a:t>
            </a:r>
            <a:r>
              <a:rPr lang="en-US" sz="1600" dirty="0">
                <a:solidFill>
                  <a:srgbClr val="FF0000"/>
                </a:solidFill>
                <a:latin typeface="Calibri" pitchFamily="34" charset="0"/>
                <a:ea typeface="Comfortaa Regular"/>
                <a:cs typeface="Calibri" pitchFamily="34" charset="0"/>
                <a:sym typeface="Comfortaa Regular"/>
              </a:rPr>
              <a:t>https://www.upgrad.com/blog/bayesian-network-example/</a:t>
            </a:r>
            <a:endParaRPr lang="en" sz="1600" dirty="0">
              <a:solidFill>
                <a:srgbClr val="FF0000"/>
              </a:solidFill>
              <a:latin typeface="Calibri" pitchFamily="34" charset="0"/>
              <a:ea typeface="Comfortaa Regular"/>
              <a:cs typeface="Calibri" pitchFamily="34" charset="0"/>
              <a:sym typeface="Comfortaa Regular"/>
            </a:endParaRPr>
          </a:p>
          <a:p>
            <a:pPr marL="0" lvl="0" indent="0" algn="l" rtl="0">
              <a:spcBef>
                <a:spcPts val="1600"/>
              </a:spcBef>
              <a:spcAft>
                <a:spcPts val="1600"/>
              </a:spcAft>
              <a:buNone/>
            </a:pPr>
            <a:r>
              <a:rPr lang="en" sz="1600" dirty="0">
                <a:solidFill>
                  <a:srgbClr val="FF0000"/>
                </a:solidFill>
                <a:latin typeface="Calibri" pitchFamily="34" charset="0"/>
                <a:ea typeface="Comfortaa Regular"/>
                <a:cs typeface="Calibri" pitchFamily="34" charset="0"/>
                <a:sym typeface="Comfortaa Regular"/>
              </a:rPr>
              <a:t>[5]  Web referance Javatpoint and coursera deeplearing tutorial by Andrew NG.</a:t>
            </a:r>
          </a:p>
          <a:p>
            <a:pPr marL="0" lvl="0" indent="0" algn="l" rtl="0">
              <a:spcBef>
                <a:spcPts val="1600"/>
              </a:spcBef>
              <a:spcAft>
                <a:spcPts val="1600"/>
              </a:spcAft>
              <a:buNone/>
            </a:pPr>
            <a:endParaRPr sz="1600" dirty="0">
              <a:solidFill>
                <a:srgbClr val="FF0000"/>
              </a:solidFill>
              <a:latin typeface="Comfortaa Regular"/>
              <a:ea typeface="Comfortaa Regular"/>
              <a:cs typeface="Comfortaa Regular"/>
              <a:sym typeface="Comfortaa Regul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69"/>
                                        </p:tgtEl>
                                        <p:attrNameLst>
                                          <p:attrName>style.visibility</p:attrName>
                                        </p:attrNameLst>
                                      </p:cBhvr>
                                      <p:to>
                                        <p:strVal val="visible"/>
                                      </p:to>
                                    </p:set>
                                    <p:animEffect transition="in" filter="wheel(1)">
                                      <p:cBhvr>
                                        <p:cTn id="7" dur="2000"/>
                                        <p:tgtEl>
                                          <p:spTgt spid="269"/>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268">
                                            <p:txEl>
                                              <p:pRg st="0" end="0"/>
                                            </p:txEl>
                                          </p:spTgt>
                                        </p:tgtEl>
                                        <p:attrNameLst>
                                          <p:attrName>style.visibility</p:attrName>
                                        </p:attrNameLst>
                                      </p:cBhvr>
                                      <p:to>
                                        <p:strVal val="visible"/>
                                      </p:to>
                                    </p:set>
                                    <p:anim calcmode="lin" valueType="num">
                                      <p:cBhvr>
                                        <p:cTn id="12" dur="1000" fill="hold"/>
                                        <p:tgtEl>
                                          <p:spTgt spid="268">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268">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268">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26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268">
                                            <p:txEl>
                                              <p:pRg st="2" end="2"/>
                                            </p:txEl>
                                          </p:spTgt>
                                        </p:tgtEl>
                                        <p:attrNameLst>
                                          <p:attrName>style.visibility</p:attrName>
                                        </p:attrNameLst>
                                      </p:cBhvr>
                                      <p:to>
                                        <p:strVal val="visible"/>
                                      </p:to>
                                    </p:set>
                                    <p:anim calcmode="lin" valueType="num">
                                      <p:cBhvr>
                                        <p:cTn id="20" dur="1000" fill="hold"/>
                                        <p:tgtEl>
                                          <p:spTgt spid="268">
                                            <p:txEl>
                                              <p:pRg st="2" end="2"/>
                                            </p:txEl>
                                          </p:spTgt>
                                        </p:tgtEl>
                                        <p:attrNameLst>
                                          <p:attrName>ppt_w</p:attrName>
                                        </p:attrNameLst>
                                      </p:cBhvr>
                                      <p:tavLst>
                                        <p:tav tm="0">
                                          <p:val>
                                            <p:fltVal val="0"/>
                                          </p:val>
                                        </p:tav>
                                        <p:tav tm="100000">
                                          <p:val>
                                            <p:strVal val="#ppt_w"/>
                                          </p:val>
                                        </p:tav>
                                      </p:tavLst>
                                    </p:anim>
                                    <p:anim calcmode="lin" valueType="num">
                                      <p:cBhvr>
                                        <p:cTn id="21" dur="1000" fill="hold"/>
                                        <p:tgtEl>
                                          <p:spTgt spid="268">
                                            <p:txEl>
                                              <p:pRg st="2" end="2"/>
                                            </p:txEl>
                                          </p:spTgt>
                                        </p:tgtEl>
                                        <p:attrNameLst>
                                          <p:attrName>ppt_h</p:attrName>
                                        </p:attrNameLst>
                                      </p:cBhvr>
                                      <p:tavLst>
                                        <p:tav tm="0">
                                          <p:val>
                                            <p:fltVal val="0"/>
                                          </p:val>
                                        </p:tav>
                                        <p:tav tm="100000">
                                          <p:val>
                                            <p:strVal val="#ppt_h"/>
                                          </p:val>
                                        </p:tav>
                                      </p:tavLst>
                                    </p:anim>
                                    <p:anim calcmode="lin" valueType="num">
                                      <p:cBhvr>
                                        <p:cTn id="22" dur="1000" fill="hold"/>
                                        <p:tgtEl>
                                          <p:spTgt spid="268">
                                            <p:txEl>
                                              <p:pRg st="2" end="2"/>
                                            </p:txEl>
                                          </p:spTgt>
                                        </p:tgtEl>
                                        <p:attrNameLst>
                                          <p:attrName>style.rotation</p:attrName>
                                        </p:attrNameLst>
                                      </p:cBhvr>
                                      <p:tavLst>
                                        <p:tav tm="0">
                                          <p:val>
                                            <p:fltVal val="90"/>
                                          </p:val>
                                        </p:tav>
                                        <p:tav tm="100000">
                                          <p:val>
                                            <p:fltVal val="0"/>
                                          </p:val>
                                        </p:tav>
                                      </p:tavLst>
                                    </p:anim>
                                    <p:animEffect transition="in" filter="fade">
                                      <p:cBhvr>
                                        <p:cTn id="23" dur="1000"/>
                                        <p:tgtEl>
                                          <p:spTgt spid="26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268">
                                            <p:txEl>
                                              <p:pRg st="3" end="3"/>
                                            </p:txEl>
                                          </p:spTgt>
                                        </p:tgtEl>
                                        <p:attrNameLst>
                                          <p:attrName>style.visibility</p:attrName>
                                        </p:attrNameLst>
                                      </p:cBhvr>
                                      <p:to>
                                        <p:strVal val="visible"/>
                                      </p:to>
                                    </p:set>
                                    <p:anim calcmode="lin" valueType="num">
                                      <p:cBhvr>
                                        <p:cTn id="28" dur="1000" fill="hold"/>
                                        <p:tgtEl>
                                          <p:spTgt spid="268">
                                            <p:txEl>
                                              <p:pRg st="3" end="3"/>
                                            </p:txEl>
                                          </p:spTgt>
                                        </p:tgtEl>
                                        <p:attrNameLst>
                                          <p:attrName>ppt_w</p:attrName>
                                        </p:attrNameLst>
                                      </p:cBhvr>
                                      <p:tavLst>
                                        <p:tav tm="0">
                                          <p:val>
                                            <p:fltVal val="0"/>
                                          </p:val>
                                        </p:tav>
                                        <p:tav tm="100000">
                                          <p:val>
                                            <p:strVal val="#ppt_w"/>
                                          </p:val>
                                        </p:tav>
                                      </p:tavLst>
                                    </p:anim>
                                    <p:anim calcmode="lin" valueType="num">
                                      <p:cBhvr>
                                        <p:cTn id="29" dur="1000" fill="hold"/>
                                        <p:tgtEl>
                                          <p:spTgt spid="268">
                                            <p:txEl>
                                              <p:pRg st="3" end="3"/>
                                            </p:txEl>
                                          </p:spTgt>
                                        </p:tgtEl>
                                        <p:attrNameLst>
                                          <p:attrName>ppt_h</p:attrName>
                                        </p:attrNameLst>
                                      </p:cBhvr>
                                      <p:tavLst>
                                        <p:tav tm="0">
                                          <p:val>
                                            <p:fltVal val="0"/>
                                          </p:val>
                                        </p:tav>
                                        <p:tav tm="100000">
                                          <p:val>
                                            <p:strVal val="#ppt_h"/>
                                          </p:val>
                                        </p:tav>
                                      </p:tavLst>
                                    </p:anim>
                                    <p:anim calcmode="lin" valueType="num">
                                      <p:cBhvr>
                                        <p:cTn id="30" dur="1000" fill="hold"/>
                                        <p:tgtEl>
                                          <p:spTgt spid="268">
                                            <p:txEl>
                                              <p:pRg st="3" end="3"/>
                                            </p:txEl>
                                          </p:spTgt>
                                        </p:tgtEl>
                                        <p:attrNameLst>
                                          <p:attrName>style.rotation</p:attrName>
                                        </p:attrNameLst>
                                      </p:cBhvr>
                                      <p:tavLst>
                                        <p:tav tm="0">
                                          <p:val>
                                            <p:fltVal val="90"/>
                                          </p:val>
                                        </p:tav>
                                        <p:tav tm="100000">
                                          <p:val>
                                            <p:fltVal val="0"/>
                                          </p:val>
                                        </p:tav>
                                      </p:tavLst>
                                    </p:anim>
                                    <p:animEffect transition="in" filter="fade">
                                      <p:cBhvr>
                                        <p:cTn id="31" dur="1000"/>
                                        <p:tgtEl>
                                          <p:spTgt spid="268">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268">
                                            <p:txEl>
                                              <p:pRg st="4" end="4"/>
                                            </p:txEl>
                                          </p:spTgt>
                                        </p:tgtEl>
                                        <p:attrNameLst>
                                          <p:attrName>style.visibility</p:attrName>
                                        </p:attrNameLst>
                                      </p:cBhvr>
                                      <p:to>
                                        <p:strVal val="visible"/>
                                      </p:to>
                                    </p:set>
                                    <p:anim calcmode="lin" valueType="num">
                                      <p:cBhvr>
                                        <p:cTn id="36" dur="1000" fill="hold"/>
                                        <p:tgtEl>
                                          <p:spTgt spid="268">
                                            <p:txEl>
                                              <p:pRg st="4" end="4"/>
                                            </p:txEl>
                                          </p:spTgt>
                                        </p:tgtEl>
                                        <p:attrNameLst>
                                          <p:attrName>ppt_w</p:attrName>
                                        </p:attrNameLst>
                                      </p:cBhvr>
                                      <p:tavLst>
                                        <p:tav tm="0">
                                          <p:val>
                                            <p:fltVal val="0"/>
                                          </p:val>
                                        </p:tav>
                                        <p:tav tm="100000">
                                          <p:val>
                                            <p:strVal val="#ppt_w"/>
                                          </p:val>
                                        </p:tav>
                                      </p:tavLst>
                                    </p:anim>
                                    <p:anim calcmode="lin" valueType="num">
                                      <p:cBhvr>
                                        <p:cTn id="37" dur="1000" fill="hold"/>
                                        <p:tgtEl>
                                          <p:spTgt spid="268">
                                            <p:txEl>
                                              <p:pRg st="4" end="4"/>
                                            </p:txEl>
                                          </p:spTgt>
                                        </p:tgtEl>
                                        <p:attrNameLst>
                                          <p:attrName>ppt_h</p:attrName>
                                        </p:attrNameLst>
                                      </p:cBhvr>
                                      <p:tavLst>
                                        <p:tav tm="0">
                                          <p:val>
                                            <p:fltVal val="0"/>
                                          </p:val>
                                        </p:tav>
                                        <p:tav tm="100000">
                                          <p:val>
                                            <p:strVal val="#ppt_h"/>
                                          </p:val>
                                        </p:tav>
                                      </p:tavLst>
                                    </p:anim>
                                    <p:anim calcmode="lin" valueType="num">
                                      <p:cBhvr>
                                        <p:cTn id="38" dur="1000" fill="hold"/>
                                        <p:tgtEl>
                                          <p:spTgt spid="268">
                                            <p:txEl>
                                              <p:pRg st="4" end="4"/>
                                            </p:txEl>
                                          </p:spTgt>
                                        </p:tgtEl>
                                        <p:attrNameLst>
                                          <p:attrName>style.rotation</p:attrName>
                                        </p:attrNameLst>
                                      </p:cBhvr>
                                      <p:tavLst>
                                        <p:tav tm="0">
                                          <p:val>
                                            <p:fltVal val="90"/>
                                          </p:val>
                                        </p:tav>
                                        <p:tav tm="100000">
                                          <p:val>
                                            <p:fltVal val="0"/>
                                          </p:val>
                                        </p:tav>
                                      </p:tavLst>
                                    </p:anim>
                                    <p:animEffect transition="in" filter="fade">
                                      <p:cBhvr>
                                        <p:cTn id="39" dur="1000"/>
                                        <p:tgtEl>
                                          <p:spTgt spid="268">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grpId="0" nodeType="clickEffect">
                                  <p:stCondLst>
                                    <p:cond delay="0"/>
                                  </p:stCondLst>
                                  <p:childTnLst>
                                    <p:set>
                                      <p:cBhvr>
                                        <p:cTn id="43" dur="1" fill="hold">
                                          <p:stCondLst>
                                            <p:cond delay="0"/>
                                          </p:stCondLst>
                                        </p:cTn>
                                        <p:tgtEl>
                                          <p:spTgt spid="268">
                                            <p:txEl>
                                              <p:pRg st="5" end="5"/>
                                            </p:txEl>
                                          </p:spTgt>
                                        </p:tgtEl>
                                        <p:attrNameLst>
                                          <p:attrName>style.visibility</p:attrName>
                                        </p:attrNameLst>
                                      </p:cBhvr>
                                      <p:to>
                                        <p:strVal val="visible"/>
                                      </p:to>
                                    </p:set>
                                    <p:anim calcmode="lin" valueType="num">
                                      <p:cBhvr>
                                        <p:cTn id="44" dur="1000" fill="hold"/>
                                        <p:tgtEl>
                                          <p:spTgt spid="268">
                                            <p:txEl>
                                              <p:pRg st="5" end="5"/>
                                            </p:txEl>
                                          </p:spTgt>
                                        </p:tgtEl>
                                        <p:attrNameLst>
                                          <p:attrName>ppt_w</p:attrName>
                                        </p:attrNameLst>
                                      </p:cBhvr>
                                      <p:tavLst>
                                        <p:tav tm="0">
                                          <p:val>
                                            <p:fltVal val="0"/>
                                          </p:val>
                                        </p:tav>
                                        <p:tav tm="100000">
                                          <p:val>
                                            <p:strVal val="#ppt_w"/>
                                          </p:val>
                                        </p:tav>
                                      </p:tavLst>
                                    </p:anim>
                                    <p:anim calcmode="lin" valueType="num">
                                      <p:cBhvr>
                                        <p:cTn id="45" dur="1000" fill="hold"/>
                                        <p:tgtEl>
                                          <p:spTgt spid="268">
                                            <p:txEl>
                                              <p:pRg st="5" end="5"/>
                                            </p:txEl>
                                          </p:spTgt>
                                        </p:tgtEl>
                                        <p:attrNameLst>
                                          <p:attrName>ppt_h</p:attrName>
                                        </p:attrNameLst>
                                      </p:cBhvr>
                                      <p:tavLst>
                                        <p:tav tm="0">
                                          <p:val>
                                            <p:fltVal val="0"/>
                                          </p:val>
                                        </p:tav>
                                        <p:tav tm="100000">
                                          <p:val>
                                            <p:strVal val="#ppt_h"/>
                                          </p:val>
                                        </p:tav>
                                      </p:tavLst>
                                    </p:anim>
                                    <p:anim calcmode="lin" valueType="num">
                                      <p:cBhvr>
                                        <p:cTn id="46" dur="1000" fill="hold"/>
                                        <p:tgtEl>
                                          <p:spTgt spid="268">
                                            <p:txEl>
                                              <p:pRg st="5" end="5"/>
                                            </p:txEl>
                                          </p:spTgt>
                                        </p:tgtEl>
                                        <p:attrNameLst>
                                          <p:attrName>style.rotation</p:attrName>
                                        </p:attrNameLst>
                                      </p:cBhvr>
                                      <p:tavLst>
                                        <p:tav tm="0">
                                          <p:val>
                                            <p:fltVal val="90"/>
                                          </p:val>
                                        </p:tav>
                                        <p:tav tm="100000">
                                          <p:val>
                                            <p:fltVal val="0"/>
                                          </p:val>
                                        </p:tav>
                                      </p:tavLst>
                                    </p:anim>
                                    <p:animEffect transition="in" filter="fade">
                                      <p:cBhvr>
                                        <p:cTn id="47" dur="1000"/>
                                        <p:tgtEl>
                                          <p:spTgt spid="268">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1" presetClass="entr" presetSubtype="0" fill="hold" grpId="0" nodeType="clickEffect">
                                  <p:stCondLst>
                                    <p:cond delay="0"/>
                                  </p:stCondLst>
                                  <p:childTnLst>
                                    <p:set>
                                      <p:cBhvr>
                                        <p:cTn id="51" dur="1" fill="hold">
                                          <p:stCondLst>
                                            <p:cond delay="0"/>
                                          </p:stCondLst>
                                        </p:cTn>
                                        <p:tgtEl>
                                          <p:spTgt spid="268">
                                            <p:txEl>
                                              <p:pRg st="6" end="6"/>
                                            </p:txEl>
                                          </p:spTgt>
                                        </p:tgtEl>
                                        <p:attrNameLst>
                                          <p:attrName>style.visibility</p:attrName>
                                        </p:attrNameLst>
                                      </p:cBhvr>
                                      <p:to>
                                        <p:strVal val="visible"/>
                                      </p:to>
                                    </p:set>
                                    <p:anim calcmode="lin" valueType="num">
                                      <p:cBhvr>
                                        <p:cTn id="52" dur="1000" fill="hold"/>
                                        <p:tgtEl>
                                          <p:spTgt spid="268">
                                            <p:txEl>
                                              <p:pRg st="6" end="6"/>
                                            </p:txEl>
                                          </p:spTgt>
                                        </p:tgtEl>
                                        <p:attrNameLst>
                                          <p:attrName>ppt_w</p:attrName>
                                        </p:attrNameLst>
                                      </p:cBhvr>
                                      <p:tavLst>
                                        <p:tav tm="0">
                                          <p:val>
                                            <p:fltVal val="0"/>
                                          </p:val>
                                        </p:tav>
                                        <p:tav tm="100000">
                                          <p:val>
                                            <p:strVal val="#ppt_w"/>
                                          </p:val>
                                        </p:tav>
                                      </p:tavLst>
                                    </p:anim>
                                    <p:anim calcmode="lin" valueType="num">
                                      <p:cBhvr>
                                        <p:cTn id="53" dur="1000" fill="hold"/>
                                        <p:tgtEl>
                                          <p:spTgt spid="268">
                                            <p:txEl>
                                              <p:pRg st="6" end="6"/>
                                            </p:txEl>
                                          </p:spTgt>
                                        </p:tgtEl>
                                        <p:attrNameLst>
                                          <p:attrName>ppt_h</p:attrName>
                                        </p:attrNameLst>
                                      </p:cBhvr>
                                      <p:tavLst>
                                        <p:tav tm="0">
                                          <p:val>
                                            <p:fltVal val="0"/>
                                          </p:val>
                                        </p:tav>
                                        <p:tav tm="100000">
                                          <p:val>
                                            <p:strVal val="#ppt_h"/>
                                          </p:val>
                                        </p:tav>
                                      </p:tavLst>
                                    </p:anim>
                                    <p:anim calcmode="lin" valueType="num">
                                      <p:cBhvr>
                                        <p:cTn id="54" dur="1000" fill="hold"/>
                                        <p:tgtEl>
                                          <p:spTgt spid="268">
                                            <p:txEl>
                                              <p:pRg st="6" end="6"/>
                                            </p:txEl>
                                          </p:spTgt>
                                        </p:tgtEl>
                                        <p:attrNameLst>
                                          <p:attrName>style.rotation</p:attrName>
                                        </p:attrNameLst>
                                      </p:cBhvr>
                                      <p:tavLst>
                                        <p:tav tm="0">
                                          <p:val>
                                            <p:fltVal val="90"/>
                                          </p:val>
                                        </p:tav>
                                        <p:tav tm="100000">
                                          <p:val>
                                            <p:fltVal val="0"/>
                                          </p:val>
                                        </p:tav>
                                      </p:tavLst>
                                    </p:anim>
                                    <p:animEffect transition="in" filter="fade">
                                      <p:cBhvr>
                                        <p:cTn id="55" dur="1000"/>
                                        <p:tgtEl>
                                          <p:spTgt spid="26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 grpId="0"/>
      <p:bldP spid="26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3" name="Picture 2">
            <a:extLst>
              <a:ext uri="{FF2B5EF4-FFF2-40B4-BE49-F238E27FC236}">
                <a16:creationId xmlns:a16="http://schemas.microsoft.com/office/drawing/2014/main" id="{89B89D3F-EBD5-4B20-8E7A-9C23B49DF604}"/>
              </a:ext>
            </a:extLst>
          </p:cNvPr>
          <p:cNvPicPr>
            <a:picLocks noChangeAspect="1"/>
          </p:cNvPicPr>
          <p:nvPr/>
        </p:nvPicPr>
        <p:blipFill>
          <a:blip r:embed="rId3"/>
          <a:stretch>
            <a:fillRect/>
          </a:stretch>
        </p:blipFill>
        <p:spPr>
          <a:xfrm rot="20132029">
            <a:off x="1889205" y="1064273"/>
            <a:ext cx="5052087" cy="30149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5780" y="483382"/>
            <a:ext cx="6102220" cy="3416320"/>
          </a:xfrm>
          <a:prstGeom prst="rect">
            <a:avLst/>
          </a:prstGeom>
        </p:spPr>
        <p:txBody>
          <a:bodyPr wrap="square">
            <a:spAutoFit/>
          </a:bodyPr>
          <a:lstStyle/>
          <a:p>
            <a:pPr marL="146050" indent="0">
              <a:buNone/>
            </a:pPr>
            <a:r>
              <a:rPr lang="en-US" b="1" dirty="0"/>
              <a:t>Content:</a:t>
            </a:r>
          </a:p>
          <a:p>
            <a:pPr marL="146050" indent="0">
              <a:buNone/>
            </a:pPr>
            <a:endParaRPr lang="en-US" b="1" dirty="0"/>
          </a:p>
          <a:p>
            <a:pPr marL="488950" indent="-342900">
              <a:buAutoNum type="arabicParenR"/>
            </a:pPr>
            <a:r>
              <a:rPr lang="en-US" b="1" dirty="0"/>
              <a:t>Probabilistic Graphical Models </a:t>
            </a:r>
          </a:p>
          <a:p>
            <a:pPr marL="946150" lvl="1" indent="-342900">
              <a:buFont typeface="Arial" pitchFamily="34" charset="0"/>
              <a:buChar char="•"/>
            </a:pPr>
            <a:r>
              <a:rPr lang="en-US" b="1" dirty="0"/>
              <a:t>Bayesian Network</a:t>
            </a:r>
          </a:p>
          <a:p>
            <a:pPr marL="146050" indent="0">
              <a:buNone/>
            </a:pPr>
            <a:r>
              <a:rPr lang="en-US" b="1" dirty="0"/>
              <a:t>2) Mathematics Behind the Bayesian Network</a:t>
            </a:r>
          </a:p>
          <a:p>
            <a:pPr marL="146050" indent="0">
              <a:buNone/>
            </a:pPr>
            <a:r>
              <a:rPr lang="en-US" b="1" dirty="0"/>
              <a:t>	i)  Direct Acyclic Graph (DAG)</a:t>
            </a:r>
          </a:p>
          <a:p>
            <a:pPr marL="146050" indent="0">
              <a:buNone/>
            </a:pPr>
            <a:r>
              <a:rPr lang="en-US" b="1" dirty="0"/>
              <a:t>	ii) Conditional Probability </a:t>
            </a:r>
          </a:p>
          <a:p>
            <a:pPr marL="146050" indent="0">
              <a:buNone/>
            </a:pPr>
            <a:r>
              <a:rPr lang="en-US" b="1" dirty="0"/>
              <a:t>	ii) Joint Probability </a:t>
            </a:r>
          </a:p>
          <a:p>
            <a:pPr marL="146050" indent="0">
              <a:buNone/>
            </a:pPr>
            <a:r>
              <a:rPr lang="en-US" b="1" dirty="0"/>
              <a:t>3) Implementation of Model</a:t>
            </a:r>
          </a:p>
          <a:p>
            <a:pPr marL="146050"/>
            <a:r>
              <a:rPr lang="en-US" b="1" dirty="0"/>
              <a:t>4) Conclusion </a:t>
            </a:r>
          </a:p>
          <a:p>
            <a:pPr marL="146050" indent="0">
              <a:buNone/>
            </a:pPr>
            <a:endParaRPr lang="en-US" b="1" dirty="0"/>
          </a:p>
          <a:p>
            <a:pPr marL="146050" indent="0">
              <a:buNone/>
            </a:pPr>
            <a:endParaRPr lang="en-US" b="1" dirty="0"/>
          </a:p>
        </p:txBody>
      </p:sp>
    </p:spTree>
    <p:extLst>
      <p:ext uri="{BB962C8B-B14F-4D97-AF65-F5344CB8AC3E}">
        <p14:creationId xmlns:p14="http://schemas.microsoft.com/office/powerpoint/2010/main" val="2473915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3" name="Rectangle 2"/>
          <p:cNvSpPr/>
          <p:nvPr/>
        </p:nvSpPr>
        <p:spPr>
          <a:xfrm>
            <a:off x="186612" y="524769"/>
            <a:ext cx="8742783" cy="1846659"/>
          </a:xfrm>
          <a:prstGeom prst="rect">
            <a:avLst/>
          </a:prstGeom>
        </p:spPr>
        <p:txBody>
          <a:bodyPr wrap="square">
            <a:spAutoFit/>
          </a:bodyPr>
          <a:lstStyle/>
          <a:p>
            <a:r>
              <a:rPr lang="en-US" sz="2400" b="1" dirty="0">
                <a:solidFill>
                  <a:srgbClr val="0070C0"/>
                </a:solidFill>
              </a:rPr>
              <a:t>Probabilistic Graphical Models (PGM): </a:t>
            </a:r>
            <a:r>
              <a:rPr lang="en-US" dirty="0"/>
              <a:t>PGM is a technique of compactly representing Joint Probability Distribution over random variables by exploiting the (conditional) dependencies between the variables. PGM also provides us methods for efficiently doing inference over these joint distributions. Each graphical model is characterized by a graph structure (can be directed, undirected or both) and a set of parameters associated with each graph.</a:t>
            </a:r>
          </a:p>
        </p:txBody>
      </p:sp>
      <p:sp>
        <p:nvSpPr>
          <p:cNvPr id="4" name="Rectangle 3"/>
          <p:cNvSpPr/>
          <p:nvPr/>
        </p:nvSpPr>
        <p:spPr>
          <a:xfrm>
            <a:off x="261256" y="2686551"/>
            <a:ext cx="8752115" cy="1569660"/>
          </a:xfrm>
          <a:prstGeom prst="rect">
            <a:avLst/>
          </a:prstGeom>
        </p:spPr>
        <p:txBody>
          <a:bodyPr wrap="square">
            <a:spAutoFit/>
          </a:bodyPr>
          <a:lstStyle/>
          <a:p>
            <a:r>
              <a:rPr lang="en-US" sz="2400" b="1" dirty="0">
                <a:solidFill>
                  <a:srgbClr val="0070C0"/>
                </a:solidFill>
              </a:rPr>
              <a:t>Bayesian Models:</a:t>
            </a:r>
            <a:r>
              <a:rPr lang="en-US" b="1" dirty="0">
                <a:solidFill>
                  <a:srgbClr val="0070C0"/>
                </a:solidFill>
              </a:rPr>
              <a:t> </a:t>
            </a:r>
            <a:r>
              <a:rPr lang="en-US" dirty="0"/>
              <a:t>A Bayesian Model consists of a Directed Acyclic Graph and Conditional Probability Distributions(CPDs)  tables associated with each of the node.</a:t>
            </a:r>
          </a:p>
          <a:p>
            <a:endParaRPr lang="en-US" dirty="0"/>
          </a:p>
          <a:p>
            <a:pPr marL="400050" indent="-400050">
              <a:buAutoNum type="romanLcParenR"/>
            </a:pPr>
            <a:r>
              <a:rPr lang="en-US" b="1" dirty="0">
                <a:solidFill>
                  <a:srgbClr val="0070C0"/>
                </a:solidFill>
              </a:rPr>
              <a:t>Directed Acyclic Graph </a:t>
            </a:r>
          </a:p>
          <a:p>
            <a:pPr marL="400050" indent="-400050">
              <a:buAutoNum type="romanLcParenR"/>
            </a:pPr>
            <a:r>
              <a:rPr lang="en-US" b="1" dirty="0">
                <a:solidFill>
                  <a:srgbClr val="0070C0"/>
                </a:solidFill>
              </a:rPr>
              <a:t>Conditional Probability Distributions(CPDs)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48" y="587810"/>
            <a:ext cx="6287682" cy="4040155"/>
          </a:xfrm>
        </p:spPr>
        <p:txBody>
          <a:bodyPr>
            <a:noAutofit/>
          </a:bodyPr>
          <a:lstStyle/>
          <a:p>
            <a:r>
              <a:rPr lang="en-US" sz="2400" b="1" dirty="0">
                <a:solidFill>
                  <a:srgbClr val="0070C0"/>
                </a:solidFill>
                <a:latin typeface="Calibri" pitchFamily="34" charset="0"/>
                <a:cs typeface="Calibri" pitchFamily="34" charset="0"/>
              </a:rPr>
              <a:t>Bayesian Network:</a:t>
            </a:r>
            <a:br>
              <a:rPr lang="en-US" sz="1600" b="1" dirty="0">
                <a:latin typeface="Calibri" pitchFamily="34" charset="0"/>
                <a:cs typeface="Calibri" pitchFamily="34" charset="0"/>
              </a:rPr>
            </a:br>
            <a:r>
              <a:rPr lang="en-US" sz="1600" dirty="0">
                <a:latin typeface="Calibri" pitchFamily="34" charset="0"/>
                <a:cs typeface="Calibri" pitchFamily="34" charset="0"/>
              </a:rPr>
              <a:t>A Bayesian network is a model that depicts a set of variables and their conditional dependencies using a directed acyclic graph (DAG). </a:t>
            </a:r>
            <a:br>
              <a:rPr lang="en-US" sz="1600" dirty="0">
                <a:latin typeface="Calibri" pitchFamily="34" charset="0"/>
                <a:cs typeface="Calibri" pitchFamily="34" charset="0"/>
              </a:rPr>
            </a:br>
            <a:r>
              <a:rPr lang="en-US" sz="1600" dirty="0">
                <a:latin typeface="Calibri" pitchFamily="34" charset="0"/>
                <a:cs typeface="Calibri" pitchFamily="34" charset="0"/>
              </a:rPr>
              <a:t>for example, could reflect the probability correlations between diseases and symptoms. Given a set of symptoms, the network may be used to calculate the likelihood of the presence of certain diseases.</a:t>
            </a:r>
            <a:br>
              <a:rPr lang="en-US" sz="1600" dirty="0">
                <a:latin typeface="Calibri" pitchFamily="34" charset="0"/>
                <a:cs typeface="Calibri" pitchFamily="34" charset="0"/>
              </a:rPr>
            </a:br>
            <a:br>
              <a:rPr lang="en-US" sz="1600" dirty="0">
                <a:latin typeface="Calibri" pitchFamily="34" charset="0"/>
                <a:cs typeface="Calibri" pitchFamily="34" charset="0"/>
              </a:rPr>
            </a:br>
            <a:r>
              <a:rPr lang="en-US" sz="2000" b="1" dirty="0">
                <a:solidFill>
                  <a:srgbClr val="0070C0"/>
                </a:solidFill>
                <a:latin typeface="Calibri" pitchFamily="34" charset="0"/>
                <a:cs typeface="Calibri" pitchFamily="34" charset="0"/>
              </a:rPr>
              <a:t>Directed Acyclic Graph (DAG):</a:t>
            </a:r>
            <a:br>
              <a:rPr lang="en-US" sz="1600" dirty="0">
                <a:solidFill>
                  <a:srgbClr val="FFFF00"/>
                </a:solidFill>
                <a:latin typeface="Calibri" pitchFamily="34" charset="0"/>
                <a:cs typeface="Calibri" pitchFamily="34" charset="0"/>
              </a:rPr>
            </a:br>
            <a:r>
              <a:rPr lang="en-US" sz="1600" dirty="0">
                <a:latin typeface="Calibri" pitchFamily="34" charset="0"/>
                <a:cs typeface="Calibri" pitchFamily="34" charset="0"/>
              </a:rPr>
              <a:t>It is a directed graph with no directed cycles. It is made up of vertices and edges (also called arcs), with each edge pointing from one vertex to the next in such a way that following those directions would never lead to a closed-loop. </a:t>
            </a:r>
            <a:br>
              <a:rPr lang="en-US" sz="1600" dirty="0">
                <a:latin typeface="Calibri" pitchFamily="34" charset="0"/>
                <a:cs typeface="Calibri" pitchFamily="34" charset="0"/>
              </a:rPr>
            </a:br>
            <a:r>
              <a:rPr lang="en-US" sz="1600" dirty="0">
                <a:latin typeface="Calibri" pitchFamily="34" charset="0"/>
                <a:cs typeface="Calibri" pitchFamily="34" charset="0"/>
              </a:rPr>
              <a:t>A directed graph is one in which all edge directions are consistent and the vertices can be topologically arranged in a linear order. </a:t>
            </a:r>
            <a:br>
              <a:rPr lang="en-US" sz="1600" dirty="0">
                <a:latin typeface="Calibri" pitchFamily="34" charset="0"/>
                <a:cs typeface="Calibri" pitchFamily="34" charset="0"/>
              </a:rPr>
            </a:br>
            <a:br>
              <a:rPr lang="en-US" sz="1600" dirty="0">
                <a:latin typeface="Calibri" pitchFamily="34" charset="0"/>
                <a:cs typeface="Calibri" pitchFamily="34" charset="0"/>
              </a:rPr>
            </a:br>
            <a:r>
              <a:rPr lang="en-US" sz="1600" b="1" dirty="0">
                <a:latin typeface="Calibri" pitchFamily="34" charset="0"/>
                <a:cs typeface="Calibri" pitchFamily="34" charset="0"/>
              </a:rPr>
              <a:t>	</a:t>
            </a:r>
            <a:endParaRPr lang="en-US" sz="1600" dirty="0">
              <a:latin typeface="Calibri" pitchFamily="34" charset="0"/>
              <a:cs typeface="Calibri" pitchFamily="34" charset="0"/>
            </a:endParaRPr>
          </a:p>
        </p:txBody>
      </p:sp>
      <p:pic>
        <p:nvPicPr>
          <p:cNvPr id="3" name="Picture 2" descr="https://i0.wp.com/analyticsindiamag.com/wp-content/uploads/2021/11/DAG.png?resize=329%2C449&amp;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6072" y="1281564"/>
            <a:ext cx="2365568" cy="3228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693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0796" y="278354"/>
            <a:ext cx="8797261" cy="1200329"/>
          </a:xfrm>
          <a:prstGeom prst="rect">
            <a:avLst/>
          </a:prstGeom>
        </p:spPr>
        <p:txBody>
          <a:bodyPr wrap="square">
            <a:spAutoFit/>
          </a:bodyPr>
          <a:lstStyle/>
          <a:p>
            <a:r>
              <a:rPr lang="en-US" b="1" dirty="0">
                <a:solidFill>
                  <a:srgbClr val="0070C0"/>
                </a:solidFill>
              </a:rPr>
              <a:t>Mathematics Behind the Bayesian Network:</a:t>
            </a:r>
          </a:p>
          <a:p>
            <a:r>
              <a:rPr lang="en-US" dirty="0"/>
              <a:t>An acyclic directed graph is used to create a Bayesian network, which is a probability model.</a:t>
            </a:r>
          </a:p>
          <a:p>
            <a:r>
              <a:rPr lang="en-US" dirty="0"/>
              <a:t>It’s factored by utilizing a single conditional probability distribution for each variable in the </a:t>
            </a:r>
          </a:p>
          <a:p>
            <a:r>
              <a:rPr lang="en-US" dirty="0"/>
              <a:t>model, whose distribution is based on the parents in the graph. </a:t>
            </a:r>
            <a:endParaRPr lang="en-US" dirty="0">
              <a:solidFill>
                <a:srgbClr val="FFFF00"/>
              </a:solidFill>
            </a:endParaRPr>
          </a:p>
        </p:txBody>
      </p:sp>
      <p:sp>
        <p:nvSpPr>
          <p:cNvPr id="2" name="Rectangle 1"/>
          <p:cNvSpPr/>
          <p:nvPr/>
        </p:nvSpPr>
        <p:spPr>
          <a:xfrm>
            <a:off x="150796" y="1160347"/>
            <a:ext cx="8797261" cy="4616648"/>
          </a:xfrm>
          <a:prstGeom prst="rect">
            <a:avLst/>
          </a:prstGeom>
        </p:spPr>
        <p:txBody>
          <a:bodyPr wrap="square">
            <a:spAutoFit/>
          </a:bodyPr>
          <a:lstStyle/>
          <a:p>
            <a:endParaRPr lang="en-US" b="1" dirty="0">
              <a:solidFill>
                <a:srgbClr val="0070C0"/>
              </a:solidFill>
            </a:endParaRPr>
          </a:p>
          <a:p>
            <a:r>
              <a:rPr lang="en-US" sz="2400" b="1" dirty="0">
                <a:solidFill>
                  <a:srgbClr val="0070C0"/>
                </a:solidFill>
              </a:rPr>
              <a:t>Conditional Probability: </a:t>
            </a:r>
          </a:p>
          <a:p>
            <a:r>
              <a:rPr lang="en-US" b="1" dirty="0"/>
              <a:t>It is the measure of the probability of an event occurring given that another event has occurred. In other terms, the conditional probability of an event X is the probability that the event will occur given that event Y has already occurred.</a:t>
            </a:r>
          </a:p>
          <a:p>
            <a:pPr fontAlgn="base"/>
            <a:endParaRPr lang="en-US" dirty="0"/>
          </a:p>
          <a:p>
            <a:pPr fontAlgn="base"/>
            <a:r>
              <a:rPr lang="en-US" b="1" dirty="0"/>
              <a:t>P(X|Y): Probability of event X occurring given that event Y already occurred.</a:t>
            </a:r>
            <a:br>
              <a:rPr lang="en-US" dirty="0"/>
            </a:br>
            <a:r>
              <a:rPr lang="en-US" b="1" dirty="0"/>
              <a:t>If X and Y are dependent events, </a:t>
            </a:r>
          </a:p>
          <a:p>
            <a:pPr fontAlgn="base"/>
            <a:r>
              <a:rPr lang="en-US" b="1" dirty="0"/>
              <a:t>Then,		 P(X|Y) = P(X∩Y)/P(Y)</a:t>
            </a:r>
          </a:p>
          <a:p>
            <a:pPr fontAlgn="base"/>
            <a:endParaRPr lang="en-US" b="1" dirty="0"/>
          </a:p>
          <a:p>
            <a:pPr fontAlgn="base"/>
            <a:r>
              <a:rPr lang="en-US" b="1" dirty="0"/>
              <a:t>If X and Y are independent events, then P(X∩Y) = 0</a:t>
            </a:r>
          </a:p>
          <a:p>
            <a:pPr fontAlgn="base"/>
            <a:r>
              <a:rPr lang="en-US" b="1" dirty="0"/>
              <a:t>Then, 		 P(X|Y) = P(X)</a:t>
            </a:r>
          </a:p>
          <a:p>
            <a:br>
              <a:rPr lang="en-US" dirty="0"/>
            </a:br>
            <a:endParaRPr lang="en-US" b="1" dirty="0">
              <a:solidFill>
                <a:srgbClr val="0070C0"/>
              </a:solidFill>
            </a:endParaRPr>
          </a:p>
          <a:p>
            <a:endParaRPr lang="en-US" b="1" dirty="0">
              <a:solidFill>
                <a:srgbClr val="0070C0"/>
              </a:solidFill>
            </a:endParaRPr>
          </a:p>
          <a:p>
            <a:endParaRPr lang="en-US" b="1" dirty="0">
              <a:solidFill>
                <a:srgbClr val="0070C0"/>
              </a:solidFill>
            </a:endParaRPr>
          </a:p>
        </p:txBody>
      </p:sp>
    </p:spTree>
    <p:extLst>
      <p:ext uri="{BB962C8B-B14F-4D97-AF65-F5344CB8AC3E}">
        <p14:creationId xmlns:p14="http://schemas.microsoft.com/office/powerpoint/2010/main" val="3416111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1885" y="374019"/>
            <a:ext cx="8369559" cy="3631763"/>
          </a:xfrm>
          <a:prstGeom prst="rect">
            <a:avLst/>
          </a:prstGeom>
        </p:spPr>
        <p:txBody>
          <a:bodyPr wrap="square">
            <a:spAutoFit/>
          </a:bodyPr>
          <a:lstStyle/>
          <a:p>
            <a:r>
              <a:rPr lang="en-US" sz="2400" b="1" dirty="0">
                <a:solidFill>
                  <a:srgbClr val="0070C0"/>
                </a:solidFill>
              </a:rPr>
              <a:t>Joint Probability</a:t>
            </a:r>
            <a:br>
              <a:rPr lang="en-US" sz="1600" b="1" i="1" dirty="0"/>
            </a:br>
            <a:r>
              <a:rPr lang="en-US" b="1" dirty="0"/>
              <a:t>It is the measure of two events happening at the same time. </a:t>
            </a:r>
          </a:p>
          <a:p>
            <a:r>
              <a:rPr lang="en-US" b="1" dirty="0"/>
              <a:t>It can be written as P(A∩B)  </a:t>
            </a:r>
          </a:p>
          <a:p>
            <a:r>
              <a:rPr lang="en-US" b="1" dirty="0"/>
              <a:t>		</a:t>
            </a:r>
            <a:r>
              <a:rPr lang="en-US" b="1" dirty="0">
                <a:solidFill>
                  <a:srgbClr val="0070C0"/>
                </a:solidFill>
              </a:rPr>
              <a:t>Joint Probability = P(A∩B)  </a:t>
            </a:r>
          </a:p>
          <a:p>
            <a:endParaRPr lang="en-US" b="1" dirty="0"/>
          </a:p>
          <a:p>
            <a:r>
              <a:rPr lang="en-US" dirty="0"/>
              <a:t>Before we get into an implementation of Bayesian Networks, </a:t>
            </a:r>
          </a:p>
          <a:p>
            <a:r>
              <a:rPr lang="en-US" dirty="0"/>
              <a:t>Let us understand the concept of </a:t>
            </a:r>
            <a:r>
              <a:rPr lang="en-US" b="1" dirty="0"/>
              <a:t>Joint Probability Distribution. </a:t>
            </a:r>
          </a:p>
          <a:p>
            <a:endParaRPr lang="en-US" b="1" dirty="0"/>
          </a:p>
          <a:p>
            <a:r>
              <a:rPr lang="en-US" sz="1600" dirty="0"/>
              <a:t>Consider 3 variables a1, a2 and a3. </a:t>
            </a:r>
          </a:p>
          <a:p>
            <a:r>
              <a:rPr lang="en-US" sz="1600" dirty="0"/>
              <a:t>By definition, the probabilities of all different possible combinations of a1, a2, and a3 are called its Joint Probability Distribution.</a:t>
            </a:r>
          </a:p>
          <a:p>
            <a:r>
              <a:rPr lang="en-US" sz="1600" dirty="0"/>
              <a:t>If P[a1,a2, a3,….., an] is the JPD of the following variables from a1 to an, then there are several ways of calculating the Joint Probability Distribution as a combination of various terms such as,</a:t>
            </a:r>
            <a:endParaRPr lang="en-US" sz="1600" b="1" dirty="0"/>
          </a:p>
        </p:txBody>
      </p:sp>
    </p:spTree>
    <p:extLst>
      <p:ext uri="{BB962C8B-B14F-4D97-AF65-F5344CB8AC3E}">
        <p14:creationId xmlns:p14="http://schemas.microsoft.com/office/powerpoint/2010/main" val="3775915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5191" y="597066"/>
            <a:ext cx="8341567" cy="1754326"/>
          </a:xfrm>
          <a:prstGeom prst="rect">
            <a:avLst/>
          </a:prstGeom>
        </p:spPr>
        <p:txBody>
          <a:bodyPr wrap="square">
            <a:spAutoFit/>
          </a:bodyPr>
          <a:lstStyle/>
          <a:p>
            <a:r>
              <a:rPr lang="en-US" b="1" dirty="0"/>
              <a:t>P[a1,a2, a3,….., an]= P[a1 | a2, a3,….., an] * P[a2, a3,….., an]</a:t>
            </a:r>
          </a:p>
          <a:p>
            <a:r>
              <a:rPr lang="en-US" b="1" dirty="0"/>
              <a:t>				 = P[a1 | a2, a3,….., an] * P[a2 | a3,….., an]….P[an-1|an] * P[an]</a:t>
            </a:r>
          </a:p>
          <a:p>
            <a:endParaRPr lang="en-US" dirty="0"/>
          </a:p>
          <a:p>
            <a:r>
              <a:rPr lang="en-US" b="1" dirty="0"/>
              <a:t>Generalizing the above equation, we can write the Joint Probability Distribution as,</a:t>
            </a:r>
          </a:p>
          <a:p>
            <a:r>
              <a:rPr lang="en-US" b="1" dirty="0"/>
              <a:t>			P(Xi|Xi-1,………, </a:t>
            </a:r>
            <a:r>
              <a:rPr lang="en-US" b="1" dirty="0" err="1"/>
              <a:t>Xn</a:t>
            </a:r>
            <a:r>
              <a:rPr lang="en-US" b="1" dirty="0"/>
              <a:t>) = P(Xi |Parents(Xi ))</a:t>
            </a:r>
            <a:endParaRPr lang="en-US" dirty="0"/>
          </a:p>
          <a:p>
            <a:endParaRPr lang="en-US" dirty="0"/>
          </a:p>
        </p:txBody>
      </p:sp>
    </p:spTree>
    <p:extLst>
      <p:ext uri="{BB962C8B-B14F-4D97-AF65-F5344CB8AC3E}">
        <p14:creationId xmlns:p14="http://schemas.microsoft.com/office/powerpoint/2010/main" val="2992335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603" y="394549"/>
            <a:ext cx="8640147" cy="3046988"/>
          </a:xfrm>
          <a:prstGeom prst="rect">
            <a:avLst/>
          </a:prstGeom>
        </p:spPr>
        <p:txBody>
          <a:bodyPr wrap="square">
            <a:spAutoFit/>
          </a:bodyPr>
          <a:lstStyle/>
          <a:p>
            <a:endParaRPr lang="en-US" sz="800" dirty="0"/>
          </a:p>
          <a:p>
            <a:pPr fontAlgn="base"/>
            <a:r>
              <a:rPr lang="en-US" sz="2400" b="1" dirty="0">
                <a:solidFill>
                  <a:srgbClr val="0070C0"/>
                </a:solidFill>
              </a:rPr>
              <a:t>Example of a Bayesian Network</a:t>
            </a:r>
          </a:p>
          <a:p>
            <a:pPr fontAlgn="base"/>
            <a:r>
              <a:rPr lang="en-US" sz="1600" dirty="0"/>
              <a:t>We can make Bayesian Networks concrete with a small example.</a:t>
            </a:r>
          </a:p>
          <a:p>
            <a:pPr fontAlgn="base"/>
            <a:r>
              <a:rPr lang="en-US" sz="1600" dirty="0"/>
              <a:t>Consider a problem with three random variables: A, B, and C. A is dependent upon B, and C is dependent upon B.</a:t>
            </a:r>
          </a:p>
          <a:p>
            <a:pPr fontAlgn="base"/>
            <a:r>
              <a:rPr lang="en-US" sz="1600" dirty="0"/>
              <a:t>We can state the conditional dependencies as follows:</a:t>
            </a:r>
          </a:p>
          <a:p>
            <a:pPr lvl="0" fontAlgn="base"/>
            <a:r>
              <a:rPr lang="en-US" sz="1600" dirty="0"/>
              <a:t>A is conditionally dependent upon B, e.g. P(A|B)</a:t>
            </a:r>
          </a:p>
          <a:p>
            <a:pPr lvl="0" fontAlgn="base"/>
            <a:r>
              <a:rPr lang="en-US" sz="1600" dirty="0"/>
              <a:t>C is conditionally dependent upon B, e.g. P(C|B)</a:t>
            </a:r>
          </a:p>
          <a:p>
            <a:pPr fontAlgn="base"/>
            <a:r>
              <a:rPr lang="en-US" sz="1600" dirty="0"/>
              <a:t>We know that C and A have no effect on each other.</a:t>
            </a:r>
          </a:p>
          <a:p>
            <a:pPr fontAlgn="base"/>
            <a:r>
              <a:rPr lang="en-US" sz="1600" dirty="0"/>
              <a:t>We can also state the conditional independencies as follows:</a:t>
            </a:r>
          </a:p>
          <a:p>
            <a:pPr lvl="0" fontAlgn="base"/>
            <a:r>
              <a:rPr lang="en-US" sz="1600" dirty="0"/>
              <a:t>A is conditionally independent from C: P(A|B, C)</a:t>
            </a:r>
          </a:p>
          <a:p>
            <a:pPr lvl="0" fontAlgn="base"/>
            <a:r>
              <a:rPr lang="en-US" sz="1600" dirty="0"/>
              <a:t>C is conditionally independent from A: P(C|B, A)</a:t>
            </a:r>
          </a:p>
        </p:txBody>
      </p:sp>
      <p:pic>
        <p:nvPicPr>
          <p:cNvPr id="3" name="Picture 2" descr="Example of a Simple Bayesian Network"/>
          <p:cNvPicPr/>
          <p:nvPr/>
        </p:nvPicPr>
        <p:blipFill>
          <a:blip r:embed="rId2">
            <a:extLst>
              <a:ext uri="{28A0092B-C50C-407E-A947-70E740481C1C}">
                <a14:useLocalDpi xmlns:a14="http://schemas.microsoft.com/office/drawing/2010/main" val="0"/>
              </a:ext>
            </a:extLst>
          </a:blip>
          <a:srcRect/>
          <a:stretch>
            <a:fillRect/>
          </a:stretch>
        </p:blipFill>
        <p:spPr bwMode="auto">
          <a:xfrm>
            <a:off x="6270170" y="1938550"/>
            <a:ext cx="2743200" cy="2333625"/>
          </a:xfrm>
          <a:prstGeom prst="rect">
            <a:avLst/>
          </a:prstGeom>
          <a:noFill/>
          <a:ln>
            <a:noFill/>
          </a:ln>
        </p:spPr>
      </p:pic>
    </p:spTree>
    <p:extLst>
      <p:ext uri="{BB962C8B-B14F-4D97-AF65-F5344CB8AC3E}">
        <p14:creationId xmlns:p14="http://schemas.microsoft.com/office/powerpoint/2010/main" val="2306076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596" y="433495"/>
            <a:ext cx="8742784" cy="3046988"/>
          </a:xfrm>
          <a:prstGeom prst="rect">
            <a:avLst/>
          </a:prstGeom>
        </p:spPr>
        <p:txBody>
          <a:bodyPr wrap="square">
            <a:spAutoFit/>
          </a:bodyPr>
          <a:lstStyle/>
          <a:p>
            <a:pPr fontAlgn="base"/>
            <a:r>
              <a:rPr lang="en-US" sz="1600" dirty="0">
                <a:latin typeface="Calibri" pitchFamily="34" charset="0"/>
                <a:cs typeface="Calibri" pitchFamily="34" charset="0"/>
              </a:rPr>
              <a:t>Notice that the conditional dependence is stated in the presence of the conditional independence. That is, A is conditionally independent of C, or A is conditionally dependent upon B in the presence of C.</a:t>
            </a:r>
          </a:p>
          <a:p>
            <a:pPr fontAlgn="base"/>
            <a:r>
              <a:rPr lang="en-US" sz="1600" dirty="0">
                <a:latin typeface="Calibri" pitchFamily="34" charset="0"/>
                <a:cs typeface="Calibri" pitchFamily="34" charset="0"/>
              </a:rPr>
              <a:t>We might also state the conditional independence of A given C as the conditional dependence of A given B, as A is unaffected by C and can be calculated from A given B alone.</a:t>
            </a:r>
          </a:p>
          <a:p>
            <a:pPr lvl="0" fontAlgn="base"/>
            <a:r>
              <a:rPr lang="en-US" sz="1600" dirty="0">
                <a:latin typeface="Calibri" pitchFamily="34" charset="0"/>
                <a:cs typeface="Calibri" pitchFamily="34" charset="0"/>
              </a:rPr>
              <a:t>P(A|C, B) = P(A|B)</a:t>
            </a:r>
          </a:p>
          <a:p>
            <a:pPr fontAlgn="base"/>
            <a:r>
              <a:rPr lang="en-US" sz="1600" dirty="0">
                <a:latin typeface="Calibri" pitchFamily="34" charset="0"/>
                <a:cs typeface="Calibri" pitchFamily="34" charset="0"/>
              </a:rPr>
              <a:t>We can see that B is unaffected by A and C and has no parents; we can simply state the conditional independence of B from A and C as P(B, P(A|B), P(C|B)) or P(B).</a:t>
            </a:r>
          </a:p>
          <a:p>
            <a:pPr fontAlgn="base"/>
            <a:r>
              <a:rPr lang="en-US" sz="1600" dirty="0">
                <a:latin typeface="Calibri" pitchFamily="34" charset="0"/>
                <a:cs typeface="Calibri" pitchFamily="34" charset="0"/>
              </a:rPr>
              <a:t>We can also write the joint probability of A and C given B or conditioned on B as the product of two conditional probabilities; for example:</a:t>
            </a:r>
          </a:p>
          <a:p>
            <a:pPr lvl="0" fontAlgn="base"/>
            <a:r>
              <a:rPr lang="en-US" sz="1600" dirty="0">
                <a:latin typeface="Calibri" pitchFamily="34" charset="0"/>
                <a:cs typeface="Calibri" pitchFamily="34" charset="0"/>
              </a:rPr>
              <a:t>P(A, C | B) = P(A|B) * P(C|B)</a:t>
            </a:r>
          </a:p>
          <a:p>
            <a:pPr fontAlgn="base"/>
            <a:r>
              <a:rPr lang="en-US" sz="1600" dirty="0">
                <a:latin typeface="Calibri" pitchFamily="34" charset="0"/>
                <a:cs typeface="Calibri" pitchFamily="34" charset="0"/>
              </a:rPr>
              <a:t>The model summarizes the joint probability of P(A, B, C), calculated as:</a:t>
            </a:r>
          </a:p>
          <a:p>
            <a:pPr lvl="0" fontAlgn="base"/>
            <a:r>
              <a:rPr lang="en-US" sz="1600" dirty="0">
                <a:latin typeface="Calibri" pitchFamily="34" charset="0"/>
                <a:cs typeface="Calibri" pitchFamily="34" charset="0"/>
              </a:rPr>
              <a:t>P(A, B, C) = P(A|B) * P(C|B) * P(B)</a:t>
            </a:r>
          </a:p>
        </p:txBody>
      </p:sp>
    </p:spTree>
    <p:extLst>
      <p:ext uri="{BB962C8B-B14F-4D97-AF65-F5344CB8AC3E}">
        <p14:creationId xmlns:p14="http://schemas.microsoft.com/office/powerpoint/2010/main" val="8163369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1243</TotalTime>
  <Words>1854</Words>
  <Application>Microsoft Office PowerPoint</Application>
  <PresentationFormat>On-screen Show (16:9)</PresentationFormat>
  <Paragraphs>127</Paragraphs>
  <Slides>16</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EB Garamond</vt:lpstr>
      <vt:lpstr>Comfortaa Regular</vt:lpstr>
      <vt:lpstr>Arial</vt:lpstr>
      <vt:lpstr>Impact</vt:lpstr>
      <vt:lpstr>Calibri</vt:lpstr>
      <vt:lpstr>Times New Roman</vt:lpstr>
      <vt:lpstr>EB Garamond Regular</vt:lpstr>
      <vt:lpstr>NewsPrint</vt:lpstr>
      <vt:lpstr>Indian Institute of Information  Technology Kalyani</vt:lpstr>
      <vt:lpstr>PowerPoint Presentation</vt:lpstr>
      <vt:lpstr>PowerPoint Presentation</vt:lpstr>
      <vt:lpstr>Bayesian Network: A Bayesian network is a model that depicts a set of variables and their conditional dependencies using a directed acyclic graph (DAG).  for example, could reflect the probability correlations between diseases and symptoms. Given a set of symptoms, the network may be used to calculate the likelihood of the presence of certain diseases.  Directed Acyclic Graph (DAG): It is a directed graph with no directed cycles. It is made up of vertices and edges (also called arcs), with each edge pointing from one vertex to the next in such a way that following those directions would never lead to a closed-loop.  A directed graph is one in which all edge directions are consistent and the vertices can be topologically arranged in a linear order.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Prediction System</dc:title>
  <cp:lastModifiedBy>Rajnish Singh</cp:lastModifiedBy>
  <cp:revision>93</cp:revision>
  <dcterms:modified xsi:type="dcterms:W3CDTF">2022-11-16T13:47:02Z</dcterms:modified>
</cp:coreProperties>
</file>