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9" r:id="rId15"/>
    <p:sldId id="270" r:id="rId16"/>
    <p:sldId id="278" r:id="rId17"/>
    <p:sldId id="271" r:id="rId18"/>
    <p:sldId id="279" r:id="rId19"/>
    <p:sldId id="272" r:id="rId20"/>
    <p:sldId id="273" r:id="rId21"/>
    <p:sldId id="274" r:id="rId22"/>
    <p:sldId id="275" r:id="rId23"/>
    <p:sldId id="276"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Comfortaa" panose="020B0604020202020204" charset="0"/>
      <p:regular r:id="rId32"/>
      <p:bold r:id="rId33"/>
    </p:embeddedFont>
    <p:embeddedFont>
      <p:font typeface="Comfortaa Regular" panose="020B0604020202020204" charset="0"/>
      <p:regular r:id="rId34"/>
      <p:bold r:id="rId35"/>
    </p:embeddedFont>
    <p:embeddedFont>
      <p:font typeface="EB Garamond" panose="00000500000000000000" pitchFamily="2" charset="0"/>
      <p:regular r:id="rId36"/>
      <p:bold r:id="rId37"/>
      <p:italic r:id="rId38"/>
      <p:boldItalic r:id="rId39"/>
    </p:embeddedFont>
    <p:embeddedFont>
      <p:font typeface="EB Garamond Regular" panose="00000500000000000000" charset="0"/>
      <p:regular r:id="rId40"/>
      <p:bold r:id="rId41"/>
      <p:italic r:id="rId42"/>
      <p:boldItalic r:id="rId43"/>
    </p:embeddedFont>
    <p:embeddedFont>
      <p:font typeface="Merriweather" panose="00000500000000000000" pitchFamily="2" charset="0"/>
      <p:regular r:id="rId44"/>
      <p:bold r:id="rId45"/>
      <p:italic r:id="rId46"/>
      <p:boldItalic r:id="rId47"/>
    </p:embeddedFont>
    <p:embeddedFont>
      <p:font typeface="Montserrat" panose="00000500000000000000" pitchFamily="2" charset="0"/>
      <p:regular r:id="rId48"/>
      <p:bold r:id="rId49"/>
      <p:italic r:id="rId50"/>
      <p:bold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4" d="100"/>
          <a:sy n="64" d="100"/>
        </p:scale>
        <p:origin x="88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84ec6267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84ec6267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84ec6267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84ec6267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84ec6267f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84ec6267f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84ec6267f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84ec6267f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84ec6267f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84ec6267f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84ec6267f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84ec6267f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84ec6267f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84ec6267f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84ec6267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84ec6267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84ec6267f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84ec6267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84ec6267f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84ec6267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4ec6267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4ec6267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84ec6267f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84ec6267f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84ec6267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84ec6267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84ec6267f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84ec6267f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84ec6267f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84ec6267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84ec6267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84ec6267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84ec6267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84ec6267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84ec6267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84ec6267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84ec6267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84ec6267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575437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0758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5053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7350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30118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0888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3247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32823589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650697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094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5657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27334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44563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879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11772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35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33728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69920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11/12/2021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0311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29325" y="1448175"/>
            <a:ext cx="58509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u="sng">
                <a:latin typeface="EB Garamond"/>
                <a:ea typeface="EB Garamond"/>
                <a:cs typeface="EB Garamond"/>
                <a:sym typeface="EB Garamond"/>
              </a:rPr>
              <a:t>Disease Prediction System</a:t>
            </a:r>
            <a:endParaRPr sz="4700" b="1" u="sng">
              <a:latin typeface="EB Garamond"/>
              <a:ea typeface="EB Garamond"/>
              <a:cs typeface="EB Garamond"/>
              <a:sym typeface="EB Garamond"/>
            </a:endParaRPr>
          </a:p>
        </p:txBody>
      </p:sp>
      <p:sp>
        <p:nvSpPr>
          <p:cNvPr id="135" name="Google Shape;135;p13"/>
          <p:cNvSpPr txBox="1">
            <a:spLocks noGrp="1"/>
          </p:cNvSpPr>
          <p:nvPr>
            <p:ph type="subTitle" idx="1"/>
          </p:nvPr>
        </p:nvSpPr>
        <p:spPr>
          <a:xfrm>
            <a:off x="5065295" y="4341625"/>
            <a:ext cx="381488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00"/>
                </a:solidFill>
              </a:rPr>
              <a:t>Supervised By:</a:t>
            </a:r>
            <a:endParaRPr sz="2000">
              <a:solidFill>
                <a:srgbClr val="FFFF00"/>
              </a:solidFill>
            </a:endParaRPr>
          </a:p>
          <a:p>
            <a:pPr marL="0" lvl="0" indent="0" algn="r" rtl="0">
              <a:spcBef>
                <a:spcPts val="0"/>
              </a:spcBef>
              <a:spcAft>
                <a:spcPts val="0"/>
              </a:spcAft>
              <a:buNone/>
            </a:pPr>
            <a:r>
              <a:rPr lang="en" sz="1600" u="sng">
                <a:latin typeface="Comfortaa Regular"/>
                <a:ea typeface="Comfortaa Regular"/>
                <a:cs typeface="Comfortaa Regular"/>
                <a:sym typeface="Comfortaa Regular"/>
              </a:rPr>
              <a:t>Dr. Debasish Bera </a:t>
            </a:r>
            <a:endParaRPr sz="1600" u="sng">
              <a:latin typeface="Comfortaa Regular"/>
              <a:ea typeface="Comfortaa Regular"/>
              <a:cs typeface="Comfortaa Regular"/>
              <a:sym typeface="Comfortaa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p:cTn id="7" dur="500" fill="hold"/>
                                        <p:tgtEl>
                                          <p:spTgt spid="134"/>
                                        </p:tgtEl>
                                        <p:attrNameLst>
                                          <p:attrName>ppt_w</p:attrName>
                                        </p:attrNameLst>
                                      </p:cBhvr>
                                      <p:tavLst>
                                        <p:tav tm="0">
                                          <p:val>
                                            <p:fltVal val="0"/>
                                          </p:val>
                                        </p:tav>
                                        <p:tav tm="100000">
                                          <p:val>
                                            <p:strVal val="#ppt_w"/>
                                          </p:val>
                                        </p:tav>
                                      </p:tavLst>
                                    </p:anim>
                                    <p:anim calcmode="lin" valueType="num">
                                      <p:cBhvr>
                                        <p:cTn id="8" dur="500" fill="hold"/>
                                        <p:tgtEl>
                                          <p:spTgt spid="134"/>
                                        </p:tgtEl>
                                        <p:attrNameLst>
                                          <p:attrName>ppt_h</p:attrName>
                                        </p:attrNameLst>
                                      </p:cBhvr>
                                      <p:tavLst>
                                        <p:tav tm="0">
                                          <p:val>
                                            <p:fltVal val="0"/>
                                          </p:val>
                                        </p:tav>
                                        <p:tav tm="100000">
                                          <p:val>
                                            <p:strVal val="#ppt_h"/>
                                          </p:val>
                                        </p:tav>
                                      </p:tavLst>
                                    </p:anim>
                                    <p:animEffect transition="in" filter="fade">
                                      <p:cBhvr>
                                        <p:cTn id="9" dur="500"/>
                                        <p:tgtEl>
                                          <p:spTgt spid="13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5">
                                            <p:txEl>
                                              <p:pRg st="0" end="0"/>
                                            </p:txEl>
                                          </p:spTgt>
                                        </p:tgtEl>
                                        <p:attrNameLst>
                                          <p:attrName>style.visibility</p:attrName>
                                        </p:attrNameLst>
                                      </p:cBhvr>
                                      <p:to>
                                        <p:strVal val="visible"/>
                                      </p:to>
                                    </p:set>
                                    <p:anim calcmode="lin" valueType="num">
                                      <p:cBhvr>
                                        <p:cTn id="14" dur="1000" fill="hold"/>
                                        <p:tgtEl>
                                          <p:spTgt spid="135">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35">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35">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5">
                                            <p:txEl>
                                              <p:pRg st="1" end="1"/>
                                            </p:txEl>
                                          </p:spTgt>
                                        </p:tgtEl>
                                        <p:attrNameLst>
                                          <p:attrName>style.visibility</p:attrName>
                                        </p:attrNameLst>
                                      </p:cBhvr>
                                      <p:to>
                                        <p:strVal val="visible"/>
                                      </p:to>
                                    </p:set>
                                    <p:anim calcmode="lin" valueType="num">
                                      <p:cBhvr>
                                        <p:cTn id="22" dur="500" fill="hold"/>
                                        <p:tgtEl>
                                          <p:spTgt spid="135">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135">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1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3659-028A-435F-9908-655A7F33BE6F}"/>
              </a:ext>
            </a:extLst>
          </p:cNvPr>
          <p:cNvSpPr>
            <a:spLocks noGrp="1"/>
          </p:cNvSpPr>
          <p:nvPr>
            <p:ph type="title"/>
          </p:nvPr>
        </p:nvSpPr>
        <p:spPr>
          <a:xfrm>
            <a:off x="1297500" y="393750"/>
            <a:ext cx="7038900" cy="478120"/>
          </a:xfrm>
        </p:spPr>
        <p:txBody>
          <a:bodyPr/>
          <a:lstStyle/>
          <a:p>
            <a:pPr algn="ctr"/>
            <a:r>
              <a:rPr lang="en-IN" b="1" u="sng" dirty="0"/>
              <a:t>Work Done</a:t>
            </a:r>
          </a:p>
        </p:txBody>
      </p:sp>
      <p:sp>
        <p:nvSpPr>
          <p:cNvPr id="3" name="Text Placeholder 2">
            <a:extLst>
              <a:ext uri="{FF2B5EF4-FFF2-40B4-BE49-F238E27FC236}">
                <a16:creationId xmlns:a16="http://schemas.microsoft.com/office/drawing/2014/main" id="{49C18B04-93A8-4AB7-A172-287FD1CA0B03}"/>
              </a:ext>
            </a:extLst>
          </p:cNvPr>
          <p:cNvSpPr>
            <a:spLocks noGrp="1"/>
          </p:cNvSpPr>
          <p:nvPr>
            <p:ph type="body" idx="1"/>
          </p:nvPr>
        </p:nvSpPr>
        <p:spPr>
          <a:xfrm>
            <a:off x="1297500" y="1567550"/>
            <a:ext cx="7038900" cy="478120"/>
          </a:xfrm>
        </p:spPr>
        <p:txBody>
          <a:bodyPr/>
          <a:lstStyle/>
          <a:p>
            <a:pPr marL="146050" indent="0">
              <a:buNone/>
            </a:pPr>
            <a:endParaRPr lang="en-IN" dirty="0"/>
          </a:p>
        </p:txBody>
      </p:sp>
      <p:sp>
        <p:nvSpPr>
          <p:cNvPr id="4" name="Google Shape;187;p21">
            <a:extLst>
              <a:ext uri="{FF2B5EF4-FFF2-40B4-BE49-F238E27FC236}">
                <a16:creationId xmlns:a16="http://schemas.microsoft.com/office/drawing/2014/main" id="{3E6B45C5-0ADC-44D0-B947-DC8E354878D2}"/>
              </a:ext>
            </a:extLst>
          </p:cNvPr>
          <p:cNvSpPr txBox="1">
            <a:spLocks/>
          </p:cNvSpPr>
          <p:nvPr/>
        </p:nvSpPr>
        <p:spPr>
          <a:xfrm>
            <a:off x="1054750" y="292250"/>
            <a:ext cx="7852200" cy="651000"/>
          </a:xfrm>
          <a:prstGeom prst="rect">
            <a:avLst/>
          </a:prstGeom>
          <a:effectLst/>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2400"/>
              <a:buNone/>
              <a:defRPr sz="2400" kern="1200" cap="all">
                <a:ln w="3175" cmpd="sng">
                  <a:noFill/>
                </a:ln>
                <a:solidFill>
                  <a:schemeClr val="tx1"/>
                </a:solidFill>
                <a:effectLst/>
                <a:latin typeface="+mj-lt"/>
                <a:ea typeface="+mj-ea"/>
                <a:cs typeface="+mj-cs"/>
              </a:defRPr>
            </a:lvl1pPr>
            <a:lvl2pPr lvl="1" eaLnBrk="1" hangingPunct="1">
              <a:spcBef>
                <a:spcPts val="0"/>
              </a:spcBef>
              <a:spcAft>
                <a:spcPts val="0"/>
              </a:spcAft>
              <a:buSzPts val="2400"/>
              <a:buNone/>
              <a:defRPr sz="2400">
                <a:solidFill>
                  <a:schemeClr val="tx2"/>
                </a:solidFill>
              </a:defRPr>
            </a:lvl2pPr>
            <a:lvl3pPr lvl="2" eaLnBrk="1" hangingPunct="1">
              <a:spcBef>
                <a:spcPts val="0"/>
              </a:spcBef>
              <a:spcAft>
                <a:spcPts val="0"/>
              </a:spcAft>
              <a:buSzPts val="2400"/>
              <a:buNone/>
              <a:defRPr sz="2400">
                <a:solidFill>
                  <a:schemeClr val="tx2"/>
                </a:solidFill>
              </a:defRPr>
            </a:lvl3pPr>
            <a:lvl4pPr lvl="3" eaLnBrk="1" hangingPunct="1">
              <a:spcBef>
                <a:spcPts val="0"/>
              </a:spcBef>
              <a:spcAft>
                <a:spcPts val="0"/>
              </a:spcAft>
              <a:buSzPts val="2400"/>
              <a:buNone/>
              <a:defRPr sz="2400">
                <a:solidFill>
                  <a:schemeClr val="tx2"/>
                </a:solidFill>
              </a:defRPr>
            </a:lvl4pPr>
            <a:lvl5pPr lvl="4" eaLnBrk="1" hangingPunct="1">
              <a:spcBef>
                <a:spcPts val="0"/>
              </a:spcBef>
              <a:spcAft>
                <a:spcPts val="0"/>
              </a:spcAft>
              <a:buSzPts val="2400"/>
              <a:buNone/>
              <a:defRPr sz="2400">
                <a:solidFill>
                  <a:schemeClr val="tx2"/>
                </a:solidFill>
              </a:defRPr>
            </a:lvl5pPr>
            <a:lvl6pPr lvl="5" eaLnBrk="1" hangingPunct="1">
              <a:spcBef>
                <a:spcPts val="0"/>
              </a:spcBef>
              <a:spcAft>
                <a:spcPts val="0"/>
              </a:spcAft>
              <a:buSzPts val="2400"/>
              <a:buNone/>
              <a:defRPr sz="2400">
                <a:solidFill>
                  <a:schemeClr val="tx2"/>
                </a:solidFill>
              </a:defRPr>
            </a:lvl6pPr>
            <a:lvl7pPr lvl="6" eaLnBrk="1" hangingPunct="1">
              <a:spcBef>
                <a:spcPts val="0"/>
              </a:spcBef>
              <a:spcAft>
                <a:spcPts val="0"/>
              </a:spcAft>
              <a:buSzPts val="2400"/>
              <a:buNone/>
              <a:defRPr sz="2400">
                <a:solidFill>
                  <a:schemeClr val="tx2"/>
                </a:solidFill>
              </a:defRPr>
            </a:lvl7pPr>
            <a:lvl8pPr lvl="7" eaLnBrk="1" hangingPunct="1">
              <a:spcBef>
                <a:spcPts val="0"/>
              </a:spcBef>
              <a:spcAft>
                <a:spcPts val="0"/>
              </a:spcAft>
              <a:buSzPts val="2400"/>
              <a:buNone/>
              <a:defRPr sz="2400">
                <a:solidFill>
                  <a:schemeClr val="tx2"/>
                </a:solidFill>
              </a:defRPr>
            </a:lvl8pPr>
            <a:lvl9pPr lvl="8" eaLnBrk="1" hangingPunct="1">
              <a:spcBef>
                <a:spcPts val="0"/>
              </a:spcBef>
              <a:spcAft>
                <a:spcPts val="0"/>
              </a:spcAft>
              <a:buSzPts val="2400"/>
              <a:buNone/>
              <a:defRPr sz="2400">
                <a:solidFill>
                  <a:schemeClr val="tx2"/>
                </a:solidFill>
              </a:defRPr>
            </a:lvl9pPr>
          </a:lstStyle>
          <a:p>
            <a:pPr algn="ctr"/>
            <a:endParaRPr lang="en-IN" u="sng" dirty="0">
              <a:solidFill>
                <a:srgbClr val="D9D9D9"/>
              </a:solidFill>
              <a:latin typeface="EB Garamond Regular"/>
              <a:ea typeface="EB Garamond Regular"/>
              <a:cs typeface="EB Garamond Regular"/>
              <a:sym typeface="EB Garamond Regular"/>
            </a:endParaRPr>
          </a:p>
        </p:txBody>
      </p:sp>
      <p:sp>
        <p:nvSpPr>
          <p:cNvPr id="5" name="Google Shape;188;p21">
            <a:extLst>
              <a:ext uri="{FF2B5EF4-FFF2-40B4-BE49-F238E27FC236}">
                <a16:creationId xmlns:a16="http://schemas.microsoft.com/office/drawing/2014/main" id="{360841E0-E4CD-4520-A7A3-639A1EC15346}"/>
              </a:ext>
            </a:extLst>
          </p:cNvPr>
          <p:cNvSpPr txBox="1">
            <a:spLocks/>
          </p:cNvSpPr>
          <p:nvPr/>
        </p:nvSpPr>
        <p:spPr>
          <a:xfrm>
            <a:off x="1290638" y="1030288"/>
            <a:ext cx="7853362" cy="485775"/>
          </a:xfrm>
          <a:prstGeom prst="rect">
            <a:avLst/>
          </a:prstGeom>
          <a:effectLst/>
        </p:spPr>
        <p:txBody>
          <a:bodyPr spcFirstLastPara="1" vert="horz" wrap="square" lIns="91425" tIns="91425" rIns="91425" bIns="91425" rtlCol="0"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368300">
              <a:spcBef>
                <a:spcPts val="0"/>
              </a:spcBef>
              <a:buClr>
                <a:srgbClr val="B4A7D6"/>
              </a:buClr>
              <a:buSzPts val="2200"/>
              <a:buFont typeface="EB Garamond Regular"/>
              <a:buChar char="★"/>
            </a:pPr>
            <a:r>
              <a:rPr lang="en-IN" sz="2200" u="sng">
                <a:solidFill>
                  <a:srgbClr val="B4A7D6"/>
                </a:solidFill>
                <a:latin typeface="EB Garamond Regular"/>
                <a:ea typeface="EB Garamond Regular"/>
                <a:cs typeface="EB Garamond Regular"/>
                <a:sym typeface="EB Garamond Regular"/>
              </a:rPr>
              <a:t>Data Collection</a:t>
            </a:r>
            <a:r>
              <a:rPr lang="en-IN" sz="2200">
                <a:solidFill>
                  <a:srgbClr val="B4A7D6"/>
                </a:solidFill>
                <a:latin typeface="EB Garamond Regular"/>
                <a:ea typeface="EB Garamond Regular"/>
                <a:cs typeface="EB Garamond Regular"/>
                <a:sym typeface="EB Garamond Regular"/>
              </a:rPr>
              <a:t> :</a:t>
            </a:r>
          </a:p>
        </p:txBody>
      </p:sp>
      <p:sp>
        <p:nvSpPr>
          <p:cNvPr id="6" name="Google Shape;189;p21">
            <a:extLst>
              <a:ext uri="{FF2B5EF4-FFF2-40B4-BE49-F238E27FC236}">
                <a16:creationId xmlns:a16="http://schemas.microsoft.com/office/drawing/2014/main" id="{90BF5AC1-28D0-4339-9218-C21CB7C1CBA5}"/>
              </a:ext>
            </a:extLst>
          </p:cNvPr>
          <p:cNvSpPr txBox="1"/>
          <p:nvPr/>
        </p:nvSpPr>
        <p:spPr>
          <a:xfrm>
            <a:off x="152400" y="4705125"/>
            <a:ext cx="87546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rgbClr val="FFFFFF"/>
                </a:solidFill>
                <a:latin typeface="Comfortaa Regular"/>
                <a:ea typeface="Comfortaa Regular"/>
                <a:cs typeface="Comfortaa Regular"/>
                <a:sym typeface="Comfortaa Regular"/>
              </a:rPr>
              <a:t>Symptoms Severeity as there weights .</a:t>
            </a:r>
            <a:endParaRPr sz="1200" dirty="0">
              <a:solidFill>
                <a:srgbClr val="FFFFFF"/>
              </a:solidFill>
              <a:latin typeface="Comfortaa Regular"/>
              <a:ea typeface="Comfortaa Regular"/>
              <a:cs typeface="Comfortaa Regular"/>
              <a:sym typeface="Comfortaa Regular"/>
            </a:endParaRPr>
          </a:p>
        </p:txBody>
      </p:sp>
      <p:pic>
        <p:nvPicPr>
          <p:cNvPr id="9" name="Picture 8">
            <a:extLst>
              <a:ext uri="{FF2B5EF4-FFF2-40B4-BE49-F238E27FC236}">
                <a16:creationId xmlns:a16="http://schemas.microsoft.com/office/drawing/2014/main" id="{56BDF74F-718A-4911-B2C7-F6F89662C78D}"/>
              </a:ext>
            </a:extLst>
          </p:cNvPr>
          <p:cNvPicPr>
            <a:picLocks noChangeAspect="1"/>
          </p:cNvPicPr>
          <p:nvPr/>
        </p:nvPicPr>
        <p:blipFill>
          <a:blip r:embed="rId2"/>
          <a:stretch>
            <a:fillRect/>
          </a:stretch>
        </p:blipFill>
        <p:spPr>
          <a:xfrm>
            <a:off x="56707" y="1456164"/>
            <a:ext cx="9144000" cy="3203065"/>
          </a:xfrm>
          <a:prstGeom prst="rect">
            <a:avLst/>
          </a:prstGeom>
        </p:spPr>
      </p:pic>
    </p:spTree>
    <p:extLst>
      <p:ext uri="{BB962C8B-B14F-4D97-AF65-F5344CB8AC3E}">
        <p14:creationId xmlns:p14="http://schemas.microsoft.com/office/powerpoint/2010/main" val="16443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196" name="Google Shape;196;p22"/>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Data Processing</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198" name="Google Shape;198;p22"/>
          <p:cNvSpPr txBox="1"/>
          <p:nvPr/>
        </p:nvSpPr>
        <p:spPr>
          <a:xfrm>
            <a:off x="152400" y="4414425"/>
            <a:ext cx="8754600" cy="65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FFFFFF"/>
                </a:solidFill>
                <a:latin typeface="Comfortaa Regular"/>
                <a:ea typeface="Comfortaa Regular"/>
                <a:cs typeface="Comfortaa Regular"/>
                <a:sym typeface="Comfortaa Regular"/>
              </a:rPr>
              <a:t>It summarizes how we did the data prepossessing by cleaning it and arranging in the way compatible</a:t>
            </a:r>
            <a:endParaRPr sz="1200">
              <a:solidFill>
                <a:srgbClr val="FFFFFF"/>
              </a:solidFill>
              <a:latin typeface="Comfortaa Regular"/>
              <a:ea typeface="Comfortaa Regular"/>
              <a:cs typeface="Comfortaa Regular"/>
              <a:sym typeface="Comfortaa Regular"/>
            </a:endParaRPr>
          </a:p>
          <a:p>
            <a:pPr marL="0" lvl="0" indent="0" algn="r" rtl="0">
              <a:spcBef>
                <a:spcPts val="0"/>
              </a:spcBef>
              <a:spcAft>
                <a:spcPts val="0"/>
              </a:spcAft>
              <a:buNone/>
            </a:pPr>
            <a:r>
              <a:rPr lang="en" sz="1200">
                <a:solidFill>
                  <a:srgbClr val="FFFFFF"/>
                </a:solidFill>
                <a:latin typeface="Comfortaa Regular"/>
                <a:ea typeface="Comfortaa Regular"/>
                <a:cs typeface="Comfortaa Regular"/>
                <a:sym typeface="Comfortaa Regular"/>
              </a:rPr>
              <a:t>with the model for best prediction.</a:t>
            </a:r>
            <a:endParaRPr sz="1200">
              <a:solidFill>
                <a:srgbClr val="FFFFFF"/>
              </a:solidFill>
              <a:latin typeface="Comfortaa Regular"/>
              <a:ea typeface="Comfortaa Regular"/>
              <a:cs typeface="Comfortaa Regular"/>
              <a:sym typeface="Comfortaa Regular"/>
            </a:endParaRPr>
          </a:p>
          <a:p>
            <a:pPr marL="0" lvl="0" indent="0" algn="r" rtl="0">
              <a:spcBef>
                <a:spcPts val="0"/>
              </a:spcBef>
              <a:spcAft>
                <a:spcPts val="0"/>
              </a:spcAft>
              <a:buNone/>
            </a:pPr>
            <a:endParaRPr sz="1200">
              <a:solidFill>
                <a:srgbClr val="FFFFFF"/>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0D2CB964-7048-48CB-A556-ACA093A14EF7}"/>
              </a:ext>
            </a:extLst>
          </p:cNvPr>
          <p:cNvPicPr>
            <a:picLocks noChangeAspect="1"/>
          </p:cNvPicPr>
          <p:nvPr/>
        </p:nvPicPr>
        <p:blipFill>
          <a:blip r:embed="rId3"/>
          <a:stretch>
            <a:fillRect/>
          </a:stretch>
        </p:blipFill>
        <p:spPr>
          <a:xfrm>
            <a:off x="0" y="1438940"/>
            <a:ext cx="9094381" cy="30351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500" fill="hold"/>
                                        <p:tgtEl>
                                          <p:spTgt spid="195"/>
                                        </p:tgtEl>
                                        <p:attrNameLst>
                                          <p:attrName>ppt_x</p:attrName>
                                        </p:attrNameLst>
                                      </p:cBhvr>
                                      <p:tavLst>
                                        <p:tav tm="0">
                                          <p:val>
                                            <p:strVal val="#ppt_x"/>
                                          </p:val>
                                        </p:tav>
                                        <p:tav tm="100000">
                                          <p:val>
                                            <p:strVal val="#ppt_x"/>
                                          </p:val>
                                        </p:tav>
                                      </p:tavLst>
                                    </p:anim>
                                    <p:anim calcmode="lin" valueType="num">
                                      <p:cBhvr additive="base">
                                        <p:cTn id="8"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500"/>
                                        <p:tgtEl>
                                          <p:spTgt spid="196"/>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98"/>
                                        </p:tgtEl>
                                        <p:attrNameLst>
                                          <p:attrName>style.visibility</p:attrName>
                                        </p:attrNameLst>
                                      </p:cBhvr>
                                      <p:to>
                                        <p:strVal val="visible"/>
                                      </p:to>
                                    </p:set>
                                    <p:animEffect transition="in" filter="fade">
                                      <p:cBhvr>
                                        <p:cTn id="23" dur="1000"/>
                                        <p:tgtEl>
                                          <p:spTgt spid="198"/>
                                        </p:tgtEl>
                                      </p:cBhvr>
                                    </p:animEffect>
                                    <p:anim calcmode="lin" valueType="num">
                                      <p:cBhvr>
                                        <p:cTn id="24" dur="1000" fill="hold"/>
                                        <p:tgtEl>
                                          <p:spTgt spid="198"/>
                                        </p:tgtEl>
                                        <p:attrNameLst>
                                          <p:attrName>ppt_x</p:attrName>
                                        </p:attrNameLst>
                                      </p:cBhvr>
                                      <p:tavLst>
                                        <p:tav tm="0">
                                          <p:val>
                                            <p:strVal val="#ppt_x"/>
                                          </p:val>
                                        </p:tav>
                                        <p:tav tm="100000">
                                          <p:val>
                                            <p:strVal val="#ppt_x"/>
                                          </p:val>
                                        </p:tav>
                                      </p:tavLst>
                                    </p:anim>
                                    <p:anim calcmode="lin" valueType="num">
                                      <p:cBhvr>
                                        <p:cTn id="25"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p:bldP spid="1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204" name="Google Shape;204;p23"/>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Data Analysis</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pic>
        <p:nvPicPr>
          <p:cNvPr id="3" name="Picture 2">
            <a:extLst>
              <a:ext uri="{FF2B5EF4-FFF2-40B4-BE49-F238E27FC236}">
                <a16:creationId xmlns:a16="http://schemas.microsoft.com/office/drawing/2014/main" id="{8510A6E9-8A81-4EB1-9570-3583DDD6D511}"/>
              </a:ext>
            </a:extLst>
          </p:cNvPr>
          <p:cNvPicPr>
            <a:picLocks noChangeAspect="1"/>
          </p:cNvPicPr>
          <p:nvPr/>
        </p:nvPicPr>
        <p:blipFill>
          <a:blip r:embed="rId3"/>
          <a:stretch>
            <a:fillRect/>
          </a:stretch>
        </p:blipFill>
        <p:spPr>
          <a:xfrm>
            <a:off x="314325" y="1516062"/>
            <a:ext cx="8515350" cy="35702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base">
                                        <p:cTn id="7" dur="500" fill="hold"/>
                                        <p:tgtEl>
                                          <p:spTgt spid="203"/>
                                        </p:tgtEl>
                                        <p:attrNameLst>
                                          <p:attrName>ppt_x</p:attrName>
                                        </p:attrNameLst>
                                      </p:cBhvr>
                                      <p:tavLst>
                                        <p:tav tm="0">
                                          <p:val>
                                            <p:strVal val="#ppt_x"/>
                                          </p:val>
                                        </p:tav>
                                        <p:tav tm="100000">
                                          <p:val>
                                            <p:strVal val="#ppt_x"/>
                                          </p:val>
                                        </p:tav>
                                      </p:tavLst>
                                    </p:anim>
                                    <p:anim calcmode="lin" valueType="num">
                                      <p:cBhvr additive="base">
                                        <p:cTn id="8"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4"/>
                                        </p:tgtEl>
                                        <p:attrNameLst>
                                          <p:attrName>style.visibility</p:attrName>
                                        </p:attrNameLst>
                                      </p:cBhvr>
                                      <p:to>
                                        <p:strVal val="visible"/>
                                      </p:to>
                                    </p:set>
                                    <p:animEffect transition="in" filter="fade">
                                      <p:cBhvr>
                                        <p:cTn id="13" dur="1000"/>
                                        <p:tgtEl>
                                          <p:spTgt spid="204"/>
                                        </p:tgtEl>
                                      </p:cBhvr>
                                    </p:animEffect>
                                    <p:anim calcmode="lin" valueType="num">
                                      <p:cBhvr>
                                        <p:cTn id="14" dur="1000" fill="hold"/>
                                        <p:tgtEl>
                                          <p:spTgt spid="204"/>
                                        </p:tgtEl>
                                        <p:attrNameLst>
                                          <p:attrName>ppt_x</p:attrName>
                                        </p:attrNameLst>
                                      </p:cBhvr>
                                      <p:tavLst>
                                        <p:tav tm="0">
                                          <p:val>
                                            <p:strVal val="#ppt_x"/>
                                          </p:val>
                                        </p:tav>
                                        <p:tav tm="100000">
                                          <p:val>
                                            <p:strVal val="#ppt_x"/>
                                          </p:val>
                                        </p:tav>
                                      </p:tavLst>
                                    </p:anim>
                                    <p:anim calcmode="lin" valueType="num">
                                      <p:cBhvr>
                                        <p:cTn id="15"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211" name="Google Shape;211;p24"/>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Data Analysis</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pic>
        <p:nvPicPr>
          <p:cNvPr id="3" name="Picture 2">
            <a:extLst>
              <a:ext uri="{FF2B5EF4-FFF2-40B4-BE49-F238E27FC236}">
                <a16:creationId xmlns:a16="http://schemas.microsoft.com/office/drawing/2014/main" id="{C86141F2-0BB3-48D4-B3C8-C3D00951D79B}"/>
              </a:ext>
            </a:extLst>
          </p:cNvPr>
          <p:cNvPicPr>
            <a:picLocks noChangeAspect="1"/>
          </p:cNvPicPr>
          <p:nvPr/>
        </p:nvPicPr>
        <p:blipFill>
          <a:blip r:embed="rId3"/>
          <a:stretch>
            <a:fillRect/>
          </a:stretch>
        </p:blipFill>
        <p:spPr>
          <a:xfrm>
            <a:off x="2161954" y="1452266"/>
            <a:ext cx="5251049" cy="36274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ppt_x"/>
                                          </p:val>
                                        </p:tav>
                                        <p:tav tm="100000">
                                          <p:val>
                                            <p:strVal val="#ppt_x"/>
                                          </p:val>
                                        </p:tav>
                                      </p:tavLst>
                                    </p:anim>
                                    <p:anim calcmode="lin" valueType="num">
                                      <p:cBhvr additive="base">
                                        <p:cTn id="8"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wheel(1)">
                                      <p:cBhvr>
                                        <p:cTn id="13" dur="2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225" name="Google Shape;225;p26"/>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dirty="0">
                <a:solidFill>
                  <a:srgbClr val="B4A7D6"/>
                </a:solidFill>
                <a:latin typeface="EB Garamond Regular"/>
                <a:ea typeface="EB Garamond Regular"/>
                <a:cs typeface="EB Garamond Regular"/>
                <a:sym typeface="EB Garamond Regular"/>
              </a:rPr>
              <a:t>Kth Nearest neighbour Algorithm</a:t>
            </a:r>
            <a:r>
              <a:rPr lang="en" sz="2200" dirty="0">
                <a:solidFill>
                  <a:srgbClr val="B4A7D6"/>
                </a:solidFill>
                <a:latin typeface="EB Garamond Regular"/>
                <a:ea typeface="EB Garamond Regular"/>
                <a:cs typeface="EB Garamond Regular"/>
                <a:sym typeface="EB Garamond Regular"/>
              </a:rPr>
              <a:t> :</a:t>
            </a:r>
            <a:endParaRPr sz="2200" dirty="0">
              <a:solidFill>
                <a:srgbClr val="B4A7D6"/>
              </a:solidFill>
              <a:latin typeface="EB Garamond Regular"/>
              <a:ea typeface="EB Garamond Regular"/>
              <a:cs typeface="EB Garamond Regular"/>
              <a:sym typeface="EB Garamond Regular"/>
            </a:endParaRPr>
          </a:p>
        </p:txBody>
      </p:sp>
      <p:sp>
        <p:nvSpPr>
          <p:cNvPr id="226" name="Google Shape;226;p26"/>
          <p:cNvSpPr txBox="1"/>
          <p:nvPr/>
        </p:nvSpPr>
        <p:spPr>
          <a:xfrm>
            <a:off x="1276100" y="1588626"/>
            <a:ext cx="7383300" cy="109078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b="0" i="0" dirty="0">
                <a:solidFill>
                  <a:schemeClr val="accent5">
                    <a:lumMod val="60000"/>
                    <a:lumOff val="40000"/>
                  </a:schemeClr>
                </a:solidFill>
                <a:effectLst/>
                <a:latin typeface="inter-regular"/>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lang="en-US" dirty="0">
              <a:solidFill>
                <a:schemeClr val="accent5">
                  <a:lumMod val="60000"/>
                  <a:lumOff val="40000"/>
                </a:schemeClr>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8B37CFBA-3954-44A3-9FED-E64D87020D66}"/>
              </a:ext>
            </a:extLst>
          </p:cNvPr>
          <p:cNvPicPr>
            <a:picLocks noChangeAspect="1"/>
          </p:cNvPicPr>
          <p:nvPr/>
        </p:nvPicPr>
        <p:blipFill>
          <a:blip r:embed="rId3"/>
          <a:stretch>
            <a:fillRect/>
          </a:stretch>
        </p:blipFill>
        <p:spPr>
          <a:xfrm>
            <a:off x="914400" y="3062177"/>
            <a:ext cx="7903535" cy="21105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ppt_x"/>
                                          </p:val>
                                        </p:tav>
                                        <p:tav tm="100000">
                                          <p:val>
                                            <p:strVal val="#ppt_x"/>
                                          </p:val>
                                        </p:tav>
                                      </p:tavLst>
                                    </p:anim>
                                    <p:anim calcmode="lin" valueType="num">
                                      <p:cBhvr additive="base">
                                        <p:cTn id="8"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1000"/>
                                        <p:tgtEl>
                                          <p:spTgt spid="225"/>
                                        </p:tgtEl>
                                      </p:cBhvr>
                                    </p:animEffect>
                                    <p:anim calcmode="lin" valueType="num">
                                      <p:cBhvr>
                                        <p:cTn id="14" dur="1000" fill="hold"/>
                                        <p:tgtEl>
                                          <p:spTgt spid="225"/>
                                        </p:tgtEl>
                                        <p:attrNameLst>
                                          <p:attrName>ppt_x</p:attrName>
                                        </p:attrNameLst>
                                      </p:cBhvr>
                                      <p:tavLst>
                                        <p:tav tm="0">
                                          <p:val>
                                            <p:strVal val="#ppt_x"/>
                                          </p:val>
                                        </p:tav>
                                        <p:tav tm="100000">
                                          <p:val>
                                            <p:strVal val="#ppt_x"/>
                                          </p:val>
                                        </p:tav>
                                      </p:tavLst>
                                    </p:anim>
                                    <p:anim calcmode="lin" valueType="num">
                                      <p:cBhvr>
                                        <p:cTn id="15"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26"/>
                                        </p:tgtEl>
                                        <p:attrNameLst>
                                          <p:attrName>style.visibility</p:attrName>
                                        </p:attrNameLst>
                                      </p:cBhvr>
                                      <p:to>
                                        <p:strVal val="visible"/>
                                      </p:to>
                                    </p:set>
                                    <p:animEffect transition="in" filter="randombar(horizontal)">
                                      <p:cBhvr>
                                        <p:cTn id="20" dur="500"/>
                                        <p:tgtEl>
                                          <p:spTgt spid="226"/>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5" grpId="0"/>
      <p:bldP spid="2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232" name="Google Shape;232;p27"/>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Decision Tree Model</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233" name="Google Shape;233;p27"/>
          <p:cNvSpPr txBox="1"/>
          <p:nvPr/>
        </p:nvSpPr>
        <p:spPr>
          <a:xfrm>
            <a:off x="1290638" y="1474689"/>
            <a:ext cx="7474200" cy="1831426"/>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400" dirty="0">
                <a:solidFill>
                  <a:srgbClr val="FFE599"/>
                </a:solidFill>
                <a:latin typeface="Comfortaa Regular"/>
                <a:ea typeface="Comfortaa Regular"/>
                <a:cs typeface="Comfortaa Regular"/>
                <a:sym typeface="Comfortaa Regular"/>
              </a:rPr>
              <a:t>In general, Decision tree analysis is a predictive modelling tool that can be applied across many areas. Decision trees can be constructed by an algorithmic approach that can split the data set in different ways based on different conditions. Decisions trees are the most powerful algorithms that falls under the category of supervised algorithms.</a:t>
            </a:r>
            <a:endParaRPr sz="1400" dirty="0">
              <a:solidFill>
                <a:srgbClr val="FFE599"/>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449F6759-D569-45BA-A518-E0B10D1BD675}"/>
              </a:ext>
            </a:extLst>
          </p:cNvPr>
          <p:cNvPicPr>
            <a:picLocks noChangeAspect="1"/>
          </p:cNvPicPr>
          <p:nvPr/>
        </p:nvPicPr>
        <p:blipFill>
          <a:blip r:embed="rId3"/>
          <a:stretch>
            <a:fillRect/>
          </a:stretch>
        </p:blipFill>
        <p:spPr>
          <a:xfrm>
            <a:off x="1714500" y="3312074"/>
            <a:ext cx="5715000" cy="18314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1;p27">
            <a:extLst>
              <a:ext uri="{FF2B5EF4-FFF2-40B4-BE49-F238E27FC236}">
                <a16:creationId xmlns:a16="http://schemas.microsoft.com/office/drawing/2014/main" id="{8703E0D7-F669-45DD-9699-F006DC65EF48}"/>
              </a:ext>
            </a:extLst>
          </p:cNvPr>
          <p:cNvSpPr txBox="1">
            <a:spLocks/>
          </p:cNvSpPr>
          <p:nvPr/>
        </p:nvSpPr>
        <p:spPr>
          <a:xfrm>
            <a:off x="1054750" y="292250"/>
            <a:ext cx="7852200" cy="651000"/>
          </a:xfrm>
          <a:prstGeom prst="rect">
            <a:avLst/>
          </a:prstGeom>
          <a:effectLst/>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2400"/>
              <a:buNone/>
              <a:defRPr sz="2400" kern="1200" cap="all">
                <a:ln w="3175" cmpd="sng">
                  <a:noFill/>
                </a:ln>
                <a:solidFill>
                  <a:schemeClr val="tx1"/>
                </a:solidFill>
                <a:effectLst/>
                <a:latin typeface="+mj-lt"/>
                <a:ea typeface="+mj-ea"/>
                <a:cs typeface="+mj-cs"/>
              </a:defRPr>
            </a:lvl1pPr>
            <a:lvl2pPr lvl="1" eaLnBrk="1" hangingPunct="1">
              <a:spcBef>
                <a:spcPts val="0"/>
              </a:spcBef>
              <a:spcAft>
                <a:spcPts val="0"/>
              </a:spcAft>
              <a:buSzPts val="2400"/>
              <a:buNone/>
              <a:defRPr sz="2400">
                <a:solidFill>
                  <a:schemeClr val="tx2"/>
                </a:solidFill>
              </a:defRPr>
            </a:lvl2pPr>
            <a:lvl3pPr lvl="2" eaLnBrk="1" hangingPunct="1">
              <a:spcBef>
                <a:spcPts val="0"/>
              </a:spcBef>
              <a:spcAft>
                <a:spcPts val="0"/>
              </a:spcAft>
              <a:buSzPts val="2400"/>
              <a:buNone/>
              <a:defRPr sz="2400">
                <a:solidFill>
                  <a:schemeClr val="tx2"/>
                </a:solidFill>
              </a:defRPr>
            </a:lvl3pPr>
            <a:lvl4pPr lvl="3" eaLnBrk="1" hangingPunct="1">
              <a:spcBef>
                <a:spcPts val="0"/>
              </a:spcBef>
              <a:spcAft>
                <a:spcPts val="0"/>
              </a:spcAft>
              <a:buSzPts val="2400"/>
              <a:buNone/>
              <a:defRPr sz="2400">
                <a:solidFill>
                  <a:schemeClr val="tx2"/>
                </a:solidFill>
              </a:defRPr>
            </a:lvl4pPr>
            <a:lvl5pPr lvl="4" eaLnBrk="1" hangingPunct="1">
              <a:spcBef>
                <a:spcPts val="0"/>
              </a:spcBef>
              <a:spcAft>
                <a:spcPts val="0"/>
              </a:spcAft>
              <a:buSzPts val="2400"/>
              <a:buNone/>
              <a:defRPr sz="2400">
                <a:solidFill>
                  <a:schemeClr val="tx2"/>
                </a:solidFill>
              </a:defRPr>
            </a:lvl5pPr>
            <a:lvl6pPr lvl="5" eaLnBrk="1" hangingPunct="1">
              <a:spcBef>
                <a:spcPts val="0"/>
              </a:spcBef>
              <a:spcAft>
                <a:spcPts val="0"/>
              </a:spcAft>
              <a:buSzPts val="2400"/>
              <a:buNone/>
              <a:defRPr sz="2400">
                <a:solidFill>
                  <a:schemeClr val="tx2"/>
                </a:solidFill>
              </a:defRPr>
            </a:lvl6pPr>
            <a:lvl7pPr lvl="6" eaLnBrk="1" hangingPunct="1">
              <a:spcBef>
                <a:spcPts val="0"/>
              </a:spcBef>
              <a:spcAft>
                <a:spcPts val="0"/>
              </a:spcAft>
              <a:buSzPts val="2400"/>
              <a:buNone/>
              <a:defRPr sz="2400">
                <a:solidFill>
                  <a:schemeClr val="tx2"/>
                </a:solidFill>
              </a:defRPr>
            </a:lvl7pPr>
            <a:lvl8pPr lvl="7" eaLnBrk="1" hangingPunct="1">
              <a:spcBef>
                <a:spcPts val="0"/>
              </a:spcBef>
              <a:spcAft>
                <a:spcPts val="0"/>
              </a:spcAft>
              <a:buSzPts val="2400"/>
              <a:buNone/>
              <a:defRPr sz="2400">
                <a:solidFill>
                  <a:schemeClr val="tx2"/>
                </a:solidFill>
              </a:defRPr>
            </a:lvl8pPr>
            <a:lvl9pPr lvl="8" eaLnBrk="1" hangingPunct="1">
              <a:spcBef>
                <a:spcPts val="0"/>
              </a:spcBef>
              <a:spcAft>
                <a:spcPts val="0"/>
              </a:spcAft>
              <a:buSzPts val="2400"/>
              <a:buNone/>
              <a:defRPr sz="2400">
                <a:solidFill>
                  <a:schemeClr val="tx2"/>
                </a:solidFill>
              </a:defRPr>
            </a:lvl9pPr>
          </a:lstStyle>
          <a:p>
            <a:pPr algn="ctr"/>
            <a:r>
              <a:rPr lang="en-IN" u="sng">
                <a:solidFill>
                  <a:srgbClr val="D9D9D9"/>
                </a:solidFill>
                <a:latin typeface="EB Garamond Regular"/>
                <a:ea typeface="EB Garamond Regular"/>
                <a:cs typeface="EB Garamond Regular"/>
                <a:sym typeface="EB Garamond Regular"/>
              </a:rPr>
              <a:t>WORK DONE</a:t>
            </a:r>
          </a:p>
        </p:txBody>
      </p:sp>
      <p:sp>
        <p:nvSpPr>
          <p:cNvPr id="5" name="Google Shape;232;p27">
            <a:extLst>
              <a:ext uri="{FF2B5EF4-FFF2-40B4-BE49-F238E27FC236}">
                <a16:creationId xmlns:a16="http://schemas.microsoft.com/office/drawing/2014/main" id="{E50BCD80-AD5F-4581-A32B-FE55CD00318B}"/>
              </a:ext>
            </a:extLst>
          </p:cNvPr>
          <p:cNvSpPr txBox="1">
            <a:spLocks/>
          </p:cNvSpPr>
          <p:nvPr/>
        </p:nvSpPr>
        <p:spPr>
          <a:xfrm>
            <a:off x="1290638" y="1030288"/>
            <a:ext cx="7853362" cy="485775"/>
          </a:xfrm>
          <a:prstGeom prst="rect">
            <a:avLst/>
          </a:prstGeom>
          <a:effectLst/>
        </p:spPr>
        <p:txBody>
          <a:bodyPr spcFirstLastPara="1" vert="horz" wrap="square" lIns="91425" tIns="91425" rIns="91425" bIns="91425" rtlCol="0"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368300">
              <a:spcBef>
                <a:spcPts val="0"/>
              </a:spcBef>
              <a:buClr>
                <a:srgbClr val="B4A7D6"/>
              </a:buClr>
              <a:buSzPts val="2200"/>
              <a:buFont typeface="EB Garamond Regular"/>
              <a:buChar char="★"/>
            </a:pPr>
            <a:r>
              <a:rPr lang="en-IN" sz="2200" u="sng" dirty="0">
                <a:solidFill>
                  <a:srgbClr val="B4A7D6"/>
                </a:solidFill>
                <a:latin typeface="EB Garamond Regular"/>
                <a:ea typeface="EB Garamond Regular"/>
                <a:cs typeface="EB Garamond Regular"/>
                <a:sym typeface="EB Garamond Regular"/>
              </a:rPr>
              <a:t>Artificial Neural Network (ANN)</a:t>
            </a:r>
            <a:r>
              <a:rPr lang="en-IN" sz="2200" dirty="0">
                <a:solidFill>
                  <a:srgbClr val="B4A7D6"/>
                </a:solidFill>
                <a:latin typeface="EB Garamond Regular"/>
                <a:ea typeface="EB Garamond Regular"/>
                <a:cs typeface="EB Garamond Regular"/>
                <a:sym typeface="EB Garamond Regular"/>
              </a:rPr>
              <a:t> :</a:t>
            </a:r>
          </a:p>
        </p:txBody>
      </p:sp>
      <p:sp>
        <p:nvSpPr>
          <p:cNvPr id="6" name="Google Shape;233;p27">
            <a:extLst>
              <a:ext uri="{FF2B5EF4-FFF2-40B4-BE49-F238E27FC236}">
                <a16:creationId xmlns:a16="http://schemas.microsoft.com/office/drawing/2014/main" id="{49D7B13D-A2B4-4247-AB2C-35FA285446A5}"/>
              </a:ext>
            </a:extLst>
          </p:cNvPr>
          <p:cNvSpPr txBox="1"/>
          <p:nvPr/>
        </p:nvSpPr>
        <p:spPr>
          <a:xfrm>
            <a:off x="1290638" y="1474688"/>
            <a:ext cx="3097064" cy="3668812"/>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400" b="1" i="0" dirty="0">
                <a:solidFill>
                  <a:schemeClr val="accent5">
                    <a:lumMod val="60000"/>
                    <a:lumOff val="40000"/>
                  </a:schemeClr>
                </a:solidFill>
                <a:effectLst/>
                <a:latin typeface="arial" panose="020B0604020202020204" pitchFamily="34" charset="0"/>
              </a:rPr>
              <a:t>An artificial neural network is an attempt to simulate the network of neurons that make up a human brain so that the computer will be able to learn things and make decisions in a humanlike manner. ANNs are created by programming regular computers to behave as though they are interconnected brain cells.</a:t>
            </a:r>
            <a:endParaRPr sz="1400" b="1" dirty="0">
              <a:solidFill>
                <a:schemeClr val="accent5">
                  <a:lumMod val="60000"/>
                  <a:lumOff val="40000"/>
                </a:schemeClr>
              </a:solidFill>
              <a:latin typeface="Comfortaa Regular"/>
              <a:ea typeface="Comfortaa Regular"/>
              <a:cs typeface="Comfortaa Regular"/>
              <a:sym typeface="Comfortaa Regular"/>
            </a:endParaRPr>
          </a:p>
        </p:txBody>
      </p:sp>
      <p:pic>
        <p:nvPicPr>
          <p:cNvPr id="9" name="Picture 8">
            <a:extLst>
              <a:ext uri="{FF2B5EF4-FFF2-40B4-BE49-F238E27FC236}">
                <a16:creationId xmlns:a16="http://schemas.microsoft.com/office/drawing/2014/main" id="{117C6ADF-63C2-4318-BC1E-249081968F37}"/>
              </a:ext>
            </a:extLst>
          </p:cNvPr>
          <p:cNvPicPr>
            <a:picLocks noChangeAspect="1"/>
          </p:cNvPicPr>
          <p:nvPr/>
        </p:nvPicPr>
        <p:blipFill>
          <a:blip r:embed="rId2"/>
          <a:stretch>
            <a:fillRect/>
          </a:stretch>
        </p:blipFill>
        <p:spPr>
          <a:xfrm>
            <a:off x="4684638" y="1474688"/>
            <a:ext cx="3857625" cy="3668811"/>
          </a:xfrm>
          <a:prstGeom prst="rect">
            <a:avLst/>
          </a:prstGeom>
        </p:spPr>
      </p:pic>
    </p:spTree>
    <p:extLst>
      <p:ext uri="{BB962C8B-B14F-4D97-AF65-F5344CB8AC3E}">
        <p14:creationId xmlns:p14="http://schemas.microsoft.com/office/powerpoint/2010/main" val="7267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RESULT</a:t>
            </a:r>
            <a:endParaRPr u="sng">
              <a:solidFill>
                <a:srgbClr val="D9D9D9"/>
              </a:solidFill>
              <a:latin typeface="EB Garamond Regular"/>
              <a:ea typeface="EB Garamond Regular"/>
              <a:cs typeface="EB Garamond Regular"/>
              <a:sym typeface="EB Garamond Regular"/>
            </a:endParaRPr>
          </a:p>
        </p:txBody>
      </p:sp>
      <p:sp>
        <p:nvSpPr>
          <p:cNvPr id="239" name="Google Shape;239;p28"/>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Accuracy Achieved By Our Trained Model </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240" name="Google Shape;240;p28"/>
          <p:cNvSpPr txBox="1"/>
          <p:nvPr/>
        </p:nvSpPr>
        <p:spPr>
          <a:xfrm>
            <a:off x="1510500" y="2339162"/>
            <a:ext cx="7248000" cy="2335587"/>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diseases as target classes:           	     41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symptoms taken into account:                131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Model Trained:                                                      ANN</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Accuracy achieved:                                               100% </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F1 Score:                                                                     1</a:t>
            </a:r>
            <a:endParaRPr dirty="0">
              <a:solidFill>
                <a:srgbClr val="FFE599"/>
              </a:solidFill>
              <a:latin typeface="Comfortaa Regular"/>
              <a:ea typeface="Comfortaa Regular"/>
              <a:cs typeface="Comfortaa Regular"/>
              <a:sym typeface="Comfortaa Regular"/>
            </a:endParaRPr>
          </a:p>
        </p:txBody>
      </p:sp>
      <p:sp>
        <p:nvSpPr>
          <p:cNvPr id="241" name="Google Shape;241;p28"/>
          <p:cNvSpPr txBox="1"/>
          <p:nvPr/>
        </p:nvSpPr>
        <p:spPr>
          <a:xfrm>
            <a:off x="1053588" y="1516063"/>
            <a:ext cx="7852200" cy="485775"/>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0000"/>
              </a:buClr>
              <a:buSzPts val="1700"/>
              <a:buFont typeface="Merriweather"/>
              <a:buChar char="➢"/>
            </a:pPr>
            <a:r>
              <a:rPr lang="en" sz="1700" dirty="0">
                <a:solidFill>
                  <a:srgbClr val="FF0000"/>
                </a:solidFill>
                <a:latin typeface="Merriweather"/>
                <a:ea typeface="Merriweather"/>
                <a:cs typeface="Merriweather"/>
                <a:sym typeface="Merriweather"/>
              </a:rPr>
              <a:t>Artificial Neural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9"/>
                                        </p:tgtEl>
                                        <p:attrNameLst>
                                          <p:attrName>style.visibility</p:attrName>
                                        </p:attrNameLst>
                                      </p:cBhvr>
                                      <p:to>
                                        <p:strVal val="visible"/>
                                      </p:to>
                                    </p:set>
                                    <p:anim calcmode="lin" valueType="num">
                                      <p:cBhvr additive="base">
                                        <p:cTn id="12" dur="500" fill="hold"/>
                                        <p:tgtEl>
                                          <p:spTgt spid="239"/>
                                        </p:tgtEl>
                                        <p:attrNameLst>
                                          <p:attrName>ppt_x</p:attrName>
                                        </p:attrNameLst>
                                      </p:cBhvr>
                                      <p:tavLst>
                                        <p:tav tm="0">
                                          <p:val>
                                            <p:strVal val="#ppt_x"/>
                                          </p:val>
                                        </p:tav>
                                        <p:tav tm="100000">
                                          <p:val>
                                            <p:strVal val="#ppt_x"/>
                                          </p:val>
                                        </p:tav>
                                      </p:tavLst>
                                    </p:anim>
                                    <p:anim calcmode="lin" valueType="num">
                                      <p:cBhvr additive="base">
                                        <p:cTn id="13" dur="500" fill="hold"/>
                                        <p:tgtEl>
                                          <p:spTgt spid="2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1"/>
                                        </p:tgtEl>
                                        <p:attrNameLst>
                                          <p:attrName>style.visibility</p:attrName>
                                        </p:attrNameLst>
                                      </p:cBhvr>
                                      <p:to>
                                        <p:strVal val="visible"/>
                                      </p:to>
                                    </p:set>
                                    <p:animEffect transition="in" filter="fade">
                                      <p:cBhvr>
                                        <p:cTn id="18" dur="1000"/>
                                        <p:tgtEl>
                                          <p:spTgt spid="241"/>
                                        </p:tgtEl>
                                      </p:cBhvr>
                                    </p:animEffect>
                                    <p:anim calcmode="lin" valueType="num">
                                      <p:cBhvr>
                                        <p:cTn id="19" dur="1000" fill="hold"/>
                                        <p:tgtEl>
                                          <p:spTgt spid="241"/>
                                        </p:tgtEl>
                                        <p:attrNameLst>
                                          <p:attrName>ppt_x</p:attrName>
                                        </p:attrNameLst>
                                      </p:cBhvr>
                                      <p:tavLst>
                                        <p:tav tm="0">
                                          <p:val>
                                            <p:strVal val="#ppt_x"/>
                                          </p:val>
                                        </p:tav>
                                        <p:tav tm="100000">
                                          <p:val>
                                            <p:strVal val="#ppt_x"/>
                                          </p:val>
                                        </p:tav>
                                      </p:tavLst>
                                    </p:anim>
                                    <p:anim calcmode="lin" valueType="num">
                                      <p:cBhvr>
                                        <p:cTn id="20" dur="1000" fill="hold"/>
                                        <p:tgtEl>
                                          <p:spTgt spid="24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40"/>
                                        </p:tgtEl>
                                        <p:attrNameLst>
                                          <p:attrName>style.visibility</p:attrName>
                                        </p:attrNameLst>
                                      </p:cBhvr>
                                      <p:to>
                                        <p:strVal val="visible"/>
                                      </p:to>
                                    </p:set>
                                    <p:animEffect transition="in" filter="randombar(horizontal)">
                                      <p:cBhvr>
                                        <p:cTn id="25"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39" grpId="0"/>
      <p:bldP spid="240" grpId="0"/>
      <p:bldP spid="2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8;p28">
            <a:extLst>
              <a:ext uri="{FF2B5EF4-FFF2-40B4-BE49-F238E27FC236}">
                <a16:creationId xmlns:a16="http://schemas.microsoft.com/office/drawing/2014/main" id="{6EB14CD7-BE68-4ACE-9224-281DE23C7696}"/>
              </a:ext>
            </a:extLst>
          </p:cNvPr>
          <p:cNvSpPr txBox="1">
            <a:spLocks/>
          </p:cNvSpPr>
          <p:nvPr/>
        </p:nvSpPr>
        <p:spPr>
          <a:xfrm>
            <a:off x="1054750" y="292250"/>
            <a:ext cx="7852200" cy="6510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u="sng">
                <a:solidFill>
                  <a:srgbClr val="D9D9D9"/>
                </a:solidFill>
                <a:latin typeface="EB Garamond Regular"/>
                <a:ea typeface="EB Garamond Regular"/>
                <a:cs typeface="EB Garamond Regular"/>
                <a:sym typeface="EB Garamond Regular"/>
              </a:rPr>
              <a:t>RESULT</a:t>
            </a:r>
          </a:p>
        </p:txBody>
      </p:sp>
      <p:sp>
        <p:nvSpPr>
          <p:cNvPr id="5" name="Google Shape;239;p28">
            <a:extLst>
              <a:ext uri="{FF2B5EF4-FFF2-40B4-BE49-F238E27FC236}">
                <a16:creationId xmlns:a16="http://schemas.microsoft.com/office/drawing/2014/main" id="{C65726CC-E9C9-4580-850B-41DDBCC46C30}"/>
              </a:ext>
            </a:extLst>
          </p:cNvPr>
          <p:cNvSpPr txBox="1">
            <a:spLocks/>
          </p:cNvSpPr>
          <p:nvPr/>
        </p:nvSpPr>
        <p:spPr>
          <a:xfrm>
            <a:off x="1290638" y="1030288"/>
            <a:ext cx="7853362" cy="485775"/>
          </a:xfrm>
          <a:prstGeom prst="rect">
            <a:avLst/>
          </a:prstGeom>
          <a:effectLst/>
        </p:spPr>
        <p:txBody>
          <a:bodyPr spcFirstLastPara="1" vert="horz" wrap="square" lIns="91425" tIns="91425" rIns="91425" bIns="91425" rtlCol="0"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368300">
              <a:spcBef>
                <a:spcPts val="0"/>
              </a:spcBef>
              <a:buClr>
                <a:srgbClr val="B4A7D6"/>
              </a:buClr>
              <a:buSzPts val="2200"/>
              <a:buFont typeface="EB Garamond Regular"/>
              <a:buChar char="★"/>
            </a:pPr>
            <a:r>
              <a:rPr lang="en-US" sz="2200" u="sng">
                <a:solidFill>
                  <a:srgbClr val="B4A7D6"/>
                </a:solidFill>
                <a:latin typeface="EB Garamond Regular"/>
                <a:ea typeface="EB Garamond Regular"/>
                <a:cs typeface="EB Garamond Regular"/>
                <a:sym typeface="EB Garamond Regular"/>
              </a:rPr>
              <a:t>Accuracy Achieved By Our Trained Model </a:t>
            </a:r>
            <a:r>
              <a:rPr lang="en-US" sz="2200">
                <a:solidFill>
                  <a:srgbClr val="B4A7D6"/>
                </a:solidFill>
                <a:latin typeface="EB Garamond Regular"/>
                <a:ea typeface="EB Garamond Regular"/>
                <a:cs typeface="EB Garamond Regular"/>
                <a:sym typeface="EB Garamond Regular"/>
              </a:rPr>
              <a:t> :</a:t>
            </a:r>
          </a:p>
        </p:txBody>
      </p:sp>
      <p:sp>
        <p:nvSpPr>
          <p:cNvPr id="6" name="Google Shape;240;p28">
            <a:extLst>
              <a:ext uri="{FF2B5EF4-FFF2-40B4-BE49-F238E27FC236}">
                <a16:creationId xmlns:a16="http://schemas.microsoft.com/office/drawing/2014/main" id="{3EB397D1-BB2D-414B-9CFC-FD20E78A7DDC}"/>
              </a:ext>
            </a:extLst>
          </p:cNvPr>
          <p:cNvSpPr txBox="1"/>
          <p:nvPr/>
        </p:nvSpPr>
        <p:spPr>
          <a:xfrm>
            <a:off x="1510500" y="2339162"/>
            <a:ext cx="7248000" cy="2335587"/>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diseases as target classes:           	     41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symptoms taken into account:                131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Model Trained:                                                      KNN</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Accuracy achieved:                                               99% </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F1 Score:                                                                   0.99</a:t>
            </a:r>
            <a:endParaRPr dirty="0">
              <a:solidFill>
                <a:srgbClr val="FFE599"/>
              </a:solidFill>
              <a:latin typeface="Comfortaa Regular"/>
              <a:ea typeface="Comfortaa Regular"/>
              <a:cs typeface="Comfortaa Regular"/>
              <a:sym typeface="Comfortaa Regular"/>
            </a:endParaRPr>
          </a:p>
        </p:txBody>
      </p:sp>
      <p:sp>
        <p:nvSpPr>
          <p:cNvPr id="7" name="Google Shape;241;p28">
            <a:extLst>
              <a:ext uri="{FF2B5EF4-FFF2-40B4-BE49-F238E27FC236}">
                <a16:creationId xmlns:a16="http://schemas.microsoft.com/office/drawing/2014/main" id="{49352218-E6B4-4C16-98CB-6ED7DB9B158B}"/>
              </a:ext>
            </a:extLst>
          </p:cNvPr>
          <p:cNvSpPr txBox="1"/>
          <p:nvPr/>
        </p:nvSpPr>
        <p:spPr>
          <a:xfrm>
            <a:off x="1053588" y="1516063"/>
            <a:ext cx="7852200" cy="485775"/>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0000"/>
              </a:buClr>
              <a:buSzPts val="1700"/>
              <a:buFont typeface="Merriweather"/>
              <a:buChar char="➢"/>
            </a:pPr>
            <a:r>
              <a:rPr lang="en" sz="1700" dirty="0">
                <a:solidFill>
                  <a:srgbClr val="FF0000"/>
                </a:solidFill>
                <a:latin typeface="Merriweather"/>
                <a:ea typeface="Merriweather"/>
                <a:cs typeface="Merriweather"/>
                <a:sym typeface="Merriweather"/>
              </a:rPr>
              <a:t>K NEAREST NEIGHBOUR ALGORITHM:</a:t>
            </a:r>
          </a:p>
        </p:txBody>
      </p:sp>
    </p:spTree>
    <p:extLst>
      <p:ext uri="{BB962C8B-B14F-4D97-AF65-F5344CB8AC3E}">
        <p14:creationId xmlns:p14="http://schemas.microsoft.com/office/powerpoint/2010/main" val="9442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16" name="Google Shape;238;p28">
            <a:extLst>
              <a:ext uri="{FF2B5EF4-FFF2-40B4-BE49-F238E27FC236}">
                <a16:creationId xmlns:a16="http://schemas.microsoft.com/office/drawing/2014/main" id="{EDCF344B-1AB1-45E3-BC79-55C8726B969C}"/>
              </a:ext>
            </a:extLst>
          </p:cNvPr>
          <p:cNvSpPr txBox="1">
            <a:spLocks/>
          </p:cNvSpPr>
          <p:nvPr/>
        </p:nvSpPr>
        <p:spPr>
          <a:xfrm>
            <a:off x="1054750" y="292250"/>
            <a:ext cx="7852200" cy="6510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u="sng">
                <a:solidFill>
                  <a:srgbClr val="D9D9D9"/>
                </a:solidFill>
                <a:latin typeface="EB Garamond Regular"/>
                <a:ea typeface="EB Garamond Regular"/>
                <a:cs typeface="EB Garamond Regular"/>
                <a:sym typeface="EB Garamond Regular"/>
              </a:rPr>
              <a:t>RESULT</a:t>
            </a:r>
          </a:p>
        </p:txBody>
      </p:sp>
      <p:sp>
        <p:nvSpPr>
          <p:cNvPr id="17" name="Google Shape;239;p28">
            <a:extLst>
              <a:ext uri="{FF2B5EF4-FFF2-40B4-BE49-F238E27FC236}">
                <a16:creationId xmlns:a16="http://schemas.microsoft.com/office/drawing/2014/main" id="{6E354FED-1310-48CB-8191-68E7BEFCD577}"/>
              </a:ext>
            </a:extLst>
          </p:cNvPr>
          <p:cNvSpPr txBox="1">
            <a:spLocks/>
          </p:cNvSpPr>
          <p:nvPr/>
        </p:nvSpPr>
        <p:spPr>
          <a:xfrm>
            <a:off x="1290638" y="1030288"/>
            <a:ext cx="7853362" cy="485775"/>
          </a:xfrm>
          <a:prstGeom prst="rect">
            <a:avLst/>
          </a:prstGeom>
          <a:effectLst/>
        </p:spPr>
        <p:txBody>
          <a:bodyPr spcFirstLastPara="1" vert="horz" wrap="square" lIns="91425" tIns="91425" rIns="91425" bIns="91425" rtlCol="0" anchor="t" anchorCtr="0">
            <a:no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368300">
              <a:spcBef>
                <a:spcPts val="0"/>
              </a:spcBef>
              <a:buClr>
                <a:srgbClr val="B4A7D6"/>
              </a:buClr>
              <a:buSzPts val="2200"/>
              <a:buFont typeface="EB Garamond Regular"/>
              <a:buChar char="★"/>
            </a:pPr>
            <a:r>
              <a:rPr lang="en-US" sz="2200" u="sng">
                <a:solidFill>
                  <a:srgbClr val="B4A7D6"/>
                </a:solidFill>
                <a:latin typeface="EB Garamond Regular"/>
                <a:ea typeface="EB Garamond Regular"/>
                <a:cs typeface="EB Garamond Regular"/>
                <a:sym typeface="EB Garamond Regular"/>
              </a:rPr>
              <a:t>Accuracy Achieved By Our Trained Model </a:t>
            </a:r>
            <a:r>
              <a:rPr lang="en-US" sz="2200">
                <a:solidFill>
                  <a:srgbClr val="B4A7D6"/>
                </a:solidFill>
                <a:latin typeface="EB Garamond Regular"/>
                <a:ea typeface="EB Garamond Regular"/>
                <a:cs typeface="EB Garamond Regular"/>
                <a:sym typeface="EB Garamond Regular"/>
              </a:rPr>
              <a:t> :</a:t>
            </a:r>
          </a:p>
        </p:txBody>
      </p:sp>
      <p:sp>
        <p:nvSpPr>
          <p:cNvPr id="18" name="Google Shape;240;p28">
            <a:extLst>
              <a:ext uri="{FF2B5EF4-FFF2-40B4-BE49-F238E27FC236}">
                <a16:creationId xmlns:a16="http://schemas.microsoft.com/office/drawing/2014/main" id="{5F853132-82C8-431B-93B2-0CA44D127D17}"/>
              </a:ext>
            </a:extLst>
          </p:cNvPr>
          <p:cNvSpPr txBox="1"/>
          <p:nvPr/>
        </p:nvSpPr>
        <p:spPr>
          <a:xfrm>
            <a:off x="1510500" y="2339162"/>
            <a:ext cx="7248000" cy="2335587"/>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diseases as target classes:           	     41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No. of symptoms taken into account:                131</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Model Trained:                                              Decision Tree</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Accuracy achieved:                                               99% </a:t>
            </a:r>
            <a:endParaRPr dirty="0">
              <a:solidFill>
                <a:srgbClr val="FFE599"/>
              </a:solidFill>
              <a:latin typeface="Comfortaa Regular"/>
              <a:ea typeface="Comfortaa Regular"/>
              <a:cs typeface="Comfortaa Regular"/>
              <a:sym typeface="Comfortaa Regular"/>
            </a:endParaRPr>
          </a:p>
          <a:p>
            <a:pPr marL="0" lvl="0" indent="0" algn="l" rtl="0">
              <a:lnSpc>
                <a:spcPct val="150000"/>
              </a:lnSpc>
              <a:spcBef>
                <a:spcPts val="0"/>
              </a:spcBef>
              <a:spcAft>
                <a:spcPts val="0"/>
              </a:spcAft>
              <a:buNone/>
            </a:pPr>
            <a:r>
              <a:rPr lang="en" dirty="0">
                <a:solidFill>
                  <a:srgbClr val="FFE599"/>
                </a:solidFill>
                <a:latin typeface="Comfortaa Regular"/>
                <a:ea typeface="Comfortaa Regular"/>
                <a:cs typeface="Comfortaa Regular"/>
                <a:sym typeface="Comfortaa Regular"/>
              </a:rPr>
              <a:t>F1 Score:                                                                   0.99</a:t>
            </a:r>
            <a:endParaRPr dirty="0">
              <a:solidFill>
                <a:srgbClr val="FFE599"/>
              </a:solidFill>
              <a:latin typeface="Comfortaa Regular"/>
              <a:ea typeface="Comfortaa Regular"/>
              <a:cs typeface="Comfortaa Regular"/>
              <a:sym typeface="Comfortaa Regular"/>
            </a:endParaRPr>
          </a:p>
        </p:txBody>
      </p:sp>
      <p:sp>
        <p:nvSpPr>
          <p:cNvPr id="19" name="Google Shape;241;p28">
            <a:extLst>
              <a:ext uri="{FF2B5EF4-FFF2-40B4-BE49-F238E27FC236}">
                <a16:creationId xmlns:a16="http://schemas.microsoft.com/office/drawing/2014/main" id="{DD99E235-5540-4E16-813D-EB7E4BAAE594}"/>
              </a:ext>
            </a:extLst>
          </p:cNvPr>
          <p:cNvSpPr txBox="1"/>
          <p:nvPr/>
        </p:nvSpPr>
        <p:spPr>
          <a:xfrm>
            <a:off x="1053588" y="1516063"/>
            <a:ext cx="7852200" cy="485775"/>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0000"/>
              </a:buClr>
              <a:buSzPts val="1700"/>
              <a:buFont typeface="Merriweather"/>
              <a:buChar char="➢"/>
            </a:pPr>
            <a:r>
              <a:rPr lang="en" sz="1700" dirty="0">
                <a:solidFill>
                  <a:srgbClr val="FF0000"/>
                </a:solidFill>
                <a:latin typeface="Merriweather"/>
                <a:ea typeface="Merriweather"/>
                <a:cs typeface="Merriweather"/>
                <a:sym typeface="Merriweather"/>
              </a:rPr>
              <a:t>DECISION TREE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299400" y="131436"/>
            <a:ext cx="8685600" cy="6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50" b="1">
                <a:solidFill>
                  <a:srgbClr val="E69138"/>
                </a:solidFill>
                <a:latin typeface="Arial"/>
                <a:ea typeface="Arial"/>
                <a:cs typeface="Arial"/>
                <a:sym typeface="Arial"/>
              </a:rPr>
              <a:t>Indian Institute of Information Technology Kalyani</a:t>
            </a:r>
            <a:endParaRPr>
              <a:solidFill>
                <a:srgbClr val="E69138"/>
              </a:solidFill>
            </a:endParaRPr>
          </a:p>
        </p:txBody>
      </p:sp>
      <p:sp>
        <p:nvSpPr>
          <p:cNvPr id="141" name="Google Shape;141;p14"/>
          <p:cNvSpPr txBox="1">
            <a:spLocks noGrp="1"/>
          </p:cNvSpPr>
          <p:nvPr>
            <p:ph type="body" idx="1"/>
          </p:nvPr>
        </p:nvSpPr>
        <p:spPr>
          <a:xfrm>
            <a:off x="70897" y="3589316"/>
            <a:ext cx="4272600" cy="140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rgbClr val="B7B7B7"/>
                </a:solidFill>
                <a:latin typeface="Arial"/>
                <a:ea typeface="Arial"/>
                <a:cs typeface="Arial"/>
                <a:sym typeface="Arial"/>
              </a:rPr>
              <a:t>Submitted to:			</a:t>
            </a:r>
            <a:endParaRPr sz="1700" b="1">
              <a:solidFill>
                <a:srgbClr val="B7B7B7"/>
              </a:solidFill>
              <a:latin typeface="Arial"/>
              <a:ea typeface="Arial"/>
              <a:cs typeface="Arial"/>
              <a:sym typeface="Arial"/>
            </a:endParaRPr>
          </a:p>
          <a:p>
            <a:pPr marL="0" lvl="0" indent="0" algn="l" rtl="0">
              <a:lnSpc>
                <a:spcPct val="115000"/>
              </a:lnSpc>
              <a:spcBef>
                <a:spcPts val="0"/>
              </a:spcBef>
              <a:spcAft>
                <a:spcPts val="0"/>
              </a:spcAft>
              <a:buNone/>
            </a:pPr>
            <a:r>
              <a:rPr lang="en" sz="1700" b="1">
                <a:solidFill>
                  <a:srgbClr val="D9D9D9"/>
                </a:solidFill>
                <a:latin typeface="Arial"/>
                <a:ea typeface="Arial"/>
                <a:cs typeface="Arial"/>
                <a:sym typeface="Arial"/>
              </a:rPr>
              <a:t>Dr. Debasish Bera</a:t>
            </a:r>
            <a:endParaRPr sz="1700" b="1">
              <a:solidFill>
                <a:srgbClr val="D9D9D9"/>
              </a:solidFill>
              <a:latin typeface="Arial"/>
              <a:ea typeface="Arial"/>
              <a:cs typeface="Arial"/>
              <a:sym typeface="Arial"/>
            </a:endParaRPr>
          </a:p>
          <a:p>
            <a:pPr marL="0" lvl="0" indent="0" algn="l" rtl="0">
              <a:lnSpc>
                <a:spcPct val="115000"/>
              </a:lnSpc>
              <a:spcBef>
                <a:spcPts val="0"/>
              </a:spcBef>
              <a:spcAft>
                <a:spcPts val="0"/>
              </a:spcAft>
              <a:buNone/>
            </a:pPr>
            <a:r>
              <a:rPr lang="en" sz="1700" b="1">
                <a:solidFill>
                  <a:srgbClr val="D9D9D9"/>
                </a:solidFill>
                <a:latin typeface="Arial"/>
                <a:ea typeface="Arial"/>
                <a:cs typeface="Arial"/>
                <a:sym typeface="Arial"/>
              </a:rPr>
              <a:t>Assistant Professor</a:t>
            </a:r>
            <a:endParaRPr sz="1700" b="1">
              <a:solidFill>
                <a:srgbClr val="D9D9D9"/>
              </a:solidFill>
              <a:latin typeface="Arial"/>
              <a:ea typeface="Arial"/>
              <a:cs typeface="Arial"/>
              <a:sym typeface="Arial"/>
            </a:endParaRPr>
          </a:p>
          <a:p>
            <a:pPr marL="0" lvl="0" indent="0" algn="l" rtl="0">
              <a:spcBef>
                <a:spcPts val="0"/>
              </a:spcBef>
              <a:spcAft>
                <a:spcPts val="1600"/>
              </a:spcAft>
              <a:buNone/>
            </a:pPr>
            <a:r>
              <a:rPr lang="en" sz="1700" b="1">
                <a:solidFill>
                  <a:srgbClr val="D9D9D9"/>
                </a:solidFill>
                <a:latin typeface="Arial"/>
                <a:ea typeface="Arial"/>
                <a:cs typeface="Arial"/>
                <a:sym typeface="Arial"/>
              </a:rPr>
              <a:t>IIIT KALYANI</a:t>
            </a:r>
            <a:endParaRPr>
              <a:solidFill>
                <a:srgbClr val="D9D9D9"/>
              </a:solidFill>
            </a:endParaRPr>
          </a:p>
        </p:txBody>
      </p:sp>
      <p:sp>
        <p:nvSpPr>
          <p:cNvPr id="143" name="Google Shape;143;p14"/>
          <p:cNvSpPr txBox="1">
            <a:spLocks noGrp="1"/>
          </p:cNvSpPr>
          <p:nvPr>
            <p:ph type="body" idx="4294967295"/>
          </p:nvPr>
        </p:nvSpPr>
        <p:spPr>
          <a:xfrm>
            <a:off x="4870450" y="3620669"/>
            <a:ext cx="4273550" cy="1787525"/>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700" b="1">
                <a:solidFill>
                  <a:srgbClr val="B7B7B7"/>
                </a:solidFill>
                <a:latin typeface="Arial"/>
                <a:ea typeface="Arial"/>
                <a:cs typeface="Arial"/>
                <a:sym typeface="Arial"/>
              </a:rPr>
              <a:t>Submitted by:</a:t>
            </a:r>
            <a:endParaRPr sz="1700" b="1">
              <a:solidFill>
                <a:srgbClr val="B7B7B7"/>
              </a:solidFill>
              <a:latin typeface="Arial"/>
              <a:ea typeface="Arial"/>
              <a:cs typeface="Arial"/>
              <a:sym typeface="Arial"/>
            </a:endParaRPr>
          </a:p>
          <a:p>
            <a:pPr marL="0" lvl="0" indent="0" algn="r" rtl="0">
              <a:lnSpc>
                <a:spcPct val="115000"/>
              </a:lnSpc>
              <a:spcBef>
                <a:spcPts val="0"/>
              </a:spcBef>
              <a:spcAft>
                <a:spcPts val="0"/>
              </a:spcAft>
              <a:buNone/>
            </a:pPr>
            <a:r>
              <a:rPr lang="en" sz="1700" b="1">
                <a:solidFill>
                  <a:srgbClr val="D9D9D9"/>
                </a:solidFill>
                <a:latin typeface="Arial"/>
                <a:ea typeface="Arial"/>
                <a:cs typeface="Arial"/>
                <a:sym typeface="Arial"/>
              </a:rPr>
              <a:t>Rajnish Singh [CSE/19061/488]</a:t>
            </a:r>
          </a:p>
          <a:p>
            <a:pPr marL="0" lvl="0" indent="0" algn="r" rtl="0">
              <a:lnSpc>
                <a:spcPct val="115000"/>
              </a:lnSpc>
              <a:spcBef>
                <a:spcPts val="0"/>
              </a:spcBef>
              <a:spcAft>
                <a:spcPts val="0"/>
              </a:spcAft>
              <a:buNone/>
            </a:pPr>
            <a:r>
              <a:rPr lang="it-IT" sz="1700" b="1">
                <a:solidFill>
                  <a:srgbClr val="D9D9D9"/>
                </a:solidFill>
                <a:latin typeface="Arial"/>
                <a:ea typeface="Arial"/>
                <a:cs typeface="Arial"/>
                <a:sym typeface="Arial"/>
              </a:rPr>
              <a:t>Akash Singh [CSE/19007/434]</a:t>
            </a:r>
            <a:endParaRPr sz="1700" b="1">
              <a:solidFill>
                <a:srgbClr val="D9D9D9"/>
              </a:solidFill>
              <a:latin typeface="Arial"/>
              <a:ea typeface="Arial"/>
              <a:cs typeface="Arial"/>
              <a:sym typeface="Arial"/>
            </a:endParaRPr>
          </a:p>
          <a:p>
            <a:pPr marL="0" lvl="0" indent="0" algn="r" rtl="0">
              <a:spcBef>
                <a:spcPts val="0"/>
              </a:spcBef>
              <a:spcAft>
                <a:spcPts val="1600"/>
              </a:spcAft>
              <a:buNone/>
            </a:pPr>
            <a:r>
              <a:rPr lang="en" sz="1700" b="1">
                <a:solidFill>
                  <a:srgbClr val="D9D9D9"/>
                </a:solidFill>
                <a:latin typeface="Arial"/>
                <a:ea typeface="Arial"/>
                <a:cs typeface="Arial"/>
                <a:sym typeface="Arial"/>
              </a:rPr>
              <a:t>Harshit Sharma [CSE/19033/460]</a:t>
            </a:r>
          </a:p>
          <a:p>
            <a:pPr marL="0" lvl="0" indent="0" algn="r" rtl="0">
              <a:spcBef>
                <a:spcPts val="0"/>
              </a:spcBef>
              <a:spcAft>
                <a:spcPts val="1600"/>
              </a:spcAft>
              <a:buNone/>
            </a:pPr>
            <a:endParaRPr lang="en" sz="1700" b="1">
              <a:solidFill>
                <a:srgbClr val="D9D9D9"/>
              </a:solidFill>
              <a:latin typeface="Arial"/>
              <a:ea typeface="Arial"/>
              <a:cs typeface="Arial"/>
              <a:sym typeface="Arial"/>
            </a:endParaRPr>
          </a:p>
        </p:txBody>
      </p:sp>
      <p:pic>
        <p:nvPicPr>
          <p:cNvPr id="6" name="Picture 5">
            <a:extLst>
              <a:ext uri="{FF2B5EF4-FFF2-40B4-BE49-F238E27FC236}">
                <a16:creationId xmlns:a16="http://schemas.microsoft.com/office/drawing/2014/main" id="{8E2E46CA-1118-4562-BDCD-118B9C12D648}"/>
              </a:ext>
            </a:extLst>
          </p:cNvPr>
          <p:cNvPicPr/>
          <p:nvPr/>
        </p:nvPicPr>
        <p:blipFill>
          <a:blip r:embed="rId3">
            <a:extLst>
              <a:ext uri="{28A0092B-C50C-407E-A947-70E740481C1C}">
                <a14:useLocalDpi xmlns:a14="http://schemas.microsoft.com/office/drawing/2010/main" val="0"/>
              </a:ext>
            </a:extLst>
          </a:blip>
          <a:stretch>
            <a:fillRect/>
          </a:stretch>
        </p:blipFill>
        <p:spPr>
          <a:xfrm>
            <a:off x="2958215" y="820737"/>
            <a:ext cx="3227570" cy="33903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animEffect transition="in" filter="wheel(1)">
                                      <p:cBhvr>
                                        <p:cTn id="19" dur="2000"/>
                                        <p:tgtEl>
                                          <p:spTgt spid="141">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141">
                                            <p:txEl>
                                              <p:pRg st="1" end="1"/>
                                            </p:txEl>
                                          </p:spTgt>
                                        </p:tgtEl>
                                        <p:attrNameLst>
                                          <p:attrName>style.visibility</p:attrName>
                                        </p:attrNameLst>
                                      </p:cBhvr>
                                      <p:to>
                                        <p:strVal val="visible"/>
                                      </p:to>
                                    </p:set>
                                    <p:animEffect transition="in" filter="wheel(1)">
                                      <p:cBhvr>
                                        <p:cTn id="22" dur="2000"/>
                                        <p:tgtEl>
                                          <p:spTgt spid="141">
                                            <p:txEl>
                                              <p:pRg st="1" end="1"/>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141">
                                            <p:txEl>
                                              <p:pRg st="2" end="2"/>
                                            </p:txEl>
                                          </p:spTgt>
                                        </p:tgtEl>
                                        <p:attrNameLst>
                                          <p:attrName>style.visibility</p:attrName>
                                        </p:attrNameLst>
                                      </p:cBhvr>
                                      <p:to>
                                        <p:strVal val="visible"/>
                                      </p:to>
                                    </p:set>
                                    <p:animEffect transition="in" filter="wheel(1)">
                                      <p:cBhvr>
                                        <p:cTn id="25" dur="2000"/>
                                        <p:tgtEl>
                                          <p:spTgt spid="141">
                                            <p:txEl>
                                              <p:pRg st="2" end="2"/>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141">
                                            <p:txEl>
                                              <p:pRg st="3" end="3"/>
                                            </p:txEl>
                                          </p:spTgt>
                                        </p:tgtEl>
                                        <p:attrNameLst>
                                          <p:attrName>style.visibility</p:attrName>
                                        </p:attrNameLst>
                                      </p:cBhvr>
                                      <p:to>
                                        <p:strVal val="visible"/>
                                      </p:to>
                                    </p:set>
                                    <p:animEffect transition="in" filter="wheel(1)">
                                      <p:cBhvr>
                                        <p:cTn id="28" dur="2000"/>
                                        <p:tgtEl>
                                          <p:spTgt spid="14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43">
                                            <p:txEl>
                                              <p:pRg st="0" end="0"/>
                                            </p:txEl>
                                          </p:spTgt>
                                        </p:tgtEl>
                                        <p:attrNameLst>
                                          <p:attrName>style.visibility</p:attrName>
                                        </p:attrNameLst>
                                      </p:cBhvr>
                                      <p:to>
                                        <p:strVal val="visible"/>
                                      </p:to>
                                    </p:set>
                                    <p:animEffect transition="in" filter="wheel(1)">
                                      <p:cBhvr>
                                        <p:cTn id="33" dur="2000"/>
                                        <p:tgtEl>
                                          <p:spTgt spid="14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43">
                                            <p:txEl>
                                              <p:pRg st="1" end="1"/>
                                            </p:txEl>
                                          </p:spTgt>
                                        </p:tgtEl>
                                        <p:attrNameLst>
                                          <p:attrName>style.visibility</p:attrName>
                                        </p:attrNameLst>
                                      </p:cBhvr>
                                      <p:to>
                                        <p:strVal val="visible"/>
                                      </p:to>
                                    </p:set>
                                    <p:animEffect transition="in" filter="wheel(1)">
                                      <p:cBhvr>
                                        <p:cTn id="38" dur="2000"/>
                                        <p:tgtEl>
                                          <p:spTgt spid="14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43">
                                            <p:txEl>
                                              <p:pRg st="2" end="2"/>
                                            </p:txEl>
                                          </p:spTgt>
                                        </p:tgtEl>
                                        <p:attrNameLst>
                                          <p:attrName>style.visibility</p:attrName>
                                        </p:attrNameLst>
                                      </p:cBhvr>
                                      <p:to>
                                        <p:strVal val="visible"/>
                                      </p:to>
                                    </p:set>
                                    <p:animEffect transition="in" filter="wheel(1)">
                                      <p:cBhvr>
                                        <p:cTn id="43" dur="2000"/>
                                        <p:tgtEl>
                                          <p:spTgt spid="14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43">
                                            <p:txEl>
                                              <p:pRg st="3" end="3"/>
                                            </p:txEl>
                                          </p:spTgt>
                                        </p:tgtEl>
                                        <p:attrNameLst>
                                          <p:attrName>style.visibility</p:attrName>
                                        </p:attrNameLst>
                                      </p:cBhvr>
                                      <p:to>
                                        <p:strVal val="visible"/>
                                      </p:to>
                                    </p:set>
                                    <p:animEffect transition="in" filter="wheel(1)">
                                      <p:cBhvr>
                                        <p:cTn id="48" dur="2000"/>
                                        <p:tgtEl>
                                          <p:spTgt spid="1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RESULT</a:t>
            </a:r>
            <a:endParaRPr u="sng">
              <a:solidFill>
                <a:srgbClr val="D9D9D9"/>
              </a:solidFill>
              <a:latin typeface="EB Garamond Regular"/>
              <a:ea typeface="EB Garamond Regular"/>
              <a:cs typeface="EB Garamond Regular"/>
              <a:sym typeface="EB Garamond Regular"/>
            </a:endParaRPr>
          </a:p>
        </p:txBody>
      </p:sp>
      <p:sp>
        <p:nvSpPr>
          <p:cNvPr id="255" name="Google Shape;255;p30"/>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Graphical User Interface</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257" name="Google Shape;257;p30"/>
          <p:cNvSpPr txBox="1"/>
          <p:nvPr/>
        </p:nvSpPr>
        <p:spPr>
          <a:xfrm>
            <a:off x="5013275" y="1432375"/>
            <a:ext cx="3893700" cy="3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1. Initialization: The symptoms under consideration and the trained model is loaded into the memory from the saved files which is stored at backend.</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2. User Entry: The user enters the basic details and selects the symptoms experienced from</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the drop-down lists of predefined symptoms.</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3.Model Prediction: On clicking the Predict button the symptoms entered by the user are</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passed to the trained model and the disease with the highest probability score is displayed as a</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prediction of the model.Here prediction models are there</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1.Prediction of disease by ANN model</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2.Prediction of disease by Decision Tree model.</a:t>
            </a:r>
          </a:p>
          <a:p>
            <a:pPr marL="0" lvl="0" indent="0" algn="l" rtl="0">
              <a:spcBef>
                <a:spcPts val="0"/>
              </a:spcBef>
              <a:spcAft>
                <a:spcPts val="0"/>
              </a:spcAft>
              <a:buNone/>
            </a:pPr>
            <a:r>
              <a:rPr lang="en" sz="1200" dirty="0">
                <a:solidFill>
                  <a:srgbClr val="FFFFFF"/>
                </a:solidFill>
                <a:latin typeface="Comfortaa Regular"/>
                <a:ea typeface="Comfortaa Regular"/>
                <a:cs typeface="Comfortaa Regular"/>
                <a:sym typeface="Comfortaa Regular"/>
              </a:rPr>
              <a:t>3. Prediction of disease by KNN model</a:t>
            </a:r>
            <a:endParaRPr sz="1200" dirty="0">
              <a:solidFill>
                <a:srgbClr val="FFFFFF"/>
              </a:solidFill>
              <a:latin typeface="Comfortaa Regular"/>
              <a:ea typeface="Comfortaa Regular"/>
              <a:cs typeface="Comfortaa Regular"/>
              <a:sym typeface="Comfortaa Regular"/>
            </a:endParaRPr>
          </a:p>
          <a:p>
            <a:pPr marL="0" lvl="0" indent="0" algn="l" rtl="0">
              <a:spcBef>
                <a:spcPts val="0"/>
              </a:spcBef>
              <a:spcAft>
                <a:spcPts val="0"/>
              </a:spcAft>
              <a:buNone/>
            </a:pPr>
            <a:endParaRPr sz="1200" dirty="0">
              <a:solidFill>
                <a:srgbClr val="FFFFFF"/>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121B591B-4F4E-4655-A696-BA129C1E35F6}"/>
              </a:ext>
            </a:extLst>
          </p:cNvPr>
          <p:cNvPicPr>
            <a:picLocks noChangeAspect="1"/>
          </p:cNvPicPr>
          <p:nvPr/>
        </p:nvPicPr>
        <p:blipFill>
          <a:blip r:embed="rId3"/>
          <a:stretch>
            <a:fillRect/>
          </a:stretch>
        </p:blipFill>
        <p:spPr>
          <a:xfrm>
            <a:off x="204600" y="1516063"/>
            <a:ext cx="4776250" cy="3540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500" fill="hold"/>
                                        <p:tgtEl>
                                          <p:spTgt spid="254"/>
                                        </p:tgtEl>
                                        <p:attrNameLst>
                                          <p:attrName>ppt_x</p:attrName>
                                        </p:attrNameLst>
                                      </p:cBhvr>
                                      <p:tavLst>
                                        <p:tav tm="0">
                                          <p:val>
                                            <p:strVal val="#ppt_x"/>
                                          </p:val>
                                        </p:tav>
                                        <p:tav tm="100000">
                                          <p:val>
                                            <p:strVal val="#ppt_x"/>
                                          </p:val>
                                        </p:tav>
                                      </p:tavLst>
                                    </p:anim>
                                    <p:anim calcmode="lin" valueType="num">
                                      <p:cBhvr additive="base">
                                        <p:cTn id="8" dur="500" fill="hold"/>
                                        <p:tgtEl>
                                          <p:spTgt spid="2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55"/>
                                        </p:tgtEl>
                                        <p:attrNameLst>
                                          <p:attrName>style.visibility</p:attrName>
                                        </p:attrNameLst>
                                      </p:cBhvr>
                                      <p:to>
                                        <p:strVal val="visible"/>
                                      </p:to>
                                    </p:set>
                                    <p:animEffect transition="in" filter="fade">
                                      <p:cBhvr>
                                        <p:cTn id="13" dur="1000"/>
                                        <p:tgtEl>
                                          <p:spTgt spid="255"/>
                                        </p:tgtEl>
                                      </p:cBhvr>
                                    </p:animEffect>
                                    <p:anim calcmode="lin" valueType="num">
                                      <p:cBhvr>
                                        <p:cTn id="14" dur="1000" fill="hold"/>
                                        <p:tgtEl>
                                          <p:spTgt spid="255"/>
                                        </p:tgtEl>
                                        <p:attrNameLst>
                                          <p:attrName>ppt_x</p:attrName>
                                        </p:attrNameLst>
                                      </p:cBhvr>
                                      <p:tavLst>
                                        <p:tav tm="0">
                                          <p:val>
                                            <p:strVal val="#ppt_x"/>
                                          </p:val>
                                        </p:tav>
                                        <p:tav tm="100000">
                                          <p:val>
                                            <p:strVal val="#ppt_x"/>
                                          </p:val>
                                        </p:tav>
                                      </p:tavLst>
                                    </p:anim>
                                    <p:anim calcmode="lin" valueType="num">
                                      <p:cBhvr>
                                        <p:cTn id="15"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57"/>
                                        </p:tgtEl>
                                        <p:attrNameLst>
                                          <p:attrName>style.visibility</p:attrName>
                                        </p:attrNameLst>
                                      </p:cBhvr>
                                      <p:to>
                                        <p:strVal val="visible"/>
                                      </p:to>
                                    </p:set>
                                    <p:anim calcmode="lin" valueType="num">
                                      <p:cBhvr>
                                        <p:cTn id="20" dur="1000" fill="hold"/>
                                        <p:tgtEl>
                                          <p:spTgt spid="257"/>
                                        </p:tgtEl>
                                        <p:attrNameLst>
                                          <p:attrName>ppt_w</p:attrName>
                                        </p:attrNameLst>
                                      </p:cBhvr>
                                      <p:tavLst>
                                        <p:tav tm="0">
                                          <p:val>
                                            <p:fltVal val="0"/>
                                          </p:val>
                                        </p:tav>
                                        <p:tav tm="100000">
                                          <p:val>
                                            <p:strVal val="#ppt_w"/>
                                          </p:val>
                                        </p:tav>
                                      </p:tavLst>
                                    </p:anim>
                                    <p:anim calcmode="lin" valueType="num">
                                      <p:cBhvr>
                                        <p:cTn id="21" dur="1000" fill="hold"/>
                                        <p:tgtEl>
                                          <p:spTgt spid="257"/>
                                        </p:tgtEl>
                                        <p:attrNameLst>
                                          <p:attrName>ppt_h</p:attrName>
                                        </p:attrNameLst>
                                      </p:cBhvr>
                                      <p:tavLst>
                                        <p:tav tm="0">
                                          <p:val>
                                            <p:fltVal val="0"/>
                                          </p:val>
                                        </p:tav>
                                        <p:tav tm="100000">
                                          <p:val>
                                            <p:strVal val="#ppt_h"/>
                                          </p:val>
                                        </p:tav>
                                      </p:tavLst>
                                    </p:anim>
                                    <p:anim calcmode="lin" valueType="num">
                                      <p:cBhvr>
                                        <p:cTn id="22" dur="1000" fill="hold"/>
                                        <p:tgtEl>
                                          <p:spTgt spid="257"/>
                                        </p:tgtEl>
                                        <p:attrNameLst>
                                          <p:attrName>style.rotation</p:attrName>
                                        </p:attrNameLst>
                                      </p:cBhvr>
                                      <p:tavLst>
                                        <p:tav tm="0">
                                          <p:val>
                                            <p:fltVal val="90"/>
                                          </p:val>
                                        </p:tav>
                                        <p:tav tm="100000">
                                          <p:val>
                                            <p:fltVal val="0"/>
                                          </p:val>
                                        </p:tav>
                                      </p:tavLst>
                                    </p:anim>
                                    <p:animEffect transition="in" filter="fade">
                                      <p:cBhvr>
                                        <p:cTn id="23" dur="1000"/>
                                        <p:tgtEl>
                                          <p:spTgt spid="25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p:bldP spid="2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1"/>
          <p:cNvSpPr txBox="1">
            <a:spLocks noGrp="1"/>
          </p:cNvSpPr>
          <p:nvPr>
            <p:ph type="title"/>
          </p:nvPr>
        </p:nvSpPr>
        <p:spPr>
          <a:xfrm>
            <a:off x="1237050" y="559925"/>
            <a:ext cx="76695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FUTURE WORK</a:t>
            </a:r>
            <a:endParaRPr u="sng">
              <a:solidFill>
                <a:srgbClr val="D9D9D9"/>
              </a:solidFill>
              <a:latin typeface="EB Garamond Regular"/>
              <a:ea typeface="EB Garamond Regular"/>
              <a:cs typeface="EB Garamond Regular"/>
              <a:sym typeface="EB Garamond Regular"/>
            </a:endParaRPr>
          </a:p>
        </p:txBody>
      </p:sp>
      <p:sp>
        <p:nvSpPr>
          <p:cNvPr id="262" name="Google Shape;262;p31"/>
          <p:cNvSpPr txBox="1">
            <a:spLocks noGrp="1"/>
          </p:cNvSpPr>
          <p:nvPr>
            <p:ph type="body" idx="1"/>
          </p:nvPr>
        </p:nvSpPr>
        <p:spPr>
          <a:xfrm>
            <a:off x="1237050" y="1341125"/>
            <a:ext cx="7669500" cy="356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rgbClr val="FFE599"/>
                </a:solidFill>
                <a:latin typeface="Comfortaa Regular"/>
                <a:ea typeface="Comfortaa Regular"/>
                <a:cs typeface="Comfortaa Regular"/>
                <a:sym typeface="Comfortaa Regular"/>
              </a:rPr>
              <a:t>1.	In future we plan to work on a larger dataset containing patient’s diagnosis reports, past medical history and test reports to better diagnose the disease.</a:t>
            </a:r>
            <a:endParaRPr sz="14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400" dirty="0">
                <a:solidFill>
                  <a:srgbClr val="FFE599"/>
                </a:solidFill>
                <a:latin typeface="Comfortaa Regular"/>
                <a:ea typeface="Comfortaa Regular"/>
                <a:cs typeface="Comfortaa Regular"/>
                <a:sym typeface="Comfortaa Regular"/>
              </a:rPr>
              <a:t>2.	We need to implement Epidemics also need to be taken into account while predicting the possible disease from patient’s symptoms.</a:t>
            </a:r>
            <a:endParaRPr sz="14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400" dirty="0">
                <a:solidFill>
                  <a:srgbClr val="FFE599"/>
                </a:solidFill>
                <a:latin typeface="Comfortaa Regular"/>
                <a:ea typeface="Comfortaa Regular"/>
                <a:cs typeface="Comfortaa Regular"/>
                <a:sym typeface="Comfortaa Regular"/>
              </a:rPr>
              <a:t>3.	Apart from ANN, KNN and Decision Tree we will try to Implement other models to check Which one giving the Highest Accuracy among all.</a:t>
            </a:r>
            <a:endParaRPr sz="14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endParaRPr sz="1400" dirty="0">
              <a:solidFill>
                <a:srgbClr val="FFE599"/>
              </a:solidFill>
              <a:latin typeface="Comfortaa Regular"/>
              <a:ea typeface="Comfortaa Regular"/>
              <a:cs typeface="Comfortaa Regular"/>
              <a:sym typeface="Comfortaa Regular"/>
            </a:endParaRPr>
          </a:p>
          <a:p>
            <a:pPr marL="0" lvl="0" indent="0" algn="l" rtl="0">
              <a:spcBef>
                <a:spcPts val="1600"/>
              </a:spcBef>
              <a:spcAft>
                <a:spcPts val="1600"/>
              </a:spcAft>
              <a:buNone/>
            </a:pPr>
            <a:endParaRPr sz="1400" dirty="0">
              <a:solidFill>
                <a:srgbClr val="FFE599"/>
              </a:solidFill>
              <a:latin typeface="Comfortaa Regular"/>
              <a:ea typeface="Comfortaa Regular"/>
              <a:cs typeface="Comfortaa Regular"/>
              <a:sym typeface="Comfortaa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wheel(1)">
                                      <p:cBhvr>
                                        <p:cTn id="7" dur="20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 calcmode="lin" valueType="num">
                                      <p:cBhvr>
                                        <p:cTn id="12" dur="1000" fill="hold"/>
                                        <p:tgtEl>
                                          <p:spTgt spid="262">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62">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62">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6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62">
                                            <p:txEl>
                                              <p:pRg st="1" end="1"/>
                                            </p:txEl>
                                          </p:spTgt>
                                        </p:tgtEl>
                                        <p:attrNameLst>
                                          <p:attrName>style.visibility</p:attrName>
                                        </p:attrNameLst>
                                      </p:cBhvr>
                                      <p:to>
                                        <p:strVal val="visible"/>
                                      </p:to>
                                    </p:set>
                                    <p:anim calcmode="lin" valueType="num">
                                      <p:cBhvr>
                                        <p:cTn id="20" dur="1000" fill="hold"/>
                                        <p:tgtEl>
                                          <p:spTgt spid="262">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262">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262">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26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62">
                                            <p:txEl>
                                              <p:pRg st="2" end="2"/>
                                            </p:txEl>
                                          </p:spTgt>
                                        </p:tgtEl>
                                        <p:attrNameLst>
                                          <p:attrName>style.visibility</p:attrName>
                                        </p:attrNameLst>
                                      </p:cBhvr>
                                      <p:to>
                                        <p:strVal val="visible"/>
                                      </p:to>
                                    </p:set>
                                    <p:anim calcmode="lin" valueType="num">
                                      <p:cBhvr>
                                        <p:cTn id="28" dur="1000" fill="hold"/>
                                        <p:tgtEl>
                                          <p:spTgt spid="262">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262">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262">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2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2"/>
          <p:cNvSpPr txBox="1">
            <a:spLocks noGrp="1"/>
          </p:cNvSpPr>
          <p:nvPr>
            <p:ph type="title"/>
          </p:nvPr>
        </p:nvSpPr>
        <p:spPr>
          <a:xfrm>
            <a:off x="1237050" y="559925"/>
            <a:ext cx="76695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REFERENCES</a:t>
            </a:r>
            <a:endParaRPr u="sng">
              <a:solidFill>
                <a:srgbClr val="D9D9D9"/>
              </a:solidFill>
              <a:latin typeface="EB Garamond Regular"/>
              <a:ea typeface="EB Garamond Regular"/>
              <a:cs typeface="EB Garamond Regular"/>
              <a:sym typeface="EB Garamond Regular"/>
            </a:endParaRPr>
          </a:p>
        </p:txBody>
      </p:sp>
      <p:sp>
        <p:nvSpPr>
          <p:cNvPr id="268" name="Google Shape;268;p32"/>
          <p:cNvSpPr txBox="1">
            <a:spLocks noGrp="1"/>
          </p:cNvSpPr>
          <p:nvPr>
            <p:ph type="body" idx="1"/>
          </p:nvPr>
        </p:nvSpPr>
        <p:spPr>
          <a:xfrm>
            <a:off x="1237050" y="1250075"/>
            <a:ext cx="7669500" cy="365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E599"/>
                </a:solidFill>
                <a:latin typeface="Comfortaa Regular"/>
                <a:ea typeface="Comfortaa Regular"/>
                <a:cs typeface="Comfortaa Regular"/>
                <a:sym typeface="Comfortaa Regular"/>
              </a:rPr>
              <a:t>[1] Dataset was taken from:Kaggle Database</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[2] S.Agatonovic-Kustrin and R.Beresford Basic. Concepts of artificial neural network (ANN)</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modeling and its application in pharmaceutical research</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[3] Dhiraj Dahiwade, Prof. Gajanan Patle, Prof. Ektaa Meshram . Designing Disease Prediction</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Model Using Machine Learning Approach</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[4] A.DAVIS, D., V.CHAWLA, N.,CHRISTAKIS and BARBASI. PREDICTING INDIVIDUAL</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200" dirty="0">
                <a:solidFill>
                  <a:srgbClr val="FFE599"/>
                </a:solidFill>
                <a:latin typeface="Comfortaa Regular"/>
                <a:ea typeface="Comfortaa Regular"/>
                <a:cs typeface="Comfortaa Regular"/>
                <a:sym typeface="Comfortaa Regular"/>
              </a:rPr>
              <a:t>DISEASE RISK BASED ON MEDICAL HISTORY</a:t>
            </a:r>
            <a:endParaRPr sz="1200" dirty="0">
              <a:solidFill>
                <a:srgbClr val="FFE599"/>
              </a:solidFill>
              <a:latin typeface="Comfortaa Regular"/>
              <a:ea typeface="Comfortaa Regular"/>
              <a:cs typeface="Comfortaa Regular"/>
              <a:sym typeface="Comfortaa Regular"/>
            </a:endParaRPr>
          </a:p>
          <a:p>
            <a:pPr marL="0" lvl="0" indent="0" algn="l" rtl="0">
              <a:spcBef>
                <a:spcPts val="1600"/>
              </a:spcBef>
              <a:spcAft>
                <a:spcPts val="1600"/>
              </a:spcAft>
              <a:buNone/>
            </a:pPr>
            <a:r>
              <a:rPr lang="en" sz="1200" dirty="0">
                <a:solidFill>
                  <a:srgbClr val="FFE599"/>
                </a:solidFill>
                <a:latin typeface="Comfortaa Regular"/>
                <a:ea typeface="Comfortaa Regular"/>
                <a:cs typeface="Comfortaa Regular"/>
                <a:sym typeface="Comfortaa Regular"/>
              </a:rPr>
              <a:t>[5] Bojan Cestnik. Estimating probabilities: A crucial task in machine learning.</a:t>
            </a:r>
            <a:endParaRPr sz="100" dirty="0">
              <a:solidFill>
                <a:srgbClr val="FFE599"/>
              </a:solidFill>
              <a:latin typeface="Comfortaa Regular"/>
              <a:ea typeface="Comfortaa Regular"/>
              <a:cs typeface="Comfortaa Regular"/>
              <a:sym typeface="Comfortaa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wheel(1)">
                                      <p:cBhvr>
                                        <p:cTn id="7" dur="20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 calcmode="lin" valueType="num">
                                      <p:cBhvr>
                                        <p:cTn id="12" dur="1000" fill="hold"/>
                                        <p:tgtEl>
                                          <p:spTgt spid="268">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68">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68">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6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68">
                                            <p:txEl>
                                              <p:pRg st="1" end="1"/>
                                            </p:txEl>
                                          </p:spTgt>
                                        </p:tgtEl>
                                        <p:attrNameLst>
                                          <p:attrName>style.visibility</p:attrName>
                                        </p:attrNameLst>
                                      </p:cBhvr>
                                      <p:to>
                                        <p:strVal val="visible"/>
                                      </p:to>
                                    </p:set>
                                    <p:anim calcmode="lin" valueType="num">
                                      <p:cBhvr>
                                        <p:cTn id="20" dur="1000" fill="hold"/>
                                        <p:tgtEl>
                                          <p:spTgt spid="268">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268">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268">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26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68">
                                            <p:txEl>
                                              <p:pRg st="2" end="2"/>
                                            </p:txEl>
                                          </p:spTgt>
                                        </p:tgtEl>
                                        <p:attrNameLst>
                                          <p:attrName>style.visibility</p:attrName>
                                        </p:attrNameLst>
                                      </p:cBhvr>
                                      <p:to>
                                        <p:strVal val="visible"/>
                                      </p:to>
                                    </p:set>
                                    <p:anim calcmode="lin" valueType="num">
                                      <p:cBhvr>
                                        <p:cTn id="28" dur="1000" fill="hold"/>
                                        <p:tgtEl>
                                          <p:spTgt spid="268">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268">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268">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26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268">
                                            <p:txEl>
                                              <p:pRg st="3" end="3"/>
                                            </p:txEl>
                                          </p:spTgt>
                                        </p:tgtEl>
                                        <p:attrNameLst>
                                          <p:attrName>style.visibility</p:attrName>
                                        </p:attrNameLst>
                                      </p:cBhvr>
                                      <p:to>
                                        <p:strVal val="visible"/>
                                      </p:to>
                                    </p:set>
                                    <p:anim calcmode="lin" valueType="num">
                                      <p:cBhvr>
                                        <p:cTn id="36" dur="1000" fill="hold"/>
                                        <p:tgtEl>
                                          <p:spTgt spid="268">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268">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268">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268">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268">
                                            <p:txEl>
                                              <p:pRg st="4" end="4"/>
                                            </p:txEl>
                                          </p:spTgt>
                                        </p:tgtEl>
                                        <p:attrNameLst>
                                          <p:attrName>style.visibility</p:attrName>
                                        </p:attrNameLst>
                                      </p:cBhvr>
                                      <p:to>
                                        <p:strVal val="visible"/>
                                      </p:to>
                                    </p:set>
                                    <p:anim calcmode="lin" valueType="num">
                                      <p:cBhvr>
                                        <p:cTn id="44" dur="1000" fill="hold"/>
                                        <p:tgtEl>
                                          <p:spTgt spid="268">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268">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268">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26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268">
                                            <p:txEl>
                                              <p:pRg st="5" end="5"/>
                                            </p:txEl>
                                          </p:spTgt>
                                        </p:tgtEl>
                                        <p:attrNameLst>
                                          <p:attrName>style.visibility</p:attrName>
                                        </p:attrNameLst>
                                      </p:cBhvr>
                                      <p:to>
                                        <p:strVal val="visible"/>
                                      </p:to>
                                    </p:set>
                                    <p:anim calcmode="lin" valueType="num">
                                      <p:cBhvr>
                                        <p:cTn id="52" dur="1000" fill="hold"/>
                                        <p:tgtEl>
                                          <p:spTgt spid="268">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268">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268">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268">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268">
                                            <p:txEl>
                                              <p:pRg st="6" end="6"/>
                                            </p:txEl>
                                          </p:spTgt>
                                        </p:tgtEl>
                                        <p:attrNameLst>
                                          <p:attrName>style.visibility</p:attrName>
                                        </p:attrNameLst>
                                      </p:cBhvr>
                                      <p:to>
                                        <p:strVal val="visible"/>
                                      </p:to>
                                    </p:set>
                                    <p:anim calcmode="lin" valueType="num">
                                      <p:cBhvr>
                                        <p:cTn id="60" dur="1000" fill="hold"/>
                                        <p:tgtEl>
                                          <p:spTgt spid="268">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268">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268">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268">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268">
                                            <p:txEl>
                                              <p:pRg st="7" end="7"/>
                                            </p:txEl>
                                          </p:spTgt>
                                        </p:tgtEl>
                                        <p:attrNameLst>
                                          <p:attrName>style.visibility</p:attrName>
                                        </p:attrNameLst>
                                      </p:cBhvr>
                                      <p:to>
                                        <p:strVal val="visible"/>
                                      </p:to>
                                    </p:set>
                                    <p:anim calcmode="lin" valueType="num">
                                      <p:cBhvr>
                                        <p:cTn id="68" dur="1000" fill="hold"/>
                                        <p:tgtEl>
                                          <p:spTgt spid="268">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268">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268">
                                            <p:txEl>
                                              <p:pRg st="7" end="7"/>
                                            </p:txEl>
                                          </p:spTgt>
                                        </p:tgtEl>
                                        <p:attrNameLst>
                                          <p:attrName>style.rotation</p:attrName>
                                        </p:attrNameLst>
                                      </p:cBhvr>
                                      <p:tavLst>
                                        <p:tav tm="0">
                                          <p:val>
                                            <p:fltVal val="90"/>
                                          </p:val>
                                        </p:tav>
                                        <p:tav tm="100000">
                                          <p:val>
                                            <p:fltVal val="0"/>
                                          </p:val>
                                        </p:tav>
                                      </p:tavLst>
                                    </p:anim>
                                    <p:animEffect transition="in" filter="fade">
                                      <p:cBhvr>
                                        <p:cTn id="71" dur="1000"/>
                                        <p:tgtEl>
                                          <p:spTgt spid="2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26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3" name="Picture 2">
            <a:extLst>
              <a:ext uri="{FF2B5EF4-FFF2-40B4-BE49-F238E27FC236}">
                <a16:creationId xmlns:a16="http://schemas.microsoft.com/office/drawing/2014/main" id="{89B89D3F-EBD5-4B20-8E7A-9C23B49DF604}"/>
              </a:ext>
            </a:extLst>
          </p:cNvPr>
          <p:cNvPicPr>
            <a:picLocks noChangeAspect="1"/>
          </p:cNvPicPr>
          <p:nvPr/>
        </p:nvPicPr>
        <p:blipFill>
          <a:blip r:embed="rId3"/>
          <a:stretch>
            <a:fillRect/>
          </a:stretch>
        </p:blipFill>
        <p:spPr>
          <a:xfrm rot="20132029">
            <a:off x="1889205" y="1064273"/>
            <a:ext cx="5052087" cy="3014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479062" y="559925"/>
            <a:ext cx="7669500" cy="7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rgbClr val="FFFF00"/>
                </a:solidFill>
                <a:latin typeface="EB Garamond Regular"/>
                <a:ea typeface="EB Garamond Regular"/>
                <a:cs typeface="EB Garamond Regular"/>
                <a:sym typeface="EB Garamond Regular"/>
              </a:rPr>
              <a:t>OUTLINE</a:t>
            </a:r>
            <a:endParaRPr u="sng" dirty="0">
              <a:solidFill>
                <a:srgbClr val="FFFF00"/>
              </a:solidFill>
              <a:latin typeface="EB Garamond Regular"/>
              <a:ea typeface="EB Garamond Regular"/>
              <a:cs typeface="EB Garamond Regular"/>
              <a:sym typeface="EB Garamond Regular"/>
            </a:endParaRPr>
          </a:p>
        </p:txBody>
      </p:sp>
      <p:sp>
        <p:nvSpPr>
          <p:cNvPr id="149" name="Google Shape;149;p15"/>
          <p:cNvSpPr txBox="1">
            <a:spLocks noGrp="1"/>
          </p:cNvSpPr>
          <p:nvPr>
            <p:ph type="body" idx="1"/>
          </p:nvPr>
        </p:nvSpPr>
        <p:spPr>
          <a:xfrm>
            <a:off x="1297500" y="1393300"/>
            <a:ext cx="7609200" cy="3502800"/>
          </a:xfrm>
          <a:prstGeom prst="rect">
            <a:avLst/>
          </a:prstGeom>
        </p:spPr>
        <p:txBody>
          <a:bodyPr spcFirstLastPara="1" wrap="square" lIns="91425" tIns="91425" rIns="91425" bIns="91425" anchor="ctr" anchorCtr="0">
            <a:noAutofit/>
          </a:bodyPr>
          <a:lstStyle/>
          <a:p>
            <a:pPr marL="146050" lvl="0" indent="0" algn="l" rtl="0">
              <a:lnSpc>
                <a:spcPct val="150000"/>
              </a:lnSpc>
              <a:spcBef>
                <a:spcPts val="0"/>
              </a:spcBef>
              <a:spcAft>
                <a:spcPts val="0"/>
              </a:spcAft>
              <a:buClr>
                <a:srgbClr val="FFE599"/>
              </a:buClr>
              <a:buSzPts val="1300"/>
              <a:buNone/>
            </a:pPr>
            <a:r>
              <a:rPr lang="en">
                <a:solidFill>
                  <a:srgbClr val="FFE599"/>
                </a:solidFill>
                <a:latin typeface="Merriweather"/>
                <a:ea typeface="Merriweather"/>
                <a:cs typeface="Merriweather"/>
                <a:sym typeface="Merriweather"/>
              </a:rPr>
              <a:t>                                                        </a:t>
            </a:r>
            <a:r>
              <a:rPr lang="en" u="sng">
                <a:solidFill>
                  <a:srgbClr val="FFE599"/>
                </a:solidFill>
                <a:latin typeface="Merriweather"/>
                <a:ea typeface="Merriweather"/>
                <a:cs typeface="Merriweather"/>
                <a:sym typeface="Merriweather"/>
              </a:rPr>
              <a:t>Slide </a:t>
            </a:r>
            <a:r>
              <a:rPr lang="en" u="sng" dirty="0">
                <a:solidFill>
                  <a:srgbClr val="FFE599"/>
                </a:solidFill>
                <a:latin typeface="Merriweather"/>
                <a:ea typeface="Merriweather"/>
                <a:cs typeface="Merriweather"/>
                <a:sym typeface="Merriweather"/>
              </a:rPr>
              <a:t>No.</a:t>
            </a: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Introduction				 4</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Objective 			</a:t>
            </a:r>
            <a:r>
              <a:rPr lang="en">
                <a:solidFill>
                  <a:srgbClr val="FFE599"/>
                </a:solidFill>
                <a:latin typeface="Merriweather"/>
                <a:ea typeface="Merriweather"/>
                <a:cs typeface="Merriweather"/>
                <a:sym typeface="Merriweather"/>
              </a:rPr>
              <a:t>	         </a:t>
            </a:r>
            <a:r>
              <a:rPr lang="en" dirty="0">
                <a:solidFill>
                  <a:srgbClr val="FFE599"/>
                </a:solidFill>
                <a:latin typeface="Merriweather"/>
                <a:ea typeface="Merriweather"/>
                <a:cs typeface="Merriweather"/>
                <a:sym typeface="Merriweather"/>
              </a:rPr>
              <a:t>5</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Methodology				 6-7</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Work Done 				 8-15</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Results  				</a:t>
            </a:r>
            <a:r>
              <a:rPr lang="en">
                <a:solidFill>
                  <a:srgbClr val="FFE599"/>
                </a:solidFill>
                <a:latin typeface="Merriweather"/>
                <a:ea typeface="Merriweather"/>
                <a:cs typeface="Merriweather"/>
                <a:sym typeface="Merriweather"/>
              </a:rPr>
              <a:t>         16-18</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Future Work				 19</a:t>
            </a:r>
            <a:endParaRPr dirty="0">
              <a:solidFill>
                <a:srgbClr val="FFE599"/>
              </a:solidFill>
              <a:latin typeface="Merriweather"/>
              <a:ea typeface="Merriweather"/>
              <a:cs typeface="Merriweather"/>
              <a:sym typeface="Merriweather"/>
            </a:endParaRPr>
          </a:p>
          <a:p>
            <a:pPr marL="457200" lvl="0" indent="-311150" algn="l" rtl="0">
              <a:lnSpc>
                <a:spcPct val="150000"/>
              </a:lnSpc>
              <a:spcBef>
                <a:spcPts val="0"/>
              </a:spcBef>
              <a:spcAft>
                <a:spcPts val="0"/>
              </a:spcAft>
              <a:buClr>
                <a:srgbClr val="FFE599"/>
              </a:buClr>
              <a:buSzPts val="1300"/>
              <a:buFont typeface="Merriweather"/>
              <a:buChar char="❖"/>
            </a:pPr>
            <a:r>
              <a:rPr lang="en" dirty="0">
                <a:solidFill>
                  <a:srgbClr val="FFE599"/>
                </a:solidFill>
                <a:latin typeface="Merriweather"/>
                <a:ea typeface="Merriweather"/>
                <a:cs typeface="Merriweather"/>
                <a:sym typeface="Merriweather"/>
              </a:rPr>
              <a:t>References 				 20</a:t>
            </a:r>
            <a:endParaRPr dirty="0">
              <a:solidFill>
                <a:srgbClr val="FFE599"/>
              </a:solidFill>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animEffect transition="in" filter="fade">
                                      <p:cBhvr>
                                        <p:cTn id="9" dur="500"/>
                                        <p:tgtEl>
                                          <p:spTgt spid="14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9">
                                            <p:txEl>
                                              <p:pRg st="0" end="0"/>
                                            </p:txEl>
                                          </p:spTgt>
                                        </p:tgtEl>
                                        <p:attrNameLst>
                                          <p:attrName>style.visibility</p:attrName>
                                        </p:attrNameLst>
                                      </p:cBhvr>
                                      <p:to>
                                        <p:strVal val="visible"/>
                                      </p:to>
                                    </p:set>
                                    <p:anim calcmode="lin" valueType="num">
                                      <p:cBhvr>
                                        <p:cTn id="14" dur="1000" fill="hold"/>
                                        <p:tgtEl>
                                          <p:spTgt spid="149">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49">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49">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4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49">
                                            <p:txEl>
                                              <p:pRg st="1" end="1"/>
                                            </p:txEl>
                                          </p:spTgt>
                                        </p:tgtEl>
                                        <p:attrNameLst>
                                          <p:attrName>style.visibility</p:attrName>
                                        </p:attrNameLst>
                                      </p:cBhvr>
                                      <p:to>
                                        <p:strVal val="visible"/>
                                      </p:to>
                                    </p:set>
                                    <p:anim calcmode="lin" valueType="num">
                                      <p:cBhvr>
                                        <p:cTn id="22" dur="1000" fill="hold"/>
                                        <p:tgtEl>
                                          <p:spTgt spid="149">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149">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149">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14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149">
                                            <p:txEl>
                                              <p:pRg st="2" end="2"/>
                                            </p:txEl>
                                          </p:spTgt>
                                        </p:tgtEl>
                                        <p:attrNameLst>
                                          <p:attrName>style.visibility</p:attrName>
                                        </p:attrNameLst>
                                      </p:cBhvr>
                                      <p:to>
                                        <p:strVal val="visible"/>
                                      </p:to>
                                    </p:set>
                                    <p:anim calcmode="lin" valueType="num">
                                      <p:cBhvr>
                                        <p:cTn id="30" dur="1000" fill="hold"/>
                                        <p:tgtEl>
                                          <p:spTgt spid="149">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149">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149">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14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149">
                                            <p:txEl>
                                              <p:pRg st="3" end="3"/>
                                            </p:txEl>
                                          </p:spTgt>
                                        </p:tgtEl>
                                        <p:attrNameLst>
                                          <p:attrName>style.visibility</p:attrName>
                                        </p:attrNameLst>
                                      </p:cBhvr>
                                      <p:to>
                                        <p:strVal val="visible"/>
                                      </p:to>
                                    </p:set>
                                    <p:anim calcmode="lin" valueType="num">
                                      <p:cBhvr>
                                        <p:cTn id="38" dur="1000" fill="hold"/>
                                        <p:tgtEl>
                                          <p:spTgt spid="149">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149">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149">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14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49">
                                            <p:txEl>
                                              <p:pRg st="4" end="4"/>
                                            </p:txEl>
                                          </p:spTgt>
                                        </p:tgtEl>
                                        <p:attrNameLst>
                                          <p:attrName>style.visibility</p:attrName>
                                        </p:attrNameLst>
                                      </p:cBhvr>
                                      <p:to>
                                        <p:strVal val="visible"/>
                                      </p:to>
                                    </p:set>
                                    <p:anim calcmode="lin" valueType="num">
                                      <p:cBhvr>
                                        <p:cTn id="46" dur="1000" fill="hold"/>
                                        <p:tgtEl>
                                          <p:spTgt spid="149">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149">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149">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14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149">
                                            <p:txEl>
                                              <p:pRg st="5" end="5"/>
                                            </p:txEl>
                                          </p:spTgt>
                                        </p:tgtEl>
                                        <p:attrNameLst>
                                          <p:attrName>style.visibility</p:attrName>
                                        </p:attrNameLst>
                                      </p:cBhvr>
                                      <p:to>
                                        <p:strVal val="visible"/>
                                      </p:to>
                                    </p:set>
                                    <p:anim calcmode="lin" valueType="num">
                                      <p:cBhvr>
                                        <p:cTn id="54" dur="1000" fill="hold"/>
                                        <p:tgtEl>
                                          <p:spTgt spid="149">
                                            <p:txEl>
                                              <p:pRg st="5" end="5"/>
                                            </p:txEl>
                                          </p:spTgt>
                                        </p:tgtEl>
                                        <p:attrNameLst>
                                          <p:attrName>ppt_w</p:attrName>
                                        </p:attrNameLst>
                                      </p:cBhvr>
                                      <p:tavLst>
                                        <p:tav tm="0">
                                          <p:val>
                                            <p:fltVal val="0"/>
                                          </p:val>
                                        </p:tav>
                                        <p:tav tm="100000">
                                          <p:val>
                                            <p:strVal val="#ppt_w"/>
                                          </p:val>
                                        </p:tav>
                                      </p:tavLst>
                                    </p:anim>
                                    <p:anim calcmode="lin" valueType="num">
                                      <p:cBhvr>
                                        <p:cTn id="55" dur="1000" fill="hold"/>
                                        <p:tgtEl>
                                          <p:spTgt spid="149">
                                            <p:txEl>
                                              <p:pRg st="5" end="5"/>
                                            </p:txEl>
                                          </p:spTgt>
                                        </p:tgtEl>
                                        <p:attrNameLst>
                                          <p:attrName>ppt_h</p:attrName>
                                        </p:attrNameLst>
                                      </p:cBhvr>
                                      <p:tavLst>
                                        <p:tav tm="0">
                                          <p:val>
                                            <p:fltVal val="0"/>
                                          </p:val>
                                        </p:tav>
                                        <p:tav tm="100000">
                                          <p:val>
                                            <p:strVal val="#ppt_h"/>
                                          </p:val>
                                        </p:tav>
                                      </p:tavLst>
                                    </p:anim>
                                    <p:anim calcmode="lin" valueType="num">
                                      <p:cBhvr>
                                        <p:cTn id="56" dur="1000" fill="hold"/>
                                        <p:tgtEl>
                                          <p:spTgt spid="149">
                                            <p:txEl>
                                              <p:pRg st="5" end="5"/>
                                            </p:txEl>
                                          </p:spTgt>
                                        </p:tgtEl>
                                        <p:attrNameLst>
                                          <p:attrName>style.rotation</p:attrName>
                                        </p:attrNameLst>
                                      </p:cBhvr>
                                      <p:tavLst>
                                        <p:tav tm="0">
                                          <p:val>
                                            <p:fltVal val="90"/>
                                          </p:val>
                                        </p:tav>
                                        <p:tav tm="100000">
                                          <p:val>
                                            <p:fltVal val="0"/>
                                          </p:val>
                                        </p:tav>
                                      </p:tavLst>
                                    </p:anim>
                                    <p:animEffect transition="in" filter="fade">
                                      <p:cBhvr>
                                        <p:cTn id="57" dur="1000"/>
                                        <p:tgtEl>
                                          <p:spTgt spid="14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149">
                                            <p:txEl>
                                              <p:pRg st="6" end="6"/>
                                            </p:txEl>
                                          </p:spTgt>
                                        </p:tgtEl>
                                        <p:attrNameLst>
                                          <p:attrName>style.visibility</p:attrName>
                                        </p:attrNameLst>
                                      </p:cBhvr>
                                      <p:to>
                                        <p:strVal val="visible"/>
                                      </p:to>
                                    </p:set>
                                    <p:anim calcmode="lin" valueType="num">
                                      <p:cBhvr>
                                        <p:cTn id="62" dur="1000" fill="hold"/>
                                        <p:tgtEl>
                                          <p:spTgt spid="149">
                                            <p:txEl>
                                              <p:pRg st="6" end="6"/>
                                            </p:txEl>
                                          </p:spTgt>
                                        </p:tgtEl>
                                        <p:attrNameLst>
                                          <p:attrName>ppt_w</p:attrName>
                                        </p:attrNameLst>
                                      </p:cBhvr>
                                      <p:tavLst>
                                        <p:tav tm="0">
                                          <p:val>
                                            <p:fltVal val="0"/>
                                          </p:val>
                                        </p:tav>
                                        <p:tav tm="100000">
                                          <p:val>
                                            <p:strVal val="#ppt_w"/>
                                          </p:val>
                                        </p:tav>
                                      </p:tavLst>
                                    </p:anim>
                                    <p:anim calcmode="lin" valueType="num">
                                      <p:cBhvr>
                                        <p:cTn id="63" dur="1000" fill="hold"/>
                                        <p:tgtEl>
                                          <p:spTgt spid="149">
                                            <p:txEl>
                                              <p:pRg st="6" end="6"/>
                                            </p:txEl>
                                          </p:spTgt>
                                        </p:tgtEl>
                                        <p:attrNameLst>
                                          <p:attrName>ppt_h</p:attrName>
                                        </p:attrNameLst>
                                      </p:cBhvr>
                                      <p:tavLst>
                                        <p:tav tm="0">
                                          <p:val>
                                            <p:fltVal val="0"/>
                                          </p:val>
                                        </p:tav>
                                        <p:tav tm="100000">
                                          <p:val>
                                            <p:strVal val="#ppt_h"/>
                                          </p:val>
                                        </p:tav>
                                      </p:tavLst>
                                    </p:anim>
                                    <p:anim calcmode="lin" valueType="num">
                                      <p:cBhvr>
                                        <p:cTn id="64" dur="1000" fill="hold"/>
                                        <p:tgtEl>
                                          <p:spTgt spid="149">
                                            <p:txEl>
                                              <p:pRg st="6" end="6"/>
                                            </p:txEl>
                                          </p:spTgt>
                                        </p:tgtEl>
                                        <p:attrNameLst>
                                          <p:attrName>style.rotation</p:attrName>
                                        </p:attrNameLst>
                                      </p:cBhvr>
                                      <p:tavLst>
                                        <p:tav tm="0">
                                          <p:val>
                                            <p:fltVal val="90"/>
                                          </p:val>
                                        </p:tav>
                                        <p:tav tm="100000">
                                          <p:val>
                                            <p:fltVal val="0"/>
                                          </p:val>
                                        </p:tav>
                                      </p:tavLst>
                                    </p:anim>
                                    <p:animEffect transition="in" filter="fade">
                                      <p:cBhvr>
                                        <p:cTn id="65" dur="1000"/>
                                        <p:tgtEl>
                                          <p:spTgt spid="149">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149">
                                            <p:txEl>
                                              <p:pRg st="7" end="7"/>
                                            </p:txEl>
                                          </p:spTgt>
                                        </p:tgtEl>
                                        <p:attrNameLst>
                                          <p:attrName>style.visibility</p:attrName>
                                        </p:attrNameLst>
                                      </p:cBhvr>
                                      <p:to>
                                        <p:strVal val="visible"/>
                                      </p:to>
                                    </p:set>
                                    <p:anim calcmode="lin" valueType="num">
                                      <p:cBhvr>
                                        <p:cTn id="70" dur="1000" fill="hold"/>
                                        <p:tgtEl>
                                          <p:spTgt spid="149">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149">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149">
                                            <p:txEl>
                                              <p:pRg st="7" end="7"/>
                                            </p:txEl>
                                          </p:spTgt>
                                        </p:tgtEl>
                                        <p:attrNameLst>
                                          <p:attrName>style.rotation</p:attrName>
                                        </p:attrNameLst>
                                      </p:cBhvr>
                                      <p:tavLst>
                                        <p:tav tm="0">
                                          <p:val>
                                            <p:fltVal val="90"/>
                                          </p:val>
                                        </p:tav>
                                        <p:tav tm="100000">
                                          <p:val>
                                            <p:fltVal val="0"/>
                                          </p:val>
                                        </p:tav>
                                      </p:tavLst>
                                    </p:anim>
                                    <p:animEffect transition="in" filter="fade">
                                      <p:cBhvr>
                                        <p:cTn id="73" dur="1000"/>
                                        <p:tgtEl>
                                          <p:spTgt spid="1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6"/>
          <p:cNvSpPr txBox="1">
            <a:spLocks noGrp="1"/>
          </p:cNvSpPr>
          <p:nvPr>
            <p:ph type="title"/>
          </p:nvPr>
        </p:nvSpPr>
        <p:spPr>
          <a:xfrm>
            <a:off x="659532" y="559925"/>
            <a:ext cx="7669500" cy="7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INTRODUCTION</a:t>
            </a:r>
            <a:endParaRPr u="sng">
              <a:solidFill>
                <a:srgbClr val="D9D9D9"/>
              </a:solidFill>
              <a:latin typeface="EB Garamond Regular"/>
              <a:ea typeface="EB Garamond Regular"/>
              <a:cs typeface="EB Garamond Regular"/>
              <a:sym typeface="EB Garamond Regular"/>
            </a:endParaRPr>
          </a:p>
        </p:txBody>
      </p:sp>
      <p:sp>
        <p:nvSpPr>
          <p:cNvPr id="154" name="Google Shape;154;p16"/>
          <p:cNvSpPr txBox="1">
            <a:spLocks noGrp="1"/>
          </p:cNvSpPr>
          <p:nvPr>
            <p:ph type="body" idx="1"/>
          </p:nvPr>
        </p:nvSpPr>
        <p:spPr>
          <a:xfrm>
            <a:off x="972355" y="1183846"/>
            <a:ext cx="7669500" cy="356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00"/>
                </a:solidFill>
                <a:latin typeface="Comfortaa Regular"/>
                <a:ea typeface="Comfortaa Regular"/>
                <a:cs typeface="Comfortaa Regular"/>
                <a:sym typeface="Comfortaa Regular"/>
              </a:rPr>
              <a:t>Technological advancement and cost reduction in disease prediction will greatly accelerate the medical field.</a:t>
            </a:r>
            <a:endParaRPr sz="1600">
              <a:solidFill>
                <a:srgbClr val="FFFF00"/>
              </a:solidFill>
              <a:latin typeface="Comfortaa Regular"/>
              <a:ea typeface="Comfortaa Regular"/>
              <a:cs typeface="Comfortaa Regular"/>
              <a:sym typeface="Comfortaa Regular"/>
            </a:endParaRPr>
          </a:p>
          <a:p>
            <a:pPr marL="0" lvl="0" indent="0" algn="l" rtl="0">
              <a:spcBef>
                <a:spcPts val="1600"/>
              </a:spcBef>
              <a:spcAft>
                <a:spcPts val="0"/>
              </a:spcAft>
              <a:buNone/>
            </a:pPr>
            <a:r>
              <a:rPr lang="en" sz="1600">
                <a:solidFill>
                  <a:srgbClr val="FFFF00"/>
                </a:solidFill>
                <a:latin typeface="Comfortaa Regular"/>
                <a:ea typeface="Comfortaa Regular"/>
                <a:cs typeface="Comfortaa Regular"/>
                <a:sym typeface="Comfortaa Regular"/>
              </a:rPr>
              <a:t>Prediction System helps to find a balance between developed and underdeveloped hospitals and experienced and inexperienced doctors.</a:t>
            </a:r>
            <a:endParaRPr lang="en-US" sz="1600">
              <a:solidFill>
                <a:srgbClr val="FFFF00"/>
              </a:solidFill>
              <a:latin typeface="Comfortaa Regular"/>
              <a:ea typeface="Comfortaa Regular"/>
              <a:cs typeface="Comfortaa Regular"/>
              <a:sym typeface="Comfortaa Regular"/>
            </a:endParaRPr>
          </a:p>
          <a:p>
            <a:pPr marL="0" lvl="0" indent="0" algn="l" rtl="0">
              <a:spcBef>
                <a:spcPts val="1600"/>
              </a:spcBef>
              <a:spcAft>
                <a:spcPts val="0"/>
              </a:spcAft>
              <a:buNone/>
            </a:pPr>
            <a:r>
              <a:rPr lang="en-US" sz="1600">
                <a:solidFill>
                  <a:srgbClr val="FFFF00"/>
                </a:solidFill>
                <a:latin typeface="Comfortaa Regular"/>
                <a:ea typeface="Comfortaa Regular"/>
                <a:cs typeface="Comfortaa Regular"/>
                <a:sym typeface="Comfortaa Regular"/>
              </a:rPr>
              <a:t>Our Prediction System is based on  a Symptoms Parameter and give the severeness of the symptons with the precautions measures.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154">
                                            <p:txEl>
                                              <p:pRg st="0" end="0"/>
                                            </p:txEl>
                                          </p:spTgt>
                                        </p:tgtEl>
                                        <p:attrNameLst>
                                          <p:attrName>style.visibility</p:attrName>
                                        </p:attrNameLst>
                                      </p:cBhvr>
                                      <p:to>
                                        <p:strVal val="visible"/>
                                      </p:to>
                                    </p:set>
                                    <p:animEffect transition="in" filter="fade">
                                      <p:cBhvr>
                                        <p:cTn id="11" dur="2000"/>
                                        <p:tgtEl>
                                          <p:spTgt spid="154">
                                            <p:txEl>
                                              <p:pRg st="0" end="0"/>
                                            </p:txEl>
                                          </p:spTgt>
                                        </p:tgtEl>
                                      </p:cBhvr>
                                    </p:animEffect>
                                    <p:anim calcmode="lin" valueType="num">
                                      <p:cBhvr>
                                        <p:cTn id="12" dur="2000" fill="hold"/>
                                        <p:tgtEl>
                                          <p:spTgt spid="154">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15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154">
                                            <p:txEl>
                                              <p:pRg st="1" end="1"/>
                                            </p:txEl>
                                          </p:spTgt>
                                        </p:tgtEl>
                                        <p:attrNameLst>
                                          <p:attrName>style.visibility</p:attrName>
                                        </p:attrNameLst>
                                      </p:cBhvr>
                                      <p:to>
                                        <p:strVal val="visible"/>
                                      </p:to>
                                    </p:set>
                                    <p:animEffect transition="in" filter="fade">
                                      <p:cBhvr>
                                        <p:cTn id="18" dur="2000"/>
                                        <p:tgtEl>
                                          <p:spTgt spid="154">
                                            <p:txEl>
                                              <p:pRg st="1" end="1"/>
                                            </p:txEl>
                                          </p:spTgt>
                                        </p:tgtEl>
                                      </p:cBhvr>
                                    </p:animEffect>
                                    <p:anim calcmode="lin" valueType="num">
                                      <p:cBhvr>
                                        <p:cTn id="19" dur="2000" fill="hold"/>
                                        <p:tgtEl>
                                          <p:spTgt spid="154">
                                            <p:txEl>
                                              <p:pRg st="1" end="1"/>
                                            </p:txEl>
                                          </p:spTgt>
                                        </p:tgtEl>
                                        <p:attrNameLst>
                                          <p:attrName>ppt_w</p:attrName>
                                        </p:attrNameLst>
                                      </p:cBhvr>
                                      <p:tavLst>
                                        <p:tav tm="0" fmla="#ppt_w*sin(2.5*pi*$)">
                                          <p:val>
                                            <p:fltVal val="0"/>
                                          </p:val>
                                        </p:tav>
                                        <p:tav tm="100000">
                                          <p:val>
                                            <p:fltVal val="1"/>
                                          </p:val>
                                        </p:tav>
                                      </p:tavLst>
                                    </p:anim>
                                    <p:anim calcmode="lin" valueType="num">
                                      <p:cBhvr>
                                        <p:cTn id="20" dur="2000" fill="hold"/>
                                        <p:tgtEl>
                                          <p:spTgt spid="15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54">
                                            <p:txEl>
                                              <p:pRg st="2" end="2"/>
                                            </p:txEl>
                                          </p:spTgt>
                                        </p:tgtEl>
                                        <p:attrNameLst>
                                          <p:attrName>style.visibility</p:attrName>
                                        </p:attrNameLst>
                                      </p:cBhvr>
                                      <p:to>
                                        <p:strVal val="visible"/>
                                      </p:to>
                                    </p:set>
                                    <p:animEffect transition="in" filter="fade">
                                      <p:cBhvr>
                                        <p:cTn id="25" dur="2000"/>
                                        <p:tgtEl>
                                          <p:spTgt spid="154">
                                            <p:txEl>
                                              <p:pRg st="2" end="2"/>
                                            </p:txEl>
                                          </p:spTgt>
                                        </p:tgtEl>
                                      </p:cBhvr>
                                    </p:animEffect>
                                    <p:anim calcmode="lin" valueType="num">
                                      <p:cBhvr>
                                        <p:cTn id="26" dur="2000" fill="hold"/>
                                        <p:tgtEl>
                                          <p:spTgt spid="154">
                                            <p:txEl>
                                              <p:pRg st="2" end="2"/>
                                            </p:txEl>
                                          </p:spTgt>
                                        </p:tgtEl>
                                        <p:attrNameLst>
                                          <p:attrName>ppt_w</p:attrName>
                                        </p:attrNameLst>
                                      </p:cBhvr>
                                      <p:tavLst>
                                        <p:tav tm="0" fmla="#ppt_w*sin(2.5*pi*$)">
                                          <p:val>
                                            <p:fltVal val="0"/>
                                          </p:val>
                                        </p:tav>
                                        <p:tav tm="100000">
                                          <p:val>
                                            <p:fltVal val="1"/>
                                          </p:val>
                                        </p:tav>
                                      </p:tavLst>
                                    </p:anim>
                                    <p:anim calcmode="lin" valueType="num">
                                      <p:cBhvr>
                                        <p:cTn id="27" dur="2000" fill="hold"/>
                                        <p:tgtEl>
                                          <p:spTgt spid="15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17"/>
          <p:cNvSpPr txBox="1">
            <a:spLocks noGrp="1"/>
          </p:cNvSpPr>
          <p:nvPr>
            <p:ph type="title"/>
          </p:nvPr>
        </p:nvSpPr>
        <p:spPr>
          <a:xfrm>
            <a:off x="1237050" y="559925"/>
            <a:ext cx="7669500" cy="7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OBJECTIVE</a:t>
            </a:r>
            <a:endParaRPr u="sng">
              <a:solidFill>
                <a:srgbClr val="D9D9D9"/>
              </a:solidFill>
              <a:latin typeface="EB Garamond Regular"/>
              <a:ea typeface="EB Garamond Regular"/>
              <a:cs typeface="EB Garamond Regular"/>
              <a:sym typeface="EB Garamond Regular"/>
            </a:endParaRPr>
          </a:p>
        </p:txBody>
      </p:sp>
      <p:sp>
        <p:nvSpPr>
          <p:cNvPr id="160" name="Google Shape;160;p17"/>
          <p:cNvSpPr txBox="1">
            <a:spLocks noGrp="1"/>
          </p:cNvSpPr>
          <p:nvPr>
            <p:ph type="body" idx="1"/>
          </p:nvPr>
        </p:nvSpPr>
        <p:spPr>
          <a:xfrm>
            <a:off x="1237050" y="1328225"/>
            <a:ext cx="7669500" cy="3606900"/>
          </a:xfrm>
          <a:prstGeom prst="rect">
            <a:avLst/>
          </a:prstGeom>
        </p:spPr>
        <p:txBody>
          <a:bodyPr spcFirstLastPara="1" wrap="square" lIns="91425" tIns="91425" rIns="91425" bIns="91425" anchor="ctr" anchorCtr="0">
            <a:noAutofit/>
          </a:bodyPr>
          <a:lstStyle/>
          <a:p>
            <a:pPr marL="63500" marR="609600" lvl="0" indent="584200" algn="just" rtl="0">
              <a:lnSpc>
                <a:spcPct val="105000"/>
              </a:lnSpc>
              <a:spcBef>
                <a:spcPts val="1200"/>
              </a:spcBef>
              <a:spcAft>
                <a:spcPts val="0"/>
              </a:spcAft>
              <a:buNone/>
            </a:pPr>
            <a:r>
              <a:rPr lang="en" sz="1400" dirty="0">
                <a:solidFill>
                  <a:srgbClr val="FFE599"/>
                </a:solidFill>
                <a:latin typeface="Comfortaa Regular"/>
                <a:ea typeface="Comfortaa Regular"/>
                <a:cs typeface="Comfortaa Regular"/>
                <a:sym typeface="Comfortaa Regular"/>
              </a:rPr>
              <a:t>The work presents an intelligent and automatic disease prediction system using some probabilistic model, i.e. Decision Tree Algorithm, Kth Nearest Neighbour (KNN) and Artificial Neural Network (ANN). It uses the data  set of large number of confirmed cases relationship between symptoms season of the patient make prediction more accurate and the system practically more useful as every disease diagnosis is other then symptoms is based on many others factors so it covers many of them.The diagnosis we done on the basis of comparing the symptoms and other parameters given by the user and comparing it with the confirmed cases data set giving the most probable disease.</a:t>
            </a:r>
            <a:endParaRPr sz="1400" dirty="0">
              <a:solidFill>
                <a:srgbClr val="FFE599"/>
              </a:solidFill>
              <a:latin typeface="Comfortaa Regular"/>
              <a:ea typeface="Comfortaa Regular"/>
              <a:cs typeface="Comfortaa Regular"/>
              <a:sym typeface="Comfortaa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60">
                                            <p:txEl>
                                              <p:pRg st="0" end="0"/>
                                            </p:txEl>
                                          </p:spTgt>
                                        </p:tgtEl>
                                        <p:attrNameLst>
                                          <p:attrName>style.visibility</p:attrName>
                                        </p:attrNameLst>
                                      </p:cBhvr>
                                      <p:to>
                                        <p:strVal val="visible"/>
                                      </p:to>
                                    </p:set>
                                    <p:animEffect transition="in" filter="wheel(1)">
                                      <p:cBhvr>
                                        <p:cTn id="11" dur="2000"/>
                                        <p:tgtEl>
                                          <p:spTgt spid="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8"/>
          <p:cNvSpPr txBox="1">
            <a:spLocks noGrp="1"/>
          </p:cNvSpPr>
          <p:nvPr>
            <p:ph type="title"/>
          </p:nvPr>
        </p:nvSpPr>
        <p:spPr>
          <a:xfrm>
            <a:off x="1237050" y="559925"/>
            <a:ext cx="76695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METHODOLOGY</a:t>
            </a:r>
            <a:endParaRPr u="sng">
              <a:solidFill>
                <a:srgbClr val="D9D9D9"/>
              </a:solidFill>
              <a:latin typeface="EB Garamond Regular"/>
              <a:ea typeface="EB Garamond Regular"/>
              <a:cs typeface="EB Garamond Regular"/>
              <a:sym typeface="EB Garamond Regular"/>
            </a:endParaRPr>
          </a:p>
        </p:txBody>
      </p:sp>
      <p:sp>
        <p:nvSpPr>
          <p:cNvPr id="166" name="Google Shape;166;p18"/>
          <p:cNvSpPr txBox="1">
            <a:spLocks noGrp="1"/>
          </p:cNvSpPr>
          <p:nvPr>
            <p:ph type="body" idx="1"/>
          </p:nvPr>
        </p:nvSpPr>
        <p:spPr>
          <a:xfrm>
            <a:off x="1237050" y="1406225"/>
            <a:ext cx="7669500" cy="3489900"/>
          </a:xfrm>
          <a:prstGeom prst="rect">
            <a:avLst/>
          </a:prstGeom>
        </p:spPr>
        <p:txBody>
          <a:bodyPr spcFirstLastPara="1" wrap="square" lIns="91425" tIns="91425" rIns="91425" bIns="91425" anchor="ctr" anchorCtr="0">
            <a:noAutofit/>
          </a:bodyPr>
          <a:lstStyle/>
          <a:p>
            <a:pPr marL="139700" lvl="0" indent="0" algn="l" rtl="0">
              <a:lnSpc>
                <a:spcPct val="150000"/>
              </a:lnSpc>
              <a:spcBef>
                <a:spcPts val="1200"/>
              </a:spcBef>
              <a:spcAft>
                <a:spcPts val="0"/>
              </a:spcAft>
              <a:buClr>
                <a:srgbClr val="A2C4C9"/>
              </a:buClr>
              <a:buSzPts val="1400"/>
              <a:buNone/>
            </a:pP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Extraction of data.</a:t>
            </a:r>
          </a:p>
          <a:p>
            <a:pPr marL="457200" lvl="0" indent="-317500" algn="l" rtl="0">
              <a:lnSpc>
                <a:spcPct val="150000"/>
              </a:lnSpc>
              <a:spcBef>
                <a:spcPts val="0"/>
              </a:spcBef>
              <a:spcAft>
                <a:spcPts val="0"/>
              </a:spcAft>
              <a:buClr>
                <a:srgbClr val="A2C4C9"/>
              </a:buClr>
              <a:buSzPts val="1400"/>
              <a:buFont typeface="Comfortaa"/>
              <a:buChar char="❏"/>
            </a:pPr>
            <a:r>
              <a:rPr lang="en-IN" sz="1400" dirty="0">
                <a:solidFill>
                  <a:srgbClr val="FFE599"/>
                </a:solidFill>
                <a:latin typeface="Comfortaa"/>
                <a:ea typeface="Comfortaa"/>
                <a:cs typeface="Comfortaa"/>
                <a:sym typeface="Comfortaa"/>
              </a:rPr>
              <a:t>C</a:t>
            </a:r>
            <a:r>
              <a:rPr lang="en" sz="1400" dirty="0">
                <a:solidFill>
                  <a:srgbClr val="FFE599"/>
                </a:solidFill>
                <a:latin typeface="Comfortaa"/>
                <a:ea typeface="Comfortaa"/>
                <a:cs typeface="Comfortaa"/>
                <a:sym typeface="Comfortaa"/>
              </a:rPr>
              <a:t>leaning the dataset. </a:t>
            </a: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Data Visulaization.</a:t>
            </a: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Training Model .[3]</a:t>
            </a: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Analysis of the manual data.</a:t>
            </a: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Trying Classifier to learn disease from the symptoms.</a:t>
            </a: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Finding the feature importance like severeness of Symptoms.</a:t>
            </a: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Get</a:t>
            </a:r>
            <a:r>
              <a:rPr lang="en-IN" sz="1400" dirty="0">
                <a:solidFill>
                  <a:srgbClr val="FFE599"/>
                </a:solidFill>
                <a:latin typeface="Comfortaa"/>
                <a:ea typeface="Comfortaa"/>
                <a:cs typeface="Comfortaa"/>
                <a:sym typeface="Comfortaa"/>
              </a:rPr>
              <a:t>t</a:t>
            </a:r>
            <a:r>
              <a:rPr lang="en" sz="1400" dirty="0">
                <a:solidFill>
                  <a:srgbClr val="FFE599"/>
                </a:solidFill>
                <a:latin typeface="Comfortaa"/>
                <a:ea typeface="Comfortaa"/>
                <a:cs typeface="Comfortaa"/>
                <a:sym typeface="Comfortaa"/>
              </a:rPr>
              <a:t>ing the Precaution and Description of Diseases.</a:t>
            </a:r>
            <a:endParaRPr sz="1400" dirty="0">
              <a:solidFill>
                <a:srgbClr val="FFE599"/>
              </a:solidFill>
              <a:latin typeface="Comfortaa"/>
              <a:ea typeface="Comfortaa"/>
              <a:cs typeface="Comfortaa"/>
              <a:sym typeface="Comfortaa"/>
            </a:endParaRPr>
          </a:p>
          <a:p>
            <a:pPr marL="457200" lvl="0" indent="-317500" algn="l" rtl="0">
              <a:lnSpc>
                <a:spcPct val="150000"/>
              </a:lnSpc>
              <a:spcBef>
                <a:spcPts val="0"/>
              </a:spcBef>
              <a:spcAft>
                <a:spcPts val="0"/>
              </a:spcAft>
              <a:buClr>
                <a:srgbClr val="A2C4C9"/>
              </a:buClr>
              <a:buSzPts val="1400"/>
              <a:buFont typeface="Comfortaa"/>
              <a:buChar char="❏"/>
            </a:pPr>
            <a:r>
              <a:rPr lang="en" sz="1400" dirty="0">
                <a:solidFill>
                  <a:srgbClr val="FFE599"/>
                </a:solidFill>
                <a:latin typeface="Comfortaa"/>
                <a:ea typeface="Comfortaa"/>
                <a:cs typeface="Comfortaa"/>
                <a:sym typeface="Comfortaa"/>
              </a:rPr>
              <a:t>Integrating the GUI for better understanding and for better experience and ease to use.</a:t>
            </a:r>
            <a:endParaRPr sz="1400" dirty="0">
              <a:solidFill>
                <a:srgbClr val="FFE599"/>
              </a:solidFill>
              <a:latin typeface="Comfortaa"/>
              <a:ea typeface="Comfortaa"/>
              <a:cs typeface="Comfortaa"/>
              <a:sym typeface="Comfortaa"/>
            </a:endParaRPr>
          </a:p>
          <a:p>
            <a:pPr marL="0" lvl="0" indent="0" algn="l" rtl="0">
              <a:spcBef>
                <a:spcPts val="0"/>
              </a:spcBef>
              <a:spcAft>
                <a:spcPts val="1600"/>
              </a:spcAft>
              <a:buNone/>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randombar(horizontal)">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barn(inVertical)">
                                      <p:cBhvr>
                                        <p:cTn id="12" dur="50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barn(inVertical)">
                                      <p:cBhvr>
                                        <p:cTn id="17" dur="500"/>
                                        <p:tgtEl>
                                          <p:spTgt spid="1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Effect transition="in" filter="barn(inVertical)">
                                      <p:cBhvr>
                                        <p:cTn id="22" dur="500"/>
                                        <p:tgtEl>
                                          <p:spTgt spid="1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6">
                                            <p:txEl>
                                              <p:pRg st="4" end="4"/>
                                            </p:txEl>
                                          </p:spTgt>
                                        </p:tgtEl>
                                        <p:attrNameLst>
                                          <p:attrName>style.visibility</p:attrName>
                                        </p:attrNameLst>
                                      </p:cBhvr>
                                      <p:to>
                                        <p:strVal val="visible"/>
                                      </p:to>
                                    </p:set>
                                    <p:animEffect transition="in" filter="barn(inVertical)">
                                      <p:cBhvr>
                                        <p:cTn id="27" dur="500"/>
                                        <p:tgtEl>
                                          <p:spTgt spid="1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6">
                                            <p:txEl>
                                              <p:pRg st="5" end="5"/>
                                            </p:txEl>
                                          </p:spTgt>
                                        </p:tgtEl>
                                        <p:attrNameLst>
                                          <p:attrName>style.visibility</p:attrName>
                                        </p:attrNameLst>
                                      </p:cBhvr>
                                      <p:to>
                                        <p:strVal val="visible"/>
                                      </p:to>
                                    </p:set>
                                    <p:animEffect transition="in" filter="barn(inVertical)">
                                      <p:cBhvr>
                                        <p:cTn id="32" dur="500"/>
                                        <p:tgtEl>
                                          <p:spTgt spid="1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6">
                                            <p:txEl>
                                              <p:pRg st="6" end="6"/>
                                            </p:txEl>
                                          </p:spTgt>
                                        </p:tgtEl>
                                        <p:attrNameLst>
                                          <p:attrName>style.visibility</p:attrName>
                                        </p:attrNameLst>
                                      </p:cBhvr>
                                      <p:to>
                                        <p:strVal val="visible"/>
                                      </p:to>
                                    </p:set>
                                    <p:animEffect transition="in" filter="barn(inVertical)">
                                      <p:cBhvr>
                                        <p:cTn id="37" dur="500"/>
                                        <p:tgtEl>
                                          <p:spTgt spid="1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6">
                                            <p:txEl>
                                              <p:pRg st="7" end="7"/>
                                            </p:txEl>
                                          </p:spTgt>
                                        </p:tgtEl>
                                        <p:attrNameLst>
                                          <p:attrName>style.visibility</p:attrName>
                                        </p:attrNameLst>
                                      </p:cBhvr>
                                      <p:to>
                                        <p:strVal val="visible"/>
                                      </p:to>
                                    </p:set>
                                    <p:animEffect transition="in" filter="barn(inVertical)">
                                      <p:cBhvr>
                                        <p:cTn id="42" dur="500"/>
                                        <p:tgtEl>
                                          <p:spTgt spid="1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66">
                                            <p:txEl>
                                              <p:pRg st="8" end="8"/>
                                            </p:txEl>
                                          </p:spTgt>
                                        </p:tgtEl>
                                        <p:attrNameLst>
                                          <p:attrName>style.visibility</p:attrName>
                                        </p:attrNameLst>
                                      </p:cBhvr>
                                      <p:to>
                                        <p:strVal val="visible"/>
                                      </p:to>
                                    </p:set>
                                    <p:animEffect transition="in" filter="barn(inVertical)">
                                      <p:cBhvr>
                                        <p:cTn id="47" dur="500"/>
                                        <p:tgtEl>
                                          <p:spTgt spid="1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6">
                                            <p:txEl>
                                              <p:pRg st="9" end="9"/>
                                            </p:txEl>
                                          </p:spTgt>
                                        </p:tgtEl>
                                        <p:attrNameLst>
                                          <p:attrName>style.visibility</p:attrName>
                                        </p:attrNameLst>
                                      </p:cBhvr>
                                      <p:to>
                                        <p:strVal val="visible"/>
                                      </p:to>
                                    </p:set>
                                    <p:animEffect transition="in" filter="barn(inVertical)">
                                      <p:cBhvr>
                                        <p:cTn id="52" dur="500"/>
                                        <p:tgtEl>
                                          <p:spTgt spid="1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9"/>
          <p:cNvSpPr txBox="1">
            <a:spLocks noGrp="1"/>
          </p:cNvSpPr>
          <p:nvPr>
            <p:ph type="title"/>
          </p:nvPr>
        </p:nvSpPr>
        <p:spPr>
          <a:xfrm>
            <a:off x="1237050" y="180375"/>
            <a:ext cx="76695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METHODOLOGY</a:t>
            </a:r>
            <a:endParaRPr u="sng">
              <a:solidFill>
                <a:srgbClr val="D9D9D9"/>
              </a:solidFill>
              <a:latin typeface="EB Garamond Regular"/>
              <a:ea typeface="EB Garamond Regular"/>
              <a:cs typeface="EB Garamond Regular"/>
              <a:sym typeface="EB Garamond Regular"/>
            </a:endParaRPr>
          </a:p>
        </p:txBody>
      </p:sp>
      <p:sp>
        <p:nvSpPr>
          <p:cNvPr id="174" name="Google Shape;174;p19"/>
          <p:cNvSpPr txBox="1"/>
          <p:nvPr/>
        </p:nvSpPr>
        <p:spPr>
          <a:xfrm>
            <a:off x="1237050" y="503274"/>
            <a:ext cx="4738448" cy="69655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E599"/>
                </a:solidFill>
                <a:latin typeface="Comfortaa Regular"/>
                <a:ea typeface="Comfortaa Regular"/>
                <a:cs typeface="Comfortaa Regular"/>
                <a:sym typeface="Comfortaa Regular"/>
              </a:rPr>
              <a:t>This is the flow of our project</a:t>
            </a:r>
            <a:endParaRPr dirty="0">
              <a:solidFill>
                <a:srgbClr val="FFE599"/>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41894F00-D19A-4DEA-B567-20C744A8D3D8}"/>
              </a:ext>
            </a:extLst>
          </p:cNvPr>
          <p:cNvPicPr>
            <a:picLocks noChangeAspect="1"/>
          </p:cNvPicPr>
          <p:nvPr/>
        </p:nvPicPr>
        <p:blipFill>
          <a:blip r:embed="rId3"/>
          <a:stretch>
            <a:fillRect/>
          </a:stretch>
        </p:blipFill>
        <p:spPr>
          <a:xfrm>
            <a:off x="1237050" y="1199825"/>
            <a:ext cx="7019925" cy="3905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p:cTn id="7" dur="500" fill="hold"/>
                                        <p:tgtEl>
                                          <p:spTgt spid="173"/>
                                        </p:tgtEl>
                                        <p:attrNameLst>
                                          <p:attrName>ppt_w</p:attrName>
                                        </p:attrNameLst>
                                      </p:cBhvr>
                                      <p:tavLst>
                                        <p:tav tm="0">
                                          <p:val>
                                            <p:fltVal val="0"/>
                                          </p:val>
                                        </p:tav>
                                        <p:tav tm="100000">
                                          <p:val>
                                            <p:strVal val="#ppt_w"/>
                                          </p:val>
                                        </p:tav>
                                      </p:tavLst>
                                    </p:anim>
                                    <p:anim calcmode="lin" valueType="num">
                                      <p:cBhvr>
                                        <p:cTn id="8" dur="500" fill="hold"/>
                                        <p:tgtEl>
                                          <p:spTgt spid="173"/>
                                        </p:tgtEl>
                                        <p:attrNameLst>
                                          <p:attrName>ppt_h</p:attrName>
                                        </p:attrNameLst>
                                      </p:cBhvr>
                                      <p:tavLst>
                                        <p:tav tm="0">
                                          <p:val>
                                            <p:fltVal val="0"/>
                                          </p:val>
                                        </p:tav>
                                        <p:tav tm="100000">
                                          <p:val>
                                            <p:strVal val="#ppt_h"/>
                                          </p:val>
                                        </p:tav>
                                      </p:tavLst>
                                    </p:anim>
                                    <p:animEffect transition="in" filter="fade">
                                      <p:cBhvr>
                                        <p:cTn id="9" dur="500"/>
                                        <p:tgtEl>
                                          <p:spTgt spid="17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4"/>
                                        </p:tgtEl>
                                        <p:attrNameLst>
                                          <p:attrName>style.visibility</p:attrName>
                                        </p:attrNameLst>
                                      </p:cBhvr>
                                      <p:to>
                                        <p:strVal val="visible"/>
                                      </p:to>
                                    </p:set>
                                    <p:anim calcmode="lin" valueType="num">
                                      <p:cBhvr additive="base">
                                        <p:cTn id="14" dur="500" fill="hold"/>
                                        <p:tgtEl>
                                          <p:spTgt spid="174"/>
                                        </p:tgtEl>
                                        <p:attrNameLst>
                                          <p:attrName>ppt_x</p:attrName>
                                        </p:attrNameLst>
                                      </p:cBhvr>
                                      <p:tavLst>
                                        <p:tav tm="0">
                                          <p:val>
                                            <p:strVal val="#ppt_x"/>
                                          </p:val>
                                        </p:tav>
                                        <p:tav tm="100000">
                                          <p:val>
                                            <p:strVal val="#ppt_x"/>
                                          </p:val>
                                        </p:tav>
                                      </p:tavLst>
                                    </p:anim>
                                    <p:anim calcmode="lin" valueType="num">
                                      <p:cBhvr additive="base">
                                        <p:cTn id="15"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180" name="Google Shape;180;p20"/>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Data Collection</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182" name="Google Shape;182;p20"/>
          <p:cNvSpPr txBox="1"/>
          <p:nvPr/>
        </p:nvSpPr>
        <p:spPr>
          <a:xfrm>
            <a:off x="152400" y="4705125"/>
            <a:ext cx="87546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FFFFFF"/>
                </a:solidFill>
                <a:latin typeface="Montserrat"/>
                <a:ea typeface="Montserrat"/>
                <a:cs typeface="Montserrat"/>
                <a:sym typeface="Montserrat"/>
              </a:rPr>
              <a:t>Source:</a:t>
            </a:r>
            <a:r>
              <a:rPr lang="en-IN" sz="1100" dirty="0">
                <a:solidFill>
                  <a:srgbClr val="FFFFFF"/>
                </a:solidFill>
                <a:latin typeface="Montserrat"/>
                <a:ea typeface="Montserrat"/>
                <a:cs typeface="Montserrat"/>
                <a:sym typeface="Montserrat"/>
              </a:rPr>
              <a:t>https://www.kaggle.com/itachi9604/disease-symptom-description-dataset?select=dataset.csv</a:t>
            </a:r>
            <a:endParaRPr sz="1100" dirty="0">
              <a:solidFill>
                <a:srgbClr val="FFFFFF"/>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AA3C3F5-DC0E-46A0-88CE-ECCBA8057873}"/>
              </a:ext>
            </a:extLst>
          </p:cNvPr>
          <p:cNvPicPr>
            <a:picLocks noChangeAspect="1"/>
          </p:cNvPicPr>
          <p:nvPr/>
        </p:nvPicPr>
        <p:blipFill>
          <a:blip r:embed="rId3"/>
          <a:stretch>
            <a:fillRect/>
          </a:stretch>
        </p:blipFill>
        <p:spPr>
          <a:xfrm>
            <a:off x="0" y="1465315"/>
            <a:ext cx="9144000" cy="3239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ppt_x"/>
                                          </p:val>
                                        </p:tav>
                                        <p:tav tm="100000">
                                          <p:val>
                                            <p:strVal val="#ppt_x"/>
                                          </p:val>
                                        </p:tav>
                                      </p:tavLst>
                                    </p:anim>
                                    <p:anim calcmode="lin" valueType="num">
                                      <p:cBhvr additive="base">
                                        <p:cTn id="8"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wheel(1)">
                                      <p:cBhvr>
                                        <p:cTn id="13" dur="2000"/>
                                        <p:tgtEl>
                                          <p:spTgt spid="180"/>
                                        </p:tgtEl>
                                      </p:cBhvr>
                                    </p:animEffect>
                                  </p:childTnLst>
                                </p:cTn>
                              </p:par>
                              <p:par>
                                <p:cTn id="14" presetID="21"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heel(1)">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2"/>
                                        </p:tgtEl>
                                        <p:attrNameLst>
                                          <p:attrName>style.visibility</p:attrName>
                                        </p:attrNameLst>
                                      </p:cBhvr>
                                      <p:to>
                                        <p:strVal val="visible"/>
                                      </p:to>
                                    </p:set>
                                    <p:animEffect transition="in" filter="wipe(down)">
                                      <p:cBhvr>
                                        <p:cTn id="21"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P spid="1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054750" y="292250"/>
            <a:ext cx="78522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D9D9D9"/>
                </a:solidFill>
                <a:latin typeface="EB Garamond Regular"/>
                <a:ea typeface="EB Garamond Regular"/>
                <a:cs typeface="EB Garamond Regular"/>
                <a:sym typeface="EB Garamond Regular"/>
              </a:rPr>
              <a:t>WORK DONE</a:t>
            </a:r>
            <a:endParaRPr u="sng">
              <a:solidFill>
                <a:srgbClr val="D9D9D9"/>
              </a:solidFill>
              <a:latin typeface="EB Garamond Regular"/>
              <a:ea typeface="EB Garamond Regular"/>
              <a:cs typeface="EB Garamond Regular"/>
              <a:sym typeface="EB Garamond Regular"/>
            </a:endParaRPr>
          </a:p>
        </p:txBody>
      </p:sp>
      <p:sp>
        <p:nvSpPr>
          <p:cNvPr id="188" name="Google Shape;188;p21"/>
          <p:cNvSpPr txBox="1">
            <a:spLocks noGrp="1"/>
          </p:cNvSpPr>
          <p:nvPr>
            <p:ph type="title" idx="4294967295"/>
          </p:nvPr>
        </p:nvSpPr>
        <p:spPr>
          <a:xfrm>
            <a:off x="1290638" y="1030288"/>
            <a:ext cx="7853362" cy="48577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B4A7D6"/>
              </a:buClr>
              <a:buSzPts val="2200"/>
              <a:buFont typeface="EB Garamond Regular"/>
              <a:buChar char="★"/>
            </a:pPr>
            <a:r>
              <a:rPr lang="en" sz="2200" u="sng">
                <a:solidFill>
                  <a:srgbClr val="B4A7D6"/>
                </a:solidFill>
                <a:latin typeface="EB Garamond Regular"/>
                <a:ea typeface="EB Garamond Regular"/>
                <a:cs typeface="EB Garamond Regular"/>
                <a:sym typeface="EB Garamond Regular"/>
              </a:rPr>
              <a:t>Data Collection</a:t>
            </a:r>
            <a:r>
              <a:rPr lang="en" sz="2200">
                <a:solidFill>
                  <a:srgbClr val="B4A7D6"/>
                </a:solidFill>
                <a:latin typeface="EB Garamond Regular"/>
                <a:ea typeface="EB Garamond Regular"/>
                <a:cs typeface="EB Garamond Regular"/>
                <a:sym typeface="EB Garamond Regular"/>
              </a:rPr>
              <a:t> :</a:t>
            </a:r>
            <a:endParaRPr sz="2200">
              <a:solidFill>
                <a:srgbClr val="B4A7D6"/>
              </a:solidFill>
              <a:latin typeface="EB Garamond Regular"/>
              <a:ea typeface="EB Garamond Regular"/>
              <a:cs typeface="EB Garamond Regular"/>
              <a:sym typeface="EB Garamond Regular"/>
            </a:endParaRPr>
          </a:p>
        </p:txBody>
      </p:sp>
      <p:sp>
        <p:nvSpPr>
          <p:cNvPr id="189" name="Google Shape;189;p21"/>
          <p:cNvSpPr txBox="1"/>
          <p:nvPr/>
        </p:nvSpPr>
        <p:spPr>
          <a:xfrm>
            <a:off x="152400" y="4705125"/>
            <a:ext cx="87546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rgbClr val="FFFFFF"/>
                </a:solidFill>
                <a:latin typeface="Comfortaa Regular"/>
                <a:ea typeface="Comfortaa Regular"/>
                <a:cs typeface="Comfortaa Regular"/>
                <a:sym typeface="Comfortaa Regular"/>
              </a:rPr>
              <a:t>The list of precaution to be take in each Diseses.</a:t>
            </a:r>
            <a:endParaRPr sz="1200" dirty="0">
              <a:solidFill>
                <a:srgbClr val="FFFFFF"/>
              </a:solidFill>
              <a:latin typeface="Comfortaa Regular"/>
              <a:ea typeface="Comfortaa Regular"/>
              <a:cs typeface="Comfortaa Regular"/>
              <a:sym typeface="Comfortaa Regular"/>
            </a:endParaRPr>
          </a:p>
        </p:txBody>
      </p:sp>
      <p:pic>
        <p:nvPicPr>
          <p:cNvPr id="3" name="Picture 2">
            <a:extLst>
              <a:ext uri="{FF2B5EF4-FFF2-40B4-BE49-F238E27FC236}">
                <a16:creationId xmlns:a16="http://schemas.microsoft.com/office/drawing/2014/main" id="{6E4F7210-A5D4-4C81-AB1C-217923762ECB}"/>
              </a:ext>
            </a:extLst>
          </p:cNvPr>
          <p:cNvPicPr>
            <a:picLocks noChangeAspect="1"/>
          </p:cNvPicPr>
          <p:nvPr/>
        </p:nvPicPr>
        <p:blipFill>
          <a:blip r:embed="rId3"/>
          <a:stretch>
            <a:fillRect/>
          </a:stretch>
        </p:blipFill>
        <p:spPr>
          <a:xfrm>
            <a:off x="0" y="1500898"/>
            <a:ext cx="9144000" cy="3196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500" fill="hold"/>
                                        <p:tgtEl>
                                          <p:spTgt spid="187"/>
                                        </p:tgtEl>
                                        <p:attrNameLst>
                                          <p:attrName>ppt_x</p:attrName>
                                        </p:attrNameLst>
                                      </p:cBhvr>
                                      <p:tavLst>
                                        <p:tav tm="0">
                                          <p:val>
                                            <p:strVal val="#ppt_x"/>
                                          </p:val>
                                        </p:tav>
                                        <p:tav tm="100000">
                                          <p:val>
                                            <p:strVal val="#ppt_x"/>
                                          </p:val>
                                        </p:tav>
                                      </p:tavLst>
                                    </p:anim>
                                    <p:anim calcmode="lin" valueType="num">
                                      <p:cBhvr additive="base">
                                        <p:cTn id="8"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8"/>
                                        </p:tgtEl>
                                        <p:attrNameLst>
                                          <p:attrName>style.visibility</p:attrName>
                                        </p:attrNameLst>
                                      </p:cBhvr>
                                      <p:to>
                                        <p:strVal val="visible"/>
                                      </p:to>
                                    </p:set>
                                    <p:animEffect transition="in" filter="fade">
                                      <p:cBhvr>
                                        <p:cTn id="13" dur="1000"/>
                                        <p:tgtEl>
                                          <p:spTgt spid="188"/>
                                        </p:tgtEl>
                                      </p:cBhvr>
                                    </p:animEffect>
                                    <p:anim calcmode="lin" valueType="num">
                                      <p:cBhvr>
                                        <p:cTn id="14" dur="1000" fill="hold"/>
                                        <p:tgtEl>
                                          <p:spTgt spid="188"/>
                                        </p:tgtEl>
                                        <p:attrNameLst>
                                          <p:attrName>ppt_x</p:attrName>
                                        </p:attrNameLst>
                                      </p:cBhvr>
                                      <p:tavLst>
                                        <p:tav tm="0">
                                          <p:val>
                                            <p:strVal val="#ppt_x"/>
                                          </p:val>
                                        </p:tav>
                                        <p:tav tm="100000">
                                          <p:val>
                                            <p:strVal val="#ppt_x"/>
                                          </p:val>
                                        </p:tav>
                                      </p:tavLst>
                                    </p:anim>
                                    <p:anim calcmode="lin" valueType="num">
                                      <p:cBhvr>
                                        <p:cTn id="15" dur="1000" fill="hold"/>
                                        <p:tgtEl>
                                          <p:spTgt spid="18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anim calcmode="lin" valueType="num">
                                      <p:cBhvr additive="base">
                                        <p:cTn id="25" dur="500" fill="hold"/>
                                        <p:tgtEl>
                                          <p:spTgt spid="189"/>
                                        </p:tgtEl>
                                        <p:attrNameLst>
                                          <p:attrName>ppt_x</p:attrName>
                                        </p:attrNameLst>
                                      </p:cBhvr>
                                      <p:tavLst>
                                        <p:tav tm="0">
                                          <p:val>
                                            <p:strVal val="#ppt_x"/>
                                          </p:val>
                                        </p:tav>
                                        <p:tav tm="100000">
                                          <p:val>
                                            <p:strVal val="#ppt_x"/>
                                          </p:val>
                                        </p:tav>
                                      </p:tavLst>
                                    </p:anim>
                                    <p:anim calcmode="lin" valueType="num">
                                      <p:cBhvr additive="base">
                                        <p:cTn id="26"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P spid="188" grpId="0"/>
      <p:bldP spid="18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194</TotalTime>
  <Words>1110</Words>
  <Application>Microsoft Office PowerPoint</Application>
  <PresentationFormat>On-screen Show (16:9)</PresentationFormat>
  <Paragraphs>114</Paragraphs>
  <Slides>23</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Comfortaa</vt:lpstr>
      <vt:lpstr>Calibri</vt:lpstr>
      <vt:lpstr>EB Garamond Regular</vt:lpstr>
      <vt:lpstr>EB Garamond</vt:lpstr>
      <vt:lpstr>Calibri Light</vt:lpstr>
      <vt:lpstr>Arial</vt:lpstr>
      <vt:lpstr>Merriweather</vt:lpstr>
      <vt:lpstr>inter-regular</vt:lpstr>
      <vt:lpstr>Montserrat</vt:lpstr>
      <vt:lpstr>Comfortaa Regular</vt:lpstr>
      <vt:lpstr>Arial</vt:lpstr>
      <vt:lpstr>Celestial</vt:lpstr>
      <vt:lpstr>Disease Prediction System</vt:lpstr>
      <vt:lpstr>Indian Institute of Information Technology Kalyani</vt:lpstr>
      <vt:lpstr>OUTLINE</vt:lpstr>
      <vt:lpstr>INTRODUCTION</vt:lpstr>
      <vt:lpstr>OBJECTIVE</vt:lpstr>
      <vt:lpstr>METHODOLOGY</vt:lpstr>
      <vt:lpstr>METHODOLOGY</vt:lpstr>
      <vt:lpstr>WORK DONE</vt:lpstr>
      <vt:lpstr>WORK DONE</vt:lpstr>
      <vt:lpstr>Work Done</vt:lpstr>
      <vt:lpstr>WORK DONE</vt:lpstr>
      <vt:lpstr>WORK DONE</vt:lpstr>
      <vt:lpstr>WORK DONE</vt:lpstr>
      <vt:lpstr>WORK DONE</vt:lpstr>
      <vt:lpstr>WORK DONE</vt:lpstr>
      <vt:lpstr>PowerPoint Presentation</vt:lpstr>
      <vt:lpstr>RESULT</vt:lpstr>
      <vt:lpstr>PowerPoint Presentation</vt:lpstr>
      <vt:lpstr>PowerPoint Presentation</vt:lpstr>
      <vt:lpstr>RESULT</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cp:lastModifiedBy>harshit sharma</cp:lastModifiedBy>
  <cp:revision>29</cp:revision>
  <dcterms:modified xsi:type="dcterms:W3CDTF">2021-11-12T16:46:19Z</dcterms:modified>
</cp:coreProperties>
</file>