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</p:sldMasterIdLst>
  <p:notesMasterIdLst>
    <p:notesMasterId r:id="rId30"/>
  </p:notesMasterIdLst>
  <p:sldIdLst>
    <p:sldId id="256" r:id="rId10"/>
    <p:sldId id="257" r:id="rId11"/>
    <p:sldId id="258" r:id="rId12"/>
    <p:sldId id="259" r:id="rId13"/>
    <p:sldId id="274" r:id="rId14"/>
    <p:sldId id="260" r:id="rId15"/>
    <p:sldId id="272" r:id="rId16"/>
    <p:sldId id="275" r:id="rId17"/>
    <p:sldId id="261" r:id="rId18"/>
    <p:sldId id="276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2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slide" Target="slides/slide2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notesMaster" Target="notesMasters/notesMaster1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72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73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74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IN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EAB8DD4-B5BA-4A8D-808E-009F0696FD5F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2B3CE05-A79B-4B90-8CF8-E0A3BF9B9401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IN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495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F1FCA33-D681-465C-9A37-A40A8E9E328F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IN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0706A-31AF-870F-801C-76665CD9D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>
            <a:extLst>
              <a:ext uri="{FF2B5EF4-FFF2-40B4-BE49-F238E27FC236}">
                <a16:creationId xmlns:a16="http://schemas.microsoft.com/office/drawing/2014/main" id="{0C497FF6-6961-7EF1-E6BB-6C15B7EEE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94" name="PlaceHolder 2">
            <a:extLst>
              <a:ext uri="{FF2B5EF4-FFF2-40B4-BE49-F238E27FC236}">
                <a16:creationId xmlns:a16="http://schemas.microsoft.com/office/drawing/2014/main" id="{C0ACC364-84CD-BA2D-4779-A5E5350B253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495" name="PlaceHolder 3">
            <a:extLst>
              <a:ext uri="{FF2B5EF4-FFF2-40B4-BE49-F238E27FC236}">
                <a16:creationId xmlns:a16="http://schemas.microsoft.com/office/drawing/2014/main" id="{A8F6E667-E1B6-77C1-9F27-4632325A3BB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F1FCA33-D681-465C-9A37-A40A8E9E328F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IN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419633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4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498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06F942-8275-422A-B927-82437F9C9E4B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IN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 type="sldNum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C5B89CB-51EE-4392-A1DD-1E873B03EB89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IN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46B00-0764-369A-966C-78561DD79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>
            <a:extLst>
              <a:ext uri="{FF2B5EF4-FFF2-40B4-BE49-F238E27FC236}">
                <a16:creationId xmlns:a16="http://schemas.microsoft.com/office/drawing/2014/main" id="{FA7847D8-F6B9-A5CD-D851-29213CA73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00" name="PlaceHolder 2">
            <a:extLst>
              <a:ext uri="{FF2B5EF4-FFF2-40B4-BE49-F238E27FC236}">
                <a16:creationId xmlns:a16="http://schemas.microsoft.com/office/drawing/2014/main" id="{9012753F-6AEA-3730-1AD5-C5DF1C8ACF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501" name="PlaceHolder 3">
            <a:extLst>
              <a:ext uri="{FF2B5EF4-FFF2-40B4-BE49-F238E27FC236}">
                <a16:creationId xmlns:a16="http://schemas.microsoft.com/office/drawing/2014/main" id="{511A464F-27B4-8308-EDA5-64D8780EA80D}"/>
              </a:ext>
            </a:extLst>
          </p:cNvPr>
          <p:cNvSpPr>
            <a:spLocks noGrp="1"/>
          </p:cNvSpPr>
          <p:nvPr>
            <p:ph type="sldNum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C5B89CB-51EE-4392-A1DD-1E873B03EB89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IN" sz="1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1937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1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28FCE1-DEFC-4CC7-8CEB-1069C1A931E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IN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0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507" name="PlaceHolder 3"/>
          <p:cNvSpPr>
            <a:spLocks noGrp="1"/>
          </p:cNvSpPr>
          <p:nvPr>
            <p:ph type="sldNum" idx="1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BBEBCD4-92A7-41CB-B54C-BF771E01872B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IN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 type="sldNum" idx="1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33F8D81A-4066-435A-ABB9-FCDE02C6FC87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IN" sz="18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F2CFED-1006-4322-B538-6EFA606B95A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C3BEAC-98D1-4F1F-A32F-C994969F882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8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99DEBB-0369-42BD-BA31-C3A860004F3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F23977-B5EC-45EE-AEDD-AF510434BB0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84A4224-61E2-4BD7-B294-F5A68CDBB8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ECEC88D-48CD-4341-AA09-4F50FF4F908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4433D14-CF45-45E0-866D-9FAE74DA409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FBAD81-E7E4-4030-8E44-C1AC204296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497957-DB34-4C09-A11D-24C724FCA69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16662E-BED4-4A83-9E9C-71B02DA552F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E92C278-2CD6-4EA1-9ED9-6A5059772C5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0508A7B-D7EC-45BF-89C1-BB937AD14A82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3E313FC-93A3-499F-8978-74D7534690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8794DA5-9EB9-4F92-83AF-BB86DD633CC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E6A411D-9507-4935-8D9F-F56A1A2BEDC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FF851CA-2D60-4829-B18E-8B0A5BA251F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931C42E-1E70-4EB1-98F0-51779175235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AC1A91-2683-4D5D-A3BB-C6A1251FA9A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2D8F2E-DC70-47DE-952A-0A37ACA15A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A614B76-06BD-4990-AF96-72B433F7A0D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3A0DC1F-E8E9-441D-9BBB-453E1868CE9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CEA23CD-14AC-4DF6-A2DC-983323DC6E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B50F5B-1316-456A-B59E-BEE7A1A4F70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03F5B9-73C7-4415-BC6E-761B6A64388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3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5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6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IN" sz="44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hyperlink" Target="https://gamma.app/?utm_source=made-with-gamma" TargetMode="Externa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hyperlink" Target="https://gamma.app/?utm_source=made-with-gamma" TargetMode="Externa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14" Type="http://schemas.openxmlformats.org/officeDocument/2006/relationships/hyperlink" Target="https://gamma.app/?utm_source=made-with-gamma" TargetMode="Externa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hyperlink" Target="https://gamma.app/?utm_source=made-with-gamma" TargetMode="Externa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hyperlink" Target="https://gamma.app/?utm_source=made-with-gamma" TargetMode="Externa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hyperlink" Target="https://gamma.app/?utm_source=made-with-gamma" TargetMode="Externa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Relationship Id="rId14" Type="http://schemas.openxmlformats.org/officeDocument/2006/relationships/hyperlink" Target="https://gamma.app/?utm_source=made-with-gamma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A70B21C1-7BE6-45DA-B857-EF918D21424E}" type="slidenum">
              <a:rPr lang="en-US" sz="18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6640" cy="1373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  <a:endParaRPr lang="en-IN" sz="1400" b="0" strike="noStrike" spc="-1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8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96F5CA54-7A81-44A7-A84A-0445B0AE7F61}" type="slidenum">
              <a:rPr lang="en-US" sz="18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en-IN" sz="18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>
              <a:defRPr lang="en-IN" sz="1400" b="0" strike="noStrike" spc="-1">
                <a:latin typeface="Times New Roman"/>
              </a:defRPr>
            </a:lvl1pPr>
          </a:lstStyle>
          <a:p>
            <a:r>
              <a:rPr lang="en-IN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4" name="Image 0" descr="preencoded.png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5" name="Image 0" descr="preencoded.png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6" name="Image 0" descr="preencoded.png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07" name="Image 0" descr="preencoded.png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8" name="Image 0" descr="preencoded.png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89" name="Image 0" descr="preencoded.png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6F4F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9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30" name="Image 0" descr="preencoded.png">
            <a:hlinkClick r:id="rId14"/>
          </p:cNvPr>
          <p:cNvPicPr/>
          <p:nvPr/>
        </p:nvPicPr>
        <p:blipFill>
          <a:blip r:embed="rId15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32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object 2">
            <a:hlinkClick r:id="rId2"/>
          </p:cNvPr>
          <p:cNvSpPr/>
          <p:nvPr/>
        </p:nvSpPr>
        <p:spPr>
          <a:xfrm>
            <a:off x="12832560" y="7803720"/>
            <a:ext cx="1713600" cy="352440"/>
          </a:xfrm>
          <a:custGeom>
            <a:avLst/>
            <a:gdLst/>
            <a:ahLst/>
            <a:cxnLst/>
            <a:rect l="l" t="t" r="r" b="b"/>
            <a:pathLst>
              <a:path w="1714500" h="353695">
                <a:moveTo>
                  <a:pt x="1714500" y="0"/>
                </a:moveTo>
                <a:lnTo>
                  <a:pt x="0" y="0"/>
                </a:lnTo>
                <a:lnTo>
                  <a:pt x="0" y="353288"/>
                </a:lnTo>
                <a:lnTo>
                  <a:pt x="1714500" y="353288"/>
                </a:lnTo>
                <a:lnTo>
                  <a:pt x="1714500" y="0"/>
                </a:lnTo>
                <a:close/>
              </a:path>
            </a:pathLst>
          </a:custGeom>
          <a:solidFill>
            <a:srgbClr val="FBFBFB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376" name="object 1"/>
          <p:cNvSpPr/>
          <p:nvPr/>
        </p:nvSpPr>
        <p:spPr>
          <a:xfrm>
            <a:off x="3146040" y="4715640"/>
            <a:ext cx="8338320" cy="378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2400" b="1" strike="noStrike" spc="-21" dirty="0">
                <a:solidFill>
                  <a:srgbClr val="000000"/>
                </a:solidFill>
                <a:latin typeface="Times New Roman"/>
                <a:ea typeface="DejaVu Sans"/>
              </a:rPr>
              <a:t>SECURED</a:t>
            </a:r>
            <a:r>
              <a:rPr lang="en-US" sz="2400" b="1" strike="noStrike" spc="-13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26" dirty="0">
                <a:solidFill>
                  <a:srgbClr val="000000"/>
                </a:solidFill>
                <a:latin typeface="Times New Roman"/>
                <a:ea typeface="DejaVu Sans"/>
              </a:rPr>
              <a:t>AUTOMATIC</a:t>
            </a:r>
            <a:r>
              <a:rPr lang="en-US" sz="2400" b="1" strike="noStrike" spc="-5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QUESTION</a:t>
            </a:r>
            <a:r>
              <a:rPr lang="en-US" sz="2400" b="1" strike="noStrike" spc="-5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26" dirty="0">
                <a:solidFill>
                  <a:srgbClr val="000000"/>
                </a:solidFill>
                <a:latin typeface="Times New Roman"/>
                <a:ea typeface="DejaVu Sans"/>
              </a:rPr>
              <a:t>PAPER</a:t>
            </a:r>
            <a:r>
              <a:rPr lang="en-US" sz="2400" b="1" strike="noStrike" spc="-6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1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GENERATION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3855240" y="225000"/>
            <a:ext cx="7342560" cy="1386000"/>
          </a:xfrm>
          <a:prstGeom prst="rect">
            <a:avLst/>
          </a:prstGeom>
          <a:noFill/>
          <a:ln w="0">
            <a:noFill/>
          </a:ln>
        </p:spPr>
        <p:txBody>
          <a:bodyPr lIns="0" tIns="1224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  <a:buNone/>
              <a:tabLst>
                <a:tab pos="0" algn="l"/>
              </a:tabLst>
            </a:pPr>
            <a:r>
              <a:rPr lang="en-US" sz="4000" b="0" strike="noStrike" spc="-1" dirty="0" err="1">
                <a:solidFill>
                  <a:srgbClr val="000000"/>
                </a:solidFill>
                <a:latin typeface="Times New Roman"/>
              </a:rPr>
              <a:t>Rajkiya</a:t>
            </a:r>
            <a:r>
              <a:rPr lang="en-US" sz="4000" b="0" strike="noStrike" spc="-145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Engineering</a:t>
            </a:r>
            <a:r>
              <a:rPr lang="en-US" sz="4000" b="0" strike="noStrike" spc="-16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 b="0" strike="noStrike" spc="-1" dirty="0">
                <a:solidFill>
                  <a:srgbClr val="000000"/>
                </a:solidFill>
                <a:latin typeface="Times New Roman"/>
              </a:rPr>
              <a:t>College</a:t>
            </a:r>
            <a:r>
              <a:rPr lang="en-US" sz="4000" b="0" strike="noStrike" spc="-151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4000" b="0" strike="noStrike" spc="-12" dirty="0">
                <a:solidFill>
                  <a:srgbClr val="000000"/>
                </a:solidFill>
                <a:latin typeface="Times New Roman"/>
              </a:rPr>
              <a:t>Banda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378" name="object 4"/>
          <p:cNvSpPr/>
          <p:nvPr/>
        </p:nvSpPr>
        <p:spPr>
          <a:xfrm>
            <a:off x="4488840" y="902160"/>
            <a:ext cx="5626440" cy="1104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73520" rIns="0" bIns="0" anchor="t">
            <a:spAutoFit/>
          </a:bodyPr>
          <a:lstStyle/>
          <a:p>
            <a:pPr algn="ctr">
              <a:lnSpc>
                <a:spcPct val="100000"/>
              </a:lnSpc>
              <a:spcBef>
                <a:spcPts val="1366"/>
              </a:spcBef>
              <a:buNone/>
            </a:pP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Department</a:t>
            </a:r>
            <a:r>
              <a:rPr lang="en-US" sz="2800" b="0" strike="noStrike" spc="-4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of</a:t>
            </a:r>
            <a:r>
              <a:rPr lang="en-US" sz="2800" b="0" strike="noStrike" spc="-3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Information</a:t>
            </a:r>
            <a:r>
              <a:rPr lang="en-US" sz="2800" b="0" strike="noStrike" spc="-86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8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Technology</a:t>
            </a:r>
            <a:endParaRPr lang="en-IN" sz="2800" b="0" strike="noStrike" spc="-1" dirty="0">
              <a:latin typeface="Arial"/>
            </a:endParaRPr>
          </a:p>
          <a:p>
            <a:pPr marL="10800" algn="ctr">
              <a:lnSpc>
                <a:spcPct val="100000"/>
              </a:lnSpc>
              <a:spcBef>
                <a:spcPts val="1091"/>
              </a:spcBef>
              <a:buNone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MAJOR</a:t>
            </a:r>
            <a:r>
              <a:rPr lang="en-US" sz="2400" b="0" strike="noStrike" spc="-9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PROJECT</a:t>
            </a:r>
            <a:r>
              <a:rPr lang="en-US" sz="2400" b="0" strike="noStrike" spc="-12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24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PRESENTATION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79" name="object 11"/>
          <p:cNvSpPr/>
          <p:nvPr/>
        </p:nvSpPr>
        <p:spPr>
          <a:xfrm>
            <a:off x="1059840" y="5681520"/>
            <a:ext cx="212940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Under</a:t>
            </a:r>
            <a:r>
              <a:rPr lang="en-US" sz="1800" b="0" u="sng" strike="noStrike" spc="-3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the</a:t>
            </a:r>
            <a:r>
              <a:rPr lang="en-US" sz="1800" b="0" u="sng" strike="noStrike" spc="-2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1800" b="0" u="sng" strike="noStrike" spc="-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guidance</a:t>
            </a:r>
            <a:r>
              <a:rPr lang="en-US" sz="1800" b="0" u="sng" strike="noStrike" spc="-26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of: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80" name="object 12"/>
          <p:cNvSpPr/>
          <p:nvPr/>
        </p:nvSpPr>
        <p:spPr>
          <a:xfrm>
            <a:off x="1059840" y="6230160"/>
            <a:ext cx="3424680" cy="56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800" b="1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Dr.</a:t>
            </a:r>
            <a:r>
              <a:rPr lang="en-US" sz="1800" b="1" strike="noStrike" spc="-5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1" strike="noStrike" spc="-12" dirty="0" err="1">
                <a:solidFill>
                  <a:srgbClr val="000000"/>
                </a:solidFill>
                <a:latin typeface="Times New Roman"/>
                <a:ea typeface="DejaVu Sans"/>
              </a:rPr>
              <a:t>Vibhash</a:t>
            </a:r>
            <a:r>
              <a:rPr lang="en-US" sz="1800" b="1" strike="noStrike" spc="-97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1" strike="noStrike" spc="-21" dirty="0">
                <a:solidFill>
                  <a:srgbClr val="000000"/>
                </a:solidFill>
                <a:latin typeface="Times New Roman"/>
                <a:ea typeface="DejaVu Sans"/>
              </a:rPr>
              <a:t>Yadav</a:t>
            </a:r>
            <a:endParaRPr lang="en-IN" sz="1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Associate</a:t>
            </a:r>
            <a:r>
              <a:rPr lang="en-US" sz="1800" b="0" strike="noStrike" spc="-3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Professor,</a:t>
            </a:r>
            <a:r>
              <a:rPr lang="en-US" sz="1800" b="0" strike="noStrike" spc="-26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R.E.C.</a:t>
            </a:r>
            <a:r>
              <a:rPr lang="en-US" sz="1800" b="0" strike="noStrike" spc="-60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BANDA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381" name="object 13"/>
          <p:cNvSpPr/>
          <p:nvPr/>
        </p:nvSpPr>
        <p:spPr>
          <a:xfrm>
            <a:off x="9989640" y="5689080"/>
            <a:ext cx="1265760" cy="2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800" b="0" u="sng" strike="noStrike" spc="-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Presented</a:t>
            </a:r>
            <a:r>
              <a:rPr lang="en-US" sz="1800" b="0" u="sng" strike="noStrike" spc="-15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 </a:t>
            </a:r>
            <a:r>
              <a:rPr lang="en-US" sz="1800" b="0" u="sng" strike="noStrike" spc="-26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DejaVu Sans"/>
              </a:rPr>
              <a:t>by: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382" name="object 14"/>
          <p:cNvSpPr/>
          <p:nvPr/>
        </p:nvSpPr>
        <p:spPr>
          <a:xfrm>
            <a:off x="9989640" y="6238080"/>
            <a:ext cx="3877920" cy="11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Akash</a:t>
            </a:r>
            <a:r>
              <a:rPr lang="en-US" sz="18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Pandey</a:t>
            </a:r>
            <a:r>
              <a:rPr lang="en-US" sz="18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(2107340130002)</a:t>
            </a:r>
            <a:endParaRPr lang="en-IN" sz="1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Krishna</a:t>
            </a:r>
            <a:r>
              <a:rPr lang="en-US" sz="1800" b="0" strike="noStrike" spc="-52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Pratap</a:t>
            </a:r>
            <a:r>
              <a:rPr lang="en-IN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Singh </a:t>
            </a:r>
            <a:r>
              <a:rPr lang="en-US" sz="18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(2107340130029)</a:t>
            </a:r>
            <a:endParaRPr lang="en-IN" sz="1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Rajnish</a:t>
            </a:r>
            <a:r>
              <a:rPr lang="en-US" sz="1800" b="0" strike="noStrike" spc="-46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Chaube</a:t>
            </a:r>
            <a:r>
              <a:rPr lang="en-US" sz="1800" b="0" strike="noStrike" spc="-3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(2107340130049)</a:t>
            </a:r>
            <a:endParaRPr lang="en-IN" sz="1800" b="0" strike="noStrike" spc="-1" dirty="0">
              <a:latin typeface="Arial"/>
            </a:endParaRPr>
          </a:p>
          <a:p>
            <a:pPr marL="12600"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Ranjeet</a:t>
            </a:r>
            <a:r>
              <a:rPr lang="en-US" sz="1800" b="0" strike="noStrike" spc="-35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Singh</a:t>
            </a:r>
            <a:r>
              <a:rPr lang="en-US" sz="1800" b="0" strike="noStrike" spc="-26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en-US" sz="1800" b="0" strike="noStrike" spc="-12" dirty="0">
                <a:solidFill>
                  <a:srgbClr val="000000"/>
                </a:solidFill>
                <a:latin typeface="Times New Roman"/>
                <a:ea typeface="DejaVu Sans"/>
              </a:rPr>
              <a:t>(2107340130052)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383" name="object 15"/>
          <p:cNvPicPr/>
          <p:nvPr/>
        </p:nvPicPr>
        <p:blipFill>
          <a:blip r:embed="rId3"/>
          <a:stretch/>
        </p:blipFill>
        <p:spPr>
          <a:xfrm>
            <a:off x="5871960" y="2170440"/>
            <a:ext cx="2885400" cy="2323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69E3A-5473-D9E6-7DD7-26386B106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0">
            <a:extLst>
              <a:ext uri="{FF2B5EF4-FFF2-40B4-BE49-F238E27FC236}">
                <a16:creationId xmlns:a16="http://schemas.microsoft.com/office/drawing/2014/main" id="{CECE8544-2988-7D0A-5198-8E1170A48A28}"/>
              </a:ext>
            </a:extLst>
          </p:cNvPr>
          <p:cNvSpPr/>
          <p:nvPr/>
        </p:nvSpPr>
        <p:spPr>
          <a:xfrm>
            <a:off x="4572000" y="448573"/>
            <a:ext cx="7555320" cy="810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buNone/>
              <a:tabLst>
                <a:tab pos="0" algn="l"/>
              </a:tabLst>
            </a:pPr>
            <a:r>
              <a:rPr lang="en-US" sz="4400" b="1" strike="noStrike" spc="-134" dirty="0">
                <a:solidFill>
                  <a:srgbClr val="000000"/>
                </a:solidFill>
                <a:latin typeface="Times New Roman"/>
              </a:rPr>
              <a:t>Flowchart of M</a:t>
            </a:r>
            <a:r>
              <a:rPr lang="en-US" sz="4400" b="1" spc="-134" dirty="0">
                <a:solidFill>
                  <a:srgbClr val="000000"/>
                </a:solidFill>
                <a:latin typeface="Times New Roman"/>
              </a:rPr>
              <a:t>odule 2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26" name="Text 2">
            <a:extLst>
              <a:ext uri="{FF2B5EF4-FFF2-40B4-BE49-F238E27FC236}">
                <a16:creationId xmlns:a16="http://schemas.microsoft.com/office/drawing/2014/main" id="{74311CB7-9DE7-E69E-A70C-DC3A47229179}"/>
              </a:ext>
            </a:extLst>
          </p:cNvPr>
          <p:cNvSpPr/>
          <p:nvPr/>
        </p:nvSpPr>
        <p:spPr>
          <a:xfrm>
            <a:off x="878760" y="3706560"/>
            <a:ext cx="339120" cy="4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buNone/>
              <a:tabLst>
                <a:tab pos="0" algn="l"/>
              </a:tabLst>
            </a:pPr>
            <a:endParaRPr lang="en-IN" sz="2650" b="0" strike="noStrike" spc="-1" dirty="0">
              <a:latin typeface="Arial"/>
            </a:endParaRPr>
          </a:p>
        </p:txBody>
      </p:sp>
      <p:sp>
        <p:nvSpPr>
          <p:cNvPr id="427" name="Text 3">
            <a:extLst>
              <a:ext uri="{FF2B5EF4-FFF2-40B4-BE49-F238E27FC236}">
                <a16:creationId xmlns:a16="http://schemas.microsoft.com/office/drawing/2014/main" id="{FC8E9E7B-0AA0-62A5-E01D-A8283604BC66}"/>
              </a:ext>
            </a:extLst>
          </p:cNvPr>
          <p:cNvSpPr/>
          <p:nvPr/>
        </p:nvSpPr>
        <p:spPr>
          <a:xfrm>
            <a:off x="1551600" y="3664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428" name="Text 4">
            <a:extLst>
              <a:ext uri="{FF2B5EF4-FFF2-40B4-BE49-F238E27FC236}">
                <a16:creationId xmlns:a16="http://schemas.microsoft.com/office/drawing/2014/main" id="{51D15383-2A5C-7B64-80CA-E175D25B9D29}"/>
              </a:ext>
            </a:extLst>
          </p:cNvPr>
          <p:cNvSpPr/>
          <p:nvPr/>
        </p:nvSpPr>
        <p:spPr>
          <a:xfrm>
            <a:off x="1608840" y="4178520"/>
            <a:ext cx="2926800" cy="108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endParaRPr lang="en-IN" sz="1750" b="0" strike="noStrike" spc="-1" dirty="0">
              <a:latin typeface="Arial"/>
            </a:endParaRPr>
          </a:p>
        </p:txBody>
      </p:sp>
      <p:sp>
        <p:nvSpPr>
          <p:cNvPr id="431" name="Text 7">
            <a:extLst>
              <a:ext uri="{FF2B5EF4-FFF2-40B4-BE49-F238E27FC236}">
                <a16:creationId xmlns:a16="http://schemas.microsoft.com/office/drawing/2014/main" id="{DAB95702-3F3A-7227-9ED3-8046E11C1569}"/>
              </a:ext>
            </a:extLst>
          </p:cNvPr>
          <p:cNvSpPr/>
          <p:nvPr/>
        </p:nvSpPr>
        <p:spPr>
          <a:xfrm>
            <a:off x="5422680" y="3664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432" name="Text 8">
            <a:extLst>
              <a:ext uri="{FF2B5EF4-FFF2-40B4-BE49-F238E27FC236}">
                <a16:creationId xmlns:a16="http://schemas.microsoft.com/office/drawing/2014/main" id="{203210A9-5B33-D2F5-E239-2B1BF17C0E60}"/>
              </a:ext>
            </a:extLst>
          </p:cNvPr>
          <p:cNvSpPr/>
          <p:nvPr/>
        </p:nvSpPr>
        <p:spPr>
          <a:xfrm>
            <a:off x="5635440" y="4541400"/>
            <a:ext cx="2408760" cy="7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endParaRPr lang="en-IN" sz="2000" b="0" strike="noStrike" spc="-1" dirty="0">
              <a:latin typeface="Arial"/>
            </a:endParaRPr>
          </a:p>
        </p:txBody>
      </p:sp>
      <p:sp>
        <p:nvSpPr>
          <p:cNvPr id="434" name="Text 10">
            <a:extLst>
              <a:ext uri="{FF2B5EF4-FFF2-40B4-BE49-F238E27FC236}">
                <a16:creationId xmlns:a16="http://schemas.microsoft.com/office/drawing/2014/main" id="{A96D9A71-4FE7-0371-61F4-6A91CB09A8C5}"/>
              </a:ext>
            </a:extLst>
          </p:cNvPr>
          <p:cNvSpPr/>
          <p:nvPr/>
        </p:nvSpPr>
        <p:spPr>
          <a:xfrm>
            <a:off x="878760" y="5767560"/>
            <a:ext cx="339120" cy="4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buNone/>
              <a:tabLst>
                <a:tab pos="0" algn="l"/>
              </a:tabLst>
            </a:pPr>
            <a:endParaRPr lang="en-IN" sz="2650" b="0" strike="noStrike" spc="-1" dirty="0">
              <a:latin typeface="Arial"/>
            </a:endParaRPr>
          </a:p>
        </p:txBody>
      </p:sp>
      <p:sp>
        <p:nvSpPr>
          <p:cNvPr id="435" name="Text 11">
            <a:extLst>
              <a:ext uri="{FF2B5EF4-FFF2-40B4-BE49-F238E27FC236}">
                <a16:creationId xmlns:a16="http://schemas.microsoft.com/office/drawing/2014/main" id="{A05AEFD9-0800-8BC0-47C0-75B8194DB0F9}"/>
              </a:ext>
            </a:extLst>
          </p:cNvPr>
          <p:cNvSpPr/>
          <p:nvPr/>
        </p:nvSpPr>
        <p:spPr>
          <a:xfrm>
            <a:off x="1531080" y="5725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endParaRPr lang="en-IN" sz="2400" b="0" strike="noStrike" spc="-1" dirty="0">
              <a:latin typeface="Arial"/>
            </a:endParaRPr>
          </a:p>
        </p:txBody>
      </p:sp>
      <p:sp>
        <p:nvSpPr>
          <p:cNvPr id="436" name="Text 12">
            <a:extLst>
              <a:ext uri="{FF2B5EF4-FFF2-40B4-BE49-F238E27FC236}">
                <a16:creationId xmlns:a16="http://schemas.microsoft.com/office/drawing/2014/main" id="{4281B93B-ABF8-5B0C-3635-A15C87C13B2F}"/>
              </a:ext>
            </a:extLst>
          </p:cNvPr>
          <p:cNvSpPr/>
          <p:nvPr/>
        </p:nvSpPr>
        <p:spPr>
          <a:xfrm>
            <a:off x="1531080" y="6215400"/>
            <a:ext cx="681840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endParaRPr lang="en-IN" sz="1750" b="0" strike="noStrike" spc="-1" dirty="0">
              <a:latin typeface="Arial"/>
            </a:endParaRPr>
          </a:p>
        </p:txBody>
      </p:sp>
      <p:sp>
        <p:nvSpPr>
          <p:cNvPr id="437" name="Title 1">
            <a:extLst>
              <a:ext uri="{FF2B5EF4-FFF2-40B4-BE49-F238E27FC236}">
                <a16:creationId xmlns:a16="http://schemas.microsoft.com/office/drawing/2014/main" id="{34AF3A20-8855-AB05-57F9-0C0F1AB86526}"/>
              </a:ext>
            </a:extLst>
          </p:cNvPr>
          <p:cNvSpPr/>
          <p:nvPr/>
        </p:nvSpPr>
        <p:spPr>
          <a:xfrm>
            <a:off x="0" y="0"/>
            <a:ext cx="360" cy="36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                                                                                                            </a:t>
            </a:r>
            <a:br>
              <a:rPr sz="4400" dirty="0"/>
            </a:br>
            <a:r>
              <a:rPr lang="en-IN" sz="4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                                                                                                           </a:t>
            </a:r>
            <a:r>
              <a:rPr lang="en-IN" sz="4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44" name="Rectangle 23">
            <a:extLst>
              <a:ext uri="{FF2B5EF4-FFF2-40B4-BE49-F238E27FC236}">
                <a16:creationId xmlns:a16="http://schemas.microsoft.com/office/drawing/2014/main" id="{C0F2587B-39A6-9137-BFE7-2DD8861806E0}"/>
              </a:ext>
            </a:extLst>
          </p:cNvPr>
          <p:cNvSpPr/>
          <p:nvPr/>
        </p:nvSpPr>
        <p:spPr>
          <a:xfrm>
            <a:off x="12833640" y="7761600"/>
            <a:ext cx="1700280" cy="3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0F8E1-FFF5-5280-B3A3-45969A78C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05826"/>
            <a:ext cx="5486400" cy="627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3238E0-A2B2-1108-16F9-A2F4094AC1FF}"/>
              </a:ext>
            </a:extLst>
          </p:cNvPr>
          <p:cNvSpPr txBox="1"/>
          <p:nvPr/>
        </p:nvSpPr>
        <p:spPr>
          <a:xfrm>
            <a:off x="440871" y="587829"/>
            <a:ext cx="13748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9BD20-4F2F-7E2C-D7CA-F6627117F04B}"/>
              </a:ext>
            </a:extLst>
          </p:cNvPr>
          <p:cNvSpPr txBox="1"/>
          <p:nvPr/>
        </p:nvSpPr>
        <p:spPr>
          <a:xfrm>
            <a:off x="718458" y="1872344"/>
            <a:ext cx="137486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MD5 (Message Digest Algorithm 5)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widely used cryptographic hash function that produces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128-bit (16-byte)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value from data.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2.It is commonly used to verify data integrity by creating a digital fingerprint of a message or file.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DFF190-FECA-E3E4-C327-4B8B1F023053}"/>
              </a:ext>
            </a:extLst>
          </p:cNvPr>
          <p:cNvSpPr/>
          <p:nvPr/>
        </p:nvSpPr>
        <p:spPr>
          <a:xfrm>
            <a:off x="827314" y="5341498"/>
            <a:ext cx="762000" cy="1632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8229926-D8F0-16ED-DCDC-B3DCD79ED40D}"/>
              </a:ext>
            </a:extLst>
          </p:cNvPr>
          <p:cNvSpPr/>
          <p:nvPr/>
        </p:nvSpPr>
        <p:spPr>
          <a:xfrm>
            <a:off x="827314" y="6190585"/>
            <a:ext cx="762000" cy="1632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70785C9-4222-41F5-D370-BE9D354B6736}"/>
              </a:ext>
            </a:extLst>
          </p:cNvPr>
          <p:cNvSpPr/>
          <p:nvPr/>
        </p:nvSpPr>
        <p:spPr>
          <a:xfrm>
            <a:off x="827314" y="7039672"/>
            <a:ext cx="762000" cy="1632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7BB09-6946-37DB-A027-453A6453B9AC}"/>
              </a:ext>
            </a:extLst>
          </p:cNvPr>
          <p:cNvSpPr txBox="1"/>
          <p:nvPr/>
        </p:nvSpPr>
        <p:spPr>
          <a:xfrm>
            <a:off x="718458" y="4241316"/>
            <a:ext cx="710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0EF81A-D04E-C893-3B98-1F7A0041D896}"/>
              </a:ext>
            </a:extLst>
          </p:cNvPr>
          <p:cNvSpPr txBox="1"/>
          <p:nvPr/>
        </p:nvSpPr>
        <p:spPr>
          <a:xfrm>
            <a:off x="2204358" y="5238475"/>
            <a:ext cx="5388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Output Size (128-bit</a:t>
            </a:r>
            <a:r>
              <a:rPr lang="en-IN" sz="2400" b="1" dirty="0"/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855C78-E873-68CF-6B62-F8ABECCF307F}"/>
              </a:ext>
            </a:extLst>
          </p:cNvPr>
          <p:cNvSpPr txBox="1"/>
          <p:nvPr/>
        </p:nvSpPr>
        <p:spPr>
          <a:xfrm>
            <a:off x="2204358" y="6070010"/>
            <a:ext cx="4757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Efficient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52445A-78BD-F868-6577-1B14374891D6}"/>
              </a:ext>
            </a:extLst>
          </p:cNvPr>
          <p:cNvSpPr txBox="1"/>
          <p:nvPr/>
        </p:nvSpPr>
        <p:spPr>
          <a:xfrm>
            <a:off x="2220685" y="6936649"/>
            <a:ext cx="5094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Secure for Cryptographic Use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A391CE-D523-942A-7A2A-8BCB1606223E}"/>
              </a:ext>
            </a:extLst>
          </p:cNvPr>
          <p:cNvSpPr/>
          <p:nvPr/>
        </p:nvSpPr>
        <p:spPr>
          <a:xfrm>
            <a:off x="12834257" y="7739743"/>
            <a:ext cx="1796143" cy="413657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Shape 2"/>
          <p:cNvSpPr/>
          <p:nvPr/>
        </p:nvSpPr>
        <p:spPr>
          <a:xfrm>
            <a:off x="8926920" y="3376440"/>
            <a:ext cx="3877406" cy="1684080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46" name="Text 0"/>
          <p:cNvSpPr/>
          <p:nvPr/>
        </p:nvSpPr>
        <p:spPr>
          <a:xfrm>
            <a:off x="793800" y="1618920"/>
            <a:ext cx="7555320" cy="14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buNone/>
              <a:tabLst>
                <a:tab pos="0" algn="l"/>
              </a:tabLst>
            </a:pPr>
            <a:r>
              <a:rPr lang="en-US" sz="4400" b="1" strike="noStrike" spc="-134" dirty="0">
                <a:solidFill>
                  <a:srgbClr val="000000"/>
                </a:solidFill>
                <a:latin typeface="Times New Roman"/>
                <a:ea typeface="Inter Bold"/>
              </a:rPr>
              <a:t>MD5 Hashing Implementation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47" name="Shape 1"/>
          <p:cNvSpPr/>
          <p:nvPr/>
        </p:nvSpPr>
        <p:spPr>
          <a:xfrm>
            <a:off x="793800" y="3376440"/>
            <a:ext cx="3663720" cy="1684080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48" name="Text 2"/>
          <p:cNvSpPr/>
          <p:nvPr/>
        </p:nvSpPr>
        <p:spPr>
          <a:xfrm>
            <a:off x="1028160" y="361116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MD5 Algorithm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49" name="Text 3"/>
          <p:cNvSpPr/>
          <p:nvPr/>
        </p:nvSpPr>
        <p:spPr>
          <a:xfrm>
            <a:off x="1028160" y="4101480"/>
            <a:ext cx="3195000" cy="7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Understand the MD5 hashing algorithm.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50" name="Shape 4"/>
          <p:cNvSpPr/>
          <p:nvPr/>
        </p:nvSpPr>
        <p:spPr>
          <a:xfrm>
            <a:off x="4808109" y="3376440"/>
            <a:ext cx="3663720" cy="1684080"/>
          </a:xfrm>
          <a:prstGeom prst="roundRect">
            <a:avLst>
              <a:gd name="adj" fmla="val 5654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51" name="Text 5"/>
          <p:cNvSpPr/>
          <p:nvPr/>
        </p:nvSpPr>
        <p:spPr>
          <a:xfrm>
            <a:off x="4919760" y="361116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Hashing Process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52" name="Text 6"/>
          <p:cNvSpPr/>
          <p:nvPr/>
        </p:nvSpPr>
        <p:spPr>
          <a:xfrm>
            <a:off x="4919760" y="4101480"/>
            <a:ext cx="3195000" cy="7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Apply MD5 to the question paper.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53" name="Text 8"/>
          <p:cNvSpPr/>
          <p:nvPr/>
        </p:nvSpPr>
        <p:spPr>
          <a:xfrm>
            <a:off x="9038135" y="3594317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Custom Interface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54" name="Text 9"/>
          <p:cNvSpPr/>
          <p:nvPr/>
        </p:nvSpPr>
        <p:spPr>
          <a:xfrm>
            <a:off x="9038135" y="4101480"/>
            <a:ext cx="7086600" cy="3618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Show the custom user interface for the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MD5 hash.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68BB5C4-12CE-36D0-7BB4-4C2C9442FDD2}"/>
              </a:ext>
            </a:extLst>
          </p:cNvPr>
          <p:cNvSpPr/>
          <p:nvPr/>
        </p:nvSpPr>
        <p:spPr>
          <a:xfrm>
            <a:off x="12866914" y="7772400"/>
            <a:ext cx="1687286" cy="3618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Picture 454"/>
          <p:cNvPicPr/>
          <p:nvPr/>
        </p:nvPicPr>
        <p:blipFill>
          <a:blip r:embed="rId2"/>
          <a:stretch/>
        </p:blipFill>
        <p:spPr>
          <a:xfrm>
            <a:off x="900000" y="1620000"/>
            <a:ext cx="12191040" cy="58204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2A3CAFD-1EB8-066A-0987-0B0220886D9D}"/>
              </a:ext>
            </a:extLst>
          </p:cNvPr>
          <p:cNvSpPr/>
          <p:nvPr/>
        </p:nvSpPr>
        <p:spPr>
          <a:xfrm>
            <a:off x="12856029" y="7794171"/>
            <a:ext cx="1774371" cy="3483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5FC084-D1C2-4097-AC14-EF81B7659A56}"/>
              </a:ext>
            </a:extLst>
          </p:cNvPr>
          <p:cNvSpPr txBox="1"/>
          <p:nvPr/>
        </p:nvSpPr>
        <p:spPr>
          <a:xfrm>
            <a:off x="2694214" y="555171"/>
            <a:ext cx="92419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 256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9B142-51CE-F575-B03E-697DB86B820B}"/>
              </a:ext>
            </a:extLst>
          </p:cNvPr>
          <p:cNvSpPr txBox="1"/>
          <p:nvPr/>
        </p:nvSpPr>
        <p:spPr>
          <a:xfrm>
            <a:off x="870857" y="1698171"/>
            <a:ext cx="13411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1.SHA-256 (Secure Hash Algorithm 256-bit) is a cryptographic hash function that belongs to the SHA-2 family, developed by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Security Agency (NSA)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takes any input and produces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 256-bit (32-byte)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hash value, usually represented as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64-character hexadecimal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string.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2.It is widely used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integrity, digital signatures, blockchain, and password hashing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due to its strong security properties.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C75F46-FCB1-29E0-7960-2279D6EE7EAE}"/>
              </a:ext>
            </a:extLst>
          </p:cNvPr>
          <p:cNvSpPr txBox="1"/>
          <p:nvPr/>
        </p:nvSpPr>
        <p:spPr>
          <a:xfrm>
            <a:off x="1045028" y="3795279"/>
            <a:ext cx="13062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</a:p>
          <a:p>
            <a:pPr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Strong Security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Fixed Output Size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Widely Used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Slower but More Secure than MD5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75096CE-5BCB-C832-9B36-8FDF95C69E81}"/>
              </a:ext>
            </a:extLst>
          </p:cNvPr>
          <p:cNvSpPr/>
          <p:nvPr/>
        </p:nvSpPr>
        <p:spPr>
          <a:xfrm>
            <a:off x="1317169" y="4698564"/>
            <a:ext cx="424543" cy="1400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B8153E-A7AA-9B8E-66B8-661DAF40C95A}"/>
              </a:ext>
            </a:extLst>
          </p:cNvPr>
          <p:cNvSpPr/>
          <p:nvPr/>
        </p:nvSpPr>
        <p:spPr>
          <a:xfrm>
            <a:off x="1317169" y="5462935"/>
            <a:ext cx="424543" cy="1260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95F8E03-9C04-EBCC-BC92-F8C9BA69C710}"/>
              </a:ext>
            </a:extLst>
          </p:cNvPr>
          <p:cNvSpPr/>
          <p:nvPr/>
        </p:nvSpPr>
        <p:spPr>
          <a:xfrm>
            <a:off x="1317169" y="6226517"/>
            <a:ext cx="424543" cy="1260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9F532C4-E880-08A4-3834-E3418E63E215}"/>
              </a:ext>
            </a:extLst>
          </p:cNvPr>
          <p:cNvSpPr/>
          <p:nvPr/>
        </p:nvSpPr>
        <p:spPr>
          <a:xfrm>
            <a:off x="1317169" y="6990099"/>
            <a:ext cx="424543" cy="12600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F4DB61-91FF-ABC3-916A-30601FA48FBD}"/>
              </a:ext>
            </a:extLst>
          </p:cNvPr>
          <p:cNvSpPr/>
          <p:nvPr/>
        </p:nvSpPr>
        <p:spPr>
          <a:xfrm>
            <a:off x="12845143" y="7772400"/>
            <a:ext cx="1676400" cy="37011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Text 0"/>
          <p:cNvSpPr/>
          <p:nvPr/>
        </p:nvSpPr>
        <p:spPr>
          <a:xfrm>
            <a:off x="727920" y="573840"/>
            <a:ext cx="7970400" cy="6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100"/>
              </a:lnSpc>
              <a:buNone/>
              <a:tabLst>
                <a:tab pos="0" algn="l"/>
              </a:tabLst>
            </a:pPr>
            <a:r>
              <a:rPr lang="en-US" sz="4400" b="1" strike="noStrike" spc="-123" dirty="0">
                <a:solidFill>
                  <a:srgbClr val="000000"/>
                </a:solidFill>
                <a:latin typeface="Times New Roman"/>
                <a:ea typeface="Inter Bold"/>
              </a:rPr>
              <a:t>SHA256 Hashing Implementation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57" name="Text 1"/>
          <p:cNvSpPr/>
          <p:nvPr/>
        </p:nvSpPr>
        <p:spPr>
          <a:xfrm>
            <a:off x="727920" y="1743480"/>
            <a:ext cx="25981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buNone/>
              <a:tabLst>
                <a:tab pos="0" algn="l"/>
              </a:tabLst>
            </a:pPr>
            <a:r>
              <a:rPr lang="en-US" sz="2400" b="1" strike="noStrike" spc="-63" dirty="0">
                <a:solidFill>
                  <a:srgbClr val="000000"/>
                </a:solidFill>
                <a:latin typeface="Times New Roman"/>
                <a:ea typeface="Inter Bold"/>
              </a:rPr>
              <a:t>SHA256 Algorithm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58" name="Text 2"/>
          <p:cNvSpPr/>
          <p:nvPr/>
        </p:nvSpPr>
        <p:spPr>
          <a:xfrm>
            <a:off x="727920" y="2276280"/>
            <a:ext cx="4051800" cy="3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buNone/>
              <a:tabLst>
                <a:tab pos="0" algn="l"/>
              </a:tabLst>
            </a:pPr>
            <a:r>
              <a:rPr lang="en-US" sz="2000" b="0" strike="noStrike" spc="-35" dirty="0">
                <a:solidFill>
                  <a:srgbClr val="272525"/>
                </a:solidFill>
                <a:latin typeface="Times New Roman"/>
                <a:ea typeface="Inter"/>
              </a:rPr>
              <a:t>More secure than MD5.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59" name="Text 3"/>
          <p:cNvSpPr/>
          <p:nvPr/>
        </p:nvSpPr>
        <p:spPr>
          <a:xfrm>
            <a:off x="5295600" y="1743480"/>
            <a:ext cx="25981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buNone/>
              <a:tabLst>
                <a:tab pos="0" algn="l"/>
              </a:tabLst>
            </a:pPr>
            <a:r>
              <a:rPr lang="en-US" sz="2400" b="1" strike="noStrike" spc="-63" dirty="0">
                <a:solidFill>
                  <a:srgbClr val="000000"/>
                </a:solidFill>
                <a:latin typeface="Times New Roman"/>
                <a:ea typeface="Inter Bold"/>
              </a:rPr>
              <a:t>Hashing Process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60" name="Text 4"/>
          <p:cNvSpPr/>
          <p:nvPr/>
        </p:nvSpPr>
        <p:spPr>
          <a:xfrm>
            <a:off x="5295600" y="2235343"/>
            <a:ext cx="4051800" cy="3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buNone/>
              <a:tabLst>
                <a:tab pos="0" algn="l"/>
              </a:tabLst>
            </a:pPr>
            <a:r>
              <a:rPr lang="en-US" sz="2000" b="0" strike="noStrike" spc="-35" dirty="0">
                <a:solidFill>
                  <a:srgbClr val="272525"/>
                </a:solidFill>
                <a:latin typeface="Times New Roman"/>
                <a:ea typeface="Inter"/>
              </a:rPr>
              <a:t>Apply SHA256 to the paper</a:t>
            </a:r>
            <a:r>
              <a:rPr lang="en-US" sz="1600" b="0" strike="noStrike" spc="-35" dirty="0">
                <a:solidFill>
                  <a:srgbClr val="272525"/>
                </a:solidFill>
                <a:latin typeface="Times New Roman"/>
                <a:ea typeface="Inter"/>
              </a:rPr>
              <a:t>.</a:t>
            </a:r>
            <a:endParaRPr lang="en-IN" sz="1600" b="0" strike="noStrike" spc="-1" dirty="0">
              <a:latin typeface="Arial"/>
            </a:endParaRPr>
          </a:p>
        </p:txBody>
      </p:sp>
      <p:sp>
        <p:nvSpPr>
          <p:cNvPr id="461" name="Text 5"/>
          <p:cNvSpPr/>
          <p:nvPr/>
        </p:nvSpPr>
        <p:spPr>
          <a:xfrm>
            <a:off x="9863280" y="1743480"/>
            <a:ext cx="25981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buNone/>
              <a:tabLst>
                <a:tab pos="0" algn="l"/>
              </a:tabLst>
            </a:pPr>
            <a:r>
              <a:rPr lang="en-US" sz="2400" b="1" strike="noStrike" spc="-63" dirty="0">
                <a:solidFill>
                  <a:srgbClr val="000000"/>
                </a:solidFill>
                <a:latin typeface="Times New Roman"/>
                <a:ea typeface="Inter Bold"/>
              </a:rPr>
              <a:t>Custom Interface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62" name="Text 6"/>
          <p:cNvSpPr/>
          <p:nvPr/>
        </p:nvSpPr>
        <p:spPr>
          <a:xfrm>
            <a:off x="9863280" y="2276280"/>
            <a:ext cx="4051800" cy="331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99"/>
              </a:lnSpc>
              <a:buNone/>
              <a:tabLst>
                <a:tab pos="0" algn="l"/>
              </a:tabLst>
            </a:pPr>
            <a:r>
              <a:rPr lang="en-US" sz="2000" b="0" strike="noStrike" spc="-35" dirty="0">
                <a:solidFill>
                  <a:srgbClr val="272525"/>
                </a:solidFill>
                <a:latin typeface="Times New Roman"/>
                <a:ea typeface="Inter"/>
              </a:rPr>
              <a:t>Display interface for hash generation.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63" name="Text 7"/>
          <p:cNvSpPr/>
          <p:nvPr/>
        </p:nvSpPr>
        <p:spPr>
          <a:xfrm>
            <a:off x="727920" y="3107880"/>
            <a:ext cx="6379920" cy="648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100"/>
              </a:lnSpc>
              <a:buNone/>
              <a:tabLst>
                <a:tab pos="0" algn="l"/>
              </a:tabLst>
            </a:pPr>
            <a:r>
              <a:rPr lang="en-US" sz="4400" b="1" strike="noStrike" spc="-123" dirty="0">
                <a:solidFill>
                  <a:srgbClr val="000000"/>
                </a:solidFill>
                <a:latin typeface="Times New Roman"/>
                <a:ea typeface="Inter Bold"/>
              </a:rPr>
              <a:t>Security Module Workflow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64" name="Shape 8"/>
          <p:cNvSpPr/>
          <p:nvPr/>
        </p:nvSpPr>
        <p:spPr>
          <a:xfrm>
            <a:off x="961560" y="4069440"/>
            <a:ext cx="21960" cy="3584880"/>
          </a:xfrm>
          <a:prstGeom prst="roundRect">
            <a:avLst>
              <a:gd name="adj" fmla="val 382074"/>
            </a:avLst>
          </a:prstGeom>
          <a:solidFill>
            <a:srgbClr val="C0C1D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65" name="Shape 9"/>
          <p:cNvSpPr/>
          <p:nvPr/>
        </p:nvSpPr>
        <p:spPr>
          <a:xfrm>
            <a:off x="1172880" y="4525920"/>
            <a:ext cx="622800" cy="21960"/>
          </a:xfrm>
          <a:prstGeom prst="roundRect">
            <a:avLst>
              <a:gd name="adj" fmla="val 382074"/>
            </a:avLst>
          </a:prstGeom>
          <a:solidFill>
            <a:srgbClr val="C0C1D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66" name="Shape 10"/>
          <p:cNvSpPr/>
          <p:nvPr/>
        </p:nvSpPr>
        <p:spPr>
          <a:xfrm>
            <a:off x="727920" y="4303440"/>
            <a:ext cx="466560" cy="466560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67" name="Text 11"/>
          <p:cNvSpPr/>
          <p:nvPr/>
        </p:nvSpPr>
        <p:spPr>
          <a:xfrm>
            <a:off x="805680" y="4342320"/>
            <a:ext cx="310680" cy="38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449"/>
              </a:lnSpc>
              <a:buNone/>
              <a:tabLst>
                <a:tab pos="0" algn="l"/>
              </a:tabLst>
            </a:pPr>
            <a:r>
              <a:rPr lang="en-US" sz="2450" b="1" strike="noStrike" spc="-75">
                <a:solidFill>
                  <a:srgbClr val="272525"/>
                </a:solidFill>
                <a:latin typeface="Times New Roman"/>
                <a:ea typeface="Inter Bold"/>
              </a:rPr>
              <a:t>1</a:t>
            </a:r>
            <a:endParaRPr lang="en-IN" sz="2450" b="0" strike="noStrike" spc="-1">
              <a:latin typeface="Arial"/>
            </a:endParaRPr>
          </a:p>
        </p:txBody>
      </p:sp>
      <p:sp>
        <p:nvSpPr>
          <p:cNvPr id="468" name="Text 12"/>
          <p:cNvSpPr/>
          <p:nvPr/>
        </p:nvSpPr>
        <p:spPr>
          <a:xfrm>
            <a:off x="2001600" y="4277520"/>
            <a:ext cx="25981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buNone/>
              <a:tabLst>
                <a:tab pos="0" algn="l"/>
              </a:tabLst>
            </a:pPr>
            <a:r>
              <a:rPr lang="en-US" sz="2400" b="1" strike="noStrike" spc="-63" dirty="0">
                <a:solidFill>
                  <a:srgbClr val="272525"/>
                </a:solidFill>
                <a:latin typeface="Times New Roman"/>
                <a:ea typeface="Inter Bold"/>
              </a:rPr>
              <a:t>Generate Paper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69" name="Shape 13"/>
          <p:cNvSpPr/>
          <p:nvPr/>
        </p:nvSpPr>
        <p:spPr>
          <a:xfrm>
            <a:off x="1172880" y="5474160"/>
            <a:ext cx="622800" cy="21960"/>
          </a:xfrm>
          <a:prstGeom prst="roundRect">
            <a:avLst>
              <a:gd name="adj" fmla="val 382074"/>
            </a:avLst>
          </a:prstGeom>
          <a:solidFill>
            <a:srgbClr val="C0C1D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70" name="Shape 14"/>
          <p:cNvSpPr/>
          <p:nvPr/>
        </p:nvSpPr>
        <p:spPr>
          <a:xfrm>
            <a:off x="727920" y="5251680"/>
            <a:ext cx="466560" cy="466560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71" name="Text 15"/>
          <p:cNvSpPr/>
          <p:nvPr/>
        </p:nvSpPr>
        <p:spPr>
          <a:xfrm>
            <a:off x="805680" y="5290920"/>
            <a:ext cx="310680" cy="38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449"/>
              </a:lnSpc>
              <a:buNone/>
              <a:tabLst>
                <a:tab pos="0" algn="l"/>
              </a:tabLst>
            </a:pPr>
            <a:r>
              <a:rPr lang="en-US" sz="2450" b="1" strike="noStrike" spc="-75">
                <a:solidFill>
                  <a:srgbClr val="272525"/>
                </a:solidFill>
                <a:latin typeface="Times New Roman"/>
                <a:ea typeface="Inter Bold"/>
              </a:rPr>
              <a:t>2</a:t>
            </a:r>
            <a:endParaRPr lang="en-IN" sz="2450" b="0" strike="noStrike" spc="-1">
              <a:latin typeface="Arial"/>
            </a:endParaRPr>
          </a:p>
        </p:txBody>
      </p:sp>
      <p:sp>
        <p:nvSpPr>
          <p:cNvPr id="472" name="Text 16"/>
          <p:cNvSpPr/>
          <p:nvPr/>
        </p:nvSpPr>
        <p:spPr>
          <a:xfrm>
            <a:off x="2001600" y="5225760"/>
            <a:ext cx="25981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buNone/>
              <a:tabLst>
                <a:tab pos="0" algn="l"/>
              </a:tabLst>
            </a:pPr>
            <a:r>
              <a:rPr lang="en-US" sz="2400" b="1" strike="noStrike" spc="-63" dirty="0">
                <a:solidFill>
                  <a:srgbClr val="272525"/>
                </a:solidFill>
                <a:latin typeface="Times New Roman"/>
                <a:ea typeface="Inter Bold"/>
              </a:rPr>
              <a:t>Generate Hash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73" name="Shape 17"/>
          <p:cNvSpPr/>
          <p:nvPr/>
        </p:nvSpPr>
        <p:spPr>
          <a:xfrm>
            <a:off x="1172880" y="6422760"/>
            <a:ext cx="622800" cy="21960"/>
          </a:xfrm>
          <a:prstGeom prst="roundRect">
            <a:avLst>
              <a:gd name="adj" fmla="val 382074"/>
            </a:avLst>
          </a:prstGeom>
          <a:solidFill>
            <a:srgbClr val="C0C1D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74" name="Shape 18"/>
          <p:cNvSpPr/>
          <p:nvPr/>
        </p:nvSpPr>
        <p:spPr>
          <a:xfrm>
            <a:off x="727920" y="6200280"/>
            <a:ext cx="466560" cy="466560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75" name="Text 19"/>
          <p:cNvSpPr/>
          <p:nvPr/>
        </p:nvSpPr>
        <p:spPr>
          <a:xfrm>
            <a:off x="805680" y="6239160"/>
            <a:ext cx="310680" cy="38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449"/>
              </a:lnSpc>
              <a:buNone/>
              <a:tabLst>
                <a:tab pos="0" algn="l"/>
              </a:tabLst>
            </a:pPr>
            <a:r>
              <a:rPr lang="en-US" sz="2450" b="1" strike="noStrike" spc="-75">
                <a:solidFill>
                  <a:srgbClr val="272525"/>
                </a:solidFill>
                <a:latin typeface="Times New Roman"/>
                <a:ea typeface="Inter Bold"/>
              </a:rPr>
              <a:t>3</a:t>
            </a:r>
            <a:endParaRPr lang="en-IN" sz="2450" b="0" strike="noStrike" spc="-1">
              <a:latin typeface="Arial"/>
            </a:endParaRPr>
          </a:p>
        </p:txBody>
      </p:sp>
      <p:sp>
        <p:nvSpPr>
          <p:cNvPr id="476" name="Text 20"/>
          <p:cNvSpPr/>
          <p:nvPr/>
        </p:nvSpPr>
        <p:spPr>
          <a:xfrm>
            <a:off x="2001600" y="6174360"/>
            <a:ext cx="25981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buNone/>
              <a:tabLst>
                <a:tab pos="0" algn="l"/>
              </a:tabLst>
            </a:pPr>
            <a:r>
              <a:rPr lang="en-US" sz="2400" b="1" strike="noStrike" spc="-63" dirty="0">
                <a:solidFill>
                  <a:srgbClr val="272525"/>
                </a:solidFill>
                <a:latin typeface="Times New Roman"/>
                <a:ea typeface="Inter Bold"/>
              </a:rPr>
              <a:t>Distribute Hash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77" name="Shape 21"/>
          <p:cNvSpPr/>
          <p:nvPr/>
        </p:nvSpPr>
        <p:spPr>
          <a:xfrm>
            <a:off x="1172880" y="7371000"/>
            <a:ext cx="622800" cy="21960"/>
          </a:xfrm>
          <a:prstGeom prst="roundRect">
            <a:avLst>
              <a:gd name="adj" fmla="val 382074"/>
            </a:avLst>
          </a:prstGeom>
          <a:solidFill>
            <a:srgbClr val="C0C1D7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78" name="Shape 22"/>
          <p:cNvSpPr/>
          <p:nvPr/>
        </p:nvSpPr>
        <p:spPr>
          <a:xfrm>
            <a:off x="727920" y="7148880"/>
            <a:ext cx="466560" cy="466560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79" name="Text 23"/>
          <p:cNvSpPr/>
          <p:nvPr/>
        </p:nvSpPr>
        <p:spPr>
          <a:xfrm>
            <a:off x="805680" y="7187760"/>
            <a:ext cx="310680" cy="38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449"/>
              </a:lnSpc>
              <a:buNone/>
              <a:tabLst>
                <a:tab pos="0" algn="l"/>
              </a:tabLst>
            </a:pPr>
            <a:r>
              <a:rPr lang="en-US" sz="2450" b="1" strike="noStrike" spc="-75">
                <a:solidFill>
                  <a:srgbClr val="272525"/>
                </a:solidFill>
                <a:latin typeface="Times New Roman"/>
                <a:ea typeface="Inter Bold"/>
              </a:rPr>
              <a:t>4</a:t>
            </a:r>
            <a:endParaRPr lang="en-IN" sz="2450" b="0" strike="noStrike" spc="-1">
              <a:latin typeface="Arial"/>
            </a:endParaRPr>
          </a:p>
        </p:txBody>
      </p:sp>
      <p:sp>
        <p:nvSpPr>
          <p:cNvPr id="480" name="Text 24"/>
          <p:cNvSpPr/>
          <p:nvPr/>
        </p:nvSpPr>
        <p:spPr>
          <a:xfrm>
            <a:off x="2001600" y="7122960"/>
            <a:ext cx="2598120" cy="323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551"/>
              </a:lnSpc>
              <a:buNone/>
              <a:tabLst>
                <a:tab pos="0" algn="l"/>
              </a:tabLst>
            </a:pPr>
            <a:r>
              <a:rPr lang="en-US" sz="2400" b="1" strike="noStrike" spc="-63" dirty="0">
                <a:solidFill>
                  <a:srgbClr val="272525"/>
                </a:solidFill>
                <a:latin typeface="Times New Roman"/>
                <a:ea typeface="Inter Bold"/>
              </a:rPr>
              <a:t>Verify Integrity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81" name="Rectangle 26"/>
          <p:cNvSpPr/>
          <p:nvPr/>
        </p:nvSpPr>
        <p:spPr>
          <a:xfrm>
            <a:off x="12833640" y="7761600"/>
            <a:ext cx="1700280" cy="3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Picture 481"/>
          <p:cNvPicPr/>
          <p:nvPr/>
        </p:nvPicPr>
        <p:blipFill>
          <a:blip r:embed="rId2"/>
          <a:stretch/>
        </p:blipFill>
        <p:spPr>
          <a:xfrm>
            <a:off x="948240" y="672840"/>
            <a:ext cx="12191040" cy="634644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D55FE1E-35E8-2F43-9A32-CC028C6AB210}"/>
              </a:ext>
            </a:extLst>
          </p:cNvPr>
          <p:cNvSpPr/>
          <p:nvPr/>
        </p:nvSpPr>
        <p:spPr>
          <a:xfrm>
            <a:off x="12812486" y="7772400"/>
            <a:ext cx="1741714" cy="3483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Picture 2"/>
          <p:cNvPicPr/>
          <p:nvPr/>
        </p:nvPicPr>
        <p:blipFill>
          <a:blip r:embed="rId2"/>
          <a:stretch/>
        </p:blipFill>
        <p:spPr>
          <a:xfrm>
            <a:off x="276840" y="0"/>
            <a:ext cx="14496840" cy="8233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Picture 2"/>
          <p:cNvPicPr/>
          <p:nvPr/>
        </p:nvPicPr>
        <p:blipFill>
          <a:blip r:embed="rId2"/>
          <a:stretch/>
        </p:blipFill>
        <p:spPr>
          <a:xfrm>
            <a:off x="2464611" y="837514"/>
            <a:ext cx="8890200" cy="6216120"/>
          </a:xfrm>
          <a:prstGeom prst="rect">
            <a:avLst/>
          </a:prstGeom>
          <a:ln w="0"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1BA6455-25B3-749A-84CC-8C07C6795AC7}"/>
              </a:ext>
            </a:extLst>
          </p:cNvPr>
          <p:cNvSpPr/>
          <p:nvPr/>
        </p:nvSpPr>
        <p:spPr>
          <a:xfrm>
            <a:off x="12812486" y="7772400"/>
            <a:ext cx="1741714" cy="3483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3BB833-31B4-7372-D8CA-A75976CB8D3D}"/>
              </a:ext>
            </a:extLst>
          </p:cNvPr>
          <p:cNvSpPr/>
          <p:nvPr/>
        </p:nvSpPr>
        <p:spPr>
          <a:xfrm>
            <a:off x="12812486" y="7783286"/>
            <a:ext cx="1741714" cy="3483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5" name="Table 484"/>
          <p:cNvGraphicFramePr/>
          <p:nvPr>
            <p:extLst>
              <p:ext uri="{D42A27DB-BD31-4B8C-83A1-F6EECF244321}">
                <p14:modId xmlns:p14="http://schemas.microsoft.com/office/powerpoint/2010/main" val="173260124"/>
              </p:ext>
            </p:extLst>
          </p:nvPr>
        </p:nvGraphicFramePr>
        <p:xfrm>
          <a:off x="947520" y="2219400"/>
          <a:ext cx="12779640" cy="4777560"/>
        </p:xfrm>
        <a:graphic>
          <a:graphicData uri="http://schemas.openxmlformats.org/drawingml/2006/table">
            <a:tbl>
              <a:tblPr/>
              <a:tblGrid>
                <a:gridCol w="425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2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5080">
                <a:tc>
                  <a:txBody>
                    <a:bodyPr/>
                    <a:lstStyle/>
                    <a:p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MD5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SHA256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Hash Size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128-bit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256-bit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(vulnerable to collisions)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(collision resistant)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0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Faster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 but secure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7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 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Checksums ,validations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IN" sz="2000" b="0" strike="noStrike" spc="-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Blockchain, digital signature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6" name="Rectangle 485"/>
          <p:cNvSpPr/>
          <p:nvPr/>
        </p:nvSpPr>
        <p:spPr>
          <a:xfrm>
            <a:off x="1787281" y="707246"/>
            <a:ext cx="11025205" cy="52539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1" strike="noStrike" spc="-1" dirty="0">
                <a:latin typeface="Times New Roman"/>
              </a:rPr>
              <a:t>Comparison between MD5 and SHA256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B5146B-A97E-C6A7-510C-F0A9E00A741C}"/>
              </a:ext>
            </a:extLst>
          </p:cNvPr>
          <p:cNvSpPr/>
          <p:nvPr/>
        </p:nvSpPr>
        <p:spPr>
          <a:xfrm>
            <a:off x="12812486" y="7772400"/>
            <a:ext cx="1741714" cy="3483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400" b="0" strike="noStrike" spc="-1" dirty="0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         </a:t>
            </a:r>
            <a:br>
              <a:rPr sz="4400" dirty="0"/>
            </a:br>
            <a:r>
              <a:rPr lang="en-IN" sz="4400" b="0" strike="noStrike" spc="-1" dirty="0">
                <a:solidFill>
                  <a:srgbClr val="000000"/>
                </a:solidFill>
                <a:latin typeface="Times New Roman"/>
              </a:rPr>
              <a:t>                                                                                                        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385" name="Rectangle 2"/>
          <p:cNvSpPr/>
          <p:nvPr/>
        </p:nvSpPr>
        <p:spPr>
          <a:xfrm>
            <a:off x="5559480" y="2040840"/>
            <a:ext cx="3290760" cy="109620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4472C4"/>
            </a:solidFill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6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          </a:t>
            </a:r>
            <a:r>
              <a:rPr lang="en-US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Main Module</a:t>
            </a:r>
            <a:endParaRPr lang="en-IN" sz="2160" b="0" strike="noStrike" spc="-1" dirty="0">
              <a:latin typeface="Arial"/>
            </a:endParaRPr>
          </a:p>
        </p:txBody>
      </p:sp>
      <p:sp>
        <p:nvSpPr>
          <p:cNvPr id="386" name="Rectangle 3"/>
          <p:cNvSpPr/>
          <p:nvPr/>
        </p:nvSpPr>
        <p:spPr>
          <a:xfrm>
            <a:off x="2991960" y="4235400"/>
            <a:ext cx="3407760" cy="152748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4472C4"/>
            </a:solidFill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Automatic Question Paper Generation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87" name="Rectangle 4"/>
          <p:cNvSpPr/>
          <p:nvPr/>
        </p:nvSpPr>
        <p:spPr>
          <a:xfrm>
            <a:off x="8035920" y="4235400"/>
            <a:ext cx="3557520" cy="152748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4472C4"/>
            </a:solidFill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Security algorithm (MD5 &amp; SHA256)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88" name="Connector 5"/>
          <p:cNvSpPr/>
          <p:nvPr/>
        </p:nvSpPr>
        <p:spPr>
          <a:xfrm rot="10800000" flipV="1">
            <a:off x="4462920" y="3138120"/>
            <a:ext cx="2742840" cy="109692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389" name="Connector 6"/>
          <p:cNvSpPr/>
          <p:nvPr/>
        </p:nvSpPr>
        <p:spPr>
          <a:xfrm>
            <a:off x="7205400" y="3138120"/>
            <a:ext cx="2742840" cy="1096920"/>
          </a:xfrm>
          <a:prstGeom prst="bentConnector3">
            <a:avLst>
              <a:gd name="adj1" fmla="val 50000"/>
            </a:avLst>
          </a:prstGeom>
          <a:noFill/>
          <a:ln w="0"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32B0F0-3F79-E057-CDCD-782DDAD9DCEE}"/>
              </a:ext>
            </a:extLst>
          </p:cNvPr>
          <p:cNvSpPr txBox="1"/>
          <p:nvPr/>
        </p:nvSpPr>
        <p:spPr>
          <a:xfrm>
            <a:off x="5104568" y="522513"/>
            <a:ext cx="54502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Text 0"/>
          <p:cNvSpPr/>
          <p:nvPr/>
        </p:nvSpPr>
        <p:spPr>
          <a:xfrm>
            <a:off x="3387960" y="3898080"/>
            <a:ext cx="5783040" cy="954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buNone/>
              <a:tabLst>
                <a:tab pos="0" algn="l"/>
              </a:tabLst>
            </a:pPr>
            <a:r>
              <a:rPr lang="en-US" sz="8800" b="1" strike="noStrike" spc="-134" dirty="0">
                <a:solidFill>
                  <a:srgbClr val="000000"/>
                </a:solidFill>
                <a:latin typeface="Times New Roman"/>
                <a:ea typeface="Inter Bold"/>
              </a:rPr>
              <a:t>THANK YOU!</a:t>
            </a:r>
            <a:endParaRPr lang="en-IN" sz="8800" b="0" strike="noStrike" spc="-1" dirty="0">
              <a:latin typeface="Arial"/>
            </a:endParaRPr>
          </a:p>
        </p:txBody>
      </p:sp>
      <p:sp>
        <p:nvSpPr>
          <p:cNvPr id="488" name="Text 1"/>
          <p:cNvSpPr/>
          <p:nvPr/>
        </p:nvSpPr>
        <p:spPr>
          <a:xfrm>
            <a:off x="6280200" y="4276440"/>
            <a:ext cx="7555320" cy="7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89" name="Rectangle 15"/>
          <p:cNvSpPr/>
          <p:nvPr/>
        </p:nvSpPr>
        <p:spPr>
          <a:xfrm>
            <a:off x="12833640" y="7761600"/>
            <a:ext cx="1700280" cy="3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 0"/>
          <p:cNvSpPr/>
          <p:nvPr/>
        </p:nvSpPr>
        <p:spPr>
          <a:xfrm>
            <a:off x="793800" y="811800"/>
            <a:ext cx="10070640" cy="70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buNone/>
              <a:tabLst>
                <a:tab pos="0" algn="l"/>
              </a:tabLst>
            </a:pPr>
            <a:r>
              <a:rPr lang="en-US" sz="4400" b="1" strike="noStrike" spc="-134" dirty="0">
                <a:solidFill>
                  <a:srgbClr val="000000"/>
                </a:solidFill>
                <a:latin typeface="Times New Roman"/>
                <a:ea typeface="Inter Bold"/>
              </a:rPr>
              <a:t>Secured Automatic Question Paper Generation</a:t>
            </a:r>
            <a:endParaRPr lang="en-IN" sz="4400" b="0" strike="noStrike" spc="-1" dirty="0">
              <a:latin typeface="Arial"/>
            </a:endParaRPr>
          </a:p>
        </p:txBody>
      </p:sp>
      <p:pic>
        <p:nvPicPr>
          <p:cNvPr id="391" name="Image 0" descr="preencoded.png"/>
          <p:cNvPicPr/>
          <p:nvPr/>
        </p:nvPicPr>
        <p:blipFill>
          <a:blip r:embed="rId3"/>
          <a:stretch/>
        </p:blipFill>
        <p:spPr>
          <a:xfrm>
            <a:off x="793800" y="1974240"/>
            <a:ext cx="1132920" cy="1359720"/>
          </a:xfrm>
          <a:prstGeom prst="rect">
            <a:avLst/>
          </a:prstGeom>
          <a:ln w="0">
            <a:noFill/>
          </a:ln>
        </p:spPr>
      </p:pic>
      <p:sp>
        <p:nvSpPr>
          <p:cNvPr id="392" name="Text 1"/>
          <p:cNvSpPr/>
          <p:nvPr/>
        </p:nvSpPr>
        <p:spPr>
          <a:xfrm>
            <a:off x="2268000" y="2201040"/>
            <a:ext cx="4931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Automatic Question Paper Generation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93" name="Text 2"/>
          <p:cNvSpPr/>
          <p:nvPr/>
        </p:nvSpPr>
        <p:spPr>
          <a:xfrm>
            <a:off x="2268000" y="2691360"/>
            <a:ext cx="115675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This module automates question selection. It uses predefined criteria to generate question papers</a:t>
            </a:r>
            <a:r>
              <a:rPr lang="en-US" sz="175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.</a:t>
            </a:r>
            <a:endParaRPr lang="en-IN" sz="1750" b="0" strike="noStrike" spc="-1" dirty="0">
              <a:latin typeface="Arial"/>
            </a:endParaRPr>
          </a:p>
        </p:txBody>
      </p:sp>
      <p:pic>
        <p:nvPicPr>
          <p:cNvPr id="394" name="Image 1" descr="preencoded.png"/>
          <p:cNvPicPr/>
          <p:nvPr/>
        </p:nvPicPr>
        <p:blipFill>
          <a:blip r:embed="rId4"/>
          <a:stretch/>
        </p:blipFill>
        <p:spPr>
          <a:xfrm>
            <a:off x="793800" y="3335040"/>
            <a:ext cx="1132920" cy="1359720"/>
          </a:xfrm>
          <a:prstGeom prst="rect">
            <a:avLst/>
          </a:prstGeom>
          <a:ln w="0">
            <a:noFill/>
          </a:ln>
        </p:spPr>
      </p:pic>
      <p:sp>
        <p:nvSpPr>
          <p:cNvPr id="395" name="Text 3"/>
          <p:cNvSpPr/>
          <p:nvPr/>
        </p:nvSpPr>
        <p:spPr>
          <a:xfrm>
            <a:off x="2268000" y="356184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Hashing &amp; Security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396" name="Text 4"/>
          <p:cNvSpPr/>
          <p:nvPr/>
        </p:nvSpPr>
        <p:spPr>
          <a:xfrm>
            <a:off x="2268000" y="4052160"/>
            <a:ext cx="115675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This ensures integrity. The module hashes and secures the generated paper</a:t>
            </a:r>
            <a:r>
              <a:rPr lang="en-US" sz="175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.</a:t>
            </a:r>
            <a:endParaRPr lang="en-IN" sz="1750" b="0" strike="noStrike" spc="-1" dirty="0">
              <a:latin typeface="Arial"/>
            </a:endParaRPr>
          </a:p>
        </p:txBody>
      </p:sp>
      <p:sp>
        <p:nvSpPr>
          <p:cNvPr id="397" name="Text 5"/>
          <p:cNvSpPr/>
          <p:nvPr/>
        </p:nvSpPr>
        <p:spPr>
          <a:xfrm>
            <a:off x="3685680" y="47476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2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       </a:t>
            </a: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MD5 Algorithm</a:t>
            </a:r>
            <a:endParaRPr lang="en-IN" sz="2200" b="0" strike="noStrike" spc="-1" dirty="0">
              <a:latin typeface="Arial"/>
            </a:endParaRPr>
          </a:p>
        </p:txBody>
      </p:sp>
      <p:sp>
        <p:nvSpPr>
          <p:cNvPr id="398" name="Text 6"/>
          <p:cNvSpPr/>
          <p:nvPr/>
        </p:nvSpPr>
        <p:spPr>
          <a:xfrm>
            <a:off x="3705840" y="5277240"/>
            <a:ext cx="115675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         MD5 creates a 128-bit hash value. This is unique to the data.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399" name="Text 7"/>
          <p:cNvSpPr/>
          <p:nvPr/>
        </p:nvSpPr>
        <p:spPr>
          <a:xfrm>
            <a:off x="3697560" y="643500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       SHA256 Algorithm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00" name="Text 8"/>
          <p:cNvSpPr/>
          <p:nvPr/>
        </p:nvSpPr>
        <p:spPr>
          <a:xfrm>
            <a:off x="4038840" y="6941160"/>
            <a:ext cx="115675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SHA256 generates a 256-bit hash value. SHA256 algorithm provides stronger security</a:t>
            </a:r>
            <a:r>
              <a:rPr lang="en-US" sz="175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.</a:t>
            </a:r>
            <a:endParaRPr lang="en-IN" sz="1750" b="0" strike="noStrike" spc="-1" dirty="0">
              <a:latin typeface="Arial"/>
            </a:endParaRPr>
          </a:p>
        </p:txBody>
      </p:sp>
      <p:sp>
        <p:nvSpPr>
          <p:cNvPr id="401" name="Arrow: Right 14"/>
          <p:cNvSpPr/>
          <p:nvPr/>
        </p:nvSpPr>
        <p:spPr>
          <a:xfrm>
            <a:off x="2707200" y="490716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02" name="Arrow: Right 15"/>
          <p:cNvSpPr/>
          <p:nvPr/>
        </p:nvSpPr>
        <p:spPr>
          <a:xfrm>
            <a:off x="2728440" y="6606000"/>
            <a:ext cx="977400" cy="4834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03" name="Rectangle 16"/>
          <p:cNvSpPr/>
          <p:nvPr/>
        </p:nvSpPr>
        <p:spPr>
          <a:xfrm>
            <a:off x="12833640" y="7761600"/>
            <a:ext cx="1700280" cy="3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Text 0"/>
          <p:cNvSpPr/>
          <p:nvPr/>
        </p:nvSpPr>
        <p:spPr>
          <a:xfrm>
            <a:off x="793800" y="2721240"/>
            <a:ext cx="12680640" cy="707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5550"/>
              </a:lnSpc>
              <a:buNone/>
              <a:tabLst>
                <a:tab pos="0" algn="l"/>
              </a:tabLst>
            </a:pPr>
            <a:r>
              <a:rPr lang="en-US" sz="4400" b="1" strike="noStrike" spc="-134" dirty="0">
                <a:solidFill>
                  <a:srgbClr val="000000"/>
                </a:solidFill>
                <a:latin typeface="Times New Roman"/>
                <a:ea typeface="Inter Bold"/>
              </a:rPr>
              <a:t>Module 1: Automatic Question Paper Generation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05" name="Text 1"/>
          <p:cNvSpPr/>
          <p:nvPr/>
        </p:nvSpPr>
        <p:spPr>
          <a:xfrm>
            <a:off x="793800" y="3997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000000"/>
                </a:solidFill>
                <a:latin typeface="Times New Roman"/>
                <a:ea typeface="Inter Bold"/>
              </a:rPr>
              <a:t>Question Selection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06" name="Text 2"/>
          <p:cNvSpPr/>
          <p:nvPr/>
        </p:nvSpPr>
        <p:spPr>
          <a:xfrm>
            <a:off x="793800" y="457848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Select questions from a pre-existing bank.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07" name="Text 3"/>
          <p:cNvSpPr/>
          <p:nvPr/>
        </p:nvSpPr>
        <p:spPr>
          <a:xfrm>
            <a:off x="5333040" y="3997080"/>
            <a:ext cx="293940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000000"/>
                </a:solidFill>
                <a:latin typeface="Times New Roman"/>
                <a:ea typeface="Inter Bold"/>
              </a:rPr>
              <a:t>Automated Formatting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08" name="Text 4"/>
          <p:cNvSpPr/>
          <p:nvPr/>
        </p:nvSpPr>
        <p:spPr>
          <a:xfrm>
            <a:off x="5333040" y="4578480"/>
            <a:ext cx="3126960" cy="7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Automate the formatting of the generated paper.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09" name="Text 5"/>
          <p:cNvSpPr/>
          <p:nvPr/>
        </p:nvSpPr>
        <p:spPr>
          <a:xfrm>
            <a:off x="9871920" y="3997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000000"/>
                </a:solidFill>
                <a:latin typeface="Times New Roman"/>
                <a:ea typeface="Inter Bold"/>
              </a:rPr>
              <a:t>Custom Parameters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10" name="Text 6"/>
          <p:cNvSpPr/>
          <p:nvPr/>
        </p:nvSpPr>
        <p:spPr>
          <a:xfrm>
            <a:off x="9871920" y="4578480"/>
            <a:ext cx="3976920" cy="7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Difficulty, topic, and question types are customizable.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11" name="Rectangle 8"/>
          <p:cNvSpPr/>
          <p:nvPr/>
        </p:nvSpPr>
        <p:spPr>
          <a:xfrm>
            <a:off x="12833640" y="7761600"/>
            <a:ext cx="1700280" cy="3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680FE-4AF6-32F2-4641-CD763B498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5D9CD7-D526-6D02-CC5F-0E4EEA74D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672047"/>
            <a:ext cx="5486400" cy="62701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85BD65-4019-0EF3-D520-F8F703E3C815}"/>
              </a:ext>
            </a:extLst>
          </p:cNvPr>
          <p:cNvSpPr txBox="1"/>
          <p:nvPr/>
        </p:nvSpPr>
        <p:spPr>
          <a:xfrm>
            <a:off x="4572000" y="418011"/>
            <a:ext cx="7511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 of Module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7EA531-CA4B-0F2C-9A3F-4EF92790A152}"/>
              </a:ext>
            </a:extLst>
          </p:cNvPr>
          <p:cNvSpPr/>
          <p:nvPr/>
        </p:nvSpPr>
        <p:spPr>
          <a:xfrm>
            <a:off x="12801600" y="7694023"/>
            <a:ext cx="1737360" cy="4310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6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Image 1" descr="preencoded.png"/>
          <p:cNvPicPr/>
          <p:nvPr/>
        </p:nvPicPr>
        <p:blipFill>
          <a:blip r:embed="rId3"/>
          <a:stretch/>
        </p:blipFill>
        <p:spPr>
          <a:xfrm>
            <a:off x="793800" y="4893120"/>
            <a:ext cx="4346640" cy="906120"/>
          </a:xfrm>
          <a:prstGeom prst="rect">
            <a:avLst/>
          </a:prstGeom>
          <a:ln w="0">
            <a:noFill/>
          </a:ln>
        </p:spPr>
      </p:pic>
      <p:sp>
        <p:nvSpPr>
          <p:cNvPr id="413" name="Text 1"/>
          <p:cNvSpPr/>
          <p:nvPr/>
        </p:nvSpPr>
        <p:spPr>
          <a:xfrm>
            <a:off x="1020600" y="614052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Parameter Input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14" name="Text 2"/>
          <p:cNvSpPr/>
          <p:nvPr/>
        </p:nvSpPr>
        <p:spPr>
          <a:xfrm>
            <a:off x="1020600" y="6630840"/>
            <a:ext cx="389268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Define difficulty, topic coverage</a:t>
            </a:r>
            <a:r>
              <a:rPr lang="en-US" sz="175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.</a:t>
            </a:r>
            <a:endParaRPr lang="en-IN" sz="1750" b="0" strike="noStrike" spc="-1" dirty="0">
              <a:latin typeface="Arial"/>
            </a:endParaRPr>
          </a:p>
        </p:txBody>
      </p:sp>
      <p:pic>
        <p:nvPicPr>
          <p:cNvPr id="415" name="Image 2" descr="preencoded.png"/>
          <p:cNvPicPr/>
          <p:nvPr/>
        </p:nvPicPr>
        <p:blipFill>
          <a:blip r:embed="rId4"/>
          <a:stretch/>
        </p:blipFill>
        <p:spPr>
          <a:xfrm>
            <a:off x="5141520" y="4893120"/>
            <a:ext cx="4346640" cy="906120"/>
          </a:xfrm>
          <a:prstGeom prst="rect">
            <a:avLst/>
          </a:prstGeom>
          <a:ln w="0">
            <a:noFill/>
          </a:ln>
        </p:spPr>
      </p:pic>
      <p:sp>
        <p:nvSpPr>
          <p:cNvPr id="416" name="Text 3"/>
          <p:cNvSpPr/>
          <p:nvPr/>
        </p:nvSpPr>
        <p:spPr>
          <a:xfrm>
            <a:off x="5368320" y="614052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Randomization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17" name="Text 4"/>
          <p:cNvSpPr/>
          <p:nvPr/>
        </p:nvSpPr>
        <p:spPr>
          <a:xfrm>
            <a:off x="5368320" y="6630840"/>
            <a:ext cx="389268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Ensure unique papers each time.</a:t>
            </a:r>
            <a:endParaRPr lang="en-IN" sz="2000" b="0" strike="noStrike" spc="-1" dirty="0">
              <a:latin typeface="Arial"/>
            </a:endParaRPr>
          </a:p>
        </p:txBody>
      </p:sp>
      <p:pic>
        <p:nvPicPr>
          <p:cNvPr id="418" name="Image 3" descr="preencoded.png"/>
          <p:cNvPicPr/>
          <p:nvPr/>
        </p:nvPicPr>
        <p:blipFill>
          <a:blip r:embed="rId5"/>
          <a:stretch/>
        </p:blipFill>
        <p:spPr>
          <a:xfrm>
            <a:off x="9488880" y="4893120"/>
            <a:ext cx="4346640" cy="906120"/>
          </a:xfrm>
          <a:prstGeom prst="rect">
            <a:avLst/>
          </a:prstGeom>
          <a:ln w="0">
            <a:noFill/>
          </a:ln>
        </p:spPr>
      </p:pic>
      <p:sp>
        <p:nvSpPr>
          <p:cNvPr id="419" name="Text 5"/>
          <p:cNvSpPr/>
          <p:nvPr/>
        </p:nvSpPr>
        <p:spPr>
          <a:xfrm>
            <a:off x="9715680" y="6140520"/>
            <a:ext cx="292140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Constraint Application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20" name="Text 6"/>
          <p:cNvSpPr/>
          <p:nvPr/>
        </p:nvSpPr>
        <p:spPr>
          <a:xfrm>
            <a:off x="9715680" y="6630840"/>
            <a:ext cx="389268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Balance topics and difficulty</a:t>
            </a:r>
            <a:r>
              <a:rPr lang="en-US" sz="175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.</a:t>
            </a:r>
            <a:endParaRPr lang="en-IN" sz="1750" b="0" strike="noStrike" spc="-1" dirty="0">
              <a:latin typeface="Arial"/>
            </a:endParaRPr>
          </a:p>
        </p:txBody>
      </p:sp>
      <p:sp>
        <p:nvSpPr>
          <p:cNvPr id="421" name="Rectangle 14"/>
          <p:cNvSpPr/>
          <p:nvPr/>
        </p:nvSpPr>
        <p:spPr>
          <a:xfrm>
            <a:off x="12833640" y="7761600"/>
            <a:ext cx="1700280" cy="3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  <p:pic>
        <p:nvPicPr>
          <p:cNvPr id="422" name="Picture 421"/>
          <p:cNvPicPr/>
          <p:nvPr/>
        </p:nvPicPr>
        <p:blipFill>
          <a:blip r:embed="rId6"/>
          <a:stretch/>
        </p:blipFill>
        <p:spPr>
          <a:xfrm rot="21571200">
            <a:off x="5417280" y="214920"/>
            <a:ext cx="8489880" cy="4408920"/>
          </a:xfrm>
          <a:prstGeom prst="rect">
            <a:avLst/>
          </a:prstGeom>
          <a:ln w="0">
            <a:noFill/>
          </a:ln>
        </p:spPr>
      </p:pic>
      <p:sp>
        <p:nvSpPr>
          <p:cNvPr id="423" name="Rectangle 422"/>
          <p:cNvSpPr/>
          <p:nvPr/>
        </p:nvSpPr>
        <p:spPr>
          <a:xfrm>
            <a:off x="214920" y="146880"/>
            <a:ext cx="5220000" cy="144509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4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Algorithm for</a:t>
            </a:r>
            <a:endParaRPr lang="en-IN" sz="4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IN" sz="4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Question Selection</a:t>
            </a:r>
            <a:endParaRPr lang="en-IN" sz="4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A9B381C-D19F-29DD-F56E-EB68D228D0A1}"/>
              </a:ext>
            </a:extLst>
          </p:cNvPr>
          <p:cNvSpPr/>
          <p:nvPr/>
        </p:nvSpPr>
        <p:spPr>
          <a:xfrm>
            <a:off x="12877800" y="7783286"/>
            <a:ext cx="1752600" cy="37011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3653CF-86F6-BAEA-2BBE-622140A2C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53" y="1061242"/>
            <a:ext cx="15623178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AES?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 Standard (AES)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symmetric block cipher used to encrypt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Operates on fixed-size blocks (128 bits) with key sizes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128, 192, or 256 bits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Widely adopted due to its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security, speed, and efficiency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2556AA-A87A-6A6F-76BA-F41B6FD6F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953" y="3782582"/>
            <a:ext cx="14277703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AES in Our Project?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question paper PDF before it's shared.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Prevents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encrypting the file with a secret key.</a:t>
            </a:r>
          </a:p>
          <a:p>
            <a:pPr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 authorized recipients (e.g., professors) with the key can decrypt and read the file.</a:t>
            </a:r>
            <a:r>
              <a:rPr lang="en-US" sz="2000" b="1" dirty="0"/>
              <a:t> 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Benefits in Our Use Case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brute-force and cryptanalysis.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suitable for encrypting large PDFs.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399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D885F-5072-5D51-5148-9049509D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1F0420-F5EC-1C9C-46DB-397A6E3E33AF}"/>
              </a:ext>
            </a:extLst>
          </p:cNvPr>
          <p:cNvSpPr/>
          <p:nvPr/>
        </p:nvSpPr>
        <p:spPr>
          <a:xfrm>
            <a:off x="12877800" y="7783286"/>
            <a:ext cx="1752600" cy="370114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C376C9-DD4E-44F9-6FEF-D6A39B157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116716"/>
            <a:ext cx="6057900" cy="259080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B76EE2-91BE-F489-8F78-55247BEB37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7" y="3116716"/>
            <a:ext cx="5686425" cy="2590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0A6D26-8CE5-BC98-7C1C-9003BC0CA4FB}"/>
              </a:ext>
            </a:extLst>
          </p:cNvPr>
          <p:cNvSpPr txBox="1"/>
          <p:nvPr/>
        </p:nvSpPr>
        <p:spPr>
          <a:xfrm>
            <a:off x="583747" y="1149068"/>
            <a:ext cx="5519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for Question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89346E-8FF2-4E3F-D740-A0F77DFE8AE6}"/>
              </a:ext>
            </a:extLst>
          </p:cNvPr>
          <p:cNvSpPr txBox="1"/>
          <p:nvPr/>
        </p:nvSpPr>
        <p:spPr>
          <a:xfrm>
            <a:off x="7696200" y="1149068"/>
            <a:ext cx="6057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for PDF Security </a:t>
            </a:r>
          </a:p>
        </p:txBody>
      </p:sp>
    </p:spTree>
    <p:extLst>
      <p:ext uri="{BB962C8B-B14F-4D97-AF65-F5344CB8AC3E}">
        <p14:creationId xmlns:p14="http://schemas.microsoft.com/office/powerpoint/2010/main" val="369811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Text 0"/>
          <p:cNvSpPr/>
          <p:nvPr/>
        </p:nvSpPr>
        <p:spPr>
          <a:xfrm>
            <a:off x="793800" y="1651320"/>
            <a:ext cx="7555320" cy="1416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5550"/>
              </a:lnSpc>
              <a:buNone/>
              <a:tabLst>
                <a:tab pos="0" algn="l"/>
              </a:tabLst>
            </a:pPr>
            <a:r>
              <a:rPr lang="en-US" sz="4400" b="1" strike="noStrike" spc="-134" dirty="0">
                <a:solidFill>
                  <a:srgbClr val="000000"/>
                </a:solidFill>
                <a:latin typeface="Times New Roman"/>
                <a:ea typeface="Inter Bold"/>
              </a:rPr>
              <a:t>Module 2: Question Paper Security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25" name="Shape 1"/>
          <p:cNvSpPr/>
          <p:nvPr/>
        </p:nvSpPr>
        <p:spPr>
          <a:xfrm>
            <a:off x="793800" y="366408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26" name="Text 2"/>
          <p:cNvSpPr/>
          <p:nvPr/>
        </p:nvSpPr>
        <p:spPr>
          <a:xfrm>
            <a:off x="878760" y="3706560"/>
            <a:ext cx="339120" cy="4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buNone/>
              <a:tabLst>
                <a:tab pos="0" algn="l"/>
              </a:tabLst>
            </a:pPr>
            <a:r>
              <a:rPr lang="en-US" sz="2650" b="1" strike="noStrike" spc="-80">
                <a:solidFill>
                  <a:srgbClr val="272525"/>
                </a:solidFill>
                <a:latin typeface="Times New Roman"/>
                <a:ea typeface="Inter Bold"/>
              </a:rPr>
              <a:t>1</a:t>
            </a:r>
            <a:endParaRPr lang="en-IN" sz="2650" b="0" strike="noStrike" spc="-1">
              <a:latin typeface="Arial"/>
            </a:endParaRPr>
          </a:p>
        </p:txBody>
      </p:sp>
      <p:sp>
        <p:nvSpPr>
          <p:cNvPr id="427" name="Text 3"/>
          <p:cNvSpPr/>
          <p:nvPr/>
        </p:nvSpPr>
        <p:spPr>
          <a:xfrm>
            <a:off x="1551600" y="3664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Core Objective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28" name="Text 4"/>
          <p:cNvSpPr/>
          <p:nvPr/>
        </p:nvSpPr>
        <p:spPr>
          <a:xfrm>
            <a:off x="1608840" y="4178520"/>
            <a:ext cx="2926800" cy="108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Secure distribution and prevent unauthorized access</a:t>
            </a:r>
            <a:r>
              <a:rPr lang="en-US" sz="175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.</a:t>
            </a:r>
            <a:endParaRPr lang="en-IN" sz="1750" b="0" strike="noStrike" spc="-1" dirty="0">
              <a:latin typeface="Arial"/>
            </a:endParaRPr>
          </a:p>
        </p:txBody>
      </p:sp>
      <p:sp>
        <p:nvSpPr>
          <p:cNvPr id="429" name="Shape 5"/>
          <p:cNvSpPr/>
          <p:nvPr/>
        </p:nvSpPr>
        <p:spPr>
          <a:xfrm>
            <a:off x="4685400" y="366408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30" name="Text 6"/>
          <p:cNvSpPr/>
          <p:nvPr/>
        </p:nvSpPr>
        <p:spPr>
          <a:xfrm>
            <a:off x="4770360" y="3706560"/>
            <a:ext cx="339120" cy="4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buNone/>
              <a:tabLst>
                <a:tab pos="0" algn="l"/>
              </a:tabLst>
            </a:pPr>
            <a:r>
              <a:rPr lang="en-US" sz="2650" b="1" strike="noStrike" spc="-80">
                <a:solidFill>
                  <a:srgbClr val="272525"/>
                </a:solidFill>
                <a:latin typeface="Times New Roman"/>
                <a:ea typeface="Inter Bold"/>
              </a:rPr>
              <a:t>2</a:t>
            </a:r>
            <a:endParaRPr lang="en-IN" sz="2650" b="0" strike="noStrike" spc="-1">
              <a:latin typeface="Arial"/>
            </a:endParaRPr>
          </a:p>
        </p:txBody>
      </p:sp>
      <p:sp>
        <p:nvSpPr>
          <p:cNvPr id="431" name="Text 7"/>
          <p:cNvSpPr/>
          <p:nvPr/>
        </p:nvSpPr>
        <p:spPr>
          <a:xfrm>
            <a:off x="5422680" y="3664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Hashing Algorithms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32" name="Text 8"/>
          <p:cNvSpPr/>
          <p:nvPr/>
        </p:nvSpPr>
        <p:spPr>
          <a:xfrm>
            <a:off x="5422680" y="4154400"/>
            <a:ext cx="2408760" cy="72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Focus on using MD5 and SHA256.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433" name="Shape 9"/>
          <p:cNvSpPr/>
          <p:nvPr/>
        </p:nvSpPr>
        <p:spPr>
          <a:xfrm>
            <a:off x="793800" y="5725080"/>
            <a:ext cx="509400" cy="50940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34" name="Text 10"/>
          <p:cNvSpPr/>
          <p:nvPr/>
        </p:nvSpPr>
        <p:spPr>
          <a:xfrm>
            <a:off x="878760" y="5767560"/>
            <a:ext cx="339120" cy="424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 algn="ctr">
              <a:lnSpc>
                <a:spcPts val="2650"/>
              </a:lnSpc>
              <a:buNone/>
              <a:tabLst>
                <a:tab pos="0" algn="l"/>
              </a:tabLst>
            </a:pPr>
            <a:r>
              <a:rPr lang="en-US" sz="2650" b="1" strike="noStrike" spc="-80">
                <a:solidFill>
                  <a:srgbClr val="272525"/>
                </a:solidFill>
                <a:latin typeface="Times New Roman"/>
                <a:ea typeface="Inter Bold"/>
              </a:rPr>
              <a:t>3</a:t>
            </a:r>
            <a:endParaRPr lang="en-IN" sz="2650" b="0" strike="noStrike" spc="-1">
              <a:latin typeface="Arial"/>
            </a:endParaRPr>
          </a:p>
        </p:txBody>
      </p:sp>
      <p:sp>
        <p:nvSpPr>
          <p:cNvPr id="435" name="Text 11"/>
          <p:cNvSpPr/>
          <p:nvPr/>
        </p:nvSpPr>
        <p:spPr>
          <a:xfrm>
            <a:off x="1531080" y="5725080"/>
            <a:ext cx="2834280" cy="353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750"/>
              </a:lnSpc>
              <a:buNone/>
              <a:tabLst>
                <a:tab pos="0" algn="l"/>
              </a:tabLst>
            </a:pPr>
            <a:r>
              <a:rPr lang="en-US" sz="2400" b="1" strike="noStrike" spc="-69" dirty="0">
                <a:solidFill>
                  <a:srgbClr val="272525"/>
                </a:solidFill>
                <a:latin typeface="Times New Roman"/>
                <a:ea typeface="Inter Bold"/>
              </a:rPr>
              <a:t>Security Focus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36" name="Text 12"/>
          <p:cNvSpPr/>
          <p:nvPr/>
        </p:nvSpPr>
        <p:spPr>
          <a:xfrm>
            <a:off x="1531080" y="6215400"/>
            <a:ext cx="681840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t">
            <a:noAutofit/>
          </a:bodyPr>
          <a:lstStyle/>
          <a:p>
            <a:pPr>
              <a:lnSpc>
                <a:spcPts val="2849"/>
              </a:lnSpc>
              <a:buNone/>
              <a:tabLst>
                <a:tab pos="0" algn="l"/>
              </a:tabLst>
            </a:pPr>
            <a:r>
              <a:rPr lang="en-US" sz="200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Prevent unauthorized access</a:t>
            </a:r>
            <a:r>
              <a:rPr lang="en-US" sz="1750" b="0" strike="noStrike" spc="-38" dirty="0">
                <a:solidFill>
                  <a:srgbClr val="272525"/>
                </a:solidFill>
                <a:latin typeface="Times New Roman"/>
                <a:ea typeface="Inter"/>
              </a:rPr>
              <a:t>.</a:t>
            </a:r>
            <a:endParaRPr lang="en-IN" sz="1750" b="0" strike="noStrike" spc="-1" dirty="0">
              <a:latin typeface="Arial"/>
            </a:endParaRPr>
          </a:p>
        </p:txBody>
      </p:sp>
      <p:sp>
        <p:nvSpPr>
          <p:cNvPr id="437" name="Title 1"/>
          <p:cNvSpPr/>
          <p:nvPr/>
        </p:nvSpPr>
        <p:spPr>
          <a:xfrm>
            <a:off x="0" y="0"/>
            <a:ext cx="360" cy="360"/>
          </a:xfr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IN" sz="4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                                                                                                            </a:t>
            </a:r>
            <a:br>
              <a:rPr sz="4400" dirty="0"/>
            </a:br>
            <a:r>
              <a:rPr lang="en-IN" sz="44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                                                                                                               </a:t>
            </a:r>
            <a:r>
              <a:rPr lang="en-IN" sz="4400" b="1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IN" sz="4400" b="0" strike="noStrike" spc="-1" dirty="0">
              <a:latin typeface="Arial"/>
            </a:endParaRPr>
          </a:p>
        </p:txBody>
      </p:sp>
      <p:sp>
        <p:nvSpPr>
          <p:cNvPr id="438" name="Rectangle 16"/>
          <p:cNvSpPr/>
          <p:nvPr/>
        </p:nvSpPr>
        <p:spPr>
          <a:xfrm>
            <a:off x="10568700" y="1493099"/>
            <a:ext cx="2684160" cy="97200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4472C4"/>
            </a:solidFill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      Algorithms 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39" name="Rectangle 17"/>
          <p:cNvSpPr/>
          <p:nvPr/>
        </p:nvSpPr>
        <p:spPr>
          <a:xfrm>
            <a:off x="8861040" y="3548880"/>
            <a:ext cx="2408760" cy="111708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4472C4"/>
            </a:solidFill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        MD5</a:t>
            </a:r>
            <a:endParaRPr lang="en-IN" sz="2400" b="0" strike="noStrike" spc="-1" dirty="0">
              <a:latin typeface="Arial"/>
            </a:endParaRPr>
          </a:p>
        </p:txBody>
      </p:sp>
      <p:sp>
        <p:nvSpPr>
          <p:cNvPr id="440" name="Rectangle 18"/>
          <p:cNvSpPr/>
          <p:nvPr/>
        </p:nvSpPr>
        <p:spPr>
          <a:xfrm>
            <a:off x="12008160" y="3562560"/>
            <a:ext cx="2507760" cy="1117080"/>
          </a:xfrm>
          <a:prstGeom prst="rect">
            <a:avLst/>
          </a:prstGeom>
          <a:gradFill rotWithShape="0">
            <a:gsLst>
              <a:gs pos="0">
                <a:srgbClr val="6082CA"/>
              </a:gs>
              <a:gs pos="100000">
                <a:srgbClr val="3D6FC9"/>
              </a:gs>
            </a:gsLst>
            <a:lin ang="5400000"/>
          </a:gradFill>
          <a:ln>
            <a:solidFill>
              <a:srgbClr val="4472C4"/>
            </a:solidFill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16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          </a:t>
            </a:r>
            <a:r>
              <a:rPr lang="en-IN" sz="24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SHA256</a:t>
            </a:r>
            <a:endParaRPr lang="en-IN" sz="2160" b="0" strike="noStrike" spc="-1" dirty="0">
              <a:latin typeface="Arial"/>
            </a:endParaRPr>
          </a:p>
        </p:txBody>
      </p:sp>
      <p:sp>
        <p:nvSpPr>
          <p:cNvPr id="441" name="Connector 5"/>
          <p:cNvSpPr/>
          <p:nvPr/>
        </p:nvSpPr>
        <p:spPr>
          <a:xfrm rot="10800000" flipV="1">
            <a:off x="9474480" y="2465280"/>
            <a:ext cx="2742840" cy="1096920"/>
          </a:xfrm>
          <a:prstGeom prst="bentConnector3">
            <a:avLst>
              <a:gd name="adj1" fmla="val 49986"/>
            </a:avLst>
          </a:prstGeom>
          <a:noFill/>
          <a:ln w="0"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42" name="Connector 6"/>
          <p:cNvSpPr/>
          <p:nvPr/>
        </p:nvSpPr>
        <p:spPr>
          <a:xfrm>
            <a:off x="11545560" y="2465280"/>
            <a:ext cx="2742840" cy="1096920"/>
          </a:xfrm>
          <a:prstGeom prst="bentConnector3">
            <a:avLst>
              <a:gd name="adj1" fmla="val 50013"/>
            </a:avLst>
          </a:prstGeom>
          <a:noFill/>
          <a:ln w="0"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43" name="Straight Connector 22"/>
          <p:cNvSpPr/>
          <p:nvPr/>
        </p:nvSpPr>
        <p:spPr>
          <a:xfrm>
            <a:off x="8257680" y="0"/>
            <a:ext cx="360" cy="8229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0">
            <a:solidFill>
              <a:srgbClr val="4472C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IN"/>
          </a:p>
        </p:txBody>
      </p:sp>
      <p:sp>
        <p:nvSpPr>
          <p:cNvPr id="444" name="Rectangle 23"/>
          <p:cNvSpPr/>
          <p:nvPr/>
        </p:nvSpPr>
        <p:spPr>
          <a:xfrm>
            <a:off x="12833640" y="7761600"/>
            <a:ext cx="1700280" cy="38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</TotalTime>
  <Words>694</Words>
  <Application>Microsoft Office PowerPoint</Application>
  <PresentationFormat>Custom</PresentationFormat>
  <Paragraphs>144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Rajkiya Engineering College Banda</vt:lpstr>
      <vt:lpstr>                                                                                      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Krishna Pratap Singh</cp:lastModifiedBy>
  <cp:revision>12</cp:revision>
  <dcterms:created xsi:type="dcterms:W3CDTF">2025-03-05T06:45:49Z</dcterms:created>
  <dcterms:modified xsi:type="dcterms:W3CDTF">2025-05-28T08:52:50Z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10</vt:i4>
  </property>
  <property fmtid="{D5CDD505-2E9C-101B-9397-08002B2CF9AE}" pid="3" name="PresentationFormat">
    <vt:lpwstr>Custom</vt:lpwstr>
  </property>
  <property fmtid="{D5CDD505-2E9C-101B-9397-08002B2CF9AE}" pid="4" name="Slides">
    <vt:i4>14</vt:i4>
  </property>
</Properties>
</file>