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30"/>
  </p:notesMasterIdLst>
  <p:sldIdLst>
    <p:sldId id="387" r:id="rId2"/>
    <p:sldId id="388" r:id="rId3"/>
    <p:sldId id="403" r:id="rId4"/>
    <p:sldId id="406" r:id="rId5"/>
    <p:sldId id="429" r:id="rId6"/>
    <p:sldId id="405" r:id="rId7"/>
    <p:sldId id="404" r:id="rId8"/>
    <p:sldId id="420" r:id="rId9"/>
    <p:sldId id="421" r:id="rId10"/>
    <p:sldId id="422" r:id="rId11"/>
    <p:sldId id="423" r:id="rId12"/>
    <p:sldId id="407" r:id="rId13"/>
    <p:sldId id="408" r:id="rId14"/>
    <p:sldId id="409" r:id="rId15"/>
    <p:sldId id="411" r:id="rId16"/>
    <p:sldId id="412" r:id="rId17"/>
    <p:sldId id="413" r:id="rId18"/>
    <p:sldId id="414" r:id="rId19"/>
    <p:sldId id="424" r:id="rId20"/>
    <p:sldId id="425" r:id="rId21"/>
    <p:sldId id="426" r:id="rId22"/>
    <p:sldId id="427" r:id="rId23"/>
    <p:sldId id="428" r:id="rId24"/>
    <p:sldId id="416" r:id="rId25"/>
    <p:sldId id="417" r:id="rId26"/>
    <p:sldId id="418" r:id="rId27"/>
    <p:sldId id="402" r:id="rId28"/>
    <p:sldId id="43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4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B197A5-7C2E-46A1-A0DA-D22025F1E49B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ADD3FA-FDE2-4435-ACD2-235C98F01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9B7EA-13FD-44CD-8427-7B351314E53E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99C57-DF7B-48DF-A404-5FF1F49F0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CD171-5D8F-4A04-BE55-D2A204ED3CE3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8D5A8-3BD9-4CFF-BFB0-6F4597D1C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4000" cy="6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A285-B91D-447B-97CD-B38434B9D585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437CF-6C28-474A-A43C-5943631DC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3AA97-B93E-4CE5-89E5-DC35D1BA262D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13DAF-3DBB-4BFF-ABEE-26C0B719C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FDC15-CA90-429E-A301-F5E505253A6E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D6CF6-C344-46C0-8326-83952AD54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3D4BD-2FD1-42CD-A9A7-A3FE55E6EEE5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58965-2449-458F-AEA8-367DDE2C5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CDB08-6BB7-49F7-B11F-23AD2BCAE55E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5B9F9-1011-4CF8-AD58-CC83438DC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61796-5C49-437D-BCC2-86AA4E346860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16393-0795-4304-91AF-82644D3B2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EE234-6FEF-4335-8A93-E9AAED742583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94EA0-1B1B-47E0-B66E-AB01E2232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7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6E7537C-D294-4A72-B008-34C973C8F51F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90B05D6-90DC-45D0-A93A-789C5AE68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53443-6E5C-49A8-AAD4-2299C7187BAC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59364-CE70-45E2-9573-409F5F674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0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1A7620-A08A-48EA-81DB-81749D8C568E}" type="datetimeFigureOut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EE9D08-81E9-4EF2-A984-A5C08FF2B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26" r:id="rId2"/>
    <p:sldLayoutId id="2147484132" r:id="rId3"/>
    <p:sldLayoutId id="2147484127" r:id="rId4"/>
    <p:sldLayoutId id="2147484128" r:id="rId5"/>
    <p:sldLayoutId id="2147484129" r:id="rId6"/>
    <p:sldLayoutId id="2147484133" r:id="rId7"/>
    <p:sldLayoutId id="2147484134" r:id="rId8"/>
    <p:sldLayoutId id="2147484135" r:id="rId9"/>
    <p:sldLayoutId id="2147484130" r:id="rId10"/>
    <p:sldLayoutId id="2147484136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>
            <a:spLocks noGrp="1" noChangeArrowheads="1"/>
          </p:cNvSpPr>
          <p:nvPr>
            <p:ph type="ctrTitle"/>
          </p:nvPr>
        </p:nvSpPr>
        <p:spPr>
          <a:xfrm>
            <a:off x="1183564" y="301621"/>
            <a:ext cx="7262884" cy="929485"/>
          </a:xfrm>
        </p:spPr>
        <p:txBody>
          <a:bodyPr wrap="square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California State University, Los Angeles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798015" y="3369330"/>
            <a:ext cx="762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latin typeface="Bookman Old Style" panose="02050604050505020204" pitchFamily="18" charset="0"/>
              </a:rPr>
              <a:t>“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en-US" altLang="en-US" sz="2400" b="1" dirty="0" smtClean="0">
                <a:latin typeface="Arial Black" panose="020B0A04020102020204" pitchFamily="34" charset="0"/>
              </a:rPr>
              <a:t>”</a:t>
            </a:r>
            <a:endParaRPr lang="en-US" alt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4953000" y="4197433"/>
            <a:ext cx="3581400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en-US" altLang="en-US" sz="2000" b="1" dirty="0"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000" dirty="0">
                <a:latin typeface="Arial Black" panose="020B0A04020102020204" pitchFamily="34" charset="0"/>
              </a:rPr>
              <a:t>Presented </a:t>
            </a:r>
            <a:r>
              <a:rPr lang="en-US" altLang="en-US" sz="2000" dirty="0" smtClean="0">
                <a:latin typeface="Arial Black" panose="020B0A04020102020204" pitchFamily="34" charset="0"/>
              </a:rPr>
              <a:t>By </a:t>
            </a:r>
            <a:r>
              <a:rPr lang="en-US" altLang="en-US" sz="2000" dirty="0" smtClean="0">
                <a:latin typeface="Arial Black" panose="020B0A04020102020204" pitchFamily="34" charset="0"/>
              </a:rPr>
              <a:t>Group#11:</a:t>
            </a:r>
            <a:endParaRPr lang="en-US" altLang="en-US" sz="2000" dirty="0"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400" dirty="0" smtClean="0">
                <a:latin typeface="Arial Black" panose="020B0A04020102020204" pitchFamily="34" charset="0"/>
              </a:rPr>
              <a:t>Rajnish Kumar [304470392]</a:t>
            </a:r>
            <a:endParaRPr lang="en-US" altLang="en-US" sz="1400" dirty="0"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400" dirty="0" smtClean="0">
                <a:latin typeface="Arial Black" panose="020B0A04020102020204" pitchFamily="34" charset="0"/>
              </a:rPr>
              <a:t>Manan Patel [304373828]</a:t>
            </a:r>
            <a:endParaRPr lang="en-US" altLang="en-US" sz="1400" dirty="0"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400" dirty="0" smtClean="0">
                <a:latin typeface="Arial Black" panose="020B0A04020102020204" pitchFamily="34" charset="0"/>
              </a:rPr>
              <a:t>Gaurav </a:t>
            </a:r>
            <a:r>
              <a:rPr lang="en-US" altLang="en-US" sz="1400" dirty="0" err="1" smtClean="0">
                <a:latin typeface="Arial Black" panose="020B0A04020102020204" pitchFamily="34" charset="0"/>
              </a:rPr>
              <a:t>Prajapati</a:t>
            </a:r>
            <a:r>
              <a:rPr lang="en-US" altLang="en-US" sz="1400" dirty="0" smtClean="0">
                <a:latin typeface="Arial Black" panose="020B0A04020102020204" pitchFamily="34" charset="0"/>
              </a:rPr>
              <a:t> [304470132]</a:t>
            </a:r>
            <a:endParaRPr lang="en-US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469900" y="5780088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200">
              <a:latin typeface="Bodoni MT Black" panose="02070A03080606020203" pitchFamily="18" charset="0"/>
            </a:endParaRPr>
          </a:p>
          <a:p>
            <a:pPr algn="ctr" eaLnBrk="1" hangingPunct="1"/>
            <a:endParaRPr lang="en-US" altLang="en-US" sz="2800">
              <a:latin typeface="Bodoni MT Black" panose="02070A030806060202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" y="278566"/>
            <a:ext cx="1257870" cy="10930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9900" y="4258994"/>
            <a:ext cx="358140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en-US" altLang="en-US" sz="2000" b="1" dirty="0"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000" dirty="0" smtClean="0">
                <a:latin typeface="Arial Black" panose="020B0A04020102020204" pitchFamily="34" charset="0"/>
              </a:rPr>
              <a:t>Guided By: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400" dirty="0" smtClean="0">
                <a:latin typeface="Arial Black" panose="020B0A04020102020204" pitchFamily="34" charset="0"/>
              </a:rPr>
              <a:t>Edmund </a:t>
            </a:r>
            <a:r>
              <a:rPr lang="en-US" altLang="en-US" sz="1400" dirty="0" err="1" smtClean="0">
                <a:latin typeface="Arial Black" panose="020B0A04020102020204" pitchFamily="34" charset="0"/>
              </a:rPr>
              <a:t>Gean</a:t>
            </a:r>
            <a:endParaRPr lang="en-US" altLang="en-US" sz="1400" dirty="0" smtClean="0"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400" dirty="0" smtClean="0">
                <a:latin typeface="Arial Black" panose="020B0A04020102020204" pitchFamily="34" charset="0"/>
              </a:rPr>
              <a:t>(Professor)</a:t>
            </a:r>
            <a:endParaRPr lang="en-US" altLang="en-US" sz="1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and ACK Packets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3500"/>
            <a:ext cx="8077200" cy="42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5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&amp; Reply Packets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03500"/>
            <a:ext cx="7543799" cy="43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990600"/>
            <a:ext cx="7543800" cy="746125"/>
          </a:xfrm>
        </p:spPr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9144000" cy="5029200"/>
          </a:xfrm>
        </p:spPr>
      </p:pic>
      <p:sp>
        <p:nvSpPr>
          <p:cNvPr id="5" name="Rectangle 4"/>
          <p:cNvSpPr/>
          <p:nvPr/>
        </p:nvSpPr>
        <p:spPr>
          <a:xfrm>
            <a:off x="304800" y="2057400"/>
            <a:ext cx="2286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Diagram</a:t>
            </a:r>
            <a:endParaRPr lang="en-US" sz="2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2057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To Do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EIGRP Configuration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Capturing and Decoding EIGRP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8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(Router1)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6726"/>
            <a:ext cx="4648200" cy="458787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363" y="1915236"/>
            <a:ext cx="4084638" cy="4256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fastEthernet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0/0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12.12.12.2 255.255.255.0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 no shutdown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 exit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fastEthernet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11.11.11.1 255.255.255.0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 no shutdown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 exit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97364" y="1915236"/>
            <a:ext cx="4694235" cy="4256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fastEthernet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1/1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-if)#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2.2.2.1 255.255.255.0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no shutdown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exit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 network 12.12.12.0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11.11.11.0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2.2.2.0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Router1(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exit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Router1#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0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(Router2)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6726"/>
            <a:ext cx="4648200" cy="458787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363" y="1915236"/>
            <a:ext cx="4084638" cy="4256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fastEthernet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0/0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10.10.10.2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no shutdown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exit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fastEthernet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11.11.11.2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no shutdown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exit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97364" y="1915236"/>
            <a:ext cx="4694235" cy="4256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fastEthernet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1/1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-if)#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3.3.3.1 255.255.255.0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-if)# no shutdown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-if)# exit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 network 10.10.10.0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11.11.11.0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3.3.3.0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exit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Router2#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0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(Router3)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6726"/>
            <a:ext cx="4648200" cy="458787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363" y="1915236"/>
            <a:ext cx="4084638" cy="4256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fastEthernet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0/0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10.10.10.1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no shutdown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exit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fastEthernet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12.12.12.1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no shutdown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exit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97364" y="1915236"/>
            <a:ext cx="4694235" cy="4256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fastEthernet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1/1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-if)#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1.1.1.1 255.255.255.0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-if)# no shutdown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-if)# exit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 network 10.10.10.0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12.12.12.0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1.1.1.0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 exit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Router3#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6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6726"/>
            <a:ext cx="4648200" cy="458787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363" y="1915236"/>
            <a:ext cx="4084638" cy="2047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PC1: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Address: 2.2.2.2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255.255.255.0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Gateway: 2.2.2.1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53000" y="1915236"/>
            <a:ext cx="4038599" cy="2047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PC2: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3.3.3.2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255.255.255.0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Gateway: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3.3.3.1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51906" y="4188701"/>
            <a:ext cx="4084638" cy="2059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PC3: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1.1.1.2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255.255.255.0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Gateway: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1.1.1.1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9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Neighbors Table (</a:t>
            </a:r>
            <a:r>
              <a:rPr lang="en-US" sz="3600" dirty="0" smtClean="0"/>
              <a:t>For All 3 Routers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905000"/>
            <a:ext cx="7543799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4" y="3488566"/>
            <a:ext cx="7543799" cy="1312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4" y="5012566"/>
            <a:ext cx="7543799" cy="12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9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Table (Router1)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016875" cy="4022725"/>
          </a:xfrm>
        </p:spPr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6" y="1846263"/>
            <a:ext cx="7391399" cy="4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1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Table (Router2)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016875" cy="4022725"/>
          </a:xfrm>
        </p:spPr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853087"/>
            <a:ext cx="7451725" cy="43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22325" y="2057400"/>
            <a:ext cx="7543800" cy="4022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EIGRP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IGRP Vs. EIGRP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Terminology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EIGRP Packets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Demo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Table (Router3)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016875" cy="4022725"/>
          </a:xfrm>
        </p:spPr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46263"/>
            <a:ext cx="7451725" cy="4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Table (Router1)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016875" cy="4022725"/>
          </a:xfrm>
        </p:spPr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6" y="1846263"/>
            <a:ext cx="7523329" cy="44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2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Table (Router2)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016875" cy="4022725"/>
          </a:xfrm>
        </p:spPr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846263"/>
            <a:ext cx="7451725" cy="4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Table (Router3)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016875" cy="4022725"/>
          </a:xfrm>
        </p:spPr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3" y="1862185"/>
            <a:ext cx="7543801" cy="43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0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EIGRP Packets: Hello &amp; 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3886200" cy="373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25" y="2057400"/>
            <a:ext cx="42100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21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EIGRP Packets: </a:t>
            </a:r>
            <a:r>
              <a:rPr lang="en-US" sz="3600" dirty="0" smtClean="0"/>
              <a:t>Reply,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1905000"/>
            <a:ext cx="4143375" cy="4198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05000"/>
            <a:ext cx="4191000" cy="41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9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EIGRP Packets: </a:t>
            </a:r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981200"/>
            <a:ext cx="6248400" cy="3962399"/>
          </a:xfrm>
        </p:spPr>
      </p:pic>
    </p:spTree>
    <p:extLst>
      <p:ext uri="{BB962C8B-B14F-4D97-AF65-F5344CB8AC3E}">
        <p14:creationId xmlns:p14="http://schemas.microsoft.com/office/powerpoint/2010/main" val="950169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C00000"/>
                </a:solidFill>
              </a:rPr>
              <a:t>Any Questions??</a:t>
            </a:r>
            <a:r>
              <a:rPr lang="en-US" b="1" smtClean="0">
                <a:solidFill>
                  <a:srgbClr val="C00000"/>
                </a:solidFill>
              </a:rPr>
              <a:t>..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rgbClr val="C00000"/>
                </a:solidFill>
              </a:rPr>
              <a:t>Thank you..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EIGRP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3259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Cisco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protocol, advanced version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IGRP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Hybrid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 (best of SPF and Distance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CIDR/VLSM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routed protocols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EIGRP includes following features: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1. Reliable Transport Protocol (RTP)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2. Bounded Updates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3. Diffusing Update Algorithm (DUAL)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4. Establishing Adjacencies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5. Neighbor and Topology Table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18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IGRP Vs. EIGRP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7788275" cy="4554537"/>
          </a:xfrm>
        </p:spPr>
        <p:txBody>
          <a:bodyPr/>
          <a:lstStyle/>
          <a:p>
            <a:r>
              <a:rPr lang="en-US" sz="2200" dirty="0"/>
              <a:t>Similarities</a:t>
            </a:r>
          </a:p>
          <a:p>
            <a:pPr lvl="1"/>
            <a:r>
              <a:rPr lang="en-US" sz="2000" dirty="0"/>
              <a:t>Both developed by Cisco</a:t>
            </a:r>
          </a:p>
          <a:p>
            <a:pPr lvl="1"/>
            <a:r>
              <a:rPr lang="en-US" sz="2000" dirty="0"/>
              <a:t>Both calculate metrics using bandwidth and delay</a:t>
            </a:r>
          </a:p>
          <a:p>
            <a:pPr lvl="1"/>
            <a:r>
              <a:rPr lang="en-US" sz="2000" dirty="0"/>
              <a:t>Use autonomous system </a:t>
            </a:r>
            <a:r>
              <a:rPr lang="en-US" sz="2000" dirty="0" smtClean="0"/>
              <a:t>numbers</a:t>
            </a:r>
            <a:endParaRPr lang="en-US" dirty="0" smtClean="0"/>
          </a:p>
          <a:p>
            <a:r>
              <a:rPr lang="en-US" dirty="0"/>
              <a:t>Differences</a:t>
            </a:r>
          </a:p>
          <a:p>
            <a:pPr lvl="1"/>
            <a:r>
              <a:rPr lang="en-US" sz="2000" dirty="0"/>
              <a:t>EIGRP scales metric of IGRP by a factor of 256 (EIGRP=32 bits, IGRP=24 bits)</a:t>
            </a:r>
          </a:p>
          <a:p>
            <a:pPr lvl="1"/>
            <a:r>
              <a:rPr lang="en-US" sz="2000" dirty="0"/>
              <a:t>Hop count, IGRP=255, EIGRP=224</a:t>
            </a:r>
          </a:p>
          <a:p>
            <a:pPr lvl="1"/>
            <a:r>
              <a:rPr lang="en-US" sz="2000" dirty="0"/>
              <a:t>EIGRP supports CIDR/VLSM</a:t>
            </a:r>
          </a:p>
          <a:p>
            <a:pPr lvl="1"/>
            <a:r>
              <a:rPr lang="en-US" sz="2000" dirty="0"/>
              <a:t>EIGRP offers multi-protocol </a:t>
            </a:r>
            <a:r>
              <a:rPr lang="en-US" sz="2000" dirty="0" smtClean="0"/>
              <a:t>support</a:t>
            </a:r>
          </a:p>
          <a:p>
            <a:pPr marL="200025" lvl="1" indent="0">
              <a:buNone/>
            </a:pPr>
            <a:endParaRPr lang="en-US" sz="2000" dirty="0" smtClean="0"/>
          </a:p>
          <a:p>
            <a:pPr marL="200025" lvl="1" indent="0">
              <a:buNone/>
            </a:pPr>
            <a:r>
              <a:rPr lang="en-US" sz="2000" dirty="0" smtClean="0"/>
              <a:t>=&gt; The main reason to replace IGRP to EIGRP is that the design of Internet Protocol had been changed to support classless IPV4 addresses.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 L</a:t>
            </a:r>
            <a:r>
              <a:rPr lang="en-US" dirty="0" smtClean="0">
                <a:solidFill>
                  <a:schemeClr val="tx2"/>
                </a:solidFill>
              </a:rPr>
              <a:t>ow </a:t>
            </a:r>
            <a:r>
              <a:rPr lang="en-US" dirty="0">
                <a:solidFill>
                  <a:schemeClr val="tx2"/>
                </a:solidFill>
              </a:rPr>
              <a:t>usage of network resources during normal </a:t>
            </a:r>
            <a:r>
              <a:rPr lang="en-US" dirty="0" smtClean="0">
                <a:solidFill>
                  <a:schemeClr val="tx2"/>
                </a:solidFill>
              </a:rPr>
              <a:t>operation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 W</a:t>
            </a:r>
            <a:r>
              <a:rPr lang="en-US" dirty="0" smtClean="0">
                <a:solidFill>
                  <a:schemeClr val="tx2"/>
                </a:solidFill>
              </a:rPr>
              <a:t>hen </a:t>
            </a:r>
            <a:r>
              <a:rPr lang="en-US" dirty="0">
                <a:solidFill>
                  <a:schemeClr val="tx2"/>
                </a:solidFill>
              </a:rPr>
              <a:t>a change occurs, only routing table changes are propagated, </a:t>
            </a:r>
            <a:r>
              <a:rPr lang="en-US" dirty="0" smtClean="0">
                <a:solidFill>
                  <a:schemeClr val="tx2"/>
                </a:solidFill>
              </a:rPr>
              <a:t>not       the </a:t>
            </a:r>
            <a:r>
              <a:rPr lang="en-US" dirty="0">
                <a:solidFill>
                  <a:schemeClr val="tx2"/>
                </a:solidFill>
              </a:rPr>
              <a:t>entire routing table, this reduces the load the routing protocol itself places on the </a:t>
            </a:r>
            <a:r>
              <a:rPr lang="en-US" dirty="0" smtClean="0">
                <a:solidFill>
                  <a:schemeClr val="tx2"/>
                </a:solidFill>
              </a:rPr>
              <a:t>network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Rapid </a:t>
            </a:r>
            <a:r>
              <a:rPr lang="en-US" dirty="0">
                <a:solidFill>
                  <a:schemeClr val="tx2"/>
                </a:solidFill>
              </a:rPr>
              <a:t>convergence times for changes in the network </a:t>
            </a:r>
            <a:r>
              <a:rPr lang="en-US" dirty="0" smtClean="0">
                <a:solidFill>
                  <a:schemeClr val="tx2"/>
                </a:solidFill>
              </a:rPr>
              <a:t>topology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 EIGRP </a:t>
            </a:r>
            <a:r>
              <a:rPr lang="en-US" dirty="0">
                <a:solidFill>
                  <a:schemeClr val="tx2"/>
                </a:solidFill>
              </a:rPr>
              <a:t>uses the Diffusing Update Algorithm (DUAL) to issue queries to </a:t>
            </a:r>
            <a:r>
              <a:rPr lang="en-US" dirty="0" smtClean="0">
                <a:solidFill>
                  <a:schemeClr val="tx2"/>
                </a:solidFill>
              </a:rPr>
              <a:t> neighbors </a:t>
            </a:r>
            <a:r>
              <a:rPr lang="en-US" dirty="0">
                <a:solidFill>
                  <a:schemeClr val="tx2"/>
                </a:solidFill>
              </a:rPr>
              <a:t>for a loop-free route to the destination.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2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38725"/>
              </p:ext>
            </p:extLst>
          </p:nvPr>
        </p:nvGraphicFramePr>
        <p:xfrm>
          <a:off x="822325" y="1846263"/>
          <a:ext cx="7543800" cy="3307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Definition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Table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Lists adjacent routers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Topology Table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router has one of each network protocol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 Table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Chooses routes from topology table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maintains one of each network protocol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selected as the primary route to use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reach a destination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Feasible Successor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back up route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84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EIGRP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Acknowledgement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Update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2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EIGRP Packet Header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6263"/>
            <a:ext cx="8458200" cy="4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6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Packets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03500"/>
            <a:ext cx="7788275" cy="42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58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753</Words>
  <Application>Microsoft Office PowerPoint</Application>
  <PresentationFormat>On-screen Show (4:3)</PresentationFormat>
  <Paragraphs>192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Bodoni MT Black</vt:lpstr>
      <vt:lpstr>Bookman Old Style</vt:lpstr>
      <vt:lpstr>Calibri</vt:lpstr>
      <vt:lpstr>Calibri Light</vt:lpstr>
      <vt:lpstr>Courier New</vt:lpstr>
      <vt:lpstr>Times New Roman</vt:lpstr>
      <vt:lpstr>Wingdings</vt:lpstr>
      <vt:lpstr>Retrospect</vt:lpstr>
      <vt:lpstr>California State University, Los Angeles</vt:lpstr>
      <vt:lpstr>Overview</vt:lpstr>
      <vt:lpstr>About EIGRP</vt:lpstr>
      <vt:lpstr>IGRP Vs. EIGRP</vt:lpstr>
      <vt:lpstr>Advantages</vt:lpstr>
      <vt:lpstr>Terminology</vt:lpstr>
      <vt:lpstr>EIGRP Packets</vt:lpstr>
      <vt:lpstr>EIGRP Packet Header</vt:lpstr>
      <vt:lpstr>Hello Packets</vt:lpstr>
      <vt:lpstr>Update and ACK Packets</vt:lpstr>
      <vt:lpstr>Query &amp; Reply Packets</vt:lpstr>
      <vt:lpstr>Project Demo</vt:lpstr>
      <vt:lpstr>Configuration (Router1)</vt:lpstr>
      <vt:lpstr>Configuration (Router2)</vt:lpstr>
      <vt:lpstr>Configuration (Router3)</vt:lpstr>
      <vt:lpstr>Configuration (PC)</vt:lpstr>
      <vt:lpstr>Neighbors Table (For All 3 Routers)</vt:lpstr>
      <vt:lpstr>Topology Table (Router1)</vt:lpstr>
      <vt:lpstr>Topology Table (Router2)</vt:lpstr>
      <vt:lpstr>Topology Table (Router3)</vt:lpstr>
      <vt:lpstr>Routing Table (Router1)</vt:lpstr>
      <vt:lpstr>Routing Table (Router2)</vt:lpstr>
      <vt:lpstr>Routing Table (Router3)</vt:lpstr>
      <vt:lpstr>EIGRP Packets: Hello &amp; ACK</vt:lpstr>
      <vt:lpstr>EIGRP Packets: Reply, Query</vt:lpstr>
      <vt:lpstr>EIGRP Packets: Update</vt:lpstr>
      <vt:lpstr>Any Questions??..</vt:lpstr>
      <vt:lpstr>Thank you..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ViDE: A Vision-Based Approach for Deep Web Data Extraction</dc:title>
  <dc:creator>Rajnish</dc:creator>
  <cp:lastModifiedBy>Rajnish Kumar</cp:lastModifiedBy>
  <cp:revision>158</cp:revision>
  <cp:lastPrinted>2013-08-01T17:26:51Z</cp:lastPrinted>
  <dcterms:created xsi:type="dcterms:W3CDTF">2006-08-16T00:00:00Z</dcterms:created>
  <dcterms:modified xsi:type="dcterms:W3CDTF">2015-08-27T07:32:45Z</dcterms:modified>
</cp:coreProperties>
</file>