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9" r:id="rId1"/>
  </p:sldMasterIdLst>
  <p:notesMasterIdLst>
    <p:notesMasterId r:id="rId30"/>
  </p:notesMasterIdLst>
  <p:sldIdLst>
    <p:sldId id="256" r:id="rId2"/>
    <p:sldId id="284" r:id="rId3"/>
    <p:sldId id="257" r:id="rId4"/>
    <p:sldId id="258" r:id="rId5"/>
    <p:sldId id="286" r:id="rId6"/>
    <p:sldId id="259" r:id="rId7"/>
    <p:sldId id="283" r:id="rId8"/>
    <p:sldId id="260" r:id="rId9"/>
    <p:sldId id="261" r:id="rId10"/>
    <p:sldId id="262" r:id="rId11"/>
    <p:sldId id="263" r:id="rId12"/>
    <p:sldId id="267" r:id="rId13"/>
    <p:sldId id="265" r:id="rId14"/>
    <p:sldId id="264" r:id="rId15"/>
    <p:sldId id="266" r:id="rId16"/>
    <p:sldId id="268" r:id="rId17"/>
    <p:sldId id="269" r:id="rId18"/>
    <p:sldId id="281" r:id="rId19"/>
    <p:sldId id="271" r:id="rId20"/>
    <p:sldId id="272" r:id="rId21"/>
    <p:sldId id="273" r:id="rId22"/>
    <p:sldId id="275" r:id="rId23"/>
    <p:sldId id="276" r:id="rId24"/>
    <p:sldId id="282" r:id="rId25"/>
    <p:sldId id="277" r:id="rId26"/>
    <p:sldId id="278" r:id="rId27"/>
    <p:sldId id="285" r:id="rId28"/>
    <p:sldId id="27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32" autoAdjust="0"/>
    <p:restoredTop sz="94660"/>
  </p:normalViewPr>
  <p:slideViewPr>
    <p:cSldViewPr snapToGrid="0">
      <p:cViewPr varScale="1">
        <p:scale>
          <a:sx n="66" d="100"/>
          <a:sy n="66" d="100"/>
        </p:scale>
        <p:origin x="39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B427E6-A4D0-452C-8BB9-CCD23B5020AA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2C838F-DF38-4662-A8CA-C42E49625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17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C838F-DF38-4662-A8CA-C42E4962540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62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13FF-04F6-476F-A9D2-D77273E1EBF4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80850AC-EDD8-4F93-B677-FAC22CBC2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64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13FF-04F6-476F-A9D2-D77273E1EBF4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80850AC-EDD8-4F93-B677-FAC22CBC2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07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13FF-04F6-476F-A9D2-D77273E1EBF4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80850AC-EDD8-4F93-B677-FAC22CBC215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4131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13FF-04F6-476F-A9D2-D77273E1EBF4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80850AC-EDD8-4F93-B677-FAC22CBC2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32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13FF-04F6-476F-A9D2-D77273E1EBF4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80850AC-EDD8-4F93-B677-FAC22CBC215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6486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13FF-04F6-476F-A9D2-D77273E1EBF4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80850AC-EDD8-4F93-B677-FAC22CBC2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2795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13FF-04F6-476F-A9D2-D77273E1EBF4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850AC-EDD8-4F93-B677-FAC22CBC2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705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13FF-04F6-476F-A9D2-D77273E1EBF4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850AC-EDD8-4F93-B677-FAC22CBC2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040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13FF-04F6-476F-A9D2-D77273E1EBF4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850AC-EDD8-4F93-B677-FAC22CBC2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30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13FF-04F6-476F-A9D2-D77273E1EBF4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80850AC-EDD8-4F93-B677-FAC22CBC2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08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13FF-04F6-476F-A9D2-D77273E1EBF4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80850AC-EDD8-4F93-B677-FAC22CBC2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377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13FF-04F6-476F-A9D2-D77273E1EBF4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80850AC-EDD8-4F93-B677-FAC22CBC2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940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13FF-04F6-476F-A9D2-D77273E1EBF4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850AC-EDD8-4F93-B677-FAC22CBC2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35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13FF-04F6-476F-A9D2-D77273E1EBF4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850AC-EDD8-4F93-B677-FAC22CBC2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39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13FF-04F6-476F-A9D2-D77273E1EBF4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850AC-EDD8-4F93-B677-FAC22CBC2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130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13FF-04F6-476F-A9D2-D77273E1EBF4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80850AC-EDD8-4F93-B677-FAC22CBC2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195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613FF-04F6-476F-A9D2-D77273E1EBF4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80850AC-EDD8-4F93-B677-FAC22CBC2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120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  <p:sldLayoutId id="2147483891" r:id="rId12"/>
    <p:sldLayoutId id="2147483892" r:id="rId13"/>
    <p:sldLayoutId id="2147483893" r:id="rId14"/>
    <p:sldLayoutId id="2147483894" r:id="rId15"/>
    <p:sldLayoutId id="214748389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1039528"/>
            <a:ext cx="10719772" cy="2531445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>
                <a:solidFill>
                  <a:schemeClr val="accent2">
                    <a:lumMod val="50000"/>
                  </a:schemeClr>
                </a:solidFill>
              </a:rPr>
              <a:t>Network </a:t>
            </a:r>
            <a:r>
              <a:rPr lang="en-US" sz="4800" b="1" dirty="0" smtClean="0">
                <a:solidFill>
                  <a:schemeClr val="accent2">
                    <a:lumMod val="50000"/>
                  </a:schemeClr>
                </a:solidFill>
              </a:rPr>
              <a:t>Address Translations</a:t>
            </a:r>
            <a:br>
              <a:rPr lang="en-US" sz="4800" b="1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4800" b="1" dirty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sz="4800" b="1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4800" b="1" dirty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sz="4800" b="1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3200" b="1" dirty="0" smtClean="0">
                <a:solidFill>
                  <a:srgbClr val="0070C0"/>
                </a:solidFill>
              </a:rPr>
              <a:t>Project </a:t>
            </a:r>
            <a:r>
              <a:rPr lang="en-US" sz="3200" b="1" dirty="0">
                <a:solidFill>
                  <a:srgbClr val="0070C0"/>
                </a:solidFill>
              </a:rPr>
              <a:t>no. : 12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42686" y="4455620"/>
            <a:ext cx="3917482" cy="1371973"/>
          </a:xfrm>
        </p:spPr>
        <p:txBody>
          <a:bodyPr>
            <a:no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Prof. Edmund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Gean</a:t>
            </a:r>
            <a:r>
              <a:rPr lang="en-US" sz="2400" dirty="0" smtClean="0"/>
              <a:t> </a:t>
            </a:r>
          </a:p>
          <a:p>
            <a:pPr algn="r"/>
            <a:endParaRPr lang="en-US" sz="2400" dirty="0"/>
          </a:p>
          <a:p>
            <a:pPr algn="r">
              <a:lnSpc>
                <a:spcPct val="100000"/>
              </a:lnSpc>
            </a:pPr>
            <a:endParaRPr lang="en-US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324825" y="3903258"/>
            <a:ext cx="43713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Lucida Calligraphy" panose="03010101010101010101" pitchFamily="66" charset="0"/>
              </a:rPr>
              <a:t>    Presented by </a:t>
            </a:r>
          </a:p>
          <a:p>
            <a:pPr algn="r">
              <a:lnSpc>
                <a:spcPct val="100000"/>
              </a:lnSpc>
            </a:pPr>
            <a:r>
              <a:rPr lang="en-US" sz="2400" dirty="0" err="1">
                <a:latin typeface="+mj-lt"/>
              </a:rPr>
              <a:t>DhruvaPatel</a:t>
            </a:r>
            <a:r>
              <a:rPr lang="en-US" sz="2400" dirty="0">
                <a:latin typeface="+mj-lt"/>
              </a:rPr>
              <a:t>(304398996)</a:t>
            </a:r>
          </a:p>
          <a:p>
            <a:pPr algn="r">
              <a:lnSpc>
                <a:spcPct val="100000"/>
              </a:lnSpc>
            </a:pPr>
            <a:r>
              <a:rPr lang="en-US" sz="2400" dirty="0" err="1">
                <a:latin typeface="+mj-lt"/>
              </a:rPr>
              <a:t>Sweta</a:t>
            </a:r>
            <a:r>
              <a:rPr lang="en-US" sz="2400" dirty="0">
                <a:latin typeface="+mj-lt"/>
              </a:rPr>
              <a:t> Patel(304398905) </a:t>
            </a:r>
          </a:p>
          <a:p>
            <a:pPr algn="r">
              <a:lnSpc>
                <a:spcPct val="100000"/>
              </a:lnSpc>
            </a:pPr>
            <a:r>
              <a:rPr lang="en-US" sz="2400" dirty="0" err="1">
                <a:latin typeface="+mj-lt"/>
              </a:rPr>
              <a:t>Rushika</a:t>
            </a:r>
            <a:r>
              <a:rPr lang="en-US" sz="2400" dirty="0">
                <a:latin typeface="+mj-lt"/>
              </a:rPr>
              <a:t> Patel (304385840)</a:t>
            </a:r>
          </a:p>
          <a:p>
            <a:endParaRPr lang="en-US" sz="24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78684" y="3903257"/>
            <a:ext cx="2258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</a:rPr>
              <a:t>  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Lucida Calligraphy" panose="03010101010101010101" pitchFamily="66" charset="0"/>
              </a:rPr>
              <a:t>Guided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Lucida Calligraphy" panose="03010101010101010101" pitchFamily="66" charset="0"/>
              </a:rPr>
              <a:t>by</a:t>
            </a:r>
            <a:endParaRPr lang="en-US" sz="2400" dirty="0">
              <a:solidFill>
                <a:schemeClr val="accent6">
                  <a:lumMod val="50000"/>
                </a:schemeClr>
              </a:solidFill>
              <a:latin typeface="Lucida Calligraphy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37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5002" y="585645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Configure </a:t>
            </a:r>
            <a:r>
              <a:rPr lang="en-US" sz="4000" dirty="0"/>
              <a:t>static NAT using Following </a:t>
            </a:r>
            <a:r>
              <a:rPr lang="en-US" sz="4000" dirty="0" smtClean="0"/>
              <a:t>Translations</a:t>
            </a:r>
            <a:endParaRPr lang="en-US" sz="4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694" y="2239105"/>
            <a:ext cx="6049219" cy="3458058"/>
          </a:xfrm>
        </p:spPr>
      </p:pic>
      <p:sp>
        <p:nvSpPr>
          <p:cNvPr id="5" name="TextBox 4"/>
          <p:cNvSpPr txBox="1"/>
          <p:nvPr/>
        </p:nvSpPr>
        <p:spPr>
          <a:xfrm>
            <a:off x="1097280" y="1990725"/>
            <a:ext cx="527494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/>
          </a:p>
          <a:p>
            <a:r>
              <a:rPr lang="en-US" sz="2000" dirty="0" smtClean="0"/>
              <a:t>      </a:t>
            </a:r>
            <a:r>
              <a:rPr lang="en-US" sz="2000" dirty="0" smtClean="0">
                <a:solidFill>
                  <a:srgbClr val="FF0000"/>
                </a:solidFill>
              </a:rPr>
              <a:t>Private IP                 Public IP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192.168.1.1		50.1.1.1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192.168.1.2              50.1.1.2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192.198.1.3		50.1.1.3</a:t>
            </a:r>
          </a:p>
          <a:p>
            <a:r>
              <a:rPr lang="en-US" sz="2000" dirty="0" smtClean="0"/>
              <a:t>                                 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23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8549" y="177421"/>
            <a:ext cx="11232109" cy="766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sz="2800" dirty="0"/>
          </a:p>
          <a:p>
            <a:r>
              <a:rPr lang="en-US" sz="2800" dirty="0" smtClean="0">
                <a:solidFill>
                  <a:srgbClr val="FF0000"/>
                </a:solidFill>
              </a:rPr>
              <a:t>   Configuration </a:t>
            </a:r>
            <a:r>
              <a:rPr lang="en-US" sz="2800" dirty="0">
                <a:solidFill>
                  <a:srgbClr val="FF0000"/>
                </a:solidFill>
              </a:rPr>
              <a:t>of static NAT</a:t>
            </a:r>
            <a:endParaRPr lang="en-US" sz="2800" dirty="0" smtClean="0"/>
          </a:p>
          <a:p>
            <a:endParaRPr lang="en-US" dirty="0" smtClean="0"/>
          </a:p>
          <a:p>
            <a:r>
              <a:rPr lang="en-US" dirty="0" smtClean="0"/>
              <a:t>(</a:t>
            </a:r>
            <a:r>
              <a:rPr lang="en-US" sz="2000" dirty="0" err="1" smtClean="0"/>
              <a:t>Config</a:t>
            </a:r>
            <a:r>
              <a:rPr lang="en-US" sz="2000" dirty="0" smtClean="0"/>
              <a:t>) # </a:t>
            </a:r>
            <a:r>
              <a:rPr lang="en-US" sz="2000" b="1" dirty="0" smtClean="0"/>
              <a:t>IP </a:t>
            </a:r>
            <a:r>
              <a:rPr lang="en-US" sz="2000" b="1" dirty="0" err="1" smtClean="0"/>
              <a:t>nat</a:t>
            </a:r>
            <a:r>
              <a:rPr lang="en-US" sz="2000" b="1" dirty="0" smtClean="0"/>
              <a:t> inside source static </a:t>
            </a:r>
            <a:r>
              <a:rPr lang="en-US" sz="2000" dirty="0" smtClean="0">
                <a:solidFill>
                  <a:srgbClr val="FF0000"/>
                </a:solidFill>
              </a:rPr>
              <a:t>&lt;private IP&gt;  &lt; public IP&gt;</a:t>
            </a:r>
          </a:p>
          <a:p>
            <a:r>
              <a:rPr lang="en-US" sz="2000" dirty="0" smtClean="0"/>
              <a:t>	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 smtClean="0"/>
              <a:t>R-1(</a:t>
            </a:r>
            <a:r>
              <a:rPr lang="en-US" sz="2000" dirty="0" err="1" smtClean="0"/>
              <a:t>config</a:t>
            </a:r>
            <a:r>
              <a:rPr lang="en-US" sz="2000" dirty="0" smtClean="0"/>
              <a:t>) #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ip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nat</a:t>
            </a:r>
            <a:r>
              <a:rPr lang="en-US" sz="2000" b="1" dirty="0" smtClean="0"/>
              <a:t> inside source static 192.168.1.1   50.1.1.1</a:t>
            </a:r>
            <a:endParaRPr lang="en-US" sz="2000" b="1" dirty="0"/>
          </a:p>
          <a:p>
            <a:endParaRPr lang="en-US" sz="2000" dirty="0" smtClean="0">
              <a:solidFill>
                <a:srgbClr val="FF0000"/>
              </a:solidFill>
            </a:endParaRPr>
          </a:p>
          <a:p>
            <a:r>
              <a:rPr lang="en-US" sz="2000" dirty="0" smtClean="0"/>
              <a:t>R-1(</a:t>
            </a:r>
            <a:r>
              <a:rPr lang="en-US" sz="2000" dirty="0" err="1" smtClean="0"/>
              <a:t>config</a:t>
            </a:r>
            <a:r>
              <a:rPr lang="en-US" sz="2000" dirty="0" smtClean="0"/>
              <a:t>) # </a:t>
            </a:r>
            <a:r>
              <a:rPr lang="en-US" sz="2000" b="1" dirty="0" err="1" smtClean="0"/>
              <a:t>ip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nat</a:t>
            </a:r>
            <a:r>
              <a:rPr lang="en-US" sz="2000" b="1" dirty="0" smtClean="0"/>
              <a:t> inside source static 192.168.1.2   50.1.1.2</a:t>
            </a:r>
          </a:p>
          <a:p>
            <a:endParaRPr lang="en-US" sz="2000" dirty="0" smtClean="0">
              <a:solidFill>
                <a:srgbClr val="FF0000"/>
              </a:solidFill>
            </a:endParaRPr>
          </a:p>
          <a:p>
            <a:r>
              <a:rPr lang="en-US" sz="2000" dirty="0" smtClean="0"/>
              <a:t>R-1(</a:t>
            </a:r>
            <a:r>
              <a:rPr lang="en-US" sz="2000" dirty="0" err="1" smtClean="0"/>
              <a:t>config</a:t>
            </a:r>
            <a:r>
              <a:rPr lang="en-US" sz="2000" dirty="0" smtClean="0"/>
              <a:t>) # </a:t>
            </a:r>
            <a:r>
              <a:rPr lang="en-US" sz="2000" b="1" dirty="0" err="1" smtClean="0"/>
              <a:t>ip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nat</a:t>
            </a:r>
            <a:r>
              <a:rPr lang="en-US" sz="2000" b="1" dirty="0" smtClean="0"/>
              <a:t> inside source static 192.168.1.3   50.1.1.3</a:t>
            </a:r>
          </a:p>
          <a:p>
            <a:endParaRPr lang="en-US" sz="2000" dirty="0"/>
          </a:p>
          <a:p>
            <a:r>
              <a:rPr lang="en-US" sz="2800" b="1" dirty="0" smtClean="0"/>
              <a:t>Implementation</a:t>
            </a:r>
          </a:p>
          <a:p>
            <a:endParaRPr lang="en-US" sz="2000" b="1" dirty="0" smtClean="0"/>
          </a:p>
          <a:p>
            <a:r>
              <a:rPr lang="en-US" sz="2000" dirty="0" smtClean="0"/>
              <a:t>R-1(</a:t>
            </a:r>
            <a:r>
              <a:rPr lang="en-US" sz="2000" dirty="0" err="1" smtClean="0"/>
              <a:t>config</a:t>
            </a:r>
            <a:r>
              <a:rPr lang="en-US" sz="2000" dirty="0" smtClean="0"/>
              <a:t>) # </a:t>
            </a:r>
            <a:r>
              <a:rPr lang="en-US" sz="2000" b="1" dirty="0" smtClean="0"/>
              <a:t>interface </a:t>
            </a:r>
            <a:r>
              <a:rPr lang="en-US" sz="2000" b="1" dirty="0" err="1" smtClean="0"/>
              <a:t>fastEthernet</a:t>
            </a:r>
            <a:r>
              <a:rPr lang="en-US" sz="2000" b="1" dirty="0" smtClean="0"/>
              <a:t> 0/0</a:t>
            </a:r>
          </a:p>
          <a:p>
            <a:r>
              <a:rPr lang="en-US" sz="2000" dirty="0" smtClean="0"/>
              <a:t>R-1(</a:t>
            </a:r>
            <a:r>
              <a:rPr lang="en-US" sz="2000" dirty="0" err="1" smtClean="0"/>
              <a:t>config</a:t>
            </a:r>
            <a:r>
              <a:rPr lang="en-US" sz="2000" dirty="0" smtClean="0"/>
              <a:t>-if) # </a:t>
            </a:r>
            <a:r>
              <a:rPr lang="en-US" sz="2000" dirty="0" err="1" smtClean="0">
                <a:solidFill>
                  <a:srgbClr val="FF0000"/>
                </a:solidFill>
              </a:rPr>
              <a:t>ip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nat</a:t>
            </a:r>
            <a:r>
              <a:rPr lang="en-US" sz="2000" dirty="0" smtClean="0">
                <a:solidFill>
                  <a:srgbClr val="FF0000"/>
                </a:solidFill>
              </a:rPr>
              <a:t> inside</a:t>
            </a:r>
          </a:p>
          <a:p>
            <a:r>
              <a:rPr lang="en-US" sz="2000" dirty="0" smtClean="0"/>
              <a:t>R-1(</a:t>
            </a:r>
            <a:r>
              <a:rPr lang="en-US" sz="2000" dirty="0" err="1" smtClean="0"/>
              <a:t>config</a:t>
            </a:r>
            <a:r>
              <a:rPr lang="en-US" sz="2000" dirty="0" smtClean="0"/>
              <a:t>-if) #</a:t>
            </a:r>
            <a:r>
              <a:rPr lang="en-US" sz="2000" b="1" dirty="0" smtClean="0"/>
              <a:t> </a:t>
            </a:r>
            <a:r>
              <a:rPr lang="en-US" sz="2000" b="1" dirty="0" smtClean="0"/>
              <a:t>exit</a:t>
            </a:r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solidFill>
                  <a:srgbClr val="0070C0"/>
                </a:solidFill>
              </a:rPr>
              <a:t>(interface </a:t>
            </a:r>
            <a:r>
              <a:rPr lang="en-US" sz="2000" dirty="0" smtClean="0">
                <a:solidFill>
                  <a:srgbClr val="0070C0"/>
                </a:solidFill>
              </a:rPr>
              <a:t>facing towards LAN)</a:t>
            </a:r>
          </a:p>
          <a:p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2000" dirty="0" smtClean="0"/>
              <a:t>R-1(</a:t>
            </a:r>
            <a:r>
              <a:rPr lang="en-US" sz="2000" dirty="0" err="1" smtClean="0"/>
              <a:t>config</a:t>
            </a:r>
            <a:r>
              <a:rPr lang="en-US" sz="2000" dirty="0" smtClean="0"/>
              <a:t>) # </a:t>
            </a:r>
            <a:r>
              <a:rPr lang="en-US" sz="2000" b="1" dirty="0" err="1" smtClean="0"/>
              <a:t>ip</a:t>
            </a:r>
            <a:r>
              <a:rPr lang="en-US" sz="2000" b="1" dirty="0" smtClean="0"/>
              <a:t> interface serial 0/0</a:t>
            </a:r>
          </a:p>
          <a:p>
            <a:r>
              <a:rPr lang="en-US" sz="2000" dirty="0" smtClean="0"/>
              <a:t>R-1(</a:t>
            </a:r>
            <a:r>
              <a:rPr lang="en-US" sz="2000" dirty="0" err="1" smtClean="0"/>
              <a:t>config</a:t>
            </a:r>
            <a:r>
              <a:rPr lang="en-US" sz="2000" dirty="0" smtClean="0"/>
              <a:t>-if) # </a:t>
            </a:r>
            <a:r>
              <a:rPr lang="en-US" sz="2000" dirty="0" err="1" smtClean="0">
                <a:solidFill>
                  <a:srgbClr val="FF0000"/>
                </a:solidFill>
              </a:rPr>
              <a:t>ip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nat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outside     </a:t>
            </a:r>
            <a:r>
              <a:rPr lang="en-US" sz="2000" dirty="0" smtClean="0">
                <a:solidFill>
                  <a:srgbClr val="0070C0"/>
                </a:solidFill>
              </a:rPr>
              <a:t>(interface </a:t>
            </a:r>
            <a:r>
              <a:rPr lang="en-US" sz="2000" dirty="0">
                <a:solidFill>
                  <a:srgbClr val="0070C0"/>
                </a:solidFill>
              </a:rPr>
              <a:t>facing towards ISP)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	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79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549" y="625642"/>
            <a:ext cx="10008047" cy="82511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Generate </a:t>
            </a:r>
            <a:r>
              <a:rPr lang="en-US" dirty="0"/>
              <a:t>s</a:t>
            </a:r>
            <a:r>
              <a:rPr lang="en-US" dirty="0" smtClean="0"/>
              <a:t>ome traffic from inside LAN devices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53" y="1890523"/>
            <a:ext cx="3542739" cy="3295626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090" y="1890523"/>
            <a:ext cx="3474777" cy="329562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365" y="1940612"/>
            <a:ext cx="3235720" cy="324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78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9807" y="587190"/>
            <a:ext cx="9772352" cy="1280890"/>
          </a:xfrm>
        </p:spPr>
        <p:txBody>
          <a:bodyPr/>
          <a:lstStyle/>
          <a:p>
            <a:r>
              <a:rPr lang="en-US" dirty="0" smtClean="0"/>
              <a:t>Show IP NAT Translations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358" y="1477899"/>
            <a:ext cx="7642746" cy="482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98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9058" y="624110"/>
            <a:ext cx="11076934" cy="1280890"/>
          </a:xfrm>
        </p:spPr>
        <p:txBody>
          <a:bodyPr/>
          <a:lstStyle/>
          <a:p>
            <a:r>
              <a:rPr lang="en-US" dirty="0" smtClean="0"/>
              <a:t>Debug IP NAT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881" y="1540319"/>
            <a:ext cx="8137040" cy="477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69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0" y="528576"/>
            <a:ext cx="9151737" cy="1280890"/>
          </a:xfrm>
        </p:spPr>
        <p:txBody>
          <a:bodyPr/>
          <a:lstStyle/>
          <a:p>
            <a:r>
              <a:rPr lang="en-US" dirty="0" smtClean="0"/>
              <a:t>What is Dynamic NAT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9529" y="1618398"/>
            <a:ext cx="8915400" cy="504228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 smtClean="0"/>
              <a:t>Dynamic </a:t>
            </a:r>
            <a:r>
              <a:rPr lang="en-US" sz="2400" dirty="0" smtClean="0"/>
              <a:t>NAT </a:t>
            </a:r>
            <a:r>
              <a:rPr lang="en-US" sz="2400" dirty="0"/>
              <a:t>gives you the ability to map an unregistered IP address to a registered IP address from out of a pool of registered IP addresses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 We don't need to statically configure our router to map each </a:t>
            </a:r>
            <a:r>
              <a:rPr lang="en-US" sz="2400" dirty="0"/>
              <a:t>inside address to an individual outside address as </a:t>
            </a:r>
            <a:r>
              <a:rPr lang="en-US" sz="2400" dirty="0" smtClean="0"/>
              <a:t>we </a:t>
            </a:r>
            <a:r>
              <a:rPr lang="en-US" sz="2400" dirty="0"/>
              <a:t>would using static </a:t>
            </a:r>
            <a:r>
              <a:rPr lang="en-US" sz="2400" dirty="0" smtClean="0"/>
              <a:t>NAT</a:t>
            </a:r>
            <a:r>
              <a:rPr lang="en-US" sz="2400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 Dynamic </a:t>
            </a:r>
            <a:r>
              <a:rPr lang="en-US" sz="2400" dirty="0"/>
              <a:t>NAT is mostly used when inside users needs to access outside resources. </a:t>
            </a:r>
            <a:endParaRPr lang="en-US" sz="2400" dirty="0"/>
          </a:p>
          <a:p>
            <a:pPr>
              <a:buFont typeface="Wingdings" panose="05000000000000000000" pitchFamily="2" charset="2"/>
              <a:buChar char="v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70179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051" y="596814"/>
            <a:ext cx="8911687" cy="1280890"/>
          </a:xfrm>
        </p:spPr>
        <p:txBody>
          <a:bodyPr/>
          <a:lstStyle/>
          <a:p>
            <a:r>
              <a:rPr lang="en-US" dirty="0" smtClean="0"/>
              <a:t>How to Setup Dynamic NAT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235" y="3526085"/>
            <a:ext cx="6049219" cy="3458058"/>
          </a:xfrm>
        </p:spPr>
      </p:pic>
      <p:sp>
        <p:nvSpPr>
          <p:cNvPr id="6" name="TextBox 5"/>
          <p:cNvSpPr txBox="1"/>
          <p:nvPr/>
        </p:nvSpPr>
        <p:spPr>
          <a:xfrm>
            <a:off x="1097280" y="1340755"/>
            <a:ext cx="1018123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  </a:t>
            </a:r>
            <a:r>
              <a:rPr lang="en-US" sz="2400" dirty="0" smtClean="0"/>
              <a:t>Syntax</a:t>
            </a:r>
            <a:r>
              <a:rPr lang="en-US" sz="2000" dirty="0" smtClean="0"/>
              <a:t>  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/>
              <a:t>(</a:t>
            </a:r>
            <a:r>
              <a:rPr lang="en-US" sz="2000" dirty="0" err="1"/>
              <a:t>Config</a:t>
            </a:r>
            <a:r>
              <a:rPr lang="en-US" sz="2000" dirty="0"/>
              <a:t>) # </a:t>
            </a:r>
            <a:r>
              <a:rPr lang="en-US" sz="2000" dirty="0" smtClean="0"/>
              <a:t>access-list &lt;ACL-No&gt;permit&lt;NET.ID&gt; &lt;WCM&gt;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/>
              <a:t>(</a:t>
            </a:r>
            <a:r>
              <a:rPr lang="en-US" sz="2000" dirty="0" err="1" smtClean="0"/>
              <a:t>Config</a:t>
            </a:r>
            <a:r>
              <a:rPr lang="en-US" sz="2000" dirty="0" smtClean="0"/>
              <a:t>) #</a:t>
            </a:r>
            <a:r>
              <a:rPr lang="en-US" sz="2000" dirty="0"/>
              <a:t> </a:t>
            </a:r>
            <a:r>
              <a:rPr lang="en-US" sz="2000" dirty="0" err="1" smtClean="0"/>
              <a:t>ip</a:t>
            </a:r>
            <a:r>
              <a:rPr lang="en-US" sz="2000" dirty="0" smtClean="0"/>
              <a:t> </a:t>
            </a:r>
            <a:r>
              <a:rPr lang="en-US" sz="2000" dirty="0" err="1" smtClean="0"/>
              <a:t>nat</a:t>
            </a:r>
            <a:r>
              <a:rPr lang="en-US" sz="2000" dirty="0" smtClean="0"/>
              <a:t> pool &lt;NAME&gt; &lt;starting public IP&gt; &lt;end public IP&gt; </a:t>
            </a:r>
            <a:r>
              <a:rPr lang="en-US" sz="2000" dirty="0" err="1" smtClean="0"/>
              <a:t>netmask</a:t>
            </a:r>
            <a:r>
              <a:rPr lang="en-US" sz="2000" dirty="0"/>
              <a:t> </a:t>
            </a:r>
            <a:r>
              <a:rPr lang="en-US" sz="2000" dirty="0" smtClean="0"/>
              <a:t>&lt;mask</a:t>
            </a:r>
            <a:r>
              <a:rPr lang="en-US" sz="2000" dirty="0" smtClean="0"/>
              <a:t>&gt;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/>
              <a:t>(</a:t>
            </a:r>
            <a:r>
              <a:rPr lang="en-US" sz="2000" dirty="0" err="1"/>
              <a:t>Config</a:t>
            </a:r>
            <a:r>
              <a:rPr lang="en-US" sz="2000" dirty="0"/>
              <a:t>) # </a:t>
            </a:r>
            <a:r>
              <a:rPr lang="en-US" sz="2000" dirty="0" err="1" smtClean="0"/>
              <a:t>ip</a:t>
            </a:r>
            <a:r>
              <a:rPr lang="en-US" sz="2000" dirty="0" smtClean="0"/>
              <a:t> </a:t>
            </a:r>
            <a:r>
              <a:rPr lang="en-US" sz="2000" dirty="0" err="1" smtClean="0"/>
              <a:t>nat</a:t>
            </a:r>
            <a:r>
              <a:rPr lang="en-US" sz="2000" dirty="0" smtClean="0"/>
              <a:t> inside source list &lt;ACL-NO&gt; pool &lt;NAME&gt;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3037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7039" y="499938"/>
            <a:ext cx="11586949" cy="597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	</a:t>
            </a:r>
          </a:p>
          <a:p>
            <a:r>
              <a:rPr lang="en-US" sz="2800" dirty="0">
                <a:solidFill>
                  <a:srgbClr val="FF0000"/>
                </a:solidFill>
              </a:rPr>
              <a:t>Configuration of </a:t>
            </a:r>
            <a:r>
              <a:rPr lang="en-US" sz="2800" dirty="0" smtClean="0">
                <a:solidFill>
                  <a:srgbClr val="FF0000"/>
                </a:solidFill>
              </a:rPr>
              <a:t>Dynamic </a:t>
            </a:r>
            <a:r>
              <a:rPr lang="en-US" sz="2800" dirty="0">
                <a:solidFill>
                  <a:srgbClr val="FF0000"/>
                </a:solidFill>
              </a:rPr>
              <a:t>NAT	</a:t>
            </a:r>
            <a:r>
              <a:rPr lang="en-US" sz="2000" dirty="0">
                <a:solidFill>
                  <a:srgbClr val="FF0000"/>
                </a:solidFill>
              </a:rPr>
              <a:t>	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/>
              <a:t>R-1</a:t>
            </a:r>
            <a:r>
              <a:rPr lang="en-US" sz="2000" dirty="0" smtClean="0"/>
              <a:t>(</a:t>
            </a:r>
            <a:r>
              <a:rPr lang="en-US" sz="2000" dirty="0" err="1" smtClean="0"/>
              <a:t>Config</a:t>
            </a:r>
            <a:r>
              <a:rPr lang="en-US" sz="2000" dirty="0"/>
              <a:t>) # access-list </a:t>
            </a:r>
            <a:r>
              <a:rPr lang="en-US" sz="2000" dirty="0" smtClean="0"/>
              <a:t>55 permit 192.168.1.0  0.0.0.255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R-1</a:t>
            </a:r>
            <a:r>
              <a:rPr lang="en-US" sz="2000" dirty="0" smtClean="0"/>
              <a:t>(</a:t>
            </a:r>
            <a:r>
              <a:rPr lang="en-US" sz="2000" dirty="0" err="1" smtClean="0"/>
              <a:t>Config</a:t>
            </a:r>
            <a:r>
              <a:rPr lang="en-US" sz="2000" dirty="0"/>
              <a:t>) # </a:t>
            </a:r>
            <a:r>
              <a:rPr lang="en-US" sz="2000" dirty="0" err="1"/>
              <a:t>ip</a:t>
            </a:r>
            <a:r>
              <a:rPr lang="en-US" sz="2000" dirty="0"/>
              <a:t> </a:t>
            </a:r>
            <a:r>
              <a:rPr lang="en-US" sz="2000" dirty="0" err="1"/>
              <a:t>nat</a:t>
            </a:r>
            <a:r>
              <a:rPr lang="en-US" sz="2000" dirty="0"/>
              <a:t> pool </a:t>
            </a:r>
            <a:r>
              <a:rPr lang="en-US" sz="2000" dirty="0" smtClean="0"/>
              <a:t>CCNA 50.1.1.1 50.1.1.200  </a:t>
            </a:r>
            <a:r>
              <a:rPr lang="en-US" sz="2000" dirty="0" err="1"/>
              <a:t>netmask</a:t>
            </a:r>
            <a:r>
              <a:rPr lang="en-US" sz="2000" dirty="0"/>
              <a:t>  </a:t>
            </a:r>
            <a:r>
              <a:rPr lang="en-US" sz="2000" dirty="0" smtClean="0"/>
              <a:t>255.255.255.0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R-1</a:t>
            </a:r>
            <a:r>
              <a:rPr lang="en-US" sz="2000" dirty="0" smtClean="0"/>
              <a:t>(</a:t>
            </a:r>
            <a:r>
              <a:rPr lang="en-US" sz="2000" dirty="0" err="1" smtClean="0"/>
              <a:t>Config</a:t>
            </a:r>
            <a:r>
              <a:rPr lang="en-US" sz="2000" dirty="0"/>
              <a:t>) # </a:t>
            </a:r>
            <a:r>
              <a:rPr lang="en-US" sz="2000" dirty="0" err="1"/>
              <a:t>ip</a:t>
            </a:r>
            <a:r>
              <a:rPr lang="en-US" sz="2000" dirty="0"/>
              <a:t> </a:t>
            </a:r>
            <a:r>
              <a:rPr lang="en-US" sz="2000" dirty="0" err="1"/>
              <a:t>nat</a:t>
            </a:r>
            <a:r>
              <a:rPr lang="en-US" sz="2000" dirty="0"/>
              <a:t> inside source list </a:t>
            </a:r>
            <a:r>
              <a:rPr lang="en-US" sz="2000" dirty="0" smtClean="0"/>
              <a:t>55 </a:t>
            </a:r>
            <a:r>
              <a:rPr lang="en-US" sz="2000" dirty="0"/>
              <a:t>pool </a:t>
            </a:r>
            <a:r>
              <a:rPr lang="en-US" sz="2000" dirty="0" smtClean="0"/>
              <a:t>CCNA</a:t>
            </a:r>
            <a:endParaRPr lang="en-US" sz="2000" dirty="0"/>
          </a:p>
          <a:p>
            <a:endParaRPr lang="en-US" sz="2000" b="1" dirty="0"/>
          </a:p>
          <a:p>
            <a:endParaRPr lang="en-US" sz="2000" dirty="0"/>
          </a:p>
          <a:p>
            <a:r>
              <a:rPr lang="en-US" sz="2800" b="1" dirty="0"/>
              <a:t>Implementation</a:t>
            </a:r>
          </a:p>
          <a:p>
            <a:endParaRPr lang="en-US" sz="2000" b="1" dirty="0"/>
          </a:p>
          <a:p>
            <a:r>
              <a:rPr lang="en-US" sz="2000" dirty="0"/>
              <a:t>R-1(</a:t>
            </a:r>
            <a:r>
              <a:rPr lang="en-US" sz="2000" dirty="0" err="1"/>
              <a:t>config</a:t>
            </a:r>
            <a:r>
              <a:rPr lang="en-US" sz="2000" dirty="0"/>
              <a:t>) # </a:t>
            </a:r>
            <a:r>
              <a:rPr lang="en-US" sz="2000" b="1" dirty="0"/>
              <a:t>interface </a:t>
            </a:r>
            <a:r>
              <a:rPr lang="en-US" sz="2000" b="1" dirty="0" err="1"/>
              <a:t>fastEthernet</a:t>
            </a:r>
            <a:r>
              <a:rPr lang="en-US" sz="2000" b="1" dirty="0"/>
              <a:t> 0/0</a:t>
            </a:r>
          </a:p>
          <a:p>
            <a:r>
              <a:rPr lang="en-US" sz="2000" dirty="0"/>
              <a:t>R-1(</a:t>
            </a:r>
            <a:r>
              <a:rPr lang="en-US" sz="2000" dirty="0" err="1"/>
              <a:t>config</a:t>
            </a:r>
            <a:r>
              <a:rPr lang="en-US" sz="2000" dirty="0"/>
              <a:t>-if) # </a:t>
            </a:r>
            <a:r>
              <a:rPr lang="en-US" sz="2000" dirty="0" err="1">
                <a:solidFill>
                  <a:srgbClr val="FF0000"/>
                </a:solidFill>
              </a:rPr>
              <a:t>ip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nat</a:t>
            </a:r>
            <a:r>
              <a:rPr lang="en-US" sz="2000" dirty="0">
                <a:solidFill>
                  <a:srgbClr val="FF0000"/>
                </a:solidFill>
              </a:rPr>
              <a:t> inside</a:t>
            </a:r>
          </a:p>
          <a:p>
            <a:r>
              <a:rPr lang="en-US" sz="2000" dirty="0"/>
              <a:t>R-1(</a:t>
            </a:r>
            <a:r>
              <a:rPr lang="en-US" sz="2000" dirty="0" err="1"/>
              <a:t>config</a:t>
            </a:r>
            <a:r>
              <a:rPr lang="en-US" sz="2000" dirty="0"/>
              <a:t>-if) #</a:t>
            </a:r>
            <a:r>
              <a:rPr lang="en-US" sz="2000" b="1" dirty="0"/>
              <a:t> exit</a:t>
            </a:r>
            <a:r>
              <a:rPr lang="en-US" sz="2000" dirty="0"/>
              <a:t>	</a:t>
            </a:r>
            <a:r>
              <a:rPr lang="en-US" sz="2000" dirty="0" smtClean="0">
                <a:solidFill>
                  <a:srgbClr val="0070C0"/>
                </a:solidFill>
              </a:rPr>
              <a:t>(</a:t>
            </a:r>
            <a:r>
              <a:rPr lang="en-US" sz="2000" dirty="0">
                <a:solidFill>
                  <a:srgbClr val="0070C0"/>
                </a:solidFill>
              </a:rPr>
              <a:t>interface facing towards LAN</a:t>
            </a:r>
            <a:r>
              <a:rPr lang="en-US" sz="2000" dirty="0" smtClean="0">
                <a:solidFill>
                  <a:srgbClr val="0070C0"/>
                </a:solidFill>
              </a:rPr>
              <a:t>)</a:t>
            </a:r>
          </a:p>
          <a:p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/>
              <a:t>R-1(</a:t>
            </a:r>
            <a:r>
              <a:rPr lang="en-US" sz="2000" dirty="0" err="1"/>
              <a:t>config</a:t>
            </a:r>
            <a:r>
              <a:rPr lang="en-US" sz="2000" dirty="0"/>
              <a:t>) # </a:t>
            </a:r>
            <a:r>
              <a:rPr lang="en-US" sz="2000" b="1" dirty="0" err="1"/>
              <a:t>ip</a:t>
            </a:r>
            <a:r>
              <a:rPr lang="en-US" sz="2000" b="1" dirty="0"/>
              <a:t> interface serial 0/0</a:t>
            </a:r>
          </a:p>
          <a:p>
            <a:r>
              <a:rPr lang="en-US" sz="2000" dirty="0"/>
              <a:t>R-1(</a:t>
            </a:r>
            <a:r>
              <a:rPr lang="en-US" sz="2000" dirty="0" err="1"/>
              <a:t>config</a:t>
            </a:r>
            <a:r>
              <a:rPr lang="en-US" sz="2000" dirty="0"/>
              <a:t>-if) # </a:t>
            </a:r>
            <a:r>
              <a:rPr lang="en-US" sz="2000" dirty="0" err="1">
                <a:solidFill>
                  <a:srgbClr val="FF0000"/>
                </a:solidFill>
              </a:rPr>
              <a:t>ip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nat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outside   </a:t>
            </a:r>
            <a:r>
              <a:rPr lang="en-US" sz="2000" dirty="0" smtClean="0">
                <a:solidFill>
                  <a:srgbClr val="0070C0"/>
                </a:solidFill>
              </a:rPr>
              <a:t>(interface </a:t>
            </a:r>
            <a:r>
              <a:rPr lang="en-US" sz="2000" dirty="0">
                <a:solidFill>
                  <a:srgbClr val="0070C0"/>
                </a:solidFill>
              </a:rPr>
              <a:t>facing towards </a:t>
            </a:r>
            <a:r>
              <a:rPr lang="en-US" sz="2000" dirty="0" smtClean="0">
                <a:solidFill>
                  <a:srgbClr val="0070C0"/>
                </a:solidFill>
              </a:rPr>
              <a:t>ISP)</a:t>
            </a:r>
            <a:endParaRPr lang="en-US" sz="2000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27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3274" y="635267"/>
            <a:ext cx="11382233" cy="1450757"/>
          </a:xfrm>
        </p:spPr>
        <p:txBody>
          <a:bodyPr/>
          <a:lstStyle/>
          <a:p>
            <a:r>
              <a:rPr lang="en-US" dirty="0" smtClean="0"/>
              <a:t>Generate </a:t>
            </a:r>
            <a:r>
              <a:rPr lang="en-US" dirty="0"/>
              <a:t>s</a:t>
            </a:r>
            <a:r>
              <a:rPr lang="en-US" dirty="0" smtClean="0"/>
              <a:t>ome traffic from inside LAN devices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48" y="2053312"/>
            <a:ext cx="3542739" cy="3295626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893" y="2039849"/>
            <a:ext cx="3474777" cy="329562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881" y="2043762"/>
            <a:ext cx="3235720" cy="324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53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3436" y="624110"/>
            <a:ext cx="9622371" cy="1280890"/>
          </a:xfrm>
        </p:spPr>
        <p:txBody>
          <a:bodyPr/>
          <a:lstStyle/>
          <a:p>
            <a:r>
              <a:rPr lang="en-US" dirty="0" smtClean="0"/>
              <a:t>Show IP NAT Translations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120" y="1697585"/>
            <a:ext cx="7738280" cy="443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88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5309" y="624110"/>
            <a:ext cx="8687858" cy="1280890"/>
          </a:xfrm>
        </p:spPr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1480" y="1669575"/>
            <a:ext cx="8915400" cy="47994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/>
              <a:t> What is NAT?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/>
              <a:t> Why NAT</a:t>
            </a:r>
            <a:r>
              <a:rPr lang="en-US" sz="2800" dirty="0" smtClean="0"/>
              <a:t>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/>
              <a:t> Purposes of NAT</a:t>
            </a:r>
            <a:endParaRPr lang="en-US" sz="28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/>
              <a:t> Types of NAT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/>
              <a:t> NAT Terms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/>
              <a:t> Demo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4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3061" y="596815"/>
            <a:ext cx="10036831" cy="1280890"/>
          </a:xfrm>
        </p:spPr>
        <p:txBody>
          <a:bodyPr/>
          <a:lstStyle/>
          <a:p>
            <a:r>
              <a:rPr lang="en-US" dirty="0" smtClean="0"/>
              <a:t>Debug I</a:t>
            </a:r>
            <a:r>
              <a:rPr lang="en-US" dirty="0"/>
              <a:t>P</a:t>
            </a:r>
            <a:r>
              <a:rPr lang="en-US" dirty="0" smtClean="0"/>
              <a:t> NAT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484" y="1596788"/>
            <a:ext cx="6987653" cy="444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52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7934" y="624110"/>
            <a:ext cx="9765168" cy="1280890"/>
          </a:xfrm>
        </p:spPr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hat is PAT?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2609" y="1905000"/>
            <a:ext cx="8915400" cy="3777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/>
              <a:t> Port Address Translation is </a:t>
            </a:r>
            <a:r>
              <a:rPr lang="en-US" sz="2800" dirty="0"/>
              <a:t>a form of dynamic NAT that maps multiple unregistered IP addresses to a single registered IP address (many-to-one) by using different source </a:t>
            </a:r>
            <a:r>
              <a:rPr lang="en-US" sz="2800" dirty="0" smtClean="0"/>
              <a:t>ports</a:t>
            </a:r>
            <a:r>
              <a:rPr lang="en-US" sz="2800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8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/>
              <a:t> Major </a:t>
            </a:r>
            <a:r>
              <a:rPr lang="en-US" sz="2800" dirty="0"/>
              <a:t>difference between NAT and PAT is In NAT Only IP addresses are translated (not port numbers).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4258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9845" y="557217"/>
            <a:ext cx="8911687" cy="1280890"/>
          </a:xfrm>
        </p:spPr>
        <p:txBody>
          <a:bodyPr/>
          <a:lstStyle/>
          <a:p>
            <a:r>
              <a:rPr lang="en-US" dirty="0" smtClean="0"/>
              <a:t>How to Setup PAT NAT?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530" y="3399942"/>
            <a:ext cx="6049219" cy="3458058"/>
          </a:xfrm>
        </p:spPr>
      </p:pic>
      <p:sp>
        <p:nvSpPr>
          <p:cNvPr id="6" name="TextBox 5"/>
          <p:cNvSpPr txBox="1"/>
          <p:nvPr/>
        </p:nvSpPr>
        <p:spPr>
          <a:xfrm>
            <a:off x="797029" y="1368617"/>
            <a:ext cx="101812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Syntax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(</a:t>
            </a:r>
            <a:r>
              <a:rPr lang="en-US" dirty="0" err="1"/>
              <a:t>Config</a:t>
            </a:r>
            <a:r>
              <a:rPr lang="en-US" dirty="0"/>
              <a:t>) # </a:t>
            </a:r>
            <a:r>
              <a:rPr lang="en-US" dirty="0" smtClean="0"/>
              <a:t>access-list &lt;ACL-No&gt; permit &lt;NET.ID&gt; &lt;WCM&gt;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(</a:t>
            </a:r>
            <a:r>
              <a:rPr lang="en-US" dirty="0" err="1" smtClean="0"/>
              <a:t>Config</a:t>
            </a:r>
            <a:r>
              <a:rPr lang="en-US" dirty="0" smtClean="0"/>
              <a:t>) #</a:t>
            </a:r>
            <a:r>
              <a:rPr lang="en-US" dirty="0"/>
              <a:t> </a:t>
            </a:r>
            <a:r>
              <a:rPr lang="en-US" dirty="0" err="1" smtClean="0"/>
              <a:t>ip</a:t>
            </a:r>
            <a:r>
              <a:rPr lang="en-US" dirty="0" smtClean="0"/>
              <a:t> </a:t>
            </a:r>
            <a:r>
              <a:rPr lang="en-US" dirty="0" err="1" smtClean="0"/>
              <a:t>nat</a:t>
            </a:r>
            <a:r>
              <a:rPr lang="en-US" dirty="0" smtClean="0"/>
              <a:t> inside pool &lt;NAME&gt; &lt;starting public IP&gt; &lt;end public IP&gt; </a:t>
            </a:r>
            <a:r>
              <a:rPr lang="en-US" dirty="0" err="1" smtClean="0"/>
              <a:t>netmask</a:t>
            </a:r>
            <a:r>
              <a:rPr lang="en-US" dirty="0" smtClean="0"/>
              <a:t> &lt;mask&gt;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(</a:t>
            </a:r>
            <a:r>
              <a:rPr lang="en-US" dirty="0" err="1"/>
              <a:t>Config</a:t>
            </a:r>
            <a:r>
              <a:rPr lang="en-US" dirty="0"/>
              <a:t>) # </a:t>
            </a:r>
            <a:r>
              <a:rPr lang="en-US" dirty="0" err="1" smtClean="0"/>
              <a:t>ip</a:t>
            </a:r>
            <a:r>
              <a:rPr lang="en-US" dirty="0" smtClean="0"/>
              <a:t> </a:t>
            </a:r>
            <a:r>
              <a:rPr lang="en-US" dirty="0" err="1" smtClean="0"/>
              <a:t>nat</a:t>
            </a:r>
            <a:r>
              <a:rPr lang="en-US" dirty="0" smtClean="0"/>
              <a:t> inside source list &lt;ACL-NO&gt; pool &lt;NAME&gt; </a:t>
            </a:r>
            <a:r>
              <a:rPr lang="en-US" dirty="0" smtClean="0">
                <a:solidFill>
                  <a:srgbClr val="FF0000"/>
                </a:solidFill>
              </a:rPr>
              <a:t>overload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89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24047" y="519046"/>
            <a:ext cx="11586949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	</a:t>
            </a:r>
          </a:p>
          <a:p>
            <a:r>
              <a:rPr lang="en-US" sz="2800" dirty="0">
                <a:solidFill>
                  <a:srgbClr val="FF0000"/>
                </a:solidFill>
              </a:rPr>
              <a:t>Configuration of </a:t>
            </a:r>
            <a:r>
              <a:rPr lang="en-US" sz="2800" dirty="0" smtClean="0">
                <a:solidFill>
                  <a:srgbClr val="FF0000"/>
                </a:solidFill>
              </a:rPr>
              <a:t>Port Address Translation </a:t>
            </a:r>
            <a:r>
              <a:rPr lang="en-US" sz="2800" dirty="0">
                <a:solidFill>
                  <a:srgbClr val="FF0000"/>
                </a:solidFill>
              </a:rPr>
              <a:t>NAT</a:t>
            </a:r>
            <a:r>
              <a:rPr lang="en-US" sz="2000" dirty="0">
                <a:solidFill>
                  <a:srgbClr val="FF0000"/>
                </a:solidFill>
              </a:rPr>
              <a:t>		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/>
              <a:t>R-1</a:t>
            </a:r>
            <a:r>
              <a:rPr lang="en-US" sz="2000" dirty="0" smtClean="0"/>
              <a:t>(</a:t>
            </a:r>
            <a:r>
              <a:rPr lang="en-US" sz="2000" dirty="0" err="1" smtClean="0"/>
              <a:t>Config</a:t>
            </a:r>
            <a:r>
              <a:rPr lang="en-US" sz="2000" dirty="0"/>
              <a:t>) # access-list </a:t>
            </a:r>
            <a:r>
              <a:rPr lang="en-US" sz="2000" dirty="0" smtClean="0"/>
              <a:t>55 permit 192.168.1.0  0.0.0.255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R-1</a:t>
            </a:r>
            <a:r>
              <a:rPr lang="en-US" sz="2000" dirty="0" smtClean="0"/>
              <a:t>(</a:t>
            </a:r>
            <a:r>
              <a:rPr lang="en-US" sz="2000" dirty="0" err="1" smtClean="0"/>
              <a:t>Config</a:t>
            </a:r>
            <a:r>
              <a:rPr lang="en-US" sz="2000" dirty="0"/>
              <a:t>) # </a:t>
            </a:r>
            <a:r>
              <a:rPr lang="en-US" sz="2000" dirty="0" err="1"/>
              <a:t>ip</a:t>
            </a:r>
            <a:r>
              <a:rPr lang="en-US" sz="2000" dirty="0"/>
              <a:t> </a:t>
            </a:r>
            <a:r>
              <a:rPr lang="en-US" sz="2000" dirty="0" err="1"/>
              <a:t>nat</a:t>
            </a:r>
            <a:r>
              <a:rPr lang="en-US" sz="2000" dirty="0"/>
              <a:t> pool </a:t>
            </a:r>
            <a:r>
              <a:rPr lang="en-US" sz="2000" dirty="0" smtClean="0"/>
              <a:t>CCNA 50.1.1.1 50.1.1.200  </a:t>
            </a:r>
            <a:r>
              <a:rPr lang="en-US" sz="2000" dirty="0" err="1"/>
              <a:t>netmask</a:t>
            </a:r>
            <a:r>
              <a:rPr lang="en-US" sz="2000" dirty="0"/>
              <a:t>  </a:t>
            </a:r>
            <a:r>
              <a:rPr lang="en-US" sz="2000" dirty="0" smtClean="0"/>
              <a:t>255.255.255.0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R-1</a:t>
            </a:r>
            <a:r>
              <a:rPr lang="en-US" sz="2000" dirty="0" smtClean="0"/>
              <a:t>(</a:t>
            </a:r>
            <a:r>
              <a:rPr lang="en-US" sz="2000" dirty="0" err="1" smtClean="0"/>
              <a:t>Config</a:t>
            </a:r>
            <a:r>
              <a:rPr lang="en-US" sz="2000" dirty="0"/>
              <a:t>) # </a:t>
            </a:r>
            <a:r>
              <a:rPr lang="en-US" sz="2000" dirty="0" err="1"/>
              <a:t>ip</a:t>
            </a:r>
            <a:r>
              <a:rPr lang="en-US" sz="2000" dirty="0"/>
              <a:t> </a:t>
            </a:r>
            <a:r>
              <a:rPr lang="en-US" sz="2000" dirty="0" err="1"/>
              <a:t>nat</a:t>
            </a:r>
            <a:r>
              <a:rPr lang="en-US" sz="2000" dirty="0"/>
              <a:t> inside source list </a:t>
            </a:r>
            <a:r>
              <a:rPr lang="en-US" sz="2000" dirty="0" smtClean="0"/>
              <a:t>55 </a:t>
            </a:r>
            <a:r>
              <a:rPr lang="en-US" sz="2000" dirty="0"/>
              <a:t>pool </a:t>
            </a:r>
            <a:r>
              <a:rPr lang="en-US" sz="2000" dirty="0" smtClean="0"/>
              <a:t>CCNA  overload</a:t>
            </a:r>
            <a:endParaRPr lang="en-US" sz="2000" dirty="0"/>
          </a:p>
          <a:p>
            <a:endParaRPr lang="en-US" sz="2000" b="1" dirty="0"/>
          </a:p>
          <a:p>
            <a:endParaRPr lang="en-US" sz="2000" dirty="0"/>
          </a:p>
          <a:p>
            <a:r>
              <a:rPr lang="en-US" sz="2800" b="1" dirty="0"/>
              <a:t>Implementation</a:t>
            </a:r>
          </a:p>
          <a:p>
            <a:endParaRPr lang="en-US" sz="2000" b="1" dirty="0"/>
          </a:p>
          <a:p>
            <a:r>
              <a:rPr lang="en-US" sz="2000" dirty="0"/>
              <a:t>R-1(</a:t>
            </a:r>
            <a:r>
              <a:rPr lang="en-US" sz="2000" dirty="0" err="1"/>
              <a:t>config</a:t>
            </a:r>
            <a:r>
              <a:rPr lang="en-US" sz="2000" dirty="0"/>
              <a:t>) # </a:t>
            </a:r>
            <a:r>
              <a:rPr lang="en-US" sz="2000" b="1" dirty="0"/>
              <a:t>interface </a:t>
            </a:r>
            <a:r>
              <a:rPr lang="en-US" sz="2000" b="1" dirty="0" err="1"/>
              <a:t>fastEthernet</a:t>
            </a:r>
            <a:r>
              <a:rPr lang="en-US" sz="2000" b="1" dirty="0"/>
              <a:t> 0/0</a:t>
            </a:r>
          </a:p>
          <a:p>
            <a:r>
              <a:rPr lang="en-US" sz="2000" dirty="0"/>
              <a:t>R-1(</a:t>
            </a:r>
            <a:r>
              <a:rPr lang="en-US" sz="2000" dirty="0" err="1"/>
              <a:t>config</a:t>
            </a:r>
            <a:r>
              <a:rPr lang="en-US" sz="2000" dirty="0"/>
              <a:t>-if) # </a:t>
            </a:r>
            <a:r>
              <a:rPr lang="en-US" sz="2000" dirty="0" err="1">
                <a:solidFill>
                  <a:srgbClr val="FF0000"/>
                </a:solidFill>
              </a:rPr>
              <a:t>ip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nat</a:t>
            </a:r>
            <a:r>
              <a:rPr lang="en-US" sz="2000" dirty="0">
                <a:solidFill>
                  <a:srgbClr val="FF0000"/>
                </a:solidFill>
              </a:rPr>
              <a:t> inside</a:t>
            </a:r>
          </a:p>
          <a:p>
            <a:r>
              <a:rPr lang="en-US" sz="2000" dirty="0"/>
              <a:t>R-1(</a:t>
            </a:r>
            <a:r>
              <a:rPr lang="en-US" sz="2000" dirty="0" err="1"/>
              <a:t>config</a:t>
            </a:r>
            <a:r>
              <a:rPr lang="en-US" sz="2000" dirty="0"/>
              <a:t>-if) #</a:t>
            </a:r>
            <a:r>
              <a:rPr lang="en-US" sz="2000" b="1" dirty="0"/>
              <a:t> exit</a:t>
            </a:r>
            <a:r>
              <a:rPr lang="en-US" sz="2000" dirty="0"/>
              <a:t>	</a:t>
            </a:r>
            <a:r>
              <a:rPr lang="en-US" sz="2000" dirty="0" smtClean="0">
                <a:solidFill>
                  <a:srgbClr val="0070C0"/>
                </a:solidFill>
              </a:rPr>
              <a:t>(</a:t>
            </a:r>
            <a:r>
              <a:rPr lang="en-US" sz="2000" dirty="0">
                <a:solidFill>
                  <a:srgbClr val="0070C0"/>
                </a:solidFill>
              </a:rPr>
              <a:t>interface facing towards LAN</a:t>
            </a:r>
            <a:r>
              <a:rPr lang="en-US" sz="2000" dirty="0" smtClean="0">
                <a:solidFill>
                  <a:srgbClr val="0070C0"/>
                </a:solidFill>
              </a:rPr>
              <a:t>)</a:t>
            </a:r>
          </a:p>
          <a:p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/>
              <a:t>R-1(</a:t>
            </a:r>
            <a:r>
              <a:rPr lang="en-US" sz="2000" dirty="0" err="1"/>
              <a:t>config</a:t>
            </a:r>
            <a:r>
              <a:rPr lang="en-US" sz="2000" dirty="0"/>
              <a:t>) # </a:t>
            </a:r>
            <a:r>
              <a:rPr lang="en-US" sz="2000" b="1" dirty="0" err="1"/>
              <a:t>ip</a:t>
            </a:r>
            <a:r>
              <a:rPr lang="en-US" sz="2000" b="1" dirty="0"/>
              <a:t> interface serial 0/0</a:t>
            </a:r>
          </a:p>
          <a:p>
            <a:r>
              <a:rPr lang="en-US" sz="2000" dirty="0"/>
              <a:t>R-1(</a:t>
            </a:r>
            <a:r>
              <a:rPr lang="en-US" sz="2000" dirty="0" err="1"/>
              <a:t>config</a:t>
            </a:r>
            <a:r>
              <a:rPr lang="en-US" sz="2000" dirty="0"/>
              <a:t>-if) # </a:t>
            </a:r>
            <a:r>
              <a:rPr lang="en-US" sz="2000" dirty="0" err="1">
                <a:solidFill>
                  <a:srgbClr val="FF0000"/>
                </a:solidFill>
              </a:rPr>
              <a:t>ip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nat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outside   </a:t>
            </a:r>
            <a:r>
              <a:rPr lang="en-US" sz="2000" dirty="0" smtClean="0">
                <a:solidFill>
                  <a:srgbClr val="0070C0"/>
                </a:solidFill>
              </a:rPr>
              <a:t>(interface </a:t>
            </a:r>
            <a:r>
              <a:rPr lang="en-US" sz="2000" dirty="0">
                <a:solidFill>
                  <a:srgbClr val="0070C0"/>
                </a:solidFill>
              </a:rPr>
              <a:t>facing towards </a:t>
            </a:r>
            <a:r>
              <a:rPr lang="en-US" sz="2000" dirty="0" smtClean="0">
                <a:solidFill>
                  <a:srgbClr val="0070C0"/>
                </a:solidFill>
              </a:rPr>
              <a:t>ISP)</a:t>
            </a:r>
            <a:endParaRPr lang="en-US" sz="2000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8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4025" y="606392"/>
            <a:ext cx="11382233" cy="1450757"/>
          </a:xfrm>
        </p:spPr>
        <p:txBody>
          <a:bodyPr/>
          <a:lstStyle/>
          <a:p>
            <a:r>
              <a:rPr lang="en-US" dirty="0" smtClean="0"/>
              <a:t>Generate </a:t>
            </a:r>
            <a:r>
              <a:rPr lang="en-US" dirty="0"/>
              <a:t>s</a:t>
            </a:r>
            <a:r>
              <a:rPr lang="en-US" dirty="0" smtClean="0"/>
              <a:t>ome traffic from inside LAN devices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53" y="1890523"/>
            <a:ext cx="3542739" cy="3295626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090" y="1890523"/>
            <a:ext cx="3474777" cy="329562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365" y="1940612"/>
            <a:ext cx="3235720" cy="324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47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435" y="624110"/>
            <a:ext cx="9358178" cy="1280890"/>
          </a:xfrm>
        </p:spPr>
        <p:txBody>
          <a:bodyPr/>
          <a:lstStyle/>
          <a:p>
            <a:r>
              <a:rPr lang="en-US" dirty="0" smtClean="0"/>
              <a:t>Show IP NAT Translation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845" y="1559292"/>
            <a:ext cx="9114310" cy="488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9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1" y="583167"/>
            <a:ext cx="9997440" cy="1280890"/>
          </a:xfrm>
        </p:spPr>
        <p:txBody>
          <a:bodyPr/>
          <a:lstStyle/>
          <a:p>
            <a:r>
              <a:rPr lang="en-US" dirty="0" smtClean="0"/>
              <a:t>Debug IP NAT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869" y="1610436"/>
            <a:ext cx="8147713" cy="478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05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316" y="2439262"/>
            <a:ext cx="8911687" cy="1280890"/>
          </a:xfrm>
        </p:spPr>
        <p:txBody>
          <a:bodyPr>
            <a:normAutofit/>
          </a:bodyPr>
          <a:lstStyle/>
          <a:p>
            <a:r>
              <a:rPr lang="en-US" sz="6600" dirty="0" smtClean="0"/>
              <a:t>Demo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72311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237" y="733560"/>
            <a:ext cx="8510954" cy="596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23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6809" y="624110"/>
            <a:ext cx="9367804" cy="1280890"/>
          </a:xfrm>
        </p:spPr>
        <p:txBody>
          <a:bodyPr/>
          <a:lstStyle/>
          <a:p>
            <a:r>
              <a:rPr lang="en-US" dirty="0" smtClean="0"/>
              <a:t>What is NAT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60560"/>
            <a:ext cx="10058400" cy="476536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/>
              <a:t> NAT</a:t>
            </a:r>
            <a:r>
              <a:rPr lang="en-US" sz="2800" dirty="0" smtClean="0"/>
              <a:t> is the method of Translation of private IP address into public IP address</a:t>
            </a:r>
            <a:r>
              <a:rPr lang="en-US" sz="2800" dirty="0" smtClean="0"/>
              <a:t>.</a:t>
            </a:r>
            <a:endParaRPr lang="en-US" sz="28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</a:t>
            </a:r>
            <a:r>
              <a:rPr lang="en-US" sz="2800" dirty="0" smtClean="0"/>
              <a:t>In order to communicate with internet we must have registered </a:t>
            </a:r>
            <a:r>
              <a:rPr lang="en-US" sz="2800" b="1" dirty="0" smtClean="0"/>
              <a:t>public IP address</a:t>
            </a:r>
            <a:r>
              <a:rPr lang="en-US" sz="2800" dirty="0" smtClean="0"/>
              <a:t>.</a:t>
            </a:r>
            <a:endParaRPr lang="en-US" sz="28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 </a:t>
            </a:r>
            <a:r>
              <a:rPr lang="en-US" sz="2800" b="1" dirty="0"/>
              <a:t>NAT</a:t>
            </a:r>
            <a:r>
              <a:rPr lang="en-US" sz="2800" dirty="0"/>
              <a:t> helps improve security and decrease the number of IP addresses an organization needs</a:t>
            </a:r>
            <a:r>
              <a:rPr lang="en-US" sz="2800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/>
              <a:t>NAT</a:t>
            </a:r>
            <a:r>
              <a:rPr lang="en-US" sz="2800" dirty="0"/>
              <a:t> offers the dual functions of security and address conservation and is typically implemented in remote-access environments.</a:t>
            </a:r>
            <a:endParaRPr lang="en-US" sz="2800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5041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5309" y="624110"/>
            <a:ext cx="9329303" cy="1280890"/>
          </a:xfrm>
        </p:spPr>
        <p:txBody>
          <a:bodyPr/>
          <a:lstStyle/>
          <a:p>
            <a:r>
              <a:rPr lang="en-US" dirty="0" smtClean="0"/>
              <a:t>Why NAT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14914"/>
            <a:ext cx="8915400" cy="364797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/>
              <a:t> Address </a:t>
            </a:r>
            <a:r>
              <a:rPr lang="en-US" sz="2800" dirty="0"/>
              <a:t>translation was  originally developed to </a:t>
            </a:r>
            <a:r>
              <a:rPr lang="en-US" sz="2800" dirty="0" smtClean="0"/>
              <a:t>         solve </a:t>
            </a:r>
            <a:r>
              <a:rPr lang="en-US" sz="2800" dirty="0"/>
              <a:t>two problems</a:t>
            </a:r>
            <a:r>
              <a:rPr lang="en-US" sz="2800" dirty="0" smtClean="0"/>
              <a:t>:</a:t>
            </a:r>
          </a:p>
          <a:p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</a:t>
            </a:r>
            <a:r>
              <a:rPr lang="en-US" sz="2800" dirty="0" smtClean="0"/>
              <a:t>  To </a:t>
            </a:r>
            <a:r>
              <a:rPr lang="en-US" sz="2800" dirty="0" smtClean="0"/>
              <a:t>handle a shortage of IPv4 </a:t>
            </a:r>
            <a:r>
              <a:rPr lang="en-US" sz="2800" dirty="0" smtClean="0"/>
              <a:t>address.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</a:t>
            </a:r>
            <a:r>
              <a:rPr lang="en-US" sz="2800" dirty="0" smtClean="0"/>
              <a:t>Hide </a:t>
            </a:r>
            <a:r>
              <a:rPr lang="en-US" sz="2800" dirty="0" smtClean="0"/>
              <a:t>network addressing schemes.</a:t>
            </a:r>
            <a:endParaRPr lang="en-US" sz="2800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89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5685" y="624110"/>
            <a:ext cx="9338928" cy="1280890"/>
          </a:xfrm>
        </p:spPr>
        <p:txBody>
          <a:bodyPr/>
          <a:lstStyle/>
          <a:p>
            <a:r>
              <a:rPr lang="en-US" dirty="0" smtClean="0"/>
              <a:t>Purposes of NAT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1" y="1617044"/>
            <a:ext cx="10349580" cy="4515559"/>
          </a:xfrm>
        </p:spPr>
        <p:txBody>
          <a:bodyPr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v"/>
            </a:pPr>
            <a:r>
              <a:rPr lang="en-US" altLang="en-US" sz="2800" dirty="0" smtClean="0">
                <a:solidFill>
                  <a:srgbClr val="666666"/>
                </a:solidFill>
                <a:cs typeface="Arial" panose="020B0604020202020204" pitchFamily="34" charset="0"/>
              </a:rPr>
              <a:t> Provides </a:t>
            </a:r>
            <a:r>
              <a:rPr lang="en-US" altLang="en-US" sz="2800" dirty="0">
                <a:solidFill>
                  <a:srgbClr val="666666"/>
                </a:solidFill>
                <a:cs typeface="Arial" panose="020B0604020202020204" pitchFamily="34" charset="0"/>
              </a:rPr>
              <a:t>a type of </a:t>
            </a:r>
            <a:r>
              <a:rPr lang="en-US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firewall</a:t>
            </a:r>
            <a:r>
              <a:rPr lang="en-US" altLang="en-US" sz="2800" dirty="0" smtClean="0">
                <a:solidFill>
                  <a:srgbClr val="CC3300"/>
                </a:solidFill>
                <a:cs typeface="Arial" panose="020B0604020202020204" pitchFamily="34" charset="0"/>
              </a:rPr>
              <a:t> </a:t>
            </a:r>
            <a:r>
              <a:rPr lang="en-US" altLang="en-US" sz="2800" dirty="0" smtClean="0">
                <a:solidFill>
                  <a:srgbClr val="666666"/>
                </a:solidFill>
                <a:cs typeface="Arial" panose="020B0604020202020204" pitchFamily="34" charset="0"/>
              </a:rPr>
              <a:t>by </a:t>
            </a:r>
            <a:r>
              <a:rPr lang="en-US" altLang="en-US" sz="2800" dirty="0">
                <a:solidFill>
                  <a:srgbClr val="666666"/>
                </a:solidFill>
                <a:cs typeface="Arial" panose="020B0604020202020204" pitchFamily="34" charset="0"/>
              </a:rPr>
              <a:t>hiding internal IP </a:t>
            </a:r>
            <a:r>
              <a:rPr lang="en-US" altLang="en-US" sz="2800" dirty="0" smtClean="0">
                <a:solidFill>
                  <a:srgbClr val="666666"/>
                </a:solidFill>
                <a:cs typeface="Arial" panose="020B0604020202020204" pitchFamily="34" charset="0"/>
              </a:rPr>
              <a:t>   addresses.</a:t>
            </a:r>
            <a:endParaRPr lang="en-US" altLang="en-US" sz="2800" dirty="0">
              <a:solidFill>
                <a:srgbClr val="666666"/>
              </a:solidFill>
              <a:cs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v"/>
            </a:pPr>
            <a:endParaRPr lang="en-US" altLang="en-US" sz="2800" dirty="0">
              <a:solidFill>
                <a:srgbClr val="666666"/>
              </a:solidFill>
              <a:cs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v"/>
            </a:pPr>
            <a:r>
              <a:rPr lang="en-US" altLang="en-US" sz="2800" dirty="0" smtClean="0">
                <a:solidFill>
                  <a:srgbClr val="666666"/>
                </a:solidFill>
                <a:cs typeface="Arial" panose="020B0604020202020204" pitchFamily="34" charset="0"/>
              </a:rPr>
              <a:t> Enables </a:t>
            </a:r>
            <a:r>
              <a:rPr lang="en-US" altLang="en-US" sz="2800" dirty="0">
                <a:solidFill>
                  <a:srgbClr val="666666"/>
                </a:solidFill>
                <a:cs typeface="Arial" panose="020B0604020202020204" pitchFamily="34" charset="0"/>
              </a:rPr>
              <a:t>a company to use more internal IP addresses.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800" dirty="0">
                <a:solidFill>
                  <a:srgbClr val="666666"/>
                </a:solidFill>
                <a:cs typeface="Arial" panose="020B0604020202020204" pitchFamily="34" charset="0"/>
              </a:rPr>
              <a:t>   </a:t>
            </a:r>
            <a:r>
              <a:rPr lang="en-US" altLang="en-US" sz="2800" dirty="0">
                <a:solidFill>
                  <a:srgbClr val="666666"/>
                </a:solidFill>
                <a:cs typeface="Arial" panose="020B0604020202020204" pitchFamily="34" charset="0"/>
              </a:rPr>
              <a:t> </a:t>
            </a:r>
            <a:r>
              <a:rPr lang="en-US" altLang="en-US" sz="2800" dirty="0" smtClean="0">
                <a:solidFill>
                  <a:srgbClr val="666666"/>
                </a:solidFill>
                <a:cs typeface="Arial" panose="020B0604020202020204" pitchFamily="34" charset="0"/>
              </a:rPr>
              <a:t>Since </a:t>
            </a:r>
            <a:r>
              <a:rPr lang="en-US" altLang="en-US" sz="2800" dirty="0">
                <a:solidFill>
                  <a:srgbClr val="666666"/>
                </a:solidFill>
                <a:cs typeface="Arial" panose="020B0604020202020204" pitchFamily="34" charset="0"/>
              </a:rPr>
              <a:t>they're used internally only, there's no possibility of </a:t>
            </a:r>
            <a:r>
              <a:rPr lang="en-US" altLang="en-US" sz="2800" dirty="0" smtClean="0">
                <a:solidFill>
                  <a:srgbClr val="666666"/>
                </a:solidFill>
                <a:cs typeface="Arial" panose="020B0604020202020204" pitchFamily="34" charset="0"/>
              </a:rPr>
              <a:t> 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800" dirty="0" smtClean="0">
                <a:solidFill>
                  <a:srgbClr val="666666"/>
                </a:solidFill>
                <a:cs typeface="Arial" panose="020B0604020202020204" pitchFamily="34" charset="0"/>
              </a:rPr>
              <a:t>    conflict with </a:t>
            </a:r>
            <a:r>
              <a:rPr lang="en-US" altLang="en-US" sz="2800" dirty="0">
                <a:solidFill>
                  <a:srgbClr val="666666"/>
                </a:solidFill>
                <a:cs typeface="Arial" panose="020B0604020202020204" pitchFamily="34" charset="0"/>
              </a:rPr>
              <a:t>IP addresses used by other companies and </a:t>
            </a:r>
            <a:r>
              <a:rPr lang="en-US" altLang="en-US" sz="2800" dirty="0" smtClean="0">
                <a:solidFill>
                  <a:srgbClr val="666666"/>
                </a:solidFill>
                <a:cs typeface="Arial" panose="020B0604020202020204" pitchFamily="34" charset="0"/>
              </a:rPr>
              <a:t>  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800" dirty="0" smtClean="0">
                <a:solidFill>
                  <a:srgbClr val="666666"/>
                </a:solidFill>
                <a:cs typeface="Arial" panose="020B0604020202020204" pitchFamily="34" charset="0"/>
              </a:rPr>
              <a:t>    organizations</a:t>
            </a:r>
            <a:r>
              <a:rPr lang="en-US" altLang="en-US" sz="2800" dirty="0">
                <a:solidFill>
                  <a:srgbClr val="666666"/>
                </a:solidFill>
                <a:cs typeface="Arial" panose="020B0604020202020204" pitchFamily="34" charset="0"/>
              </a:rPr>
              <a:t>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2800" dirty="0">
              <a:solidFill>
                <a:srgbClr val="666666"/>
              </a:solidFill>
              <a:cs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v"/>
            </a:pPr>
            <a:r>
              <a:rPr lang="en-US" altLang="en-US" sz="2800" dirty="0" smtClean="0">
                <a:solidFill>
                  <a:srgbClr val="666666"/>
                </a:solidFill>
                <a:cs typeface="Arial" panose="020B0604020202020204" pitchFamily="34" charset="0"/>
              </a:rPr>
              <a:t> Allows </a:t>
            </a:r>
            <a:r>
              <a:rPr lang="en-US" altLang="en-US" sz="2800" dirty="0">
                <a:solidFill>
                  <a:srgbClr val="666666"/>
                </a:solidFill>
                <a:cs typeface="Arial" panose="020B0604020202020204" pitchFamily="34" charset="0"/>
              </a:rPr>
              <a:t>a company to combine multiple </a:t>
            </a:r>
            <a:r>
              <a:rPr lang="en-US" altLang="en-US" sz="2800" dirty="0" smtClean="0">
                <a:solidFill>
                  <a:srgbClr val="666666"/>
                </a:solidFill>
                <a:cs typeface="Arial" panose="020B0604020202020204" pitchFamily="34" charset="0"/>
              </a:rPr>
              <a:t>ISDN connections into </a:t>
            </a:r>
            <a:r>
              <a:rPr lang="en-US" altLang="en-US" sz="2800" dirty="0">
                <a:solidFill>
                  <a:srgbClr val="666666"/>
                </a:solidFill>
                <a:cs typeface="Arial" panose="020B0604020202020204" pitchFamily="34" charset="0"/>
              </a:rPr>
              <a:t>a single Internet connection.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00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3811" y="624110"/>
            <a:ext cx="9290801" cy="1280890"/>
          </a:xfrm>
        </p:spPr>
        <p:txBody>
          <a:bodyPr/>
          <a:lstStyle/>
          <a:p>
            <a:r>
              <a:rPr lang="en-US" dirty="0" smtClean="0"/>
              <a:t>Types of NAT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642280"/>
            <a:ext cx="8915400" cy="3777622"/>
          </a:xfrm>
        </p:spPr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800" dirty="0" smtClean="0"/>
              <a:t> Static NAT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800" dirty="0" smtClean="0"/>
              <a:t> Dynamic NAT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800" dirty="0" smtClean="0"/>
              <a:t> Port Address Translations (PAT) NAT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83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3161" y="624110"/>
            <a:ext cx="8911687" cy="1280890"/>
          </a:xfrm>
        </p:spPr>
        <p:txBody>
          <a:bodyPr/>
          <a:lstStyle/>
          <a:p>
            <a:r>
              <a:rPr lang="en-US" dirty="0" smtClean="0"/>
              <a:t>NAT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6413" y="1610963"/>
            <a:ext cx="10128199" cy="528395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The main difference between all of 4 terms :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600" b="1" dirty="0" smtClean="0"/>
              <a:t>Inside </a:t>
            </a:r>
            <a:r>
              <a:rPr lang="en-US" sz="2600" b="1" dirty="0"/>
              <a:t>local : </a:t>
            </a:r>
            <a:r>
              <a:rPr lang="en-US" sz="2600" dirty="0"/>
              <a:t>Source host inside address before translation.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600" b="1" dirty="0"/>
              <a:t>Outside local : </a:t>
            </a:r>
            <a:r>
              <a:rPr lang="en-US" sz="2600" dirty="0"/>
              <a:t>Address from which source host is known on the Internet. This is usually the address of the router connected to ISP—the actual Internet address.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600" b="1" dirty="0"/>
              <a:t>Inside global : </a:t>
            </a:r>
            <a:r>
              <a:rPr lang="en-US" sz="2600" dirty="0"/>
              <a:t>Source host address used after translation to get onto Internet. This is also the actual Internet address.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600" b="1" dirty="0"/>
              <a:t>Outside global</a:t>
            </a:r>
            <a:r>
              <a:rPr lang="en-US" sz="2600" dirty="0"/>
              <a:t> :Address of outside destination host and, again, the real Internet address.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31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3180" y="624110"/>
            <a:ext cx="2743200" cy="904439"/>
          </a:xfrm>
        </p:spPr>
        <p:txBody>
          <a:bodyPr/>
          <a:lstStyle/>
          <a:p>
            <a:pPr algn="ctr"/>
            <a:r>
              <a:rPr lang="en-US" dirty="0" smtClean="0"/>
              <a:t>Static NAT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10269"/>
            <a:ext cx="8915400" cy="3777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b="1" dirty="0" smtClean="0"/>
              <a:t> </a:t>
            </a:r>
            <a:r>
              <a:rPr lang="en-US" sz="2000" b="1" dirty="0" smtClean="0"/>
              <a:t>Static </a:t>
            </a:r>
            <a:r>
              <a:rPr lang="en-US" sz="2000" b="1" dirty="0" smtClean="0"/>
              <a:t>NAT </a:t>
            </a:r>
            <a:r>
              <a:rPr lang="en-US" sz="2000" dirty="0"/>
              <a:t>is designed to allow one-to-one mapping between local and global addresses</a:t>
            </a:r>
            <a:r>
              <a:rPr lang="en-US" sz="2000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/>
              <a:t> </a:t>
            </a:r>
            <a:r>
              <a:rPr lang="en-US" sz="2000" dirty="0" smtClean="0"/>
              <a:t>For every private IP needs on registered IP address (One : One</a:t>
            </a:r>
            <a:r>
              <a:rPr lang="en-US" sz="2000" dirty="0" smtClean="0"/>
              <a:t>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/>
              <a:t> </a:t>
            </a:r>
            <a:r>
              <a:rPr lang="en-US" sz="2000" dirty="0" smtClean="0"/>
              <a:t>Typically</a:t>
            </a:r>
            <a:r>
              <a:rPr lang="en-US" sz="2000" dirty="0"/>
              <a:t>, static translation is done for inside resources that outside </a:t>
            </a:r>
            <a:r>
              <a:rPr lang="en-US" sz="2000" dirty="0" smtClean="0"/>
              <a:t>         people </a:t>
            </a:r>
            <a:r>
              <a:rPr lang="en-US" sz="2000" dirty="0"/>
              <a:t>want to access.</a:t>
            </a: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610" y="3506476"/>
            <a:ext cx="6577472" cy="309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01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6552" y="625314"/>
            <a:ext cx="9787458" cy="1450757"/>
          </a:xfrm>
        </p:spPr>
        <p:txBody>
          <a:bodyPr/>
          <a:lstStyle/>
          <a:p>
            <a:r>
              <a:rPr lang="en-US" dirty="0" smtClean="0"/>
              <a:t>How to setup Static NAT ?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871" y="1679547"/>
            <a:ext cx="6049219" cy="3458058"/>
          </a:xfrm>
        </p:spPr>
      </p:pic>
      <p:sp>
        <p:nvSpPr>
          <p:cNvPr id="11" name="TextBox 10"/>
          <p:cNvSpPr txBox="1"/>
          <p:nvPr/>
        </p:nvSpPr>
        <p:spPr>
          <a:xfrm>
            <a:off x="1192530" y="1555845"/>
            <a:ext cx="50292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 </a:t>
            </a:r>
            <a:r>
              <a:rPr lang="en-US" sz="2000" dirty="0" smtClean="0"/>
              <a:t>Configure IP address.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000" dirty="0" smtClean="0"/>
              <a:t>Configure default route towards ISP from R1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smtClean="0"/>
              <a:t> Configure static route from ISP to public IP used for translation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591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1074</TotalTime>
  <Words>618</Words>
  <Application>Microsoft Office PowerPoint</Application>
  <PresentationFormat>Widescreen</PresentationFormat>
  <Paragraphs>158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Century Gothic</vt:lpstr>
      <vt:lpstr>Lucida Calligraphy</vt:lpstr>
      <vt:lpstr>Wingdings</vt:lpstr>
      <vt:lpstr>Wingdings 3</vt:lpstr>
      <vt:lpstr>Wisp</vt:lpstr>
      <vt:lpstr>Network Address Translations   Project no. : 12</vt:lpstr>
      <vt:lpstr>Contents</vt:lpstr>
      <vt:lpstr>What is NAT ?</vt:lpstr>
      <vt:lpstr>Why NAT ?</vt:lpstr>
      <vt:lpstr>Purposes of NAT</vt:lpstr>
      <vt:lpstr>Types of NAT</vt:lpstr>
      <vt:lpstr>NAT Terms</vt:lpstr>
      <vt:lpstr>Static NAT</vt:lpstr>
      <vt:lpstr>How to setup Static NAT ?</vt:lpstr>
      <vt:lpstr>Configure static NAT using Following Translations</vt:lpstr>
      <vt:lpstr>PowerPoint Presentation</vt:lpstr>
      <vt:lpstr>Generate some traffic from inside LAN devices</vt:lpstr>
      <vt:lpstr>Show IP NAT Translations</vt:lpstr>
      <vt:lpstr>Debug IP NAT</vt:lpstr>
      <vt:lpstr>What is Dynamic NAT</vt:lpstr>
      <vt:lpstr>How to Setup Dynamic NAT</vt:lpstr>
      <vt:lpstr>PowerPoint Presentation</vt:lpstr>
      <vt:lpstr>Generate some traffic from inside LAN devices</vt:lpstr>
      <vt:lpstr>Show IP NAT Translations</vt:lpstr>
      <vt:lpstr>Debug IP NAT</vt:lpstr>
      <vt:lpstr>What is PAT?</vt:lpstr>
      <vt:lpstr>How to Setup PAT NAT?</vt:lpstr>
      <vt:lpstr>PowerPoint Presentation</vt:lpstr>
      <vt:lpstr>Generate some traffic from inside LAN devices</vt:lpstr>
      <vt:lpstr>Show IP NAT Translation</vt:lpstr>
      <vt:lpstr>Debug IP NAT</vt:lpstr>
      <vt:lpstr>Demo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AddressTranslations</dc:title>
  <dc:creator>Patel, Anandkumar N</dc:creator>
  <cp:lastModifiedBy>Patel, Dhruva Jagdishbhai</cp:lastModifiedBy>
  <cp:revision>205</cp:revision>
  <dcterms:created xsi:type="dcterms:W3CDTF">2015-03-09T04:40:14Z</dcterms:created>
  <dcterms:modified xsi:type="dcterms:W3CDTF">2015-08-30T17:14:57Z</dcterms:modified>
</cp:coreProperties>
</file>