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96" r:id="rId5"/>
    <p:sldId id="322" r:id="rId6"/>
    <p:sldId id="324" r:id="rId7"/>
    <p:sldId id="327" r:id="rId8"/>
    <p:sldId id="328" r:id="rId9"/>
    <p:sldId id="32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91"/>
    <a:srgbClr val="B22406"/>
    <a:srgbClr val="B02406"/>
    <a:srgbClr val="32373B"/>
    <a:srgbClr val="E6E7EB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32" y="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" d="100"/>
        <a:sy n="131" d="100"/>
      </p:scale>
      <p:origin x="0" y="10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2BDAF-1D10-4F48-95F9-02ED1553F74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FB56C-8064-4250-A4A7-29398000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61157" y="298335"/>
            <a:ext cx="6847444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Helvetica Neue"/>
                <a:cs typeface="Helvetica Neue"/>
              </a:rPr>
              <a:t>VoIP</a:t>
            </a:r>
            <a:endParaRPr lang="en-US" sz="2000" dirty="0">
              <a:solidFill>
                <a:srgbClr val="C000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55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765026"/>
            <a:ext cx="9144000" cy="0"/>
          </a:xfrm>
          <a:prstGeom prst="line">
            <a:avLst/>
          </a:prstGeom>
          <a:ln>
            <a:solidFill>
              <a:srgbClr val="B2240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4720120"/>
            <a:ext cx="9144000" cy="423380"/>
          </a:xfrm>
          <a:prstGeom prst="rect">
            <a:avLst/>
          </a:prstGeom>
          <a:solidFill>
            <a:srgbClr val="B2240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27976" y="111412"/>
            <a:ext cx="0" cy="586767"/>
          </a:xfrm>
          <a:prstGeom prst="line">
            <a:avLst/>
          </a:prstGeom>
          <a:ln>
            <a:solidFill>
              <a:srgbClr val="B2240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378758" y="4835258"/>
            <a:ext cx="6534014" cy="2153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rgbClr val="B22406"/>
                </a:solidFill>
                <a:latin typeface="Helvetica Light"/>
                <a:ea typeface="+mj-ea"/>
                <a:cs typeface="+mj-cs"/>
              </a:defRPr>
            </a:lvl1pPr>
          </a:lstStyle>
          <a:p>
            <a:endParaRPr lang="en-US" sz="900" dirty="0">
              <a:solidFill>
                <a:srgbClr val="6D6D6D"/>
              </a:solidFill>
            </a:endParaRPr>
          </a:p>
        </p:txBody>
      </p:sp>
      <p:pic>
        <p:nvPicPr>
          <p:cNvPr id="2050" name="Picture 2" descr="Cal State L.A.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" y="119728"/>
            <a:ext cx="638175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974725" y="35463"/>
            <a:ext cx="1554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Department</a:t>
            </a:r>
          </a:p>
          <a:p>
            <a:r>
              <a:rPr lang="en-US" sz="1400" dirty="0" smtClean="0"/>
              <a:t>of</a:t>
            </a:r>
            <a:r>
              <a:rPr lang="en-US" sz="1400" baseline="0" dirty="0" smtClean="0"/>
              <a:t> Computer</a:t>
            </a:r>
          </a:p>
          <a:p>
            <a:r>
              <a:rPr lang="en-US" sz="1400" baseline="0" dirty="0" smtClean="0"/>
              <a:t>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2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72953" y="1123950"/>
            <a:ext cx="326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834" y="1778030"/>
            <a:ext cx="81449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Voice Over Internet Protocol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(VoIP)</a:t>
            </a:r>
          </a:p>
          <a:p>
            <a:pPr algn="ctr"/>
            <a:endParaRPr lang="en-US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Wayne Wong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15" y="1207770"/>
            <a:ext cx="70767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Demonstration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Telephone Service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VOIP call between two IP phones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494" y="1123950"/>
            <a:ext cx="7846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VoIP vs IP Telephony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Telephony turns PSTN -&gt; VoIP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VoIP messages/packet will go through OSI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Sender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message must go down to the stack at the sender from layer 7 to layer 1)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Receiver – message must go traverse up to the stack from layer 1 to layer 7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		Application		Interactive Voice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		Presentation	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Codec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		Session		RTP,RTCP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		Transport		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UDP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		Network		IP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		Data Link		Ethernet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		Physical		UTP Cat 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494" y="1123950"/>
            <a:ext cx="7846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it works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 descr="http://www.timestelecomusa.com/voip/broadbandphone/images/howitwork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33" y="1723225"/>
            <a:ext cx="571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254" y="1123950"/>
            <a:ext cx="73127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Demonstration 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Router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for Fa0/0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DHCP Pool for VOIP to assign IP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ddresses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the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phones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Telephony Service to assign number of phones and phone numbers (5)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Switch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Switch Port voice and VLAN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Phone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Two IP Phones configured – make call between phones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Will add a third IP Phone and a Sniffer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Will assign a number from the router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call again and trace the packets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255" y="1123950"/>
            <a:ext cx="81449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Features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VOIP is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 form of communication that allows you to make phone calls over a broadband internet connection instead of a typical telephone lines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E57D1C40847747B394C1474D1975CD" ma:contentTypeVersion="1" ma:contentTypeDescription="Create a new document." ma:contentTypeScope="" ma:versionID="137ca83483dbf67f5d1986d8f9379b6b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928c4c3e6c9c57bf04320bebf05aa26f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F81E15-BFC3-4B2F-A9FB-581AC707C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0DC500-3EE1-48AD-B739-C5092105FCB7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9DE159EA-9CC2-4843-9DE8-D64FFC8AB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132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2014-06-24 Roadmaps and Narratives for FY2014 Q3 Quarterlies</dc:title>
  <dc:creator>Christopher Hawley</dc:creator>
  <cp:lastModifiedBy>Wong, Wayne H (172E)</cp:lastModifiedBy>
  <cp:revision>446</cp:revision>
  <dcterms:created xsi:type="dcterms:W3CDTF">2014-05-20T17:25:06Z</dcterms:created>
  <dcterms:modified xsi:type="dcterms:W3CDTF">2015-08-27T01:03:34Z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0x010100E1E57D1C40847747B394C1474D1975CD</vt:lpwstr>
  </property>
</Properties>
</file>