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8" r:id="rId2"/>
  </p:sldMasterIdLst>
  <p:notesMasterIdLst>
    <p:notesMasterId r:id="rId34"/>
  </p:notesMasterIdLst>
  <p:sldIdLst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urav Sisodi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672F7-3E07-4300-8851-B143EE685B7E}">
  <a:tblStyle styleId="{D7A672F7-3E07-4300-8851-B143EE685B7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127" d="100"/>
          <a:sy n="127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905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7" name="Shape 1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2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4" name="Shape 1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47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0" name="Shape 1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6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Shape 1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1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" name="Shape 1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02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hape 1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8" name="Shape 1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47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5" name="Shape 1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2" name="Shape 1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0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68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39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6" name="Shape 1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368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33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25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7" name="Shape 1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58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4" name="Shape 1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1" name="Shape 1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500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8" name="Shape 1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000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5" name="Shape 1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56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2" name="Shape 1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88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9" name="Shape 1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47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4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2" name="Shape 1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9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3" name="Shape 1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0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9" name="Shape 1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01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7" name="Shape 1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1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2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0" name="Shape 1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Shape 19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936" name="Shape 19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Shape 193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939" name="Shape 19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0" name="Shape 19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904" name="Shape 190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905" name="Shape 19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Shape 19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08" name="Shape 19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Shape 19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1" name="Shape 19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2" name="Shape 19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Shape 19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5" name="Shape 19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16" name="Shape 19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17" name="Shape 19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0" name="Shape 19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Shape 19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923" name="Shape 19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924" name="Shape 19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27" name="Shape 19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Shape 192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0" name="Shape 19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931" name="Shape 19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932" name="Shape 19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3" name="Shape 19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Font typeface="Rambla"/>
              <a:buNone/>
              <a:defRPr sz="3600" b="1" i="0" u="none" strike="noStrike" cap="none" baseline="0">
                <a:solidFill>
                  <a:srgbClr val="741B47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2pPr>
            <a:lvl3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3pPr>
            <a:lvl4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4pPr>
            <a:lvl5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5pPr>
            <a:lvl6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6pPr>
            <a:lvl7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7pPr>
            <a:lvl8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8pPr>
            <a:lvl9pPr marL="0" marR="0" indent="0" algn="l" rtl="0">
              <a:spcBef>
                <a:spcPts val="0"/>
              </a:spcBef>
              <a:buClr>
                <a:srgbClr val="434343"/>
              </a:buClr>
              <a:buFont typeface="Arial"/>
              <a:buNone/>
              <a:defRPr sz="3600" b="1" i="0" u="none" strike="noStrike" cap="none" baseline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24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Font typeface="Rambla"/>
              <a:buChar char="❏"/>
              <a:defRPr sz="1800" b="0" i="0" u="none" strike="noStrike" cap="none" baseline="0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Shape 18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1" name="Shape 19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>
            <a:spLocks noGrp="1"/>
          </p:cNvSpPr>
          <p:nvPr>
            <p:ph type="title"/>
          </p:nvPr>
        </p:nvSpPr>
        <p:spPr>
          <a:xfrm>
            <a:off x="613575" y="1805547"/>
            <a:ext cx="8229600" cy="15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" sz="4800">
                <a:solidFill>
                  <a:srgbClr val="741B47"/>
                </a:solidFill>
              </a:rPr>
              <a:t>Elasticsearch</a:t>
            </a:r>
          </a:p>
          <a:p>
            <a:pPr>
              <a:spcBef>
                <a:spcPts val="0"/>
              </a:spcBef>
              <a:buNone/>
            </a:pPr>
            <a:r>
              <a:rPr lang="en" sz="4800" b="0">
                <a:solidFill>
                  <a:srgbClr val="980000"/>
                </a:solidFill>
              </a:rPr>
              <a:t>                         	</a:t>
            </a:r>
            <a:r>
              <a:rPr lang="en" sz="2400" b="0">
                <a:solidFill>
                  <a:srgbClr val="999999"/>
                </a:solidFill>
              </a:rPr>
              <a:t>By: Kumar, Rajnish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Elasticsearch Setup (Cont.)</a:t>
            </a:r>
          </a:p>
        </p:txBody>
      </p:sp>
      <p:sp>
        <p:nvSpPr>
          <p:cNvPr id="1360" name="Shape 13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Step 3: Installation: $ bin/./elasticsearch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361" name="Shape 1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75" y="1618450"/>
            <a:ext cx="5736324" cy="33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ES Configuration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❏ Each Physical server has minimum 1 master node and 3 data nodes.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Each node is configured to make use of pointer compression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Lock all memory to prevent ES memory from being swapped cut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Max file descriptors = 32k for user that run ES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Node discovery using unicast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ES Index Configuration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73" name="Shape 13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❏ Mapping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Templates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Temporal indexes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Aliases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Indexing and Querying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79" name="Shape 13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Rest API: Elasticsearch uses a Rest API for searching and storing documents.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curl -XPUT 'http://localhost:9200’ -d '{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"author": “rajnish",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"tags": ["java", "web"],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"title": “cin",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"context": ”Pvt. Ltd."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}'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Indexing: creates some internal data structures that makes the query perform better.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Querying: Based on coordinates, numeric range queries that is used to aggregate data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Kopf</a:t>
            </a:r>
          </a:p>
        </p:txBody>
      </p:sp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Kopf is a plugin which is used for elasticsearch.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It is generally used for large clusters.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It offers filters in Nodes by Name and type, indexes by Name and type.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Kopf provides access a lots of elasticsearch API features.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It also provides standardization and optimization.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It hides special indexes created internally by elasticsearch. 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It offers a JSON Editor for RESTful services.</a:t>
            </a:r>
          </a:p>
          <a:p>
            <a:pPr marL="457200" lvl="0" indent="-2286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 can retrieve information from the json object.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Kop</a:t>
            </a:r>
            <a:r>
              <a:rPr lang="en"/>
              <a:t>f (Cont..)</a:t>
            </a:r>
          </a:p>
        </p:txBody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867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2" name="Shape 1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4" y="1200150"/>
            <a:ext cx="7774569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Kopf (Cont..)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98" name="Shape 13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3448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9" name="Shape 1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49"/>
            <a:ext cx="8053754" cy="386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Kopf (Cont..)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172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06" name="Shape 1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8025"/>
            <a:ext cx="7651820" cy="38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167100" y="322325"/>
            <a:ext cx="8519700" cy="89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creating index and establishing connection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body" idx="1"/>
          </p:nvPr>
        </p:nvSpPr>
        <p:spPr>
          <a:xfrm>
            <a:off x="457200" y="1424900"/>
            <a:ext cx="8229600" cy="35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index</a:t>
            </a:r>
          </a:p>
        </p:txBody>
      </p:sp>
      <p:pic>
        <p:nvPicPr>
          <p:cNvPr id="1413" name="Shape 1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25" y="1903275"/>
            <a:ext cx="6572374" cy="27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title"/>
          </p:nvPr>
        </p:nvSpPr>
        <p:spPr>
          <a:xfrm>
            <a:off x="231600" y="265425"/>
            <a:ext cx="8680799" cy="108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creating index and establishing connection (Cont..)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457200" y="1582875"/>
            <a:ext cx="8229600" cy="329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Creating Index and setting with connection: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25" y="2006050"/>
            <a:ext cx="6489674" cy="21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What is Elasticsearch?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09" name="Shape 13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</a:t>
            </a:r>
            <a:r>
              <a:rPr lang="en" b="1">
                <a:solidFill>
                  <a:schemeClr val="dk1"/>
                </a:solidFill>
              </a:rPr>
              <a:t> Elasticsearch</a:t>
            </a:r>
            <a:r>
              <a:rPr lang="en">
                <a:solidFill>
                  <a:schemeClr val="dk1"/>
                </a:solidFill>
              </a:rPr>
              <a:t> is a great tool for document indexing and powerful full text search </a:t>
            </a: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    used for </a:t>
            </a:r>
            <a:r>
              <a:rPr lang="en" b="1">
                <a:solidFill>
                  <a:schemeClr val="dk1"/>
                </a:solidFill>
              </a:rPr>
              <a:t>Big Data Analytics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It’s JSON based Domain Specific query Language is simple and powerful, making it </a:t>
            </a: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    the defacto standard for search integration in any web app.</a:t>
            </a: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The combination of storage and querying / aggregation services makes  </a:t>
            </a:r>
          </a:p>
          <a:p>
            <a:pPr lvl="0" indent="0" algn="just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     elasticsearch  really special and distant from the “document storage only” tools.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Replacement Standardization</a:t>
            </a:r>
          </a:p>
        </p:txBody>
      </p:sp>
      <p:sp>
        <p:nvSpPr>
          <p:cNvPr id="1426" name="Shape 1426"/>
          <p:cNvSpPr txBox="1">
            <a:spLocks noGrp="1"/>
          </p:cNvSpPr>
          <p:nvPr>
            <p:ph type="body" idx="1"/>
          </p:nvPr>
        </p:nvSpPr>
        <p:spPr>
          <a:xfrm>
            <a:off x="659300" y="1299675"/>
            <a:ext cx="6569099" cy="330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7" name="Shape 1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00" y="1299775"/>
            <a:ext cx="6569200" cy="33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Standardization</a:t>
            </a:r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88899" cy="300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34" name="Shape 1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50" y="1225250"/>
            <a:ext cx="5689000" cy="29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 Standardization</a:t>
            </a:r>
          </a:p>
        </p:txBody>
      </p:sp>
      <p:sp>
        <p:nvSpPr>
          <p:cNvPr id="1440" name="Shape 14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1" name="Shape 1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17775"/>
            <a:ext cx="8229601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 Standardization</a:t>
            </a:r>
          </a:p>
        </p:txBody>
      </p:sp>
      <p:sp>
        <p:nvSpPr>
          <p:cNvPr id="1447" name="Shape 14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51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8" name="Shape 1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705167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Duplicate Standardization</a:t>
            </a:r>
          </a:p>
        </p:txBody>
      </p:sp>
      <p:sp>
        <p:nvSpPr>
          <p:cNvPr id="1454" name="Shape 14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5" name="Shape 1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86575"/>
            <a:ext cx="81771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Standardization</a:t>
            </a:r>
          </a:p>
        </p:txBody>
      </p:sp>
      <p:sp>
        <p:nvSpPr>
          <p:cNvPr id="1461" name="Shape 14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677099" cy="324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2" name="Shape 1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37" y="1220912"/>
            <a:ext cx="6677025" cy="3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Formation after Delete</a:t>
            </a:r>
          </a:p>
        </p:txBody>
      </p:sp>
      <p:sp>
        <p:nvSpPr>
          <p:cNvPr id="1468" name="Shape 14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9" name="Shape 1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200150"/>
            <a:ext cx="8229600" cy="36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>
            <a:spLocks noGrp="1"/>
          </p:cNvSpPr>
          <p:nvPr>
            <p:ph type="title"/>
          </p:nvPr>
        </p:nvSpPr>
        <p:spPr>
          <a:xfrm>
            <a:off x="622050" y="205975"/>
            <a:ext cx="80648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Fetching candidate Value</a:t>
            </a:r>
          </a:p>
        </p:txBody>
      </p:sp>
      <p:sp>
        <p:nvSpPr>
          <p:cNvPr id="1475" name="Shape 1475"/>
          <p:cNvSpPr txBox="1">
            <a:spLocks noGrp="1"/>
          </p:cNvSpPr>
          <p:nvPr>
            <p:ph type="body" idx="1"/>
          </p:nvPr>
        </p:nvSpPr>
        <p:spPr>
          <a:xfrm>
            <a:off x="622050" y="1200150"/>
            <a:ext cx="5227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76" name="Shape 1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0" y="1205625"/>
            <a:ext cx="55317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Loading Index in Cluster</a:t>
            </a:r>
          </a:p>
        </p:txBody>
      </p:sp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3" name="Shape 1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Who is using Elasticsearch?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89" name="Shape 14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172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90" name="Shape 1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172200" cy="3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Elasticsearch (Cont..)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15" name="Shape 1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389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16" name="Shape 1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389225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Advantages of Elasticsearch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Fast, Incisive Search against Large Volumes of Data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Indexing Documents to the repository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Denormalized Document Storage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Broadly Distributed and Highly Scalable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3600" b="1" dirty="0" smtClean="0">
                <a:solidFill>
                  <a:srgbClr val="C00000"/>
                </a:solidFill>
              </a:rPr>
              <a:t>Thank You</a:t>
            </a:r>
            <a:endParaRPr lang="en-US" b="1" dirty="0" smtClean="0">
              <a:solidFill>
                <a:srgbClr val="C00000"/>
              </a:solidFill>
            </a:endParaRP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7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When to use Elasticsearch?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22" name="Shape 1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algn="just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>
                <a:solidFill>
                  <a:schemeClr val="dk1"/>
                </a:solidFill>
              </a:rPr>
              <a:t>❏ Searching text and structured data (product search by name + properties)</a:t>
            </a: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>
                <a:solidFill>
                  <a:schemeClr val="dk1"/>
                </a:solidFill>
              </a:rPr>
              <a:t>❏ Data Integration</a:t>
            </a: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>
                <a:solidFill>
                  <a:schemeClr val="dk1"/>
                </a:solidFill>
              </a:rPr>
              <a:t>❏ Geo Search</a:t>
            </a: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indent="0" algn="just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JSON document storage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Basic Concepts used in Elasticsearch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28" name="Shape 1328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93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Cluster: A set of Nodes (servers) that holds all the data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Node: A single server that holds some data and participate on the cluster’s indexing 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     and querying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Index: Forget SQL Indexes. Each ES Index is a set of Documents.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Shards: A subset of Documents of an Index.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❏ Document: A JSON Object with some data.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Elasticsearch for Big Data Analytics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4" name="Shape 13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Three reasons: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It is very easy to get a toy instance of Elasticsearch running with a small sample  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dataset.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Elasticsearch JSON based query language is much easier to master than more 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complex systems like </a:t>
            </a:r>
            <a:r>
              <a:rPr lang="en" b="1">
                <a:solidFill>
                  <a:schemeClr val="dk1"/>
                </a:solidFill>
              </a:rPr>
              <a:t>Hadoop’s MapReduce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❏ Application developers are more comfortable maintaining a second Elasticsearch </a:t>
            </a:r>
          </a:p>
          <a:p>
            <a:pPr lvl="0" indent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integration over a completely new technology stack like </a:t>
            </a:r>
            <a:r>
              <a:rPr lang="en" b="1">
                <a:solidFill>
                  <a:schemeClr val="dk1"/>
                </a:solidFill>
              </a:rPr>
              <a:t>Hadoop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Elasticsearch Setup</a:t>
            </a:r>
            <a:r>
              <a:rPr lang="en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Step 1: Check Java Version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Step 2: Download from www.elasticsearch.co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Step 3: Installation: $ bin/./elasticsearch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Elasticsearch Setup (Cont.)</a:t>
            </a:r>
          </a:p>
        </p:txBody>
      </p:sp>
      <p:sp>
        <p:nvSpPr>
          <p:cNvPr id="1346" name="Shape 13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❏ Step 1: Check Java Version (Make sure java version should &gt; 1.6)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347" name="Shape 1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25" y="1873425"/>
            <a:ext cx="5093725" cy="29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Elasticsearch Setup (Cont.)</a:t>
            </a:r>
          </a:p>
        </p:txBody>
      </p:sp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❏ Step 2: Download from www.elasticsearch.co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354" name="Shape 1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5" y="1680450"/>
            <a:ext cx="7399601" cy="3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On-screen Show (16:9)</PresentationFormat>
  <Paragraphs>122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Rambla</vt:lpstr>
      <vt:lpstr>Arial</vt:lpstr>
      <vt:lpstr>Calibri</vt:lpstr>
      <vt:lpstr>light-gradient</vt:lpstr>
      <vt:lpstr>simple-light-2</vt:lpstr>
      <vt:lpstr>                Elasticsearch                           By: Kumar, Rajnish </vt:lpstr>
      <vt:lpstr>What is Elasticsearch? </vt:lpstr>
      <vt:lpstr>Elasticsearch (Cont..) </vt:lpstr>
      <vt:lpstr>When to use Elasticsearch? </vt:lpstr>
      <vt:lpstr>Basic Concepts used in Elasticsearch </vt:lpstr>
      <vt:lpstr>Elasticsearch for Big Data Analytics </vt:lpstr>
      <vt:lpstr>Elasticsearch Setup </vt:lpstr>
      <vt:lpstr>Elasticsearch Setup (Cont.)</vt:lpstr>
      <vt:lpstr>Elasticsearch Setup (Cont.)</vt:lpstr>
      <vt:lpstr>Elasticsearch Setup (Cont.)</vt:lpstr>
      <vt:lpstr>ES Configuration </vt:lpstr>
      <vt:lpstr>ES Index Configuration </vt:lpstr>
      <vt:lpstr>Indexing and Querying </vt:lpstr>
      <vt:lpstr>Kopf</vt:lpstr>
      <vt:lpstr>Kopf (Cont..)</vt:lpstr>
      <vt:lpstr>Kopf (Cont..) </vt:lpstr>
      <vt:lpstr>Kopf (Cont..) </vt:lpstr>
      <vt:lpstr>creating index and establishing connection </vt:lpstr>
      <vt:lpstr>creating index and establishing connection (Cont..) </vt:lpstr>
      <vt:lpstr>Replacement Standardization</vt:lpstr>
      <vt:lpstr>Group Standardization</vt:lpstr>
      <vt:lpstr>Name Standardization</vt:lpstr>
      <vt:lpstr>Phone Standardization</vt:lpstr>
      <vt:lpstr>Duplicate Standardization</vt:lpstr>
      <vt:lpstr>Delete Standardization</vt:lpstr>
      <vt:lpstr>Cluster Formation after Delete</vt:lpstr>
      <vt:lpstr>Fetching candidate Value</vt:lpstr>
      <vt:lpstr>Loading Index in Cluster</vt:lpstr>
      <vt:lpstr>Who is using Elasticsearch? </vt:lpstr>
      <vt:lpstr>Advantages of Elasticsearch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Elasticsearch                           By: Kumar, Rajnish </dc:title>
  <cp:lastModifiedBy>Kumar, Rajnish</cp:lastModifiedBy>
  <cp:revision>1</cp:revision>
  <cp:lastPrinted>2015-12-03T17:18:27Z</cp:lastPrinted>
  <dcterms:modified xsi:type="dcterms:W3CDTF">2015-12-03T17:19:18Z</dcterms:modified>
</cp:coreProperties>
</file>