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2" r:id="rId2"/>
    <p:sldId id="301" r:id="rId3"/>
    <p:sldId id="304" r:id="rId4"/>
    <p:sldId id="305" r:id="rId5"/>
    <p:sldId id="307" r:id="rId6"/>
    <p:sldId id="308" r:id="rId7"/>
    <p:sldId id="306" r:id="rId8"/>
    <p:sldId id="297" r:id="rId9"/>
    <p:sldId id="309" r:id="rId10"/>
    <p:sldId id="296" r:id="rId11"/>
    <p:sldId id="310" r:id="rId12"/>
    <p:sldId id="311" r:id="rId13"/>
    <p:sldId id="312" r:id="rId14"/>
    <p:sldId id="294" r:id="rId15"/>
    <p:sldId id="29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6120" autoAdjust="0"/>
  </p:normalViewPr>
  <p:slideViewPr>
    <p:cSldViewPr>
      <p:cViewPr>
        <p:scale>
          <a:sx n="80" d="100"/>
          <a:sy n="80" d="100"/>
        </p:scale>
        <p:origin x="-1728" y="-106"/>
      </p:cViewPr>
      <p:guideLst>
        <p:guide orient="horz" pos="2160"/>
        <p:guide pos="2880"/>
      </p:guideLst>
    </p:cSldViewPr>
  </p:slideViewPr>
  <p:outlineViewPr>
    <p:cViewPr>
      <p:scale>
        <a:sx n="33" d="100"/>
        <a:sy n="33" d="100"/>
      </p:scale>
      <p:origin x="0" y="121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75ECDE0-9464-4A7D-9177-8D4DBFE60EE4}" type="datetimeFigureOut">
              <a:rPr lang="en-US"/>
              <a:pPr>
                <a:defRPr/>
              </a:pPr>
              <a:t>3/20/2015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8E2EC1B-75D8-4E6F-9A9D-B7012154EBB5}" type="slidenum">
              <a:rPr lang="en-US"/>
              <a:pPr>
                <a:defRPr/>
              </a:pPr>
              <a:t>‹#›</a:t>
            </a:fld>
            <a:endParaRPr lang="en-US"/>
          </a:p>
        </p:txBody>
      </p:sp>
    </p:spTree>
    <p:extLst>
      <p:ext uri="{BB962C8B-B14F-4D97-AF65-F5344CB8AC3E}">
        <p14:creationId xmlns:p14="http://schemas.microsoft.com/office/powerpoint/2010/main" val="1167388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3"/>
          <p:cNvSpPr/>
          <p:nvPr/>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20"/>
          <p:cNvSpPr txBox="1">
            <a:spLocks noChangeArrowheads="1"/>
          </p:cNvSpPr>
          <p:nvPr/>
        </p:nvSpPr>
        <p:spPr bwMode="auto">
          <a:xfrm>
            <a:off x="304800" y="6516688"/>
            <a:ext cx="1412875" cy="123825"/>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en-US" sz="800" dirty="0">
                <a:solidFill>
                  <a:schemeClr val="accent3"/>
                </a:solidFill>
                <a:latin typeface="+mn-lt"/>
                <a:cs typeface="+mn-cs"/>
              </a:rPr>
              <a:t>© </a:t>
            </a:r>
            <a:r>
              <a:rPr lang="en-US" sz="800" dirty="0" smtClean="0">
                <a:solidFill>
                  <a:schemeClr val="accent3"/>
                </a:solidFill>
                <a:latin typeface="+mn-lt"/>
                <a:cs typeface="+mn-cs"/>
              </a:rPr>
              <a:t>Team</a:t>
            </a:r>
            <a:r>
              <a:rPr lang="en-US" sz="800" baseline="0" dirty="0" smtClean="0">
                <a:solidFill>
                  <a:schemeClr val="accent3"/>
                </a:solidFill>
                <a:latin typeface="+mn-lt"/>
                <a:cs typeface="+mn-cs"/>
              </a:rPr>
              <a:t> Lakshya-IISc </a:t>
            </a:r>
            <a:r>
              <a:rPr lang="en-US" sz="800" dirty="0" smtClean="0">
                <a:solidFill>
                  <a:schemeClr val="accent3"/>
                </a:solidFill>
                <a:latin typeface="+mn-lt"/>
                <a:cs typeface="+mn-cs"/>
              </a:rPr>
              <a:t>2015</a:t>
            </a:r>
            <a:endParaRPr lang="en-US" sz="800" dirty="0">
              <a:solidFill>
                <a:schemeClr val="accent3"/>
              </a:solidFill>
              <a:latin typeface="+mn-lt"/>
              <a:cs typeface="+mn-cs"/>
            </a:endParaRPr>
          </a:p>
        </p:txBody>
      </p:sp>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pic>
        <p:nvPicPr>
          <p:cNvPr id="39938" name="Picture 2" descr="D:\WG_Conferences\WG_to attend_JMD\JMD_WG_WG_ARF2015\Logo_of_the_American_Helicopter_Society_(AHS)_International.jpg"/>
          <p:cNvPicPr>
            <a:picLocks noChangeAspect="1" noChangeArrowheads="1"/>
          </p:cNvPicPr>
          <p:nvPr userDrawn="1"/>
        </p:nvPicPr>
        <p:blipFill>
          <a:blip r:embed="rId2" cstate="print"/>
          <a:srcRect/>
          <a:stretch>
            <a:fillRect/>
          </a:stretch>
        </p:blipFill>
        <p:spPr bwMode="auto">
          <a:xfrm>
            <a:off x="8077200" y="5791200"/>
            <a:ext cx="914400" cy="914400"/>
          </a:xfrm>
          <a:prstGeom prst="rect">
            <a:avLst/>
          </a:prstGeom>
          <a:noFill/>
        </p:spPr>
      </p:pic>
      <p:pic>
        <p:nvPicPr>
          <p:cNvPr id="39939" name="Picture 3" descr="C:\Users\Rajnish\Desktop\IISc_logo.jpg"/>
          <p:cNvPicPr>
            <a:picLocks noChangeAspect="1" noChangeArrowheads="1"/>
          </p:cNvPicPr>
          <p:nvPr userDrawn="1"/>
        </p:nvPicPr>
        <p:blipFill>
          <a:blip r:embed="rId3" cstate="print"/>
          <a:srcRect/>
          <a:stretch>
            <a:fillRect/>
          </a:stretch>
        </p:blipFill>
        <p:spPr bwMode="auto">
          <a:xfrm>
            <a:off x="8109924" y="76200"/>
            <a:ext cx="881676" cy="838200"/>
          </a:xfrm>
          <a:prstGeom prst="rect">
            <a:avLst/>
          </a:prstGeom>
          <a:noFill/>
        </p:spPr>
      </p:pic>
    </p:spTree>
  </p:cSld>
  <p:clrMapOvr>
    <a:masterClrMapping/>
  </p:clrMapOvr>
  <p:transition spd="med"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1" y="1465507"/>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spd="med"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1"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00"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31"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00"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transition spd="med"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cSld>
  <p:clrMapOvr>
    <a:masterClrMapping/>
  </p:clrMapOvr>
  <p:transition spd="med"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TextBox 2"/>
          <p:cNvSpPr txBox="1">
            <a:spLocks noChangeArrowheads="1"/>
          </p:cNvSpPr>
          <p:nvPr/>
        </p:nvSpPr>
        <p:spPr bwMode="gray">
          <a:xfrm>
            <a:off x="1366838" y="3517900"/>
            <a:ext cx="2371725" cy="276225"/>
          </a:xfrm>
          <a:prstGeom prst="rect">
            <a:avLst/>
          </a:prstGeom>
          <a:noFill/>
          <a:ln w="9525">
            <a:noFill/>
            <a:miter lim="800000"/>
            <a:headEnd/>
            <a:tailEnd/>
          </a:ln>
        </p:spPr>
        <p:txBody>
          <a:bodyPr wrap="none" lIns="0" tIns="0" rIns="0" bIns="0" anchor="b">
            <a:spAutoFit/>
          </a:bodyPr>
          <a:lstStyle/>
          <a:p>
            <a:pPr fontAlgn="auto">
              <a:spcBef>
                <a:spcPts val="0"/>
              </a:spcBef>
              <a:spcAft>
                <a:spcPts val="0"/>
              </a:spcAft>
              <a:defRPr/>
            </a:pPr>
            <a:r>
              <a:rPr lang="en-US" b="1" dirty="0">
                <a:solidFill>
                  <a:schemeClr val="bg2"/>
                </a:solidFill>
                <a:latin typeface="Arial" pitchFamily="34" charset="0"/>
                <a:cs typeface="Arial" pitchFamily="34" charset="0"/>
              </a:rPr>
              <a:t>mahindrasatyam.com</a:t>
            </a:r>
          </a:p>
        </p:txBody>
      </p:sp>
      <p:sp>
        <p:nvSpPr>
          <p:cNvPr id="4" name="TextBox 3"/>
          <p:cNvSpPr txBox="1">
            <a:spLocks noChangeArrowheads="1"/>
          </p:cNvSpPr>
          <p:nvPr/>
        </p:nvSpPr>
        <p:spPr bwMode="gray">
          <a:xfrm>
            <a:off x="1366838" y="4233863"/>
            <a:ext cx="6729412" cy="1184275"/>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900" b="1" dirty="0">
                <a:solidFill>
                  <a:schemeClr val="bg2"/>
                </a:solidFill>
                <a:latin typeface="+mn-lt"/>
                <a:cs typeface="+mn-cs"/>
              </a:rPr>
              <a:t>Safe Harbor</a:t>
            </a:r>
          </a:p>
          <a:p>
            <a:pPr algn="just" fontAlgn="auto">
              <a:spcBef>
                <a:spcPts val="600"/>
              </a:spcBef>
              <a:spcAft>
                <a:spcPts val="0"/>
              </a:spcAft>
              <a:defRPr/>
            </a:pPr>
            <a:r>
              <a:rPr lang="en-US" sz="900" dirty="0">
                <a:solidFill>
                  <a:schemeClr val="bg2"/>
                </a:solidFill>
                <a:latin typeface="+mn-lt"/>
                <a:cs typeface="+mn-cs"/>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latin typeface="+mn-lt"/>
              <a:cs typeface="+mn-cs"/>
            </a:endParaRPr>
          </a:p>
        </p:txBody>
      </p:sp>
      <p:sp>
        <p:nvSpPr>
          <p:cNvPr id="2" name="Title 1"/>
          <p:cNvSpPr>
            <a:spLocks noGrp="1"/>
          </p:cNvSpPr>
          <p:nvPr>
            <p:ph type="title"/>
          </p:nvPr>
        </p:nvSpPr>
        <p:spPr>
          <a:xfrm>
            <a:off x="1366838" y="1367641"/>
            <a:ext cx="6729984" cy="338554"/>
          </a:xfrm>
        </p:spPr>
        <p:txBody>
          <a:bodyPr/>
          <a:lstStyle>
            <a:lvl1pPr algn="l">
              <a:defRPr/>
            </a:lvl1pPr>
          </a:lstStyle>
          <a:p>
            <a:r>
              <a:rPr lang="en-US" smtClean="0"/>
              <a:t>Click to edit Master title style</a:t>
            </a:r>
            <a:endParaRPr lang="en-US" dirty="0"/>
          </a:p>
        </p:txBody>
      </p:sp>
    </p:spTree>
  </p:cSld>
  <p:clrMapOvr>
    <a:masterClrMapping/>
  </p:clrMapOvr>
  <p:transition spd="med"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4E565099-5340-490A-9A67-DB017EB09A88}" type="slidenum">
              <a:rPr lang="en-US"/>
              <a:pPr>
                <a:defRPr/>
              </a:pPr>
              <a:t>‹#›</a:t>
            </a:fld>
            <a:endParaRPr lang="en-US" dirty="0"/>
          </a:p>
        </p:txBody>
      </p:sp>
    </p:spTree>
  </p:cSld>
  <p:clrMapOvr>
    <a:masterClrMapping/>
  </p:clrMapOvr>
  <p:transition spd="med"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6" name="Title Placeholder 1"/>
          <p:cNvSpPr>
            <a:spLocks noGrp="1"/>
          </p:cNvSpPr>
          <p:nvPr>
            <p:ph type="title"/>
          </p:nvPr>
        </p:nvSpPr>
        <p:spPr bwMode="auto">
          <a:xfrm>
            <a:off x="304800" y="469900"/>
            <a:ext cx="8539163" cy="3381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077" name="Text Placeholder 2"/>
          <p:cNvSpPr>
            <a:spLocks noGrp="1"/>
          </p:cNvSpPr>
          <p:nvPr>
            <p:ph type="body" idx="1"/>
          </p:nvPr>
        </p:nvSpPr>
        <p:spPr bwMode="auto">
          <a:xfrm>
            <a:off x="304800" y="1262063"/>
            <a:ext cx="8539163" cy="1385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First level</a:t>
            </a:r>
          </a:p>
          <a:p>
            <a:pPr lvl="2"/>
            <a:r>
              <a:rPr lang="en-US" smtClean="0"/>
              <a:t>Second level</a:t>
            </a:r>
          </a:p>
          <a:p>
            <a:pPr lvl="3"/>
            <a:r>
              <a:rPr lang="en-US" smtClean="0"/>
              <a:t>Third level</a:t>
            </a:r>
          </a:p>
          <a:p>
            <a:pPr lvl="4"/>
            <a:r>
              <a:rPr lang="en-US" smtClean="0"/>
              <a:t>Fifth level</a:t>
            </a:r>
          </a:p>
        </p:txBody>
      </p:sp>
      <p:sp>
        <p:nvSpPr>
          <p:cNvPr id="10" name="Slide Number Placeholder 5"/>
          <p:cNvSpPr txBox="1">
            <a:spLocks/>
          </p:cNvSpPr>
          <p:nvPr/>
        </p:nvSpPr>
        <p:spPr bwMode="auto">
          <a:xfrm>
            <a:off x="8718550" y="6705600"/>
            <a:ext cx="125413" cy="12223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8E5B0867-D3C1-4AB6-A280-876265BCF68D}" type="slidenum">
              <a:rPr lang="en-US" sz="800">
                <a:solidFill>
                  <a:schemeClr val="accent3"/>
                </a:solidFill>
                <a:latin typeface="+mn-lt"/>
                <a:cs typeface="+mn-cs"/>
              </a:rPr>
              <a:pPr algn="r" fontAlgn="auto">
                <a:spcBef>
                  <a:spcPts val="0"/>
                </a:spcBef>
                <a:spcAft>
                  <a:spcPts val="0"/>
                </a:spcAft>
                <a:defRPr/>
              </a:pPr>
              <a:t>‹#›</a:t>
            </a:fld>
            <a:endParaRPr lang="en-US" sz="800" dirty="0">
              <a:solidFill>
                <a:schemeClr val="accent3"/>
              </a:solidFill>
              <a:latin typeface="+mn-lt"/>
              <a:cs typeface="+mn-cs"/>
            </a:endParaRPr>
          </a:p>
        </p:txBody>
      </p:sp>
      <p:sp>
        <p:nvSpPr>
          <p:cNvPr id="11"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en-US" sz="800" dirty="0">
                <a:solidFill>
                  <a:schemeClr val="accent3"/>
                </a:solidFill>
                <a:latin typeface="+mn-lt"/>
                <a:cs typeface="+mn-cs"/>
              </a:rPr>
              <a:t>© </a:t>
            </a:r>
            <a:r>
              <a:rPr lang="en-US" sz="800" dirty="0" smtClean="0">
                <a:solidFill>
                  <a:schemeClr val="accent3"/>
                </a:solidFill>
                <a:latin typeface="+mn-lt"/>
                <a:cs typeface="+mn-cs"/>
              </a:rPr>
              <a:t>Team</a:t>
            </a:r>
            <a:r>
              <a:rPr lang="en-US" sz="800" baseline="0" dirty="0" smtClean="0">
                <a:solidFill>
                  <a:schemeClr val="accent3"/>
                </a:solidFill>
                <a:latin typeface="+mn-lt"/>
                <a:cs typeface="+mn-cs"/>
              </a:rPr>
              <a:t> Lakshya-IISc </a:t>
            </a:r>
            <a:r>
              <a:rPr lang="en-US" sz="800" dirty="0" smtClean="0">
                <a:solidFill>
                  <a:schemeClr val="accent3"/>
                </a:solidFill>
                <a:latin typeface="+mn-lt"/>
                <a:cs typeface="+mn-cs"/>
              </a:rPr>
              <a:t>2015</a:t>
            </a:r>
            <a:endParaRPr lang="en-US" sz="800" dirty="0">
              <a:solidFill>
                <a:schemeClr val="accent3"/>
              </a:solidFill>
              <a:latin typeface="+mn-lt"/>
              <a:cs typeface="+mn-cs"/>
            </a:endParaRPr>
          </a:p>
        </p:txBody>
      </p:sp>
      <p:pic>
        <p:nvPicPr>
          <p:cNvPr id="12" name="Picture 2" descr="D:\WG_Conferences\WG_to attend_JMD\JMD_WG_WG_ARF2015\Logo_of_the_American_Helicopter_Society_(AHS)_International.jpg"/>
          <p:cNvPicPr>
            <a:picLocks noChangeAspect="1" noChangeArrowheads="1"/>
          </p:cNvPicPr>
          <p:nvPr userDrawn="1"/>
        </p:nvPicPr>
        <p:blipFill>
          <a:blip r:embed="rId8" cstate="print"/>
          <a:srcRect/>
          <a:stretch>
            <a:fillRect/>
          </a:stretch>
        </p:blipFill>
        <p:spPr bwMode="auto">
          <a:xfrm>
            <a:off x="8077200" y="5791200"/>
            <a:ext cx="914400" cy="914400"/>
          </a:xfrm>
          <a:prstGeom prst="rect">
            <a:avLst/>
          </a:prstGeom>
          <a:noFill/>
        </p:spPr>
      </p:pic>
      <p:pic>
        <p:nvPicPr>
          <p:cNvPr id="13" name="Picture 3" descr="C:\Users\Rajnish\Desktop\IISc_logo.jpg"/>
          <p:cNvPicPr>
            <a:picLocks noChangeAspect="1" noChangeArrowheads="1"/>
          </p:cNvPicPr>
          <p:nvPr userDrawn="1"/>
        </p:nvPicPr>
        <p:blipFill>
          <a:blip r:embed="rId9" cstate="print"/>
          <a:srcRect/>
          <a:stretch>
            <a:fillRect/>
          </a:stretch>
        </p:blipFill>
        <p:spPr bwMode="auto">
          <a:xfrm>
            <a:off x="8109924" y="76200"/>
            <a:ext cx="881676" cy="838200"/>
          </a:xfrm>
          <a:prstGeom prst="rect">
            <a:avLst/>
          </a:prstGeom>
          <a:noFill/>
        </p:spPr>
      </p:pic>
    </p:spTree>
  </p:cSld>
  <p:clrMap bg1="lt1" tx1="dk1" bg2="lt2" tx2="dk2" accent1="accent1" accent2="accent2" accent3="accent3" accent4="accent4" accent5="accent5" accent6="accent6" hlink="hlink" folHlink="folHlink"/>
  <p:sldLayoutIdLst>
    <p:sldLayoutId id="2147483820" r:id="rId1"/>
    <p:sldLayoutId id="2147483817" r:id="rId2"/>
    <p:sldLayoutId id="2147483818" r:id="rId3"/>
    <p:sldLayoutId id="2147483819" r:id="rId4"/>
    <p:sldLayoutId id="2147483822" r:id="rId5"/>
    <p:sldLayoutId id="2147483824" r:id="rId6"/>
  </p:sldLayoutIdLst>
  <p:transition spd="med" advClick="0">
    <p:fade/>
  </p:transition>
  <p:txStyles>
    <p:titleStyle>
      <a:lvl1pPr algn="l" rtl="0" eaLnBrk="0" fontAlgn="base" hangingPunct="0">
        <a:spcBef>
          <a:spcPct val="0"/>
        </a:spcBef>
        <a:spcAft>
          <a:spcPct val="0"/>
        </a:spcAft>
        <a:defRPr lang="en-US" sz="2200" b="1" kern="1200" dirty="0">
          <a:solidFill>
            <a:schemeClr val="tx2"/>
          </a:solidFill>
          <a:latin typeface="Arial" pitchFamily="34" charset="0"/>
          <a:ea typeface="+mj-ea"/>
          <a:cs typeface="+mj-cs"/>
        </a:defRPr>
      </a:lvl1pPr>
      <a:lvl2pPr algn="l" rtl="0" eaLnBrk="0" fontAlgn="base" hangingPunct="0">
        <a:spcBef>
          <a:spcPct val="0"/>
        </a:spcBef>
        <a:spcAft>
          <a:spcPct val="0"/>
        </a:spcAft>
        <a:defRPr sz="2200" b="1">
          <a:solidFill>
            <a:schemeClr val="tx2"/>
          </a:solidFill>
          <a:latin typeface="Arial" charset="0"/>
        </a:defRPr>
      </a:lvl2pPr>
      <a:lvl3pPr algn="l" rtl="0" eaLnBrk="0" fontAlgn="base" hangingPunct="0">
        <a:spcBef>
          <a:spcPct val="0"/>
        </a:spcBef>
        <a:spcAft>
          <a:spcPct val="0"/>
        </a:spcAft>
        <a:defRPr sz="2200" b="1">
          <a:solidFill>
            <a:schemeClr val="tx2"/>
          </a:solidFill>
          <a:latin typeface="Arial" charset="0"/>
        </a:defRPr>
      </a:lvl3pPr>
      <a:lvl4pPr algn="l" rtl="0" eaLnBrk="0" fontAlgn="base" hangingPunct="0">
        <a:spcBef>
          <a:spcPct val="0"/>
        </a:spcBef>
        <a:spcAft>
          <a:spcPct val="0"/>
        </a:spcAft>
        <a:defRPr sz="2200" b="1">
          <a:solidFill>
            <a:schemeClr val="tx2"/>
          </a:solidFill>
          <a:latin typeface="Arial" charset="0"/>
        </a:defRPr>
      </a:lvl4pPr>
      <a:lvl5pPr algn="l" rtl="0" eaLnBrk="0" fontAlgn="base" hangingPunct="0">
        <a:spcBef>
          <a:spcPct val="0"/>
        </a:spcBef>
        <a:spcAft>
          <a:spcPct val="0"/>
        </a:spcAft>
        <a:defRPr sz="2200" b="1">
          <a:solidFill>
            <a:schemeClr val="tx2"/>
          </a:solidFill>
          <a:latin typeface="Arial" charset="0"/>
        </a:defRPr>
      </a:lvl5pPr>
      <a:lvl6pPr marL="457200" algn="l" rtl="0" fontAlgn="base">
        <a:spcBef>
          <a:spcPct val="0"/>
        </a:spcBef>
        <a:spcAft>
          <a:spcPct val="0"/>
        </a:spcAft>
        <a:defRPr sz="2200" b="1">
          <a:solidFill>
            <a:schemeClr val="tx2"/>
          </a:solidFill>
          <a:latin typeface="Arial" charset="0"/>
        </a:defRPr>
      </a:lvl6pPr>
      <a:lvl7pPr marL="914400" algn="l" rtl="0" fontAlgn="base">
        <a:spcBef>
          <a:spcPct val="0"/>
        </a:spcBef>
        <a:spcAft>
          <a:spcPct val="0"/>
        </a:spcAft>
        <a:defRPr sz="2200" b="1">
          <a:solidFill>
            <a:schemeClr val="tx2"/>
          </a:solidFill>
          <a:latin typeface="Arial" charset="0"/>
        </a:defRPr>
      </a:lvl7pPr>
      <a:lvl8pPr marL="1371600" algn="l" rtl="0" fontAlgn="base">
        <a:spcBef>
          <a:spcPct val="0"/>
        </a:spcBef>
        <a:spcAft>
          <a:spcPct val="0"/>
        </a:spcAft>
        <a:defRPr sz="2200" b="1">
          <a:solidFill>
            <a:schemeClr val="tx2"/>
          </a:solidFill>
          <a:latin typeface="Arial" charset="0"/>
        </a:defRPr>
      </a:lvl8pPr>
      <a:lvl9pPr marL="1828800" algn="l" rtl="0" fontAlgn="base">
        <a:spcBef>
          <a:spcPct val="0"/>
        </a:spcBef>
        <a:spcAft>
          <a:spcPct val="0"/>
        </a:spcAft>
        <a:defRPr sz="2200" b="1">
          <a:solidFill>
            <a:schemeClr val="tx2"/>
          </a:solidFill>
          <a:latin typeface="Arial" charset="0"/>
        </a:defRPr>
      </a:lvl9pPr>
    </p:titleStyle>
    <p:bodyStyle>
      <a:lvl1pPr marL="342900" indent="-342900" algn="l" rtl="0" eaLnBrk="0" fontAlgn="base" hangingPunct="0">
        <a:spcBef>
          <a:spcPct val="0"/>
        </a:spcBef>
        <a:spcAft>
          <a:spcPct val="0"/>
        </a:spcAft>
        <a:buFont typeface="Arial" charset="0"/>
        <a:buChar char="•"/>
        <a:defRPr lang="en-US" sz="3200" kern="1200" dirty="0">
          <a:solidFill>
            <a:schemeClr val="tx1"/>
          </a:solidFill>
          <a:latin typeface="Arial" pitchFamily="34" charset="0"/>
          <a:ea typeface="+mn-ea"/>
          <a:cs typeface="+mn-cs"/>
        </a:defRPr>
      </a:lvl1pPr>
      <a:lvl2pPr marL="285750" indent="-285750" algn="l" rtl="0" eaLnBrk="0" fontAlgn="base" hangingPunct="0">
        <a:spcBef>
          <a:spcPct val="0"/>
        </a:spcBef>
        <a:spcAft>
          <a:spcPct val="0"/>
        </a:spcAft>
        <a:buClr>
          <a:schemeClr val="tx2"/>
        </a:buClr>
        <a:buSzPct val="120000"/>
        <a:buFont typeface="Wingdings" pitchFamily="2" charset="2"/>
        <a:buChar char="§"/>
        <a:defRPr lang="en-US" sz="2800" kern="1200" dirty="0">
          <a:solidFill>
            <a:schemeClr val="tx1"/>
          </a:solidFill>
          <a:latin typeface="Arial" pitchFamily="34" charset="0"/>
          <a:ea typeface="+mn-ea"/>
          <a:cs typeface="+mn-cs"/>
        </a:defRPr>
      </a:lvl2pPr>
      <a:lvl3pPr marL="571500" indent="-279400" algn="l" rtl="0" eaLnBrk="0" fontAlgn="base" hangingPunct="0">
        <a:spcBef>
          <a:spcPct val="0"/>
        </a:spcBef>
        <a:spcAft>
          <a:spcPct val="0"/>
        </a:spcAft>
        <a:buClr>
          <a:schemeClr val="tx2"/>
        </a:buClr>
        <a:buSzPct val="110000"/>
        <a:buFont typeface="Arial" charset="0"/>
        <a:buChar char="–"/>
        <a:defRPr lang="en-US" sz="2400" kern="1200" dirty="0">
          <a:solidFill>
            <a:schemeClr val="tx1"/>
          </a:solidFill>
          <a:latin typeface="Arial" pitchFamily="34" charset="0"/>
          <a:ea typeface="+mn-ea"/>
          <a:cs typeface="+mn-cs"/>
        </a:defRPr>
      </a:lvl3pPr>
      <a:lvl4pPr marL="850900" indent="-279400" algn="l" rtl="0" eaLnBrk="0" fontAlgn="base" hangingPunct="0">
        <a:spcBef>
          <a:spcPct val="0"/>
        </a:spcBef>
        <a:spcAft>
          <a:spcPct val="0"/>
        </a:spcAft>
        <a:buClr>
          <a:schemeClr val="tx2"/>
        </a:buClr>
        <a:buSzPct val="80000"/>
        <a:buFont typeface="Wingdings" pitchFamily="2" charset="2"/>
        <a:buChar char="§"/>
        <a:defRPr lang="en-US" sz="2000" kern="1200" dirty="0">
          <a:solidFill>
            <a:schemeClr val="tx1"/>
          </a:solidFill>
          <a:latin typeface="Arial" pitchFamily="34" charset="0"/>
          <a:ea typeface="+mn-ea"/>
          <a:cs typeface="+mn-cs"/>
        </a:defRPr>
      </a:lvl4pPr>
      <a:lvl5pPr marL="1136650" indent="-285750" algn="l" defTabSz="933450" rtl="0" eaLnBrk="0" fontAlgn="base" hangingPunct="0">
        <a:spcBef>
          <a:spcPct val="0"/>
        </a:spcBef>
        <a:spcAft>
          <a:spcPct val="0"/>
        </a:spcAft>
        <a:buClr>
          <a:schemeClr val="tx2"/>
        </a:buClr>
        <a:buSzPct val="80000"/>
        <a:buFont typeface="Arial" charset="0"/>
        <a:buChar char="–"/>
        <a:defRPr lang="en-US" sz="2000" kern="1200" dirty="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38" Type="http://schemas.openxmlformats.org/officeDocument/2006/relationships/tags" Target="../tags/tag138.xml"/><Relationship Id="rId154" Type="http://schemas.openxmlformats.org/officeDocument/2006/relationships/tags" Target="../tags/tag154.xml"/><Relationship Id="rId159" Type="http://schemas.openxmlformats.org/officeDocument/2006/relationships/tags" Target="../tags/tag159.xml"/><Relationship Id="rId175" Type="http://schemas.openxmlformats.org/officeDocument/2006/relationships/tags" Target="../tags/tag175.xml"/><Relationship Id="rId170" Type="http://schemas.openxmlformats.org/officeDocument/2006/relationships/tags" Target="../tags/tag170.xml"/><Relationship Id="rId191" Type="http://schemas.openxmlformats.org/officeDocument/2006/relationships/tags" Target="../tags/tag191.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28" Type="http://schemas.openxmlformats.org/officeDocument/2006/relationships/tags" Target="../tags/tag128.xml"/><Relationship Id="rId144" Type="http://schemas.openxmlformats.org/officeDocument/2006/relationships/tags" Target="../tags/tag144.xml"/><Relationship Id="rId149" Type="http://schemas.openxmlformats.org/officeDocument/2006/relationships/tags" Target="../tags/tag149.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160" Type="http://schemas.openxmlformats.org/officeDocument/2006/relationships/tags" Target="../tags/tag160.xml"/><Relationship Id="rId165" Type="http://schemas.openxmlformats.org/officeDocument/2006/relationships/tags" Target="../tags/tag165.xml"/><Relationship Id="rId181" Type="http://schemas.openxmlformats.org/officeDocument/2006/relationships/tags" Target="../tags/tag181.xml"/><Relationship Id="rId186" Type="http://schemas.openxmlformats.org/officeDocument/2006/relationships/tags" Target="../tags/tag186.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134" Type="http://schemas.openxmlformats.org/officeDocument/2006/relationships/tags" Target="../tags/tag134.xml"/><Relationship Id="rId139" Type="http://schemas.openxmlformats.org/officeDocument/2006/relationships/tags" Target="../tags/tag139.xml"/><Relationship Id="rId80" Type="http://schemas.openxmlformats.org/officeDocument/2006/relationships/tags" Target="../tags/tag80.xml"/><Relationship Id="rId85" Type="http://schemas.openxmlformats.org/officeDocument/2006/relationships/tags" Target="../tags/tag85.xml"/><Relationship Id="rId150" Type="http://schemas.openxmlformats.org/officeDocument/2006/relationships/tags" Target="../tags/tag150.xml"/><Relationship Id="rId155" Type="http://schemas.openxmlformats.org/officeDocument/2006/relationships/tags" Target="../tags/tag155.xml"/><Relationship Id="rId171" Type="http://schemas.openxmlformats.org/officeDocument/2006/relationships/tags" Target="../tags/tag171.xml"/><Relationship Id="rId176" Type="http://schemas.openxmlformats.org/officeDocument/2006/relationships/tags" Target="../tags/tag176.xml"/><Relationship Id="rId192" Type="http://schemas.openxmlformats.org/officeDocument/2006/relationships/tags" Target="../tags/tag192.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129" Type="http://schemas.openxmlformats.org/officeDocument/2006/relationships/tags" Target="../tags/tag129.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40" Type="http://schemas.openxmlformats.org/officeDocument/2006/relationships/tags" Target="../tags/tag140.xml"/><Relationship Id="rId145" Type="http://schemas.openxmlformats.org/officeDocument/2006/relationships/tags" Target="../tags/tag145.xml"/><Relationship Id="rId161" Type="http://schemas.openxmlformats.org/officeDocument/2006/relationships/tags" Target="../tags/tag161.xml"/><Relationship Id="rId166" Type="http://schemas.openxmlformats.org/officeDocument/2006/relationships/tags" Target="../tags/tag166.xml"/><Relationship Id="rId182" Type="http://schemas.openxmlformats.org/officeDocument/2006/relationships/tags" Target="../tags/tag182.xml"/><Relationship Id="rId187" Type="http://schemas.openxmlformats.org/officeDocument/2006/relationships/tags" Target="../tags/tag187.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130" Type="http://schemas.openxmlformats.org/officeDocument/2006/relationships/tags" Target="../tags/tag130.xml"/><Relationship Id="rId135" Type="http://schemas.openxmlformats.org/officeDocument/2006/relationships/tags" Target="../tags/tag135.xml"/><Relationship Id="rId151" Type="http://schemas.openxmlformats.org/officeDocument/2006/relationships/tags" Target="../tags/tag151.xml"/><Relationship Id="rId156" Type="http://schemas.openxmlformats.org/officeDocument/2006/relationships/tags" Target="../tags/tag156.xml"/><Relationship Id="rId177" Type="http://schemas.openxmlformats.org/officeDocument/2006/relationships/tags" Target="../tags/tag177.xml"/><Relationship Id="rId172" Type="http://schemas.openxmlformats.org/officeDocument/2006/relationships/tags" Target="../tags/tag172.xml"/><Relationship Id="rId193" Type="http://schemas.openxmlformats.org/officeDocument/2006/relationships/tags" Target="../tags/tag193.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tags" Target="../tags/tag141.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162" Type="http://schemas.openxmlformats.org/officeDocument/2006/relationships/tags" Target="../tags/tag162.xml"/><Relationship Id="rId183" Type="http://schemas.openxmlformats.org/officeDocument/2006/relationships/tags" Target="../tags/tag183.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61" Type="http://schemas.openxmlformats.org/officeDocument/2006/relationships/tags" Target="../tags/tag61.xml"/><Relationship Id="rId82" Type="http://schemas.openxmlformats.org/officeDocument/2006/relationships/tags" Target="../tags/tag82.xml"/><Relationship Id="rId152" Type="http://schemas.openxmlformats.org/officeDocument/2006/relationships/tags" Target="../tags/tag152.xml"/><Relationship Id="rId173" Type="http://schemas.openxmlformats.org/officeDocument/2006/relationships/tags" Target="../tags/tag173.xml"/><Relationship Id="rId194" Type="http://schemas.openxmlformats.org/officeDocument/2006/relationships/tags" Target="../tags/tag194.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184" Type="http://schemas.openxmlformats.org/officeDocument/2006/relationships/tags" Target="../tags/tag184.xml"/><Relationship Id="rId189" Type="http://schemas.openxmlformats.org/officeDocument/2006/relationships/tags" Target="../tags/tag189.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79" Type="http://schemas.openxmlformats.org/officeDocument/2006/relationships/tags" Target="../tags/tag179.xml"/><Relationship Id="rId195" Type="http://schemas.openxmlformats.org/officeDocument/2006/relationships/slideLayout" Target="../slideLayouts/slideLayout6.xml"/><Relationship Id="rId190" Type="http://schemas.openxmlformats.org/officeDocument/2006/relationships/tags" Target="../tags/tag190.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27" Type="http://schemas.openxmlformats.org/officeDocument/2006/relationships/tags" Target="../tags/tag127.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48" Type="http://schemas.openxmlformats.org/officeDocument/2006/relationships/tags" Target="../tags/tag148.xml"/><Relationship Id="rId164" Type="http://schemas.openxmlformats.org/officeDocument/2006/relationships/tags" Target="../tags/tag164.xml"/><Relationship Id="rId169" Type="http://schemas.openxmlformats.org/officeDocument/2006/relationships/tags" Target="../tags/tag169.xml"/><Relationship Id="rId185" Type="http://schemas.openxmlformats.org/officeDocument/2006/relationships/tags" Target="../tags/tag185.xml"/><Relationship Id="rId4" Type="http://schemas.openxmlformats.org/officeDocument/2006/relationships/tags" Target="../tags/tag4.xml"/><Relationship Id="rId9" Type="http://schemas.openxmlformats.org/officeDocument/2006/relationships/tags" Target="../tags/tag9.xml"/><Relationship Id="rId180" Type="http://schemas.openxmlformats.org/officeDocument/2006/relationships/tags" Target="../tags/tag180.xml"/><Relationship Id="rId26" Type="http://schemas.openxmlformats.org/officeDocument/2006/relationships/tags" Target="../tags/tag2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6"/>
          <p:cNvSpPr>
            <a:spLocks noGrp="1"/>
          </p:cNvSpPr>
          <p:nvPr>
            <p:ph type="title"/>
          </p:nvPr>
        </p:nvSpPr>
        <p:spPr>
          <a:xfrm>
            <a:off x="228600" y="990600"/>
            <a:ext cx="8686800" cy="1846659"/>
          </a:xfrm>
        </p:spPr>
        <p:txBody>
          <a:bodyPr/>
          <a:lstStyle/>
          <a:p>
            <a:pPr algn="ctr" eaLnBrk="1" hangingPunct="1"/>
            <a:r>
              <a:rPr lang="en-IN" dirty="0" smtClean="0">
                <a:latin typeface="Arial" charset="0"/>
              </a:rPr>
              <a:t>Distributed Logistics in an Urban Setting Using Small Unmanned Aerial Vehicles</a:t>
            </a:r>
            <a:endParaRPr dirty="0" smtClean="0">
              <a:latin typeface="Arial" charset="0"/>
            </a:endParaRPr>
          </a:p>
        </p:txBody>
      </p:sp>
      <p:sp>
        <p:nvSpPr>
          <p:cNvPr id="9220" name="Subtitle 7"/>
          <p:cNvSpPr>
            <a:spLocks noGrp="1"/>
          </p:cNvSpPr>
          <p:nvPr>
            <p:ph type="subTitle" idx="1"/>
          </p:nvPr>
        </p:nvSpPr>
        <p:spPr>
          <a:xfrm>
            <a:off x="985838" y="3005078"/>
            <a:ext cx="7243762" cy="2862322"/>
          </a:xfrm>
        </p:spPr>
        <p:txBody>
          <a:bodyPr wrap="square">
            <a:spAutoFit/>
          </a:bodyPr>
          <a:lstStyle/>
          <a:p>
            <a:pPr algn="ctr" eaLnBrk="1" hangingPunct="1"/>
            <a:r>
              <a:rPr lang="en-IN" sz="2400" b="1" dirty="0" smtClean="0">
                <a:solidFill>
                  <a:schemeClr val="accent4"/>
                </a:solidFill>
                <a:latin typeface="Times New Roman" pitchFamily="18" charset="0"/>
                <a:cs typeface="Times New Roman" pitchFamily="18" charset="0"/>
              </a:rPr>
              <a:t>Team Lakshya-IISc</a:t>
            </a:r>
          </a:p>
          <a:p>
            <a:pPr algn="ctr" eaLnBrk="1" hangingPunct="1"/>
            <a:endParaRPr sz="1800" dirty="0" smtClean="0">
              <a:solidFill>
                <a:schemeClr val="tx1"/>
              </a:solidFill>
              <a:latin typeface="Times New Roman" pitchFamily="18" charset="0"/>
              <a:cs typeface="Times New Roman" pitchFamily="18" charset="0"/>
            </a:endParaRPr>
          </a:p>
          <a:p>
            <a:pPr algn="ctr" eaLnBrk="1" hangingPunct="1"/>
            <a:r>
              <a:rPr lang="en-IN" sz="1800" dirty="0" smtClean="0">
                <a:solidFill>
                  <a:schemeClr val="tx1"/>
                </a:solidFill>
                <a:latin typeface="Times New Roman" pitchFamily="18" charset="0"/>
                <a:cs typeface="Times New Roman" pitchFamily="18" charset="0"/>
              </a:rPr>
              <a:t>Faculty Advisors: </a:t>
            </a:r>
          </a:p>
          <a:p>
            <a:pPr algn="ctr" eaLnBrk="1" hangingPunct="1"/>
            <a:r>
              <a:rPr lang="en-IN" sz="1800" dirty="0" smtClean="0">
                <a:solidFill>
                  <a:schemeClr val="tx1"/>
                </a:solidFill>
                <a:latin typeface="Times New Roman" pitchFamily="18" charset="0"/>
                <a:cs typeface="Times New Roman" pitchFamily="18" charset="0"/>
              </a:rPr>
              <a:t>Prof. Ranjan Ganguli </a:t>
            </a:r>
          </a:p>
          <a:p>
            <a:pPr algn="ctr" eaLnBrk="1" hangingPunct="1"/>
            <a:r>
              <a:rPr lang="en-IN" sz="1800" dirty="0" smtClean="0">
                <a:solidFill>
                  <a:schemeClr val="tx1"/>
                </a:solidFill>
                <a:latin typeface="Times New Roman" pitchFamily="18" charset="0"/>
                <a:cs typeface="Times New Roman" pitchFamily="18" charset="0"/>
              </a:rPr>
              <a:t>Prof. Dineshkumar Harursampath </a:t>
            </a:r>
          </a:p>
          <a:p>
            <a:pPr algn="ctr" eaLnBrk="1" hangingPunct="1"/>
            <a:r>
              <a:rPr lang="en-IN" sz="1800" dirty="0" smtClean="0">
                <a:solidFill>
                  <a:schemeClr val="tx1"/>
                </a:solidFill>
                <a:latin typeface="Times New Roman" pitchFamily="18" charset="0"/>
                <a:cs typeface="Times New Roman" pitchFamily="18" charset="0"/>
              </a:rPr>
              <a:t>Dr. S N Omkar</a:t>
            </a:r>
          </a:p>
          <a:p>
            <a:pPr algn="ctr" eaLnBrk="1" hangingPunct="1"/>
            <a:endParaRPr sz="1800" dirty="0" smtClean="0">
              <a:solidFill>
                <a:schemeClr val="tx1"/>
              </a:solidFill>
              <a:latin typeface="Times New Roman" pitchFamily="18" charset="0"/>
              <a:cs typeface="Times New Roman" pitchFamily="18" charset="0"/>
            </a:endParaRPr>
          </a:p>
          <a:p>
            <a:pPr algn="ctr" eaLnBrk="1" hangingPunct="1"/>
            <a:r>
              <a:rPr sz="1800" dirty="0" smtClean="0">
                <a:solidFill>
                  <a:schemeClr val="tx1"/>
                </a:solidFill>
                <a:latin typeface="Times New Roman" pitchFamily="18" charset="0"/>
                <a:cs typeface="Times New Roman" pitchFamily="18" charset="0"/>
              </a:rPr>
              <a:t>Department of Aerospace Engineering </a:t>
            </a:r>
          </a:p>
          <a:p>
            <a:pPr algn="ctr" eaLnBrk="1" hangingPunct="1"/>
            <a:r>
              <a:rPr sz="1800" dirty="0" smtClean="0">
                <a:solidFill>
                  <a:schemeClr val="tx1"/>
                </a:solidFill>
                <a:latin typeface="Times New Roman" pitchFamily="18" charset="0"/>
                <a:cs typeface="Times New Roman" pitchFamily="18" charset="0"/>
              </a:rPr>
              <a:t>Indian Institute of Science, Bangalore-560012</a:t>
            </a:r>
          </a:p>
          <a:p>
            <a:pPr algn="ctr" eaLnBrk="1" hangingPunct="1"/>
            <a:endParaRPr sz="1800" dirty="0" smtClean="0">
              <a:latin typeface="Arial" charset="0"/>
            </a:endParaRPr>
          </a:p>
        </p:txBody>
      </p:sp>
    </p:spTree>
  </p:cSld>
  <p:clrMapOvr>
    <a:masterClrMapping/>
  </p:clrMapOvr>
  <p:transition spd="med"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Yamaha R-MAX RUAV</a:t>
            </a:r>
            <a:endParaRPr lang="en-IN" dirty="0"/>
          </a:p>
        </p:txBody>
      </p:sp>
      <p:sp>
        <p:nvSpPr>
          <p:cNvPr id="3" name="Text Placeholder 2"/>
          <p:cNvSpPr>
            <a:spLocks noGrp="1"/>
          </p:cNvSpPr>
          <p:nvPr>
            <p:ph type="body" sz="quarter" idx="10"/>
          </p:nvPr>
        </p:nvSpPr>
        <p:spPr>
          <a:xfrm>
            <a:off x="302931" y="1060609"/>
            <a:ext cx="8612469" cy="4985980"/>
          </a:xfrm>
        </p:spPr>
        <p:txBody>
          <a:bodyPr/>
          <a:lstStyle/>
          <a:p>
            <a:pPr>
              <a:buFont typeface="Arial" pitchFamily="34" charset="0"/>
              <a:buChar char="•"/>
            </a:pPr>
            <a:r>
              <a:rPr dirty="0" smtClean="0"/>
              <a:t>Cruise speed ~ 20 km/</a:t>
            </a:r>
            <a:r>
              <a:rPr dirty="0" err="1" smtClean="0"/>
              <a:t>hr</a:t>
            </a:r>
            <a:endParaRPr dirty="0" smtClean="0"/>
          </a:p>
          <a:p>
            <a:pPr>
              <a:buFont typeface="Arial" pitchFamily="34" charset="0"/>
              <a:buChar char="•"/>
            </a:pPr>
            <a:r>
              <a:rPr lang="en-US" dirty="0" smtClean="0"/>
              <a:t>Endurance ~ 1 hour</a:t>
            </a:r>
            <a:endParaRPr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dirty="0" smtClean="0"/>
          </a:p>
        </p:txBody>
      </p:sp>
      <p:graphicFrame>
        <p:nvGraphicFramePr>
          <p:cNvPr id="4" name="Table 3"/>
          <p:cNvGraphicFramePr>
            <a:graphicFrameLocks noGrp="1"/>
          </p:cNvGraphicFramePr>
          <p:nvPr>
            <p:extLst>
              <p:ext uri="{D42A27DB-BD31-4B8C-83A1-F6EECF244321}">
                <p14:modId xmlns:p14="http://schemas.microsoft.com/office/powerpoint/2010/main" val="244151675"/>
              </p:ext>
            </p:extLst>
          </p:nvPr>
        </p:nvGraphicFramePr>
        <p:xfrm>
          <a:off x="2057400" y="1905000"/>
          <a:ext cx="4648200" cy="3708400"/>
        </p:xfrm>
        <a:graphic>
          <a:graphicData uri="http://schemas.openxmlformats.org/drawingml/2006/table">
            <a:tbl>
              <a:tblPr firstRow="1" bandRow="1">
                <a:tableStyleId>{073A0DAA-6AF3-43AB-8588-CEC1D06C72B9}</a:tableStyleId>
              </a:tblPr>
              <a:tblGrid>
                <a:gridCol w="2743200"/>
                <a:gridCol w="1905000"/>
              </a:tblGrid>
              <a:tr h="370840">
                <a:tc>
                  <a:txBody>
                    <a:bodyPr/>
                    <a:lstStyle/>
                    <a:p>
                      <a:pPr algn="ctr"/>
                      <a:r>
                        <a:rPr lang="en-US" dirty="0" smtClean="0"/>
                        <a:t>Specification</a:t>
                      </a:r>
                      <a:endParaRPr lang="en-IN" dirty="0"/>
                    </a:p>
                  </a:txBody>
                  <a:tcPr/>
                </a:tc>
                <a:tc>
                  <a:txBody>
                    <a:bodyPr/>
                    <a:lstStyle/>
                    <a:p>
                      <a:pPr algn="ctr"/>
                      <a:r>
                        <a:rPr lang="en-US" dirty="0" smtClean="0"/>
                        <a:t>Value</a:t>
                      </a:r>
                      <a:endParaRPr lang="en-IN" dirty="0"/>
                    </a:p>
                  </a:txBody>
                  <a:tcPr/>
                </a:tc>
              </a:tr>
              <a:tr h="370840">
                <a:tc>
                  <a:txBody>
                    <a:bodyPr/>
                    <a:lstStyle/>
                    <a:p>
                      <a:r>
                        <a:rPr lang="en-US" dirty="0" smtClean="0"/>
                        <a:t>Main rotor</a:t>
                      </a:r>
                      <a:r>
                        <a:rPr lang="en-US" baseline="0" dirty="0" smtClean="0"/>
                        <a:t> diameter</a:t>
                      </a:r>
                      <a:endParaRPr lang="en-IN" dirty="0"/>
                    </a:p>
                  </a:txBody>
                  <a:tcPr/>
                </a:tc>
                <a:tc>
                  <a:txBody>
                    <a:bodyPr/>
                    <a:lstStyle/>
                    <a:p>
                      <a:pPr algn="ctr"/>
                      <a:r>
                        <a:rPr lang="en-US" dirty="0" smtClean="0"/>
                        <a:t>3115 mm</a:t>
                      </a:r>
                      <a:endParaRPr lang="en-IN" dirty="0"/>
                    </a:p>
                  </a:txBody>
                  <a:tcPr/>
                </a:tc>
              </a:tr>
              <a:tr h="370840">
                <a:tc>
                  <a:txBody>
                    <a:bodyPr/>
                    <a:lstStyle/>
                    <a:p>
                      <a:r>
                        <a:rPr lang="en-US" dirty="0" smtClean="0"/>
                        <a:t>Tail rotor diameter</a:t>
                      </a:r>
                      <a:endParaRPr lang="en-IN" dirty="0"/>
                    </a:p>
                  </a:txBody>
                  <a:tcPr/>
                </a:tc>
                <a:tc>
                  <a:txBody>
                    <a:bodyPr/>
                    <a:lstStyle/>
                    <a:p>
                      <a:pPr algn="ctr"/>
                      <a:r>
                        <a:rPr lang="en-US" dirty="0" smtClean="0"/>
                        <a:t>545 mm</a:t>
                      </a:r>
                      <a:endParaRPr lang="en-IN" dirty="0"/>
                    </a:p>
                  </a:txBody>
                  <a:tcPr/>
                </a:tc>
              </a:tr>
              <a:tr h="370840">
                <a:tc>
                  <a:txBody>
                    <a:bodyPr/>
                    <a:lstStyle/>
                    <a:p>
                      <a:r>
                        <a:rPr lang="en-US" dirty="0" smtClean="0"/>
                        <a:t>Number of blades</a:t>
                      </a:r>
                      <a:endParaRPr lang="en-IN" dirty="0"/>
                    </a:p>
                  </a:txBody>
                  <a:tcPr/>
                </a:tc>
                <a:tc>
                  <a:txBody>
                    <a:bodyPr/>
                    <a:lstStyle/>
                    <a:p>
                      <a:pPr algn="ctr"/>
                      <a:r>
                        <a:rPr lang="en-US" dirty="0" smtClean="0"/>
                        <a:t>2</a:t>
                      </a:r>
                      <a:endParaRPr lang="en-IN" dirty="0"/>
                    </a:p>
                  </a:txBody>
                  <a:tcPr/>
                </a:tc>
              </a:tr>
              <a:tr h="370840">
                <a:tc>
                  <a:txBody>
                    <a:bodyPr/>
                    <a:lstStyle/>
                    <a:p>
                      <a:r>
                        <a:rPr lang="en-US" dirty="0" smtClean="0"/>
                        <a:t>Empty weight + fuel</a:t>
                      </a:r>
                      <a:endParaRPr lang="en-IN" dirty="0"/>
                    </a:p>
                  </a:txBody>
                  <a:tcPr/>
                </a:tc>
                <a:tc>
                  <a:txBody>
                    <a:bodyPr/>
                    <a:lstStyle/>
                    <a:p>
                      <a:pPr algn="ctr"/>
                      <a:r>
                        <a:rPr lang="en-US" dirty="0" smtClean="0"/>
                        <a:t>64 kg</a:t>
                      </a:r>
                      <a:endParaRPr lang="en-IN" dirty="0"/>
                    </a:p>
                  </a:txBody>
                  <a:tcPr/>
                </a:tc>
              </a:tr>
              <a:tr h="370840">
                <a:tc>
                  <a:txBody>
                    <a:bodyPr/>
                    <a:lstStyle/>
                    <a:p>
                      <a:r>
                        <a:rPr lang="en-US" dirty="0" smtClean="0"/>
                        <a:t>Payload capacity </a:t>
                      </a:r>
                      <a:endParaRPr lang="en-IN" dirty="0"/>
                    </a:p>
                  </a:txBody>
                  <a:tcPr/>
                </a:tc>
                <a:tc>
                  <a:txBody>
                    <a:bodyPr/>
                    <a:lstStyle/>
                    <a:p>
                      <a:pPr algn="ctr"/>
                      <a:r>
                        <a:rPr lang="en-US" dirty="0" smtClean="0"/>
                        <a:t>30 kg</a:t>
                      </a:r>
                      <a:endParaRPr lang="en-IN" dirty="0"/>
                    </a:p>
                  </a:txBody>
                  <a:tcPr/>
                </a:tc>
              </a:tr>
              <a:tr h="370840">
                <a:tc>
                  <a:txBody>
                    <a:bodyPr/>
                    <a:lstStyle/>
                    <a:p>
                      <a:r>
                        <a:rPr lang="en-US" dirty="0" smtClean="0"/>
                        <a:t>Engine output</a:t>
                      </a:r>
                      <a:endParaRPr lang="en-IN" dirty="0"/>
                    </a:p>
                  </a:txBody>
                  <a:tcPr/>
                </a:tc>
                <a:tc>
                  <a:txBody>
                    <a:bodyPr/>
                    <a:lstStyle/>
                    <a:p>
                      <a:pPr algn="ctr"/>
                      <a:r>
                        <a:rPr lang="en-US" dirty="0" smtClean="0"/>
                        <a:t>15.4 KW</a:t>
                      </a:r>
                      <a:endParaRPr lang="en-IN" dirty="0"/>
                    </a:p>
                  </a:txBody>
                  <a:tcPr/>
                </a:tc>
              </a:tr>
              <a:tr h="370840">
                <a:tc>
                  <a:txBody>
                    <a:bodyPr/>
                    <a:lstStyle/>
                    <a:p>
                      <a:r>
                        <a:rPr lang="en-US" dirty="0" smtClean="0"/>
                        <a:t>Overall length</a:t>
                      </a:r>
                      <a:endParaRPr lang="en-IN" dirty="0"/>
                    </a:p>
                  </a:txBody>
                  <a:tcPr/>
                </a:tc>
                <a:tc>
                  <a:txBody>
                    <a:bodyPr/>
                    <a:lstStyle/>
                    <a:p>
                      <a:pPr algn="ctr"/>
                      <a:r>
                        <a:rPr lang="en-US" dirty="0" smtClean="0"/>
                        <a:t>3630 mm</a:t>
                      </a:r>
                      <a:endParaRPr lang="en-IN" dirty="0"/>
                    </a:p>
                  </a:txBody>
                  <a:tcPr/>
                </a:tc>
              </a:tr>
              <a:tr h="370840">
                <a:tc>
                  <a:txBody>
                    <a:bodyPr/>
                    <a:lstStyle/>
                    <a:p>
                      <a:r>
                        <a:rPr lang="en-US" dirty="0" smtClean="0"/>
                        <a:t>Overall height</a:t>
                      </a:r>
                      <a:endParaRPr lang="en-IN" dirty="0"/>
                    </a:p>
                  </a:txBody>
                  <a:tcPr/>
                </a:tc>
                <a:tc>
                  <a:txBody>
                    <a:bodyPr/>
                    <a:lstStyle/>
                    <a:p>
                      <a:pPr algn="ctr"/>
                      <a:r>
                        <a:rPr lang="en-US" dirty="0" smtClean="0"/>
                        <a:t>1080 mm</a:t>
                      </a:r>
                      <a:endParaRPr lang="en-IN" dirty="0"/>
                    </a:p>
                  </a:txBody>
                  <a:tcPr/>
                </a:tc>
              </a:tr>
              <a:tr h="370840">
                <a:tc>
                  <a:txBody>
                    <a:bodyPr/>
                    <a:lstStyle/>
                    <a:p>
                      <a:r>
                        <a:rPr lang="en-US" dirty="0" smtClean="0"/>
                        <a:t>Overall width</a:t>
                      </a:r>
                      <a:endParaRPr lang="en-IN" dirty="0"/>
                    </a:p>
                  </a:txBody>
                  <a:tcPr/>
                </a:tc>
                <a:tc>
                  <a:txBody>
                    <a:bodyPr/>
                    <a:lstStyle/>
                    <a:p>
                      <a:pPr algn="ctr"/>
                      <a:r>
                        <a:rPr lang="en-US" dirty="0" smtClean="0"/>
                        <a:t>720 mm</a:t>
                      </a:r>
                      <a:endParaRPr lang="en-IN" dirty="0"/>
                    </a:p>
                  </a:txBody>
                  <a:tcPr/>
                </a:tc>
              </a:tr>
            </a:tbl>
          </a:graphicData>
        </a:graphic>
      </p:graphicFrame>
    </p:spTree>
  </p:cSld>
  <p:clrMapOvr>
    <a:masterClrMapping/>
  </p:clrMapOvr>
  <p:transition spd="med"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Performance Analysis</a:t>
            </a:r>
            <a:endParaRPr lang="en-IN" dirty="0"/>
          </a:p>
        </p:txBody>
      </p:sp>
      <p:sp>
        <p:nvSpPr>
          <p:cNvPr id="3" name="Text Placeholder 2"/>
          <p:cNvSpPr>
            <a:spLocks noGrp="1"/>
          </p:cNvSpPr>
          <p:nvPr>
            <p:ph type="body" sz="quarter" idx="10"/>
          </p:nvPr>
        </p:nvSpPr>
        <p:spPr>
          <a:xfrm>
            <a:off x="294993" y="1227415"/>
            <a:ext cx="8544207" cy="3877985"/>
          </a:xfrm>
        </p:spPr>
        <p:txBody>
          <a:bodyPr/>
          <a:lstStyle/>
          <a:p>
            <a:r>
              <a:rPr dirty="0" smtClean="0"/>
              <a:t>Selection of baseline helicopter based on mission requirements: Yamaha R-MAX</a:t>
            </a:r>
            <a:r>
              <a:rPr lang="en-US" dirty="0"/>
              <a:t/>
            </a:r>
            <a:br>
              <a:rPr lang="en-US" dirty="0"/>
            </a:br>
            <a:endParaRPr lang="en-US" dirty="0" smtClean="0"/>
          </a:p>
          <a:p>
            <a:r>
              <a:rPr dirty="0" smtClean="0"/>
              <a:t>Helicopter design objective:</a:t>
            </a:r>
          </a:p>
          <a:p>
            <a:pPr indent="19050">
              <a:buFont typeface="Wingdings" pitchFamily="2" charset="2"/>
              <a:buChar char="Ø"/>
            </a:pPr>
            <a:r>
              <a:rPr dirty="0" smtClean="0"/>
              <a:t>  Efficient hover performance</a:t>
            </a:r>
          </a:p>
          <a:p>
            <a:pPr indent="19050">
              <a:buFont typeface="Wingdings" pitchFamily="2" charset="2"/>
              <a:buChar char="Ø"/>
            </a:pPr>
            <a:r>
              <a:rPr lang="en-US" dirty="0"/>
              <a:t> </a:t>
            </a:r>
            <a:r>
              <a:rPr lang="en-US" dirty="0" smtClean="0"/>
              <a:t> Efficient forward flight (cruise speed) performance</a:t>
            </a:r>
            <a:br>
              <a:rPr lang="en-US" dirty="0" smtClean="0"/>
            </a:br>
            <a:endParaRPr lang="en-US" dirty="0" smtClean="0"/>
          </a:p>
          <a:p>
            <a:pPr>
              <a:buFont typeface="Arial" pitchFamily="34" charset="0"/>
              <a:buChar char="•"/>
            </a:pPr>
            <a:r>
              <a:rPr dirty="0" smtClean="0"/>
              <a:t>Taguchi method of robust design methodology for main rotor design</a:t>
            </a:r>
            <a:br>
              <a:rPr dirty="0" smtClean="0"/>
            </a:br>
            <a:endParaRPr dirty="0" smtClean="0"/>
          </a:p>
          <a:p>
            <a:pPr>
              <a:buFont typeface="Arial" pitchFamily="34" charset="0"/>
              <a:buChar char="•"/>
            </a:pPr>
            <a:r>
              <a:rPr lang="en-US" dirty="0" smtClean="0"/>
              <a:t>Design parameters:</a:t>
            </a:r>
          </a:p>
          <a:p>
            <a:pPr marL="628650" indent="-285750">
              <a:buFont typeface="Wingdings" pitchFamily="2" charset="2"/>
              <a:buChar char="Ø"/>
            </a:pPr>
            <a:r>
              <a:rPr dirty="0" smtClean="0"/>
              <a:t> Main rotor blade length</a:t>
            </a:r>
          </a:p>
          <a:p>
            <a:pPr marL="628650" indent="-285750">
              <a:buFont typeface="Wingdings" pitchFamily="2" charset="2"/>
              <a:buChar char="Ø"/>
            </a:pPr>
            <a:r>
              <a:rPr lang="en-US" dirty="0"/>
              <a:t> </a:t>
            </a:r>
            <a:r>
              <a:rPr lang="en-US" dirty="0" smtClean="0"/>
              <a:t>Plan-form variation (blade taper)</a:t>
            </a:r>
          </a:p>
          <a:p>
            <a:pPr marL="628650" indent="-285750">
              <a:buFont typeface="Wingdings" pitchFamily="2" charset="2"/>
              <a:buChar char="Ø"/>
            </a:pPr>
            <a:r>
              <a:rPr lang="en-US" dirty="0"/>
              <a:t> </a:t>
            </a:r>
            <a:r>
              <a:rPr lang="en-US" dirty="0" smtClean="0"/>
              <a:t>Rotor speed</a:t>
            </a:r>
          </a:p>
          <a:p>
            <a:pPr marL="628650" indent="-285750">
              <a:buFont typeface="Wingdings" pitchFamily="2" charset="2"/>
              <a:buChar char="Ø"/>
            </a:pPr>
            <a:r>
              <a:rPr lang="en-US" dirty="0"/>
              <a:t> </a:t>
            </a:r>
            <a:r>
              <a:rPr lang="en-US" dirty="0" smtClean="0"/>
              <a:t>Span-wise distribution of blade pre-twist</a:t>
            </a:r>
            <a:endParaRPr dirty="0" smtClean="0"/>
          </a:p>
          <a:p>
            <a:pPr>
              <a:buFont typeface="Arial" pitchFamily="34" charset="0"/>
              <a:buChar char="•"/>
            </a:pPr>
            <a:endParaRPr dirty="0" smtClean="0"/>
          </a:p>
        </p:txBody>
      </p:sp>
    </p:spTree>
    <p:extLst>
      <p:ext uri="{BB962C8B-B14F-4D97-AF65-F5344CB8AC3E}">
        <p14:creationId xmlns:p14="http://schemas.microsoft.com/office/powerpoint/2010/main" val="1600780040"/>
      </p:ext>
    </p:extLst>
  </p:cSld>
  <p:clrMapOvr>
    <a:masterClrMapping/>
  </p:clrMapOvr>
  <p:transition spd="med"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Performance Analysis</a:t>
            </a:r>
            <a:endParaRPr lang="en-IN" dirty="0"/>
          </a:p>
        </p:txBody>
      </p:sp>
      <p:sp>
        <p:nvSpPr>
          <p:cNvPr id="3" name="Text Placeholder 2"/>
          <p:cNvSpPr>
            <a:spLocks noGrp="1"/>
          </p:cNvSpPr>
          <p:nvPr>
            <p:ph type="body" sz="quarter" idx="10"/>
          </p:nvPr>
        </p:nvSpPr>
        <p:spPr>
          <a:xfrm>
            <a:off x="294993" y="1227415"/>
            <a:ext cx="8544207" cy="2631490"/>
          </a:xfrm>
        </p:spPr>
        <p:txBody>
          <a:bodyPr/>
          <a:lstStyle/>
          <a:p>
            <a:r>
              <a:rPr dirty="0" smtClean="0"/>
              <a:t>Result of robust design using Taguchi method for hover performance:</a:t>
            </a:r>
            <a:br>
              <a:rPr dirty="0" smtClean="0"/>
            </a:br>
            <a:endParaRPr dirty="0" smtClean="0"/>
          </a:p>
          <a:p>
            <a:pPr indent="19050">
              <a:lnSpc>
                <a:spcPct val="150000"/>
              </a:lnSpc>
              <a:buFont typeface="Wingdings" pitchFamily="2" charset="2"/>
              <a:buChar char="Ø"/>
            </a:pPr>
            <a:r>
              <a:rPr dirty="0"/>
              <a:t> </a:t>
            </a:r>
            <a:r>
              <a:rPr dirty="0" smtClean="0"/>
              <a:t>Main rotor radius: 1.75 m</a:t>
            </a:r>
          </a:p>
          <a:p>
            <a:pPr indent="19050">
              <a:lnSpc>
                <a:spcPct val="150000"/>
              </a:lnSpc>
              <a:buFont typeface="Wingdings" pitchFamily="2" charset="2"/>
              <a:buChar char="Ø"/>
            </a:pPr>
            <a:r>
              <a:rPr lang="en-US" dirty="0" smtClean="0"/>
              <a:t> Rotor speed        : 800 rpm</a:t>
            </a:r>
          </a:p>
          <a:p>
            <a:pPr indent="19050">
              <a:lnSpc>
                <a:spcPct val="150000"/>
              </a:lnSpc>
              <a:buFont typeface="Wingdings" pitchFamily="2" charset="2"/>
              <a:buChar char="Ø"/>
            </a:pPr>
            <a:r>
              <a:rPr lang="en-US" dirty="0"/>
              <a:t> </a:t>
            </a:r>
            <a:r>
              <a:rPr lang="en-US" dirty="0" smtClean="0"/>
              <a:t>Blade plan-form  : Tip chord length    = 0.08 m</a:t>
            </a:r>
            <a:br>
              <a:rPr lang="en-US" dirty="0" smtClean="0"/>
            </a:br>
            <a:r>
              <a:rPr lang="en-US" dirty="0" smtClean="0"/>
              <a:t>		          Root chord length = 0.12 m</a:t>
            </a:r>
          </a:p>
          <a:p>
            <a:pPr indent="19050">
              <a:lnSpc>
                <a:spcPct val="150000"/>
              </a:lnSpc>
              <a:buFont typeface="Wingdings" pitchFamily="2" charset="2"/>
              <a:buChar char="Ø"/>
            </a:pPr>
            <a:r>
              <a:rPr lang="en-US" dirty="0"/>
              <a:t> </a:t>
            </a:r>
            <a:r>
              <a:rPr lang="en-US" dirty="0" smtClean="0"/>
              <a:t>Blade pre-twist    : 10 degrees</a:t>
            </a:r>
          </a:p>
        </p:txBody>
      </p:sp>
    </p:spTree>
    <p:extLst>
      <p:ext uri="{BB962C8B-B14F-4D97-AF65-F5344CB8AC3E}">
        <p14:creationId xmlns:p14="http://schemas.microsoft.com/office/powerpoint/2010/main" val="3937737571"/>
      </p:ext>
    </p:extLst>
  </p:cSld>
  <p:clrMapOvr>
    <a:masterClrMapping/>
  </p:clrMapOvr>
  <p:transition spd="med"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Future Work</a:t>
            </a:r>
            <a:endParaRPr lang="en-IN" dirty="0"/>
          </a:p>
        </p:txBody>
      </p:sp>
      <p:sp>
        <p:nvSpPr>
          <p:cNvPr id="3" name="Text Placeholder 2"/>
          <p:cNvSpPr>
            <a:spLocks noGrp="1"/>
          </p:cNvSpPr>
          <p:nvPr>
            <p:ph type="body" sz="quarter" idx="10"/>
          </p:nvPr>
        </p:nvSpPr>
        <p:spPr>
          <a:xfrm>
            <a:off x="294993" y="1227415"/>
            <a:ext cx="8544207" cy="3323987"/>
          </a:xfrm>
        </p:spPr>
        <p:txBody>
          <a:bodyPr/>
          <a:lstStyle/>
          <a:p>
            <a:pPr>
              <a:lnSpc>
                <a:spcPct val="200000"/>
              </a:lnSpc>
            </a:pPr>
            <a:r>
              <a:rPr dirty="0" smtClean="0"/>
              <a:t>Robust design for forward flight  (cruise speed of Yamaha R-MAX)</a:t>
            </a:r>
          </a:p>
          <a:p>
            <a:pPr>
              <a:lnSpc>
                <a:spcPct val="200000"/>
              </a:lnSpc>
            </a:pPr>
            <a:r>
              <a:rPr dirty="0" smtClean="0"/>
              <a:t>Associated ANOVA studies</a:t>
            </a:r>
            <a:endParaRPr dirty="0"/>
          </a:p>
          <a:p>
            <a:pPr>
              <a:lnSpc>
                <a:spcPct val="200000"/>
              </a:lnSpc>
            </a:pPr>
            <a:r>
              <a:rPr dirty="0" smtClean="0"/>
              <a:t>Detailed performance analysis of modified R-MAX configuration:</a:t>
            </a:r>
            <a:br>
              <a:rPr dirty="0" smtClean="0"/>
            </a:br>
            <a:r>
              <a:rPr dirty="0" smtClean="0"/>
              <a:t>	- performance studies for main rotor</a:t>
            </a:r>
            <a:br>
              <a:rPr dirty="0" smtClean="0"/>
            </a:br>
            <a:r>
              <a:rPr dirty="0" smtClean="0"/>
              <a:t>	- power requirements of tail rotor</a:t>
            </a:r>
            <a:br>
              <a:rPr dirty="0" smtClean="0"/>
            </a:br>
            <a:r>
              <a:rPr dirty="0" smtClean="0"/>
              <a:t>	- total power estimate </a:t>
            </a:r>
            <a:r>
              <a:rPr dirty="0" smtClean="0"/>
              <a:t>considering drag due to fuselage, slung load, etc.</a:t>
            </a:r>
            <a:endParaRPr dirty="0" smtClean="0"/>
          </a:p>
        </p:txBody>
      </p:sp>
    </p:spTree>
    <p:extLst>
      <p:ext uri="{BB962C8B-B14F-4D97-AF65-F5344CB8AC3E}">
        <p14:creationId xmlns:p14="http://schemas.microsoft.com/office/powerpoint/2010/main" val="4079010304"/>
      </p:ext>
    </p:extLst>
  </p:cSld>
  <p:clrMapOvr>
    <a:masterClrMapping/>
  </p:clrMapOvr>
  <p:transition spd="med"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4"/>
          <p:cNvSpPr>
            <a:spLocks noGrp="1"/>
          </p:cNvSpPr>
          <p:nvPr>
            <p:ph type="body" sz="quarter" idx="10"/>
          </p:nvPr>
        </p:nvSpPr>
        <p:spPr>
          <a:xfrm>
            <a:off x="303213" y="1465263"/>
            <a:ext cx="8543925" cy="2586037"/>
          </a:xfrm>
        </p:spPr>
        <p:txBody>
          <a:bodyPr/>
          <a:lstStyle/>
          <a:p>
            <a:pPr marL="166688" indent="-166688" algn="ctr" eaLnBrk="1" hangingPunct="1">
              <a:lnSpc>
                <a:spcPct val="150000"/>
              </a:lnSpc>
              <a:spcBef>
                <a:spcPct val="0"/>
              </a:spcBef>
              <a:spcAft>
                <a:spcPct val="0"/>
              </a:spcAft>
              <a:buFont typeface="Arial" charset="0"/>
              <a:buNone/>
            </a:pPr>
            <a:endParaRPr lang="en-IN" b="1" smtClean="0">
              <a:solidFill>
                <a:srgbClr val="C00000"/>
              </a:solidFill>
              <a:latin typeface="Arial" charset="0"/>
              <a:cs typeface="Arial" charset="0"/>
            </a:endParaRPr>
          </a:p>
          <a:p>
            <a:pPr marL="166688" indent="-166688" algn="ctr" eaLnBrk="1" hangingPunct="1">
              <a:lnSpc>
                <a:spcPct val="150000"/>
              </a:lnSpc>
              <a:spcBef>
                <a:spcPct val="0"/>
              </a:spcBef>
              <a:spcAft>
                <a:spcPct val="0"/>
              </a:spcAft>
              <a:buFont typeface="Arial" charset="0"/>
              <a:buNone/>
            </a:pPr>
            <a:endParaRPr lang="en-IN" sz="3800" b="1" smtClean="0">
              <a:solidFill>
                <a:srgbClr val="C00000"/>
              </a:solidFill>
              <a:latin typeface="Times New Roman" pitchFamily="18" charset="0"/>
              <a:cs typeface="Times New Roman" pitchFamily="18" charset="0"/>
            </a:endParaRPr>
          </a:p>
          <a:p>
            <a:pPr marL="166688" indent="-166688" algn="ctr" eaLnBrk="1" hangingPunct="1">
              <a:lnSpc>
                <a:spcPct val="150000"/>
              </a:lnSpc>
              <a:spcBef>
                <a:spcPct val="0"/>
              </a:spcBef>
              <a:spcAft>
                <a:spcPct val="0"/>
              </a:spcAft>
              <a:buFont typeface="Arial" charset="0"/>
              <a:buNone/>
            </a:pPr>
            <a:r>
              <a:rPr lang="en-IN" sz="3800" b="1" smtClean="0">
                <a:solidFill>
                  <a:srgbClr val="C00000"/>
                </a:solidFill>
                <a:latin typeface="Times New Roman" pitchFamily="18" charset="0"/>
                <a:cs typeface="Times New Roman" pitchFamily="18" charset="0"/>
              </a:rPr>
              <a:t>Thank You</a:t>
            </a:r>
          </a:p>
          <a:p>
            <a:pPr marL="166688" indent="-166688" eaLnBrk="1" hangingPunct="1">
              <a:lnSpc>
                <a:spcPct val="150000"/>
              </a:lnSpc>
              <a:spcBef>
                <a:spcPct val="0"/>
              </a:spcBef>
              <a:spcAft>
                <a:spcPct val="0"/>
              </a:spcAft>
            </a:pPr>
            <a:endParaRPr smtClean="0">
              <a:latin typeface="Arial" charset="0"/>
              <a:cs typeface="Arial" charset="0"/>
            </a:endParaRPr>
          </a:p>
        </p:txBody>
      </p:sp>
    </p:spTree>
  </p:cSld>
  <p:clrMapOvr>
    <a:masterClrMapping/>
  </p:clrMapOvr>
  <p:transition spd="med"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889" name="Straight Connector 16888" hidden="1"/>
          <p:cNvCxnSpPr/>
          <p:nvPr>
            <p:custDataLst>
              <p:tags r:id="rId2"/>
            </p:custDataLst>
          </p:nvPr>
        </p:nvCxnSpPr>
        <p:spPr>
          <a:xfrm>
            <a:off x="2535443" y="11811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57" name="Straight Connector 16856"/>
          <p:cNvCxnSpPr/>
          <p:nvPr>
            <p:custDataLst>
              <p:tags r:id="rId3"/>
            </p:custDataLst>
          </p:nvPr>
        </p:nvCxnSpPr>
        <p:spPr>
          <a:xfrm flipV="1">
            <a:off x="2319665" y="1511300"/>
            <a:ext cx="0" cy="29464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55" name="Straight Connector 16854"/>
          <p:cNvCxnSpPr/>
          <p:nvPr>
            <p:custDataLst>
              <p:tags r:id="rId4"/>
            </p:custDataLst>
          </p:nvPr>
        </p:nvCxnSpPr>
        <p:spPr>
          <a:xfrm flipV="1">
            <a:off x="1584644" y="1511300"/>
            <a:ext cx="0" cy="29464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53" name="Straight Connector 16852" hidden="1"/>
          <p:cNvCxnSpPr/>
          <p:nvPr>
            <p:custDataLst>
              <p:tags r:id="rId5"/>
            </p:custDataLst>
          </p:nvPr>
        </p:nvCxnSpPr>
        <p:spPr>
          <a:xfrm>
            <a:off x="3029754" y="15113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828" name="Rounded Rectangle 16827"/>
          <p:cNvSpPr/>
          <p:nvPr>
            <p:custDataLst>
              <p:tags r:id="rId6"/>
            </p:custDataLst>
          </p:nvPr>
        </p:nvSpPr>
        <p:spPr>
          <a:xfrm>
            <a:off x="1584168" y="1409700"/>
            <a:ext cx="735974" cy="203200"/>
          </a:xfrm>
          <a:prstGeom prst="roundRect">
            <a:avLst>
              <a:gd name="adj" fmla="val 100000"/>
            </a:avLst>
          </a:prstGeom>
          <a:solidFill>
            <a:srgbClr val="528A46"/>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21" name="Straight Connector 16820"/>
          <p:cNvCxnSpPr/>
          <p:nvPr>
            <p:custDataLst>
              <p:tags r:id="rId7"/>
            </p:custDataLst>
          </p:nvPr>
        </p:nvCxnSpPr>
        <p:spPr>
          <a:xfrm flipV="1">
            <a:off x="2667000" y="1828800"/>
            <a:ext cx="0" cy="26162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19" name="Straight Connector 16818" hidden="1"/>
          <p:cNvCxnSpPr/>
          <p:nvPr>
            <p:custDataLst>
              <p:tags r:id="rId8"/>
            </p:custDataLst>
          </p:nvPr>
        </p:nvCxnSpPr>
        <p:spPr>
          <a:xfrm flipV="1">
            <a:off x="1584644" y="1841500"/>
            <a:ext cx="0" cy="26162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17" name="Straight Connector 16816" hidden="1"/>
          <p:cNvCxnSpPr/>
          <p:nvPr>
            <p:custDataLst>
              <p:tags r:id="rId9"/>
            </p:custDataLst>
          </p:nvPr>
        </p:nvCxnSpPr>
        <p:spPr>
          <a:xfrm>
            <a:off x="3315356" y="18415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92" name="Rounded Rectangle 16791"/>
          <p:cNvSpPr/>
          <p:nvPr>
            <p:custDataLst>
              <p:tags r:id="rId10"/>
            </p:custDataLst>
          </p:nvPr>
        </p:nvSpPr>
        <p:spPr>
          <a:xfrm>
            <a:off x="1584168" y="1739900"/>
            <a:ext cx="1082832" cy="317500"/>
          </a:xfrm>
          <a:prstGeom prst="roundRect">
            <a:avLst>
              <a:gd name="adj" fmla="val 100000"/>
            </a:avLst>
          </a:prstGeom>
          <a:solidFill>
            <a:srgbClr val="FF9012"/>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85" name="Straight Connector 16784"/>
          <p:cNvCxnSpPr/>
          <p:nvPr>
            <p:custDataLst>
              <p:tags r:id="rId11"/>
            </p:custDataLst>
          </p:nvPr>
        </p:nvCxnSpPr>
        <p:spPr>
          <a:xfrm flipV="1">
            <a:off x="3912443" y="2171700"/>
            <a:ext cx="0" cy="22860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81" name="Straight Connector 16780" hidden="1"/>
          <p:cNvCxnSpPr/>
          <p:nvPr>
            <p:custDataLst>
              <p:tags r:id="rId12"/>
            </p:custDataLst>
          </p:nvPr>
        </p:nvCxnSpPr>
        <p:spPr>
          <a:xfrm>
            <a:off x="4622532" y="21717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56" name="Rounded Rectangle 16755"/>
          <p:cNvSpPr/>
          <p:nvPr>
            <p:custDataLst>
              <p:tags r:id="rId13"/>
            </p:custDataLst>
          </p:nvPr>
        </p:nvSpPr>
        <p:spPr>
          <a:xfrm>
            <a:off x="2286000" y="2057400"/>
            <a:ext cx="1658687" cy="203200"/>
          </a:xfrm>
          <a:prstGeom prst="roundRect">
            <a:avLst>
              <a:gd name="adj" fmla="val 100000"/>
            </a:avLst>
          </a:prstGeom>
          <a:solidFill>
            <a:srgbClr val="FF9012"/>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49" name="Straight Connector 16748"/>
          <p:cNvCxnSpPr/>
          <p:nvPr>
            <p:custDataLst>
              <p:tags r:id="rId14"/>
            </p:custDataLst>
          </p:nvPr>
        </p:nvCxnSpPr>
        <p:spPr>
          <a:xfrm flipV="1">
            <a:off x="5562600" y="2514600"/>
            <a:ext cx="0" cy="19558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47" name="Straight Connector 16746"/>
          <p:cNvCxnSpPr/>
          <p:nvPr>
            <p:custDataLst>
              <p:tags r:id="rId15"/>
            </p:custDataLst>
          </p:nvPr>
        </p:nvCxnSpPr>
        <p:spPr>
          <a:xfrm flipV="1">
            <a:off x="2924775" y="2501900"/>
            <a:ext cx="0" cy="19558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45" name="Straight Connector 16744" hidden="1"/>
          <p:cNvCxnSpPr/>
          <p:nvPr>
            <p:custDataLst>
              <p:tags r:id="rId16"/>
            </p:custDataLst>
          </p:nvPr>
        </p:nvCxnSpPr>
        <p:spPr>
          <a:xfrm>
            <a:off x="6303188" y="25019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20" name="Rounded Rectangle 16719"/>
          <p:cNvSpPr/>
          <p:nvPr>
            <p:custDataLst>
              <p:tags r:id="rId17"/>
            </p:custDataLst>
          </p:nvPr>
        </p:nvSpPr>
        <p:spPr>
          <a:xfrm>
            <a:off x="2362200" y="2590800"/>
            <a:ext cx="3202676" cy="228600"/>
          </a:xfrm>
          <a:prstGeom prst="roundRect">
            <a:avLst>
              <a:gd name="adj" fmla="val 100000"/>
            </a:avLst>
          </a:prstGeom>
          <a:solidFill>
            <a:srgbClr val="1C5B81"/>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13" name="Straight Connector 16712" hidden="1"/>
          <p:cNvCxnSpPr/>
          <p:nvPr>
            <p:custDataLst>
              <p:tags r:id="rId18"/>
            </p:custDataLst>
          </p:nvPr>
        </p:nvCxnSpPr>
        <p:spPr>
          <a:xfrm flipV="1">
            <a:off x="5593099" y="2832100"/>
            <a:ext cx="0" cy="16256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11" name="Straight Connector 16710" hidden="1"/>
          <p:cNvCxnSpPr/>
          <p:nvPr>
            <p:custDataLst>
              <p:tags r:id="rId19"/>
            </p:custDataLst>
          </p:nvPr>
        </p:nvCxnSpPr>
        <p:spPr>
          <a:xfrm flipV="1">
            <a:off x="2924775" y="2832100"/>
            <a:ext cx="0" cy="16256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09" name="Straight Connector 16708" hidden="1"/>
          <p:cNvCxnSpPr/>
          <p:nvPr>
            <p:custDataLst>
              <p:tags r:id="rId20"/>
            </p:custDataLst>
          </p:nvPr>
        </p:nvCxnSpPr>
        <p:spPr>
          <a:xfrm>
            <a:off x="6279375" y="28321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684" name="Rounded Rectangle 16683"/>
          <p:cNvSpPr/>
          <p:nvPr>
            <p:custDataLst>
              <p:tags r:id="rId21"/>
            </p:custDataLst>
          </p:nvPr>
        </p:nvSpPr>
        <p:spPr>
          <a:xfrm>
            <a:off x="2057400" y="2895600"/>
            <a:ext cx="3507476" cy="228600"/>
          </a:xfrm>
          <a:prstGeom prst="roundRect">
            <a:avLst>
              <a:gd name="adj" fmla="val 100000"/>
            </a:avLst>
          </a:prstGeom>
          <a:solidFill>
            <a:srgbClr val="1C5B81"/>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75" name="Straight Connector 16674" hidden="1"/>
          <p:cNvCxnSpPr/>
          <p:nvPr>
            <p:custDataLst>
              <p:tags r:id="rId22"/>
            </p:custDataLst>
          </p:nvPr>
        </p:nvCxnSpPr>
        <p:spPr>
          <a:xfrm flipV="1">
            <a:off x="3935365" y="3162300"/>
            <a:ext cx="0" cy="12954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73" name="Straight Connector 16672" hidden="1"/>
          <p:cNvCxnSpPr/>
          <p:nvPr>
            <p:custDataLst>
              <p:tags r:id="rId23"/>
            </p:custDataLst>
          </p:nvPr>
        </p:nvCxnSpPr>
        <p:spPr>
          <a:xfrm>
            <a:off x="6643712" y="31623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648" name="Rounded Rectangle 16647"/>
          <p:cNvSpPr/>
          <p:nvPr>
            <p:custDataLst>
              <p:tags r:id="rId24"/>
            </p:custDataLst>
          </p:nvPr>
        </p:nvSpPr>
        <p:spPr>
          <a:xfrm>
            <a:off x="2667001" y="3200400"/>
            <a:ext cx="2895600" cy="228600"/>
          </a:xfrm>
          <a:prstGeom prst="roundRect">
            <a:avLst>
              <a:gd name="adj" fmla="val 100000"/>
            </a:avLst>
          </a:prstGeom>
          <a:solidFill>
            <a:srgbClr val="1C5B81"/>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39" name="Straight Connector 16638" hidden="1"/>
          <p:cNvCxnSpPr/>
          <p:nvPr>
            <p:custDataLst>
              <p:tags r:id="rId25"/>
            </p:custDataLst>
          </p:nvPr>
        </p:nvCxnSpPr>
        <p:spPr>
          <a:xfrm flipV="1">
            <a:off x="5583065" y="3492500"/>
            <a:ext cx="0" cy="9652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37" name="Straight Connector 16636" hidden="1"/>
          <p:cNvCxnSpPr/>
          <p:nvPr>
            <p:custDataLst>
              <p:tags r:id="rId26"/>
            </p:custDataLst>
          </p:nvPr>
        </p:nvCxnSpPr>
        <p:spPr>
          <a:xfrm>
            <a:off x="7654303" y="34925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612" name="Rounded Rectangle 16611"/>
          <p:cNvSpPr/>
          <p:nvPr>
            <p:custDataLst>
              <p:tags r:id="rId27"/>
            </p:custDataLst>
          </p:nvPr>
        </p:nvSpPr>
        <p:spPr>
          <a:xfrm>
            <a:off x="3352800" y="3581400"/>
            <a:ext cx="2209800" cy="304800"/>
          </a:xfrm>
          <a:prstGeom prst="roundRect">
            <a:avLst>
              <a:gd name="adj" fmla="val 100000"/>
            </a:avLst>
          </a:prstGeom>
          <a:solidFill>
            <a:srgbClr val="A52C38"/>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01" name="Straight Connector 16600" hidden="1"/>
          <p:cNvCxnSpPr/>
          <p:nvPr>
            <p:custDataLst>
              <p:tags r:id="rId28"/>
            </p:custDataLst>
          </p:nvPr>
        </p:nvCxnSpPr>
        <p:spPr>
          <a:xfrm>
            <a:off x="7819073" y="38227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576" name="Rounded Rectangle 16575"/>
          <p:cNvSpPr/>
          <p:nvPr>
            <p:custDataLst>
              <p:tags r:id="rId29"/>
            </p:custDataLst>
          </p:nvPr>
        </p:nvSpPr>
        <p:spPr>
          <a:xfrm>
            <a:off x="3810000" y="4114800"/>
            <a:ext cx="1371600" cy="228600"/>
          </a:xfrm>
          <a:prstGeom prst="roundRect">
            <a:avLst>
              <a:gd name="adj" fmla="val 100000"/>
            </a:avLst>
          </a:prstGeom>
          <a:solidFill>
            <a:srgbClr val="A52C38"/>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569" name="Straight Connector 16568"/>
          <p:cNvCxnSpPr/>
          <p:nvPr>
            <p:custDataLst>
              <p:tags r:id="rId30"/>
            </p:custDataLst>
          </p:nvPr>
        </p:nvCxnSpPr>
        <p:spPr>
          <a:xfrm flipV="1">
            <a:off x="7954804" y="4152900"/>
            <a:ext cx="0" cy="3048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67" name="Straight Connector 16566" hidden="1"/>
          <p:cNvCxnSpPr/>
          <p:nvPr>
            <p:custDataLst>
              <p:tags r:id="rId31"/>
            </p:custDataLst>
          </p:nvPr>
        </p:nvCxnSpPr>
        <p:spPr>
          <a:xfrm flipV="1">
            <a:off x="6934181" y="4152900"/>
            <a:ext cx="0" cy="304800"/>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65" name="Straight Connector 16564" hidden="1"/>
          <p:cNvCxnSpPr/>
          <p:nvPr>
            <p:custDataLst>
              <p:tags r:id="rId32"/>
            </p:custDataLst>
          </p:nvPr>
        </p:nvCxnSpPr>
        <p:spPr>
          <a:xfrm>
            <a:off x="8718471" y="4152900"/>
            <a:ext cx="0" cy="0"/>
          </a:xfrm>
          <a:prstGeom prst="line">
            <a:avLst/>
          </a:prstGeom>
          <a:ln w="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540" name="Rounded Rectangle 16539"/>
          <p:cNvSpPr/>
          <p:nvPr>
            <p:custDataLst>
              <p:tags r:id="rId33"/>
            </p:custDataLst>
          </p:nvPr>
        </p:nvSpPr>
        <p:spPr>
          <a:xfrm>
            <a:off x="6096000" y="4051300"/>
            <a:ext cx="1859280" cy="292100"/>
          </a:xfrm>
          <a:prstGeom prst="roundRect">
            <a:avLst>
              <a:gd name="adj" fmla="val 100000"/>
            </a:avLst>
          </a:prstGeom>
          <a:solidFill>
            <a:srgbClr val="A52C38"/>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Draft paper</a:t>
            </a:r>
            <a:endParaRPr lang="en-US" sz="1000" b="1" dirty="0">
              <a:solidFill>
                <a:schemeClr val="bg1"/>
              </a:solidFill>
            </a:endParaRPr>
          </a:p>
        </p:txBody>
      </p:sp>
      <p:cxnSp>
        <p:nvCxnSpPr>
          <p:cNvPr id="16533" name="Straight Connector 16532"/>
          <p:cNvCxnSpPr/>
          <p:nvPr>
            <p:custDataLst>
              <p:tags r:id="rId34"/>
            </p:custDataLst>
          </p:nvPr>
        </p:nvCxnSpPr>
        <p:spPr>
          <a:xfrm>
            <a:off x="2018499" y="4972051"/>
            <a:ext cx="0" cy="133351"/>
          </a:xfrm>
          <a:prstGeom prst="line">
            <a:avLst/>
          </a:prstGeom>
          <a:ln w="12700" cap="flat" cmpd="sng" algn="ctr">
            <a:solidFill>
              <a:schemeClr val="accent2">
                <a:alpha val="35000"/>
              </a:schemeClr>
            </a:solidFill>
            <a:prstDash val="solid"/>
            <a:miter lim="800000"/>
            <a:headEnd type="none" w="med" len="med"/>
            <a:tailEnd type="none" w="med" len="med"/>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cxnSp>
        <p:nvCxnSpPr>
          <p:cNvPr id="16515" name="Straight Connector 16514"/>
          <p:cNvCxnSpPr/>
          <p:nvPr>
            <p:custDataLst>
              <p:tags r:id="rId35"/>
            </p:custDataLst>
          </p:nvPr>
        </p:nvCxnSpPr>
        <p:spPr>
          <a:xfrm>
            <a:off x="4552950" y="4978401"/>
            <a:ext cx="0" cy="114301"/>
          </a:xfrm>
          <a:prstGeom prst="line">
            <a:avLst/>
          </a:prstGeom>
          <a:ln w="12700" cap="flat" cmpd="sng" algn="ctr">
            <a:solidFill>
              <a:srgbClr val="286C94">
                <a:alpha val="35000"/>
              </a:srgbClr>
            </a:solidFill>
            <a:prstDash val="solid"/>
            <a:miter lim="800000"/>
            <a:headEnd type="none" w="med" len="med"/>
            <a:tailEnd type="none" w="med" len="med"/>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cxnSp>
        <p:nvCxnSpPr>
          <p:cNvPr id="16497" name="Straight Connector 16496"/>
          <p:cNvCxnSpPr/>
          <p:nvPr>
            <p:custDataLst>
              <p:tags r:id="rId36"/>
            </p:custDataLst>
          </p:nvPr>
        </p:nvCxnSpPr>
        <p:spPr>
          <a:xfrm rot="5400000">
            <a:off x="6682963" y="5375687"/>
            <a:ext cx="819150" cy="11876"/>
          </a:xfrm>
          <a:prstGeom prst="line">
            <a:avLst/>
          </a:prstGeom>
          <a:ln w="12700" cap="flat" cmpd="sng" algn="ctr">
            <a:solidFill>
              <a:srgbClr val="5C9650">
                <a:alpha val="35000"/>
              </a:srgbClr>
            </a:solidFill>
            <a:prstDash val="solid"/>
            <a:miter lim="800000"/>
            <a:headEnd type="none" w="med" len="med"/>
            <a:tailEnd type="none" w="med" len="med"/>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16456" name="Rounded Rectangle 16455"/>
          <p:cNvSpPr/>
          <p:nvPr>
            <p:custDataLst>
              <p:tags r:id="rId37"/>
            </p:custDataLst>
          </p:nvPr>
        </p:nvSpPr>
        <p:spPr>
          <a:xfrm>
            <a:off x="1188720" y="4457700"/>
            <a:ext cx="6766560" cy="381000"/>
          </a:xfrm>
          <a:prstGeom prst="roundRect">
            <a:avLst>
              <a:gd name="adj" fmla="val 10000000"/>
            </a:avLst>
          </a:prstGeom>
          <a:solidFill>
            <a:schemeClr val="accent1"/>
          </a:soli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58" name="TextBox 16457"/>
          <p:cNvSpPr txBox="1"/>
          <p:nvPr>
            <p:custDataLst>
              <p:tags r:id="rId38"/>
            </p:custDataLst>
          </p:nvPr>
        </p:nvSpPr>
        <p:spPr>
          <a:xfrm>
            <a:off x="381000" y="4419600"/>
            <a:ext cx="716280" cy="381000"/>
          </a:xfrm>
          <a:prstGeom prst="rect">
            <a:avLst/>
          </a:prstGeom>
          <a:noFill/>
        </p:spPr>
        <p:txBody>
          <a:bodyPr vert="horz" wrap="square" lIns="91440" tIns="45720" rIns="91440" bIns="45720" rtlCol="0" anchor="ctr" anchorCtr="0">
            <a:noAutofit/>
          </a:bodyPr>
          <a:lstStyle/>
          <a:p>
            <a:r>
              <a:rPr lang="en-US" sz="1200" dirty="0" smtClean="0">
                <a:solidFill>
                  <a:schemeClr val="accent2"/>
                </a:solidFill>
                <a:latin typeface="Calibri" panose="020F0502020204030204" pitchFamily="34" charset="0"/>
              </a:rPr>
              <a:t>Timeline</a:t>
            </a:r>
            <a:endParaRPr lang="en-US" sz="1200" dirty="0">
              <a:solidFill>
                <a:schemeClr val="accent2"/>
              </a:solidFill>
              <a:latin typeface="Calibri" panose="020F0502020204030204" pitchFamily="34" charset="0"/>
            </a:endParaRPr>
          </a:p>
        </p:txBody>
      </p:sp>
      <p:sp>
        <p:nvSpPr>
          <p:cNvPr id="16461" name="TextBox 16460"/>
          <p:cNvSpPr txBox="1"/>
          <p:nvPr>
            <p:custDataLst>
              <p:tags r:id="rId39"/>
            </p:custDataLst>
          </p:nvPr>
        </p:nvSpPr>
        <p:spPr>
          <a:xfrm>
            <a:off x="1295400" y="4457700"/>
            <a:ext cx="1123604" cy="381000"/>
          </a:xfrm>
          <a:prstGeom prst="rect">
            <a:avLst/>
          </a:prstGeom>
          <a:solidFill>
            <a:schemeClr val="accent6"/>
          </a:solidFill>
        </p:spPr>
        <p:txBody>
          <a:bodyPr vert="horz" wrap="square" lIns="91440" tIns="45720" rIns="91440" bIns="45720" rtlCol="0" anchor="ctr" anchorCtr="0">
            <a:noAutofit/>
          </a:bodyPr>
          <a:lstStyle/>
          <a:p>
            <a:r>
              <a:rPr lang="en-US" sz="1200" dirty="0" smtClean="0">
                <a:latin typeface="Calibri" panose="020F0502020204030204" pitchFamily="34" charset="0"/>
              </a:rPr>
              <a:t>  9 February </a:t>
            </a:r>
            <a:endParaRPr lang="en-US" sz="1200" dirty="0">
              <a:latin typeface="Calibri" panose="020F0502020204030204" pitchFamily="34" charset="0"/>
            </a:endParaRPr>
          </a:p>
        </p:txBody>
      </p:sp>
      <p:cxnSp>
        <p:nvCxnSpPr>
          <p:cNvPr id="16463" name="Straight Connector 16462"/>
          <p:cNvCxnSpPr/>
          <p:nvPr>
            <p:custDataLst>
              <p:tags r:id="rId40"/>
            </p:custDataLst>
          </p:nvPr>
        </p:nvCxnSpPr>
        <p:spPr>
          <a:xfrm>
            <a:off x="2419004" y="4521200"/>
            <a:ext cx="0" cy="254000"/>
          </a:xfrm>
          <a:prstGeom prst="line">
            <a:avLst/>
          </a:prstGeom>
          <a:ln w="9525" cap="flat" cmpd="sng" algn="ctr">
            <a:solidFill>
              <a:schemeClr val="lt1">
                <a:alpha val="7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64" name="TextBox 16463"/>
          <p:cNvSpPr txBox="1"/>
          <p:nvPr>
            <p:custDataLst>
              <p:tags r:id="rId41"/>
            </p:custDataLst>
          </p:nvPr>
        </p:nvSpPr>
        <p:spPr>
          <a:xfrm>
            <a:off x="2419004" y="4457700"/>
            <a:ext cx="615142" cy="381000"/>
          </a:xfrm>
          <a:prstGeom prst="rect">
            <a:avLst/>
          </a:prstGeom>
          <a:solidFill>
            <a:schemeClr val="accent6">
              <a:lumMod val="60000"/>
              <a:lumOff val="40000"/>
            </a:schemeClr>
          </a:solidFill>
        </p:spPr>
        <p:txBody>
          <a:bodyPr vert="horz" wrap="square" lIns="91440" tIns="45720" rIns="91440" bIns="45720" rtlCol="0" anchor="ctr" anchorCtr="0">
            <a:noAutofit/>
          </a:bodyPr>
          <a:lstStyle/>
          <a:p>
            <a:r>
              <a:rPr lang="en-US" sz="1200" dirty="0" smtClean="0">
                <a:latin typeface="Calibri" panose="020F0502020204030204" pitchFamily="34" charset="0"/>
              </a:rPr>
              <a:t>   03 March</a:t>
            </a:r>
            <a:endParaRPr lang="en-US" sz="1200" dirty="0">
              <a:latin typeface="Calibri" panose="020F0502020204030204" pitchFamily="34" charset="0"/>
            </a:endParaRPr>
          </a:p>
        </p:txBody>
      </p:sp>
      <p:cxnSp>
        <p:nvCxnSpPr>
          <p:cNvPr id="16466" name="Straight Connector 16465"/>
          <p:cNvCxnSpPr/>
          <p:nvPr>
            <p:custDataLst>
              <p:tags r:id="rId42"/>
            </p:custDataLst>
          </p:nvPr>
        </p:nvCxnSpPr>
        <p:spPr>
          <a:xfrm>
            <a:off x="3034145" y="4521200"/>
            <a:ext cx="0" cy="254000"/>
          </a:xfrm>
          <a:prstGeom prst="line">
            <a:avLst/>
          </a:prstGeom>
          <a:ln w="9525" cap="flat" cmpd="sng" algn="ctr">
            <a:solidFill>
              <a:schemeClr val="lt1">
                <a:alpha val="7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67" name="TextBox 16466"/>
          <p:cNvSpPr txBox="1"/>
          <p:nvPr>
            <p:custDataLst>
              <p:tags r:id="rId43"/>
            </p:custDataLst>
          </p:nvPr>
        </p:nvSpPr>
        <p:spPr>
          <a:xfrm>
            <a:off x="3034146" y="4457700"/>
            <a:ext cx="615142" cy="381000"/>
          </a:xfrm>
          <a:prstGeom prst="rect">
            <a:avLst/>
          </a:prstGeom>
          <a:solidFill>
            <a:schemeClr val="accent6">
              <a:lumMod val="60000"/>
              <a:lumOff val="40000"/>
            </a:schemeClr>
          </a:solidFill>
        </p:spPr>
        <p:txBody>
          <a:bodyPr vert="horz" wrap="square" lIns="91440" tIns="45720" rIns="91440" bIns="45720" rtlCol="0" anchor="ctr" anchorCtr="0">
            <a:noAutofit/>
          </a:bodyPr>
          <a:lstStyle/>
          <a:p>
            <a:r>
              <a:rPr lang="en-US" sz="1200" dirty="0" smtClean="0">
                <a:latin typeface="Calibri" panose="020F0502020204030204" pitchFamily="34" charset="0"/>
              </a:rPr>
              <a:t>03 April</a:t>
            </a:r>
            <a:endParaRPr lang="en-US" sz="1200" dirty="0">
              <a:latin typeface="Calibri" panose="020F0502020204030204" pitchFamily="34" charset="0"/>
            </a:endParaRPr>
          </a:p>
        </p:txBody>
      </p:sp>
      <p:cxnSp>
        <p:nvCxnSpPr>
          <p:cNvPr id="16469" name="Straight Connector 16468"/>
          <p:cNvCxnSpPr/>
          <p:nvPr>
            <p:custDataLst>
              <p:tags r:id="rId44"/>
            </p:custDataLst>
          </p:nvPr>
        </p:nvCxnSpPr>
        <p:spPr>
          <a:xfrm>
            <a:off x="3649287" y="4521200"/>
            <a:ext cx="0" cy="254000"/>
          </a:xfrm>
          <a:prstGeom prst="line">
            <a:avLst/>
          </a:prstGeom>
          <a:ln w="9525" cap="flat" cmpd="sng" algn="ctr">
            <a:solidFill>
              <a:schemeClr val="lt1">
                <a:alpha val="7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70" name="TextBox 16469"/>
          <p:cNvSpPr txBox="1"/>
          <p:nvPr>
            <p:custDataLst>
              <p:tags r:id="rId45"/>
            </p:custDataLst>
          </p:nvPr>
        </p:nvSpPr>
        <p:spPr>
          <a:xfrm>
            <a:off x="3649286" y="4457700"/>
            <a:ext cx="1151313" cy="381000"/>
          </a:xfrm>
          <a:prstGeom prst="rect">
            <a:avLst/>
          </a:prstGeom>
          <a:solidFill>
            <a:schemeClr val="tx2"/>
          </a:solidFill>
        </p:spPr>
        <p:txBody>
          <a:bodyPr vert="horz" wrap="square" lIns="91440" tIns="45720" rIns="91440" bIns="45720" rtlCol="0" anchor="ctr" anchorCtr="0">
            <a:noAutofit/>
          </a:bodyPr>
          <a:lstStyle/>
          <a:p>
            <a:r>
              <a:rPr lang="en-US" sz="1200" dirty="0" smtClean="0">
                <a:solidFill>
                  <a:schemeClr val="accent6">
                    <a:lumMod val="40000"/>
                    <a:lumOff val="60000"/>
                  </a:schemeClr>
                </a:solidFill>
              </a:rPr>
              <a:t>03 May 2015</a:t>
            </a:r>
            <a:endParaRPr lang="en-US" sz="1200" dirty="0">
              <a:solidFill>
                <a:schemeClr val="accent6">
                  <a:lumMod val="40000"/>
                  <a:lumOff val="60000"/>
                </a:schemeClr>
              </a:solidFill>
            </a:endParaRPr>
          </a:p>
        </p:txBody>
      </p:sp>
      <p:cxnSp>
        <p:nvCxnSpPr>
          <p:cNvPr id="16475" name="Straight Connector 16474"/>
          <p:cNvCxnSpPr/>
          <p:nvPr>
            <p:custDataLst>
              <p:tags r:id="rId46"/>
            </p:custDataLst>
          </p:nvPr>
        </p:nvCxnSpPr>
        <p:spPr>
          <a:xfrm>
            <a:off x="4879570" y="4521200"/>
            <a:ext cx="0" cy="254000"/>
          </a:xfrm>
          <a:prstGeom prst="line">
            <a:avLst/>
          </a:prstGeom>
          <a:ln w="9525" cap="flat" cmpd="sng" algn="ctr">
            <a:solidFill>
              <a:schemeClr val="lt1">
                <a:alpha val="7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76" name="TextBox 16475"/>
          <p:cNvSpPr txBox="1"/>
          <p:nvPr>
            <p:custDataLst>
              <p:tags r:id="rId47"/>
            </p:custDataLst>
          </p:nvPr>
        </p:nvSpPr>
        <p:spPr>
          <a:xfrm>
            <a:off x="4879570" y="4457700"/>
            <a:ext cx="1292630" cy="381000"/>
          </a:xfrm>
          <a:prstGeom prst="rect">
            <a:avLst/>
          </a:prstGeom>
          <a:solidFill>
            <a:schemeClr val="accent2"/>
          </a:solidFill>
        </p:spPr>
        <p:txBody>
          <a:bodyPr vert="horz" wrap="square" lIns="91440" tIns="45720" rIns="91440" bIns="45720" rtlCol="0" anchor="ctr" anchorCtr="0">
            <a:noAutofit/>
          </a:bodyPr>
          <a:lstStyle/>
          <a:p>
            <a:endParaRPr lang="en-US" sz="1200" dirty="0" smtClean="0">
              <a:solidFill>
                <a:schemeClr val="accent6"/>
              </a:solidFill>
            </a:endParaRPr>
          </a:p>
          <a:p>
            <a:r>
              <a:rPr lang="en-US" sz="1200" dirty="0" smtClean="0">
                <a:solidFill>
                  <a:schemeClr val="bg1"/>
                </a:solidFill>
              </a:rPr>
              <a:t>   29 May 2015</a:t>
            </a:r>
          </a:p>
          <a:p>
            <a:endParaRPr lang="en-US" sz="1200" dirty="0">
              <a:solidFill>
                <a:schemeClr val="bg1"/>
              </a:solidFill>
              <a:latin typeface="Calibri" panose="020F0502020204030204" pitchFamily="34" charset="0"/>
            </a:endParaRPr>
          </a:p>
        </p:txBody>
      </p:sp>
      <p:cxnSp>
        <p:nvCxnSpPr>
          <p:cNvPr id="16481" name="Straight Connector 16480"/>
          <p:cNvCxnSpPr/>
          <p:nvPr>
            <p:custDataLst>
              <p:tags r:id="rId48"/>
            </p:custDataLst>
          </p:nvPr>
        </p:nvCxnSpPr>
        <p:spPr>
          <a:xfrm>
            <a:off x="2971800" y="4495800"/>
            <a:ext cx="0" cy="254000"/>
          </a:xfrm>
          <a:prstGeom prst="line">
            <a:avLst/>
          </a:prstGeom>
          <a:ln w="9525" cap="flat" cmpd="sng" algn="ctr">
            <a:solidFill>
              <a:schemeClr val="accent2">
                <a:alpha val="7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85" name="TextBox 16484"/>
          <p:cNvSpPr txBox="1"/>
          <p:nvPr>
            <p:custDataLst>
              <p:tags r:id="rId49"/>
            </p:custDataLst>
          </p:nvPr>
        </p:nvSpPr>
        <p:spPr>
          <a:xfrm>
            <a:off x="6172200" y="4457700"/>
            <a:ext cx="1167939" cy="381000"/>
          </a:xfrm>
          <a:prstGeom prst="rect">
            <a:avLst/>
          </a:prstGeom>
          <a:solidFill>
            <a:srgbClr val="FFFFCC"/>
          </a:solidFill>
        </p:spPr>
        <p:txBody>
          <a:bodyPr vert="horz" wrap="square" lIns="91440" tIns="45720" rIns="91440" bIns="45720" rtlCol="0" anchor="ctr" anchorCtr="0">
            <a:noAutofit/>
          </a:bodyPr>
          <a:lstStyle/>
          <a:p>
            <a:r>
              <a:rPr lang="en-US" sz="1200" dirty="0" smtClean="0"/>
              <a:t>October 2015</a:t>
            </a:r>
            <a:endParaRPr lang="en-US" sz="1200" dirty="0"/>
          </a:p>
        </p:txBody>
      </p:sp>
      <p:cxnSp>
        <p:nvCxnSpPr>
          <p:cNvPr id="16487" name="Straight Connector 16486"/>
          <p:cNvCxnSpPr/>
          <p:nvPr>
            <p:custDataLst>
              <p:tags r:id="rId50"/>
            </p:custDataLst>
          </p:nvPr>
        </p:nvCxnSpPr>
        <p:spPr>
          <a:xfrm>
            <a:off x="7340138" y="4521200"/>
            <a:ext cx="0" cy="254000"/>
          </a:xfrm>
          <a:prstGeom prst="line">
            <a:avLst/>
          </a:prstGeom>
          <a:ln w="9525" cap="flat" cmpd="sng" algn="ctr">
            <a:solidFill>
              <a:schemeClr val="lt1">
                <a:alpha val="7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88" name="TextBox 16487"/>
          <p:cNvSpPr txBox="1"/>
          <p:nvPr>
            <p:custDataLst>
              <p:tags r:id="rId51"/>
            </p:custDataLst>
          </p:nvPr>
        </p:nvSpPr>
        <p:spPr>
          <a:xfrm>
            <a:off x="7340139" y="4457700"/>
            <a:ext cx="615142" cy="381000"/>
          </a:xfrm>
          <a:prstGeom prst="rect">
            <a:avLst/>
          </a:prstGeom>
          <a:noFill/>
        </p:spPr>
        <p:txBody>
          <a:bodyPr vert="horz" wrap="square" lIns="91440" tIns="45720" rIns="91440" bIns="45720" rtlCol="0" anchor="ctr" anchorCtr="0">
            <a:noAutofit/>
          </a:bodyPr>
          <a:lstStyle/>
          <a:p>
            <a:endParaRPr lang="en-US" sz="1200" dirty="0">
              <a:solidFill>
                <a:schemeClr val="bg1"/>
              </a:solidFill>
              <a:latin typeface="Calibri" panose="020F0502020204030204" pitchFamily="34" charset="0"/>
            </a:endParaRPr>
          </a:p>
        </p:txBody>
      </p:sp>
      <p:sp>
        <p:nvSpPr>
          <p:cNvPr id="16490" name="Teardrop 16489"/>
          <p:cNvSpPr/>
          <p:nvPr>
            <p:custDataLst>
              <p:tags r:id="rId52"/>
            </p:custDataLst>
          </p:nvPr>
        </p:nvSpPr>
        <p:spPr>
          <a:xfrm>
            <a:off x="7041326" y="4794250"/>
            <a:ext cx="114300" cy="177800"/>
          </a:xfrm>
          <a:prstGeom prst="teardrop">
            <a:avLst/>
          </a:prstGeom>
          <a:solidFill>
            <a:srgbClr val="5C9650"/>
          </a:solidFill>
          <a:ln w="12700" cap="flat" cmpd="sng" algn="ctr">
            <a:noFill/>
            <a:prstDash val="solid"/>
            <a:miter lim="800000"/>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93" name="TextBox 16492"/>
          <p:cNvSpPr txBox="1"/>
          <p:nvPr>
            <p:custDataLst>
              <p:tags r:id="rId53"/>
            </p:custDataLst>
          </p:nvPr>
        </p:nvSpPr>
        <p:spPr>
          <a:xfrm>
            <a:off x="6553200" y="6019800"/>
            <a:ext cx="1600200" cy="443198"/>
          </a:xfrm>
          <a:prstGeom prst="rect">
            <a:avLst/>
          </a:prstGeom>
          <a:noFill/>
        </p:spPr>
        <p:txBody>
          <a:bodyPr vert="horz" wrap="square" lIns="0" tIns="0" rIns="0" bIns="0" rtlCol="0" anchor="t" anchorCtr="1">
            <a:spAutoFit/>
          </a:bodyPr>
          <a:lstStyle/>
          <a:p>
            <a:pPr algn="ctr">
              <a:lnSpc>
                <a:spcPct val="80000"/>
              </a:lnSpc>
            </a:pPr>
            <a:r>
              <a:rPr lang="en-US" sz="1200" b="1" dirty="0" smtClean="0"/>
              <a:t>Draft paper for AHS Forum 2016 and AIAA 2016 conferences</a:t>
            </a:r>
            <a:endParaRPr lang="en-US" sz="1200" b="1" dirty="0"/>
          </a:p>
        </p:txBody>
      </p:sp>
      <p:sp>
        <p:nvSpPr>
          <p:cNvPr id="16495" name="TextBox 16494"/>
          <p:cNvSpPr txBox="1"/>
          <p:nvPr>
            <p:custDataLst>
              <p:tags r:id="rId54"/>
            </p:custDataLst>
          </p:nvPr>
        </p:nvSpPr>
        <p:spPr>
          <a:xfrm>
            <a:off x="6781800" y="5791200"/>
            <a:ext cx="787075" cy="169277"/>
          </a:xfrm>
          <a:prstGeom prst="rect">
            <a:avLst/>
          </a:prstGeom>
          <a:noFill/>
        </p:spPr>
        <p:txBody>
          <a:bodyPr vert="horz" wrap="none" lIns="0" tIns="0" rIns="0" bIns="0" rtlCol="0" anchor="ctr" anchorCtr="1">
            <a:spAutoFit/>
          </a:bodyPr>
          <a:lstStyle/>
          <a:p>
            <a:r>
              <a:rPr lang="en-US" sz="1100" dirty="0" smtClean="0">
                <a:solidFill>
                  <a:schemeClr val="accent6">
                    <a:lumMod val="50000"/>
                  </a:schemeClr>
                </a:solidFill>
              </a:rPr>
              <a:t>October 2015</a:t>
            </a:r>
            <a:endParaRPr lang="en-US" sz="1100" dirty="0">
              <a:solidFill>
                <a:schemeClr val="accent6">
                  <a:lumMod val="50000"/>
                </a:schemeClr>
              </a:solidFill>
            </a:endParaRPr>
          </a:p>
        </p:txBody>
      </p:sp>
      <p:sp>
        <p:nvSpPr>
          <p:cNvPr id="16508" name="Teardrop 16507"/>
          <p:cNvSpPr/>
          <p:nvPr>
            <p:custDataLst>
              <p:tags r:id="rId55"/>
            </p:custDataLst>
          </p:nvPr>
        </p:nvSpPr>
        <p:spPr>
          <a:xfrm>
            <a:off x="4495800" y="4800600"/>
            <a:ext cx="114300" cy="177800"/>
          </a:xfrm>
          <a:prstGeom prst="teardrop">
            <a:avLst/>
          </a:prstGeom>
          <a:solidFill>
            <a:srgbClr val="286C94"/>
          </a:solidFill>
          <a:ln w="12700" cap="flat" cmpd="sng" algn="ctr">
            <a:noFill/>
            <a:prstDash val="solid"/>
            <a:miter lim="800000"/>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11" name="TextBox 16510"/>
          <p:cNvSpPr txBox="1"/>
          <p:nvPr>
            <p:custDataLst>
              <p:tags r:id="rId56"/>
            </p:custDataLst>
          </p:nvPr>
        </p:nvSpPr>
        <p:spPr>
          <a:xfrm>
            <a:off x="3962400" y="5410200"/>
            <a:ext cx="990600" cy="295466"/>
          </a:xfrm>
          <a:prstGeom prst="rect">
            <a:avLst/>
          </a:prstGeom>
          <a:noFill/>
        </p:spPr>
        <p:txBody>
          <a:bodyPr vert="horz" wrap="square" lIns="0" tIns="0" rIns="0" bIns="0" rtlCol="0" anchor="t" anchorCtr="1">
            <a:spAutoFit/>
          </a:bodyPr>
          <a:lstStyle/>
          <a:p>
            <a:pPr algn="ctr">
              <a:lnSpc>
                <a:spcPct val="80000"/>
              </a:lnSpc>
            </a:pPr>
            <a:r>
              <a:rPr lang="en-US" sz="1200" b="1" dirty="0" smtClean="0"/>
              <a:t>First draft of Final Proposal</a:t>
            </a:r>
            <a:endParaRPr lang="en-US" sz="1200" b="1" dirty="0"/>
          </a:p>
        </p:txBody>
      </p:sp>
      <p:sp>
        <p:nvSpPr>
          <p:cNvPr id="16513" name="TextBox 16512"/>
          <p:cNvSpPr txBox="1"/>
          <p:nvPr>
            <p:custDataLst>
              <p:tags r:id="rId57"/>
            </p:custDataLst>
          </p:nvPr>
        </p:nvSpPr>
        <p:spPr>
          <a:xfrm>
            <a:off x="4114800" y="5257800"/>
            <a:ext cx="748603" cy="169277"/>
          </a:xfrm>
          <a:prstGeom prst="rect">
            <a:avLst/>
          </a:prstGeom>
          <a:noFill/>
        </p:spPr>
        <p:txBody>
          <a:bodyPr vert="horz" wrap="none" lIns="0" tIns="0" rIns="0" bIns="0" rtlCol="0" anchor="ctr" anchorCtr="1">
            <a:spAutoFit/>
          </a:bodyPr>
          <a:lstStyle/>
          <a:p>
            <a:r>
              <a:rPr lang="en-US" sz="1100" dirty="0" smtClean="0">
                <a:solidFill>
                  <a:schemeClr val="tx2"/>
                </a:solidFill>
              </a:rPr>
              <a:t>03 May 2015</a:t>
            </a:r>
            <a:endParaRPr lang="en-US" sz="1100" dirty="0">
              <a:solidFill>
                <a:schemeClr val="tx2"/>
              </a:solidFill>
            </a:endParaRPr>
          </a:p>
        </p:txBody>
      </p:sp>
      <p:sp>
        <p:nvSpPr>
          <p:cNvPr id="16517" name="Teardrop 16516"/>
          <p:cNvSpPr/>
          <p:nvPr>
            <p:custDataLst>
              <p:tags r:id="rId58"/>
            </p:custDataLst>
          </p:nvPr>
        </p:nvSpPr>
        <p:spPr>
          <a:xfrm>
            <a:off x="3276600" y="4800600"/>
            <a:ext cx="114300" cy="177800"/>
          </a:xfrm>
          <a:prstGeom prst="teardrop">
            <a:avLst/>
          </a:prstGeom>
          <a:solidFill>
            <a:srgbClr val="286C94"/>
          </a:solidFill>
          <a:ln w="12700" cap="flat" cmpd="sng" algn="ctr">
            <a:noFill/>
            <a:prstDash val="solid"/>
            <a:miter lim="800000"/>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20" name="TextBox 16519"/>
          <p:cNvSpPr txBox="1"/>
          <p:nvPr>
            <p:custDataLst>
              <p:tags r:id="rId59"/>
            </p:custDataLst>
          </p:nvPr>
        </p:nvSpPr>
        <p:spPr>
          <a:xfrm>
            <a:off x="2438400" y="6096000"/>
            <a:ext cx="1600200" cy="446917"/>
          </a:xfrm>
          <a:prstGeom prst="rect">
            <a:avLst/>
          </a:prstGeom>
          <a:noFill/>
        </p:spPr>
        <p:txBody>
          <a:bodyPr vert="horz" wrap="square" lIns="0" tIns="0" rIns="0" bIns="0" rtlCol="0" anchor="t" anchorCtr="1">
            <a:spAutoFit/>
          </a:bodyPr>
          <a:lstStyle/>
          <a:p>
            <a:pPr algn="ctr">
              <a:lnSpc>
                <a:spcPct val="80000"/>
              </a:lnSpc>
            </a:pPr>
            <a:r>
              <a:rPr lang="en-US" sz="1200" b="1" dirty="0" smtClean="0"/>
              <a:t>Hardware Validation </a:t>
            </a:r>
          </a:p>
          <a:p>
            <a:pPr algn="ctr">
              <a:lnSpc>
                <a:spcPct val="80000"/>
              </a:lnSpc>
            </a:pPr>
            <a:r>
              <a:rPr lang="en-US" sz="1200" b="1" dirty="0" smtClean="0"/>
              <a:t>(Pre-test predictions) Submission</a:t>
            </a:r>
            <a:endParaRPr lang="en-US" sz="1200" b="1" dirty="0"/>
          </a:p>
        </p:txBody>
      </p:sp>
      <p:sp>
        <p:nvSpPr>
          <p:cNvPr id="16522" name="TextBox 16521"/>
          <p:cNvSpPr txBox="1"/>
          <p:nvPr>
            <p:custDataLst>
              <p:tags r:id="rId60"/>
            </p:custDataLst>
          </p:nvPr>
        </p:nvSpPr>
        <p:spPr>
          <a:xfrm>
            <a:off x="2971800" y="5867400"/>
            <a:ext cx="868828" cy="169277"/>
          </a:xfrm>
          <a:prstGeom prst="rect">
            <a:avLst/>
          </a:prstGeom>
          <a:noFill/>
        </p:spPr>
        <p:txBody>
          <a:bodyPr vert="horz" wrap="none" lIns="0" tIns="0" rIns="0" bIns="0" rtlCol="0" anchor="ctr" anchorCtr="1">
            <a:spAutoFit/>
          </a:bodyPr>
          <a:lstStyle/>
          <a:p>
            <a:r>
              <a:rPr lang="en-US" sz="1100" b="1" dirty="0" smtClean="0">
                <a:solidFill>
                  <a:schemeClr val="tx2"/>
                </a:solidFill>
              </a:rPr>
              <a:t>03 April 2015</a:t>
            </a:r>
            <a:endParaRPr lang="en-US" sz="1100" b="1" dirty="0">
              <a:solidFill>
                <a:schemeClr val="tx2"/>
              </a:solidFill>
            </a:endParaRPr>
          </a:p>
        </p:txBody>
      </p:sp>
      <p:sp>
        <p:nvSpPr>
          <p:cNvPr id="16526" name="Teardrop 16525"/>
          <p:cNvSpPr/>
          <p:nvPr>
            <p:custDataLst>
              <p:tags r:id="rId61"/>
            </p:custDataLst>
          </p:nvPr>
        </p:nvSpPr>
        <p:spPr>
          <a:xfrm>
            <a:off x="1981200" y="4800600"/>
            <a:ext cx="114300" cy="177800"/>
          </a:xfrm>
          <a:prstGeom prst="teardrop">
            <a:avLst/>
          </a:prstGeom>
          <a:solidFill>
            <a:schemeClr val="accent2"/>
          </a:solidFill>
          <a:ln w="12700" cap="flat" cmpd="sng" algn="ctr">
            <a:noFill/>
            <a:prstDash val="solid"/>
            <a:miter lim="800000"/>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29" name="TextBox 16528"/>
          <p:cNvSpPr txBox="1"/>
          <p:nvPr>
            <p:custDataLst>
              <p:tags r:id="rId62"/>
            </p:custDataLst>
          </p:nvPr>
        </p:nvSpPr>
        <p:spPr>
          <a:xfrm>
            <a:off x="1828800" y="5638800"/>
            <a:ext cx="621664" cy="295466"/>
          </a:xfrm>
          <a:prstGeom prst="rect">
            <a:avLst/>
          </a:prstGeom>
          <a:noFill/>
        </p:spPr>
        <p:txBody>
          <a:bodyPr vert="horz" wrap="square" lIns="0" tIns="0" rIns="0" bIns="0" rtlCol="0" anchor="t" anchorCtr="1">
            <a:spAutoFit/>
          </a:bodyPr>
          <a:lstStyle/>
          <a:p>
            <a:pPr algn="ctr">
              <a:lnSpc>
                <a:spcPct val="80000"/>
              </a:lnSpc>
            </a:pPr>
            <a:r>
              <a:rPr lang="en-US" sz="1200" b="1" dirty="0" smtClean="0"/>
              <a:t>Letter of Intent</a:t>
            </a:r>
            <a:endParaRPr lang="en-US" sz="1200" b="1" dirty="0"/>
          </a:p>
        </p:txBody>
      </p:sp>
      <p:sp>
        <p:nvSpPr>
          <p:cNvPr id="16531" name="TextBox 16530"/>
          <p:cNvSpPr txBox="1"/>
          <p:nvPr>
            <p:custDataLst>
              <p:tags r:id="rId63"/>
            </p:custDataLst>
          </p:nvPr>
        </p:nvSpPr>
        <p:spPr>
          <a:xfrm>
            <a:off x="1828800" y="5486400"/>
            <a:ext cx="665247" cy="169277"/>
          </a:xfrm>
          <a:prstGeom prst="rect">
            <a:avLst/>
          </a:prstGeom>
          <a:noFill/>
        </p:spPr>
        <p:txBody>
          <a:bodyPr vert="horz" wrap="none" lIns="0" tIns="0" rIns="0" bIns="0" rtlCol="0" anchor="ctr" anchorCtr="1">
            <a:spAutoFit/>
          </a:bodyPr>
          <a:lstStyle/>
          <a:p>
            <a:r>
              <a:rPr lang="en-US" sz="1100" dirty="0" smtClean="0">
                <a:solidFill>
                  <a:schemeClr val="accent2"/>
                </a:solidFill>
              </a:rPr>
              <a:t>9 Feb 2015 </a:t>
            </a:r>
            <a:endParaRPr lang="en-US" sz="1100" dirty="0">
              <a:solidFill>
                <a:schemeClr val="accent2"/>
              </a:solidFill>
            </a:endParaRPr>
          </a:p>
        </p:txBody>
      </p:sp>
      <p:sp>
        <p:nvSpPr>
          <p:cNvPr id="16536" name="TextBox 16535" hidden="1"/>
          <p:cNvSpPr txBox="1"/>
          <p:nvPr>
            <p:custDataLst>
              <p:tags r:id="rId6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38" name="TextBox 16537" hidden="1"/>
          <p:cNvSpPr txBox="1"/>
          <p:nvPr>
            <p:custDataLst>
              <p:tags r:id="rId6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43" name="TextBox 16542" hidden="1"/>
          <p:cNvSpPr txBox="1"/>
          <p:nvPr>
            <p:custDataLst>
              <p:tags r:id="rId6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45" name="TextBox 16544" hidden="1"/>
          <p:cNvSpPr txBox="1"/>
          <p:nvPr>
            <p:custDataLst>
              <p:tags r:id="rId6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50" name="TextBox 16549" hidden="1"/>
          <p:cNvSpPr txBox="1"/>
          <p:nvPr>
            <p:custDataLst>
              <p:tags r:id="rId6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52" name="TextBox 16551" hidden="1"/>
          <p:cNvSpPr txBox="1"/>
          <p:nvPr>
            <p:custDataLst>
              <p:tags r:id="rId6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54" name="TextBox 16553" hidden="1"/>
          <p:cNvSpPr txBox="1"/>
          <p:nvPr>
            <p:custDataLst>
              <p:tags r:id="rId7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56" name="TextBox 16555" hidden="1"/>
          <p:cNvSpPr txBox="1"/>
          <p:nvPr>
            <p:custDataLst>
              <p:tags r:id="rId7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61" name="TextBox 16560" hidden="1"/>
          <p:cNvSpPr txBox="1"/>
          <p:nvPr>
            <p:custDataLst>
              <p:tags r:id="rId7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63" name="TextBox 16562" hidden="1"/>
          <p:cNvSpPr txBox="1"/>
          <p:nvPr>
            <p:custDataLst>
              <p:tags r:id="rId7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72" name="TextBox 16571" hidden="1"/>
          <p:cNvSpPr txBox="1"/>
          <p:nvPr>
            <p:custDataLst>
              <p:tags r:id="rId7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74" name="TextBox 16573" hidden="1"/>
          <p:cNvSpPr txBox="1"/>
          <p:nvPr>
            <p:custDataLst>
              <p:tags r:id="rId7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79" name="TextBox 16578" hidden="1"/>
          <p:cNvSpPr txBox="1"/>
          <p:nvPr>
            <p:custDataLst>
              <p:tags r:id="rId7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81" name="TextBox 16580" hidden="1"/>
          <p:cNvSpPr txBox="1"/>
          <p:nvPr>
            <p:custDataLst>
              <p:tags r:id="rId7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86" name="TextBox 16585" hidden="1"/>
          <p:cNvSpPr txBox="1"/>
          <p:nvPr>
            <p:custDataLst>
              <p:tags r:id="rId7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88" name="TextBox 16587" hidden="1"/>
          <p:cNvSpPr txBox="1"/>
          <p:nvPr>
            <p:custDataLst>
              <p:tags r:id="rId7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90" name="TextBox 16589" hidden="1"/>
          <p:cNvSpPr txBox="1"/>
          <p:nvPr>
            <p:custDataLst>
              <p:tags r:id="rId8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92" name="TextBox 16591" hidden="1"/>
          <p:cNvSpPr txBox="1"/>
          <p:nvPr>
            <p:custDataLst>
              <p:tags r:id="rId8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94" name="TextBox 16593"/>
          <p:cNvSpPr txBox="1"/>
          <p:nvPr>
            <p:custDataLst>
              <p:tags r:id="rId82"/>
            </p:custDataLst>
          </p:nvPr>
        </p:nvSpPr>
        <p:spPr>
          <a:xfrm>
            <a:off x="3810000" y="4114800"/>
            <a:ext cx="1295400" cy="228600"/>
          </a:xfrm>
          <a:prstGeom prst="rect">
            <a:avLst/>
          </a:prstGeom>
          <a:noFill/>
        </p:spPr>
        <p:txBody>
          <a:bodyPr vert="horz" wrap="none" lIns="0" tIns="0" rIns="0" bIns="0" rtlCol="0" anchor="ctr">
            <a:noAutofit/>
          </a:bodyPr>
          <a:lstStyle/>
          <a:p>
            <a:pPr algn="ctr"/>
            <a:r>
              <a:rPr lang="en-US" sz="1000" b="1" dirty="0" smtClean="0">
                <a:solidFill>
                  <a:schemeClr val="bg1"/>
                </a:solidFill>
              </a:rPr>
              <a:t>Begins: Final Draft report</a:t>
            </a:r>
            <a:endParaRPr lang="en-US" sz="1000" b="1" dirty="0">
              <a:solidFill>
                <a:schemeClr val="bg1"/>
              </a:solidFill>
            </a:endParaRPr>
          </a:p>
        </p:txBody>
      </p:sp>
      <p:sp>
        <p:nvSpPr>
          <p:cNvPr id="16597" name="TextBox 16596" hidden="1"/>
          <p:cNvSpPr txBox="1"/>
          <p:nvPr>
            <p:custDataLst>
              <p:tags r:id="rId8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599" name="TextBox 16598" hidden="1"/>
          <p:cNvSpPr txBox="1"/>
          <p:nvPr>
            <p:custDataLst>
              <p:tags r:id="rId8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08" name="TextBox 16607" hidden="1"/>
          <p:cNvSpPr txBox="1"/>
          <p:nvPr>
            <p:custDataLst>
              <p:tags r:id="rId8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10" name="TextBox 16609" hidden="1"/>
          <p:cNvSpPr txBox="1"/>
          <p:nvPr>
            <p:custDataLst>
              <p:tags r:id="rId8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15" name="TextBox 16614" hidden="1"/>
          <p:cNvSpPr txBox="1"/>
          <p:nvPr>
            <p:custDataLst>
              <p:tags r:id="rId8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17" name="TextBox 16616" hidden="1"/>
          <p:cNvSpPr txBox="1"/>
          <p:nvPr>
            <p:custDataLst>
              <p:tags r:id="rId8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22" name="TextBox 16621" hidden="1"/>
          <p:cNvSpPr txBox="1"/>
          <p:nvPr>
            <p:custDataLst>
              <p:tags r:id="rId8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24" name="TextBox 16623" hidden="1"/>
          <p:cNvSpPr txBox="1"/>
          <p:nvPr>
            <p:custDataLst>
              <p:tags r:id="rId9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26" name="TextBox 16625" hidden="1"/>
          <p:cNvSpPr txBox="1"/>
          <p:nvPr>
            <p:custDataLst>
              <p:tags r:id="rId9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28" name="TextBox 16627" hidden="1"/>
          <p:cNvSpPr txBox="1"/>
          <p:nvPr>
            <p:custDataLst>
              <p:tags r:id="rId9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30" name="TextBox 16629"/>
          <p:cNvSpPr txBox="1"/>
          <p:nvPr>
            <p:custDataLst>
              <p:tags r:id="rId93"/>
            </p:custDataLst>
          </p:nvPr>
        </p:nvSpPr>
        <p:spPr>
          <a:xfrm>
            <a:off x="3429000" y="3581400"/>
            <a:ext cx="2057400" cy="266700"/>
          </a:xfrm>
          <a:prstGeom prst="rect">
            <a:avLst/>
          </a:prstGeom>
          <a:noFill/>
        </p:spPr>
        <p:txBody>
          <a:bodyPr vert="horz" wrap="none" lIns="0" tIns="0" rIns="0" bIns="0" rtlCol="0" anchor="ctr">
            <a:noAutofit/>
          </a:bodyPr>
          <a:lstStyle/>
          <a:p>
            <a:r>
              <a:rPr lang="en-US" sz="1000" b="1" dirty="0" smtClean="0">
                <a:solidFill>
                  <a:schemeClr val="bg1"/>
                </a:solidFill>
              </a:rPr>
              <a:t>Demonstration of single (or multiple)</a:t>
            </a:r>
          </a:p>
          <a:p>
            <a:r>
              <a:rPr lang="en-US" sz="1000" b="1" dirty="0" smtClean="0">
                <a:solidFill>
                  <a:schemeClr val="bg1"/>
                </a:solidFill>
              </a:rPr>
              <a:t> RUAV following an optimal path.</a:t>
            </a:r>
          </a:p>
        </p:txBody>
      </p:sp>
      <p:sp>
        <p:nvSpPr>
          <p:cNvPr id="16633" name="TextBox 16632" hidden="1"/>
          <p:cNvSpPr txBox="1"/>
          <p:nvPr>
            <p:custDataLst>
              <p:tags r:id="rId9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35" name="TextBox 16634" hidden="1"/>
          <p:cNvSpPr txBox="1"/>
          <p:nvPr>
            <p:custDataLst>
              <p:tags r:id="rId9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44" name="TextBox 16643" hidden="1"/>
          <p:cNvSpPr txBox="1"/>
          <p:nvPr>
            <p:custDataLst>
              <p:tags r:id="rId9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46" name="TextBox 16645" hidden="1"/>
          <p:cNvSpPr txBox="1"/>
          <p:nvPr>
            <p:custDataLst>
              <p:tags r:id="rId9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51" name="TextBox 16650" hidden="1"/>
          <p:cNvSpPr txBox="1"/>
          <p:nvPr>
            <p:custDataLst>
              <p:tags r:id="rId9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53" name="TextBox 16652" hidden="1"/>
          <p:cNvSpPr txBox="1"/>
          <p:nvPr>
            <p:custDataLst>
              <p:tags r:id="rId9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58" name="TextBox 16657" hidden="1"/>
          <p:cNvSpPr txBox="1"/>
          <p:nvPr>
            <p:custDataLst>
              <p:tags r:id="rId10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60" name="TextBox 16659" hidden="1"/>
          <p:cNvSpPr txBox="1"/>
          <p:nvPr>
            <p:custDataLst>
              <p:tags r:id="rId10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62" name="TextBox 16661" hidden="1"/>
          <p:cNvSpPr txBox="1"/>
          <p:nvPr>
            <p:custDataLst>
              <p:tags r:id="rId10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64" name="TextBox 16663" hidden="1"/>
          <p:cNvSpPr txBox="1"/>
          <p:nvPr>
            <p:custDataLst>
              <p:tags r:id="rId10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66" name="TextBox 16665"/>
          <p:cNvSpPr txBox="1"/>
          <p:nvPr>
            <p:custDataLst>
              <p:tags r:id="rId104"/>
            </p:custDataLst>
          </p:nvPr>
        </p:nvSpPr>
        <p:spPr>
          <a:xfrm>
            <a:off x="2895600" y="3200400"/>
            <a:ext cx="2989811" cy="228600"/>
          </a:xfrm>
          <a:prstGeom prst="rect">
            <a:avLst/>
          </a:prstGeom>
          <a:noFill/>
        </p:spPr>
        <p:txBody>
          <a:bodyPr vert="horz" wrap="none" lIns="0" tIns="0" rIns="0" bIns="0" rtlCol="0" anchor="ctr">
            <a:noAutofit/>
          </a:bodyPr>
          <a:lstStyle/>
          <a:p>
            <a:pPr algn="ctr"/>
            <a:r>
              <a:rPr lang="en-US" sz="1000" b="1" dirty="0" smtClean="0">
                <a:solidFill>
                  <a:schemeClr val="bg1"/>
                </a:solidFill>
              </a:rPr>
              <a:t>Additive manufacturing: 3D printing</a:t>
            </a:r>
            <a:endParaRPr lang="en-US" sz="1000" b="1" dirty="0">
              <a:solidFill>
                <a:schemeClr val="bg1"/>
              </a:solidFill>
            </a:endParaRPr>
          </a:p>
        </p:txBody>
      </p:sp>
      <p:sp>
        <p:nvSpPr>
          <p:cNvPr id="16669" name="TextBox 16668" hidden="1"/>
          <p:cNvSpPr txBox="1"/>
          <p:nvPr>
            <p:custDataLst>
              <p:tags r:id="rId10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71" name="TextBox 16670" hidden="1"/>
          <p:cNvSpPr txBox="1"/>
          <p:nvPr>
            <p:custDataLst>
              <p:tags r:id="rId10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80" name="TextBox 16679" hidden="1"/>
          <p:cNvSpPr txBox="1"/>
          <p:nvPr>
            <p:custDataLst>
              <p:tags r:id="rId10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82" name="TextBox 16681" hidden="1"/>
          <p:cNvSpPr txBox="1"/>
          <p:nvPr>
            <p:custDataLst>
              <p:tags r:id="rId10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87" name="TextBox 16686" hidden="1"/>
          <p:cNvSpPr txBox="1"/>
          <p:nvPr>
            <p:custDataLst>
              <p:tags r:id="rId10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89" name="TextBox 16688" hidden="1"/>
          <p:cNvSpPr txBox="1"/>
          <p:nvPr>
            <p:custDataLst>
              <p:tags r:id="rId11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91" name="TextBox 16690"/>
          <p:cNvSpPr txBox="1"/>
          <p:nvPr>
            <p:custDataLst>
              <p:tags r:id="rId111"/>
            </p:custDataLst>
          </p:nvPr>
        </p:nvSpPr>
        <p:spPr>
          <a:xfrm>
            <a:off x="6477000" y="5029200"/>
            <a:ext cx="574676" cy="338554"/>
          </a:xfrm>
          <a:prstGeom prst="rect">
            <a:avLst/>
          </a:prstGeom>
          <a:noFill/>
        </p:spPr>
        <p:txBody>
          <a:bodyPr vert="horz" wrap="square" lIns="0" tIns="0" rIns="0" bIns="0" rtlCol="0" anchor="ctr" anchorCtr="0">
            <a:spAutoFit/>
          </a:bodyPr>
          <a:lstStyle/>
          <a:p>
            <a:r>
              <a:rPr lang="en-US" sz="1100" b="1" dirty="0" smtClean="0">
                <a:solidFill>
                  <a:srgbClr val="00B050"/>
                </a:solidFill>
              </a:rPr>
              <a:t>Phase 5 Here</a:t>
            </a:r>
            <a:endParaRPr lang="en-US" sz="1100" b="1" dirty="0">
              <a:solidFill>
                <a:srgbClr val="00B050"/>
              </a:solidFill>
            </a:endParaRPr>
          </a:p>
        </p:txBody>
      </p:sp>
      <p:sp>
        <p:nvSpPr>
          <p:cNvPr id="16694" name="TextBox 16693" hidden="1"/>
          <p:cNvSpPr txBox="1"/>
          <p:nvPr>
            <p:custDataLst>
              <p:tags r:id="rId11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96" name="TextBox 16695" hidden="1"/>
          <p:cNvSpPr txBox="1"/>
          <p:nvPr>
            <p:custDataLst>
              <p:tags r:id="rId11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698" name="TextBox 16697" hidden="1"/>
          <p:cNvSpPr txBox="1"/>
          <p:nvPr>
            <p:custDataLst>
              <p:tags r:id="rId11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00" name="TextBox 16699" hidden="1"/>
          <p:cNvSpPr txBox="1"/>
          <p:nvPr>
            <p:custDataLst>
              <p:tags r:id="rId11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02" name="TextBox 16701"/>
          <p:cNvSpPr txBox="1"/>
          <p:nvPr>
            <p:custDataLst>
              <p:tags r:id="rId116"/>
            </p:custDataLst>
          </p:nvPr>
        </p:nvSpPr>
        <p:spPr>
          <a:xfrm>
            <a:off x="2209800" y="2895600"/>
            <a:ext cx="3355076" cy="228600"/>
          </a:xfrm>
          <a:prstGeom prst="rect">
            <a:avLst/>
          </a:prstGeom>
          <a:noFill/>
        </p:spPr>
        <p:txBody>
          <a:bodyPr vert="horz" wrap="none" lIns="0" tIns="0" rIns="0" bIns="0" rtlCol="0" anchor="ctr">
            <a:noAutofit/>
          </a:bodyPr>
          <a:lstStyle/>
          <a:p>
            <a:pPr algn="ctr"/>
            <a:r>
              <a:rPr lang="en-US" sz="1000" b="1" dirty="0" smtClean="0">
                <a:solidFill>
                  <a:schemeClr val="bg1"/>
                </a:solidFill>
              </a:rPr>
              <a:t>GPS based RUAV tracking</a:t>
            </a:r>
            <a:endParaRPr lang="en-US" sz="1000" b="1" dirty="0">
              <a:solidFill>
                <a:schemeClr val="bg1"/>
              </a:solidFill>
            </a:endParaRPr>
          </a:p>
        </p:txBody>
      </p:sp>
      <p:sp>
        <p:nvSpPr>
          <p:cNvPr id="16705" name="TextBox 16704" hidden="1"/>
          <p:cNvSpPr txBox="1"/>
          <p:nvPr>
            <p:custDataLst>
              <p:tags r:id="rId11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07" name="TextBox 16706" hidden="1"/>
          <p:cNvSpPr txBox="1"/>
          <p:nvPr>
            <p:custDataLst>
              <p:tags r:id="rId11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16" name="TextBox 16715" hidden="1"/>
          <p:cNvSpPr txBox="1"/>
          <p:nvPr>
            <p:custDataLst>
              <p:tags r:id="rId11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18" name="TextBox 16717" hidden="1"/>
          <p:cNvSpPr txBox="1"/>
          <p:nvPr>
            <p:custDataLst>
              <p:tags r:id="rId12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23" name="TextBox 16722" hidden="1"/>
          <p:cNvSpPr txBox="1"/>
          <p:nvPr>
            <p:custDataLst>
              <p:tags r:id="rId12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25" name="TextBox 16724" hidden="1"/>
          <p:cNvSpPr txBox="1"/>
          <p:nvPr>
            <p:custDataLst>
              <p:tags r:id="rId12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27" name="TextBox 16726"/>
          <p:cNvSpPr txBox="1"/>
          <p:nvPr>
            <p:custDataLst>
              <p:tags r:id="rId123"/>
            </p:custDataLst>
          </p:nvPr>
        </p:nvSpPr>
        <p:spPr>
          <a:xfrm>
            <a:off x="4953000" y="4953000"/>
            <a:ext cx="591508" cy="338554"/>
          </a:xfrm>
          <a:prstGeom prst="rect">
            <a:avLst/>
          </a:prstGeom>
          <a:noFill/>
        </p:spPr>
        <p:txBody>
          <a:bodyPr vert="horz" wrap="square" lIns="0" tIns="0" rIns="0" bIns="0" rtlCol="0" anchor="ctr" anchorCtr="0">
            <a:spAutoFit/>
          </a:bodyPr>
          <a:lstStyle/>
          <a:p>
            <a:r>
              <a:rPr lang="en-US" sz="1100" b="1" dirty="0" smtClean="0">
                <a:solidFill>
                  <a:schemeClr val="accent2"/>
                </a:solidFill>
              </a:rPr>
              <a:t>Phase 4 Here </a:t>
            </a:r>
            <a:endParaRPr lang="en-US" sz="1100" b="1" dirty="0">
              <a:solidFill>
                <a:schemeClr val="accent2"/>
              </a:solidFill>
            </a:endParaRPr>
          </a:p>
        </p:txBody>
      </p:sp>
      <p:sp>
        <p:nvSpPr>
          <p:cNvPr id="16730" name="TextBox 16729" hidden="1"/>
          <p:cNvSpPr txBox="1"/>
          <p:nvPr>
            <p:custDataLst>
              <p:tags r:id="rId12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32" name="TextBox 16731" hidden="1"/>
          <p:cNvSpPr txBox="1"/>
          <p:nvPr>
            <p:custDataLst>
              <p:tags r:id="rId12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34" name="TextBox 16733" hidden="1"/>
          <p:cNvSpPr txBox="1"/>
          <p:nvPr>
            <p:custDataLst>
              <p:tags r:id="rId12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36" name="TextBox 16735" hidden="1"/>
          <p:cNvSpPr txBox="1"/>
          <p:nvPr>
            <p:custDataLst>
              <p:tags r:id="rId12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38" name="TextBox 16737"/>
          <p:cNvSpPr txBox="1"/>
          <p:nvPr>
            <p:custDataLst>
              <p:tags r:id="rId128"/>
            </p:custDataLst>
          </p:nvPr>
        </p:nvSpPr>
        <p:spPr>
          <a:xfrm>
            <a:off x="2971800" y="2590800"/>
            <a:ext cx="2669276" cy="203200"/>
          </a:xfrm>
          <a:prstGeom prst="rect">
            <a:avLst/>
          </a:prstGeom>
          <a:noFill/>
        </p:spPr>
        <p:txBody>
          <a:bodyPr vert="horz" wrap="none" lIns="0" tIns="0" rIns="0" bIns="0" rtlCol="0" anchor="ctr">
            <a:noAutofit/>
          </a:bodyPr>
          <a:lstStyle/>
          <a:p>
            <a:pPr algn="ctr"/>
            <a:r>
              <a:rPr lang="en-US" sz="1000" b="1" dirty="0" smtClean="0">
                <a:solidFill>
                  <a:schemeClr val="bg1"/>
                </a:solidFill>
              </a:rPr>
              <a:t>Optimal Path Planning Algorithm</a:t>
            </a:r>
            <a:endParaRPr lang="en-US" sz="1000" b="1" dirty="0">
              <a:solidFill>
                <a:schemeClr val="bg1"/>
              </a:solidFill>
            </a:endParaRPr>
          </a:p>
        </p:txBody>
      </p:sp>
      <p:sp>
        <p:nvSpPr>
          <p:cNvPr id="16741" name="TextBox 16740" hidden="1"/>
          <p:cNvSpPr txBox="1"/>
          <p:nvPr>
            <p:custDataLst>
              <p:tags r:id="rId12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43" name="TextBox 16742" hidden="1"/>
          <p:cNvSpPr txBox="1"/>
          <p:nvPr>
            <p:custDataLst>
              <p:tags r:id="rId13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52" name="TextBox 16751" hidden="1"/>
          <p:cNvSpPr txBox="1"/>
          <p:nvPr>
            <p:custDataLst>
              <p:tags r:id="rId13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54" name="TextBox 16753" hidden="1"/>
          <p:cNvSpPr txBox="1"/>
          <p:nvPr>
            <p:custDataLst>
              <p:tags r:id="rId13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59" name="TextBox 16758" hidden="1"/>
          <p:cNvSpPr txBox="1"/>
          <p:nvPr>
            <p:custDataLst>
              <p:tags r:id="rId13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61" name="TextBox 16760" hidden="1"/>
          <p:cNvSpPr txBox="1"/>
          <p:nvPr>
            <p:custDataLst>
              <p:tags r:id="rId13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63" name="TextBox 16762"/>
          <p:cNvSpPr txBox="1"/>
          <p:nvPr>
            <p:custDataLst>
              <p:tags r:id="rId135"/>
            </p:custDataLst>
          </p:nvPr>
        </p:nvSpPr>
        <p:spPr>
          <a:xfrm>
            <a:off x="3657600" y="4953000"/>
            <a:ext cx="595115" cy="338554"/>
          </a:xfrm>
          <a:prstGeom prst="rect">
            <a:avLst/>
          </a:prstGeom>
          <a:noFill/>
        </p:spPr>
        <p:txBody>
          <a:bodyPr vert="horz" wrap="square" lIns="0" tIns="0" rIns="0" bIns="0" rtlCol="0" anchor="ctr" anchorCtr="0">
            <a:spAutoFit/>
          </a:bodyPr>
          <a:lstStyle/>
          <a:p>
            <a:r>
              <a:rPr lang="en-US" sz="1100" b="1" dirty="0" smtClean="0">
                <a:solidFill>
                  <a:schemeClr val="tx2">
                    <a:lumMod val="60000"/>
                    <a:lumOff val="40000"/>
                  </a:schemeClr>
                </a:solidFill>
              </a:rPr>
              <a:t>Phase 3 Here </a:t>
            </a:r>
            <a:endParaRPr lang="en-US" sz="1100" b="1" dirty="0">
              <a:solidFill>
                <a:schemeClr val="tx2">
                  <a:lumMod val="60000"/>
                  <a:lumOff val="40000"/>
                </a:schemeClr>
              </a:solidFill>
            </a:endParaRPr>
          </a:p>
        </p:txBody>
      </p:sp>
      <p:sp>
        <p:nvSpPr>
          <p:cNvPr id="16766" name="TextBox 16765" hidden="1"/>
          <p:cNvSpPr txBox="1"/>
          <p:nvPr>
            <p:custDataLst>
              <p:tags r:id="rId13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68" name="TextBox 16767" hidden="1"/>
          <p:cNvSpPr txBox="1"/>
          <p:nvPr>
            <p:custDataLst>
              <p:tags r:id="rId13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70" name="TextBox 16769" hidden="1"/>
          <p:cNvSpPr txBox="1"/>
          <p:nvPr>
            <p:custDataLst>
              <p:tags r:id="rId13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72" name="TextBox 16771" hidden="1"/>
          <p:cNvSpPr txBox="1"/>
          <p:nvPr>
            <p:custDataLst>
              <p:tags r:id="rId13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74" name="TextBox 16773"/>
          <p:cNvSpPr txBox="1"/>
          <p:nvPr>
            <p:custDataLst>
              <p:tags r:id="rId140"/>
            </p:custDataLst>
          </p:nvPr>
        </p:nvSpPr>
        <p:spPr>
          <a:xfrm>
            <a:off x="2286000" y="2057400"/>
            <a:ext cx="1658686" cy="215900"/>
          </a:xfrm>
          <a:prstGeom prst="rect">
            <a:avLst/>
          </a:prstGeom>
          <a:noFill/>
        </p:spPr>
        <p:txBody>
          <a:bodyPr vert="horz" wrap="none" lIns="0" tIns="0" rIns="0" bIns="0" rtlCol="0" anchor="ctr">
            <a:noAutofit/>
          </a:bodyPr>
          <a:lstStyle/>
          <a:p>
            <a:pPr algn="ctr"/>
            <a:r>
              <a:rPr lang="en-US" sz="1000" b="1" dirty="0" smtClean="0">
                <a:solidFill>
                  <a:schemeClr val="bg1"/>
                </a:solidFill>
              </a:rPr>
              <a:t>RUAV Performance Analysis</a:t>
            </a:r>
            <a:endParaRPr lang="en-US" sz="1000" b="1" dirty="0">
              <a:solidFill>
                <a:schemeClr val="bg1"/>
              </a:solidFill>
            </a:endParaRPr>
          </a:p>
        </p:txBody>
      </p:sp>
      <p:sp>
        <p:nvSpPr>
          <p:cNvPr id="16777" name="TextBox 16776" hidden="1"/>
          <p:cNvSpPr txBox="1"/>
          <p:nvPr>
            <p:custDataLst>
              <p:tags r:id="rId14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79" name="TextBox 16778" hidden="1"/>
          <p:cNvSpPr txBox="1"/>
          <p:nvPr>
            <p:custDataLst>
              <p:tags r:id="rId14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88" name="TextBox 16787" hidden="1"/>
          <p:cNvSpPr txBox="1"/>
          <p:nvPr>
            <p:custDataLst>
              <p:tags r:id="rId14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90" name="TextBox 16789" hidden="1"/>
          <p:cNvSpPr txBox="1"/>
          <p:nvPr>
            <p:custDataLst>
              <p:tags r:id="rId14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95" name="TextBox 16794" hidden="1"/>
          <p:cNvSpPr txBox="1"/>
          <p:nvPr>
            <p:custDataLst>
              <p:tags r:id="rId14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97" name="TextBox 16796" hidden="1"/>
          <p:cNvSpPr txBox="1"/>
          <p:nvPr>
            <p:custDataLst>
              <p:tags r:id="rId14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799" name="TextBox 16798"/>
          <p:cNvSpPr txBox="1"/>
          <p:nvPr>
            <p:custDataLst>
              <p:tags r:id="rId147"/>
            </p:custDataLst>
          </p:nvPr>
        </p:nvSpPr>
        <p:spPr>
          <a:xfrm>
            <a:off x="2667000" y="5029200"/>
            <a:ext cx="589103" cy="338554"/>
          </a:xfrm>
          <a:prstGeom prst="rect">
            <a:avLst/>
          </a:prstGeom>
          <a:noFill/>
        </p:spPr>
        <p:txBody>
          <a:bodyPr vert="horz" wrap="square" lIns="0" tIns="0" rIns="0" bIns="0" rtlCol="0" anchor="ctr" anchorCtr="0">
            <a:spAutoFit/>
          </a:bodyPr>
          <a:lstStyle/>
          <a:p>
            <a:r>
              <a:rPr lang="en-US" sz="1100" b="1" dirty="0" smtClean="0">
                <a:solidFill>
                  <a:srgbClr val="FF9816"/>
                </a:solidFill>
              </a:rPr>
              <a:t>Phase 2 Here </a:t>
            </a:r>
            <a:endParaRPr lang="en-US" sz="1100" b="1" dirty="0">
              <a:solidFill>
                <a:srgbClr val="FF9816"/>
              </a:solidFill>
            </a:endParaRPr>
          </a:p>
        </p:txBody>
      </p:sp>
      <p:sp>
        <p:nvSpPr>
          <p:cNvPr id="16802" name="TextBox 16801" hidden="1"/>
          <p:cNvSpPr txBox="1"/>
          <p:nvPr>
            <p:custDataLst>
              <p:tags r:id="rId14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04" name="TextBox 16803" hidden="1"/>
          <p:cNvSpPr txBox="1"/>
          <p:nvPr>
            <p:custDataLst>
              <p:tags r:id="rId14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06" name="TextBox 16805" hidden="1"/>
          <p:cNvSpPr txBox="1"/>
          <p:nvPr>
            <p:custDataLst>
              <p:tags r:id="rId15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08" name="TextBox 16807" hidden="1"/>
          <p:cNvSpPr txBox="1"/>
          <p:nvPr>
            <p:custDataLst>
              <p:tags r:id="rId15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10" name="TextBox 16809"/>
          <p:cNvSpPr txBox="1"/>
          <p:nvPr>
            <p:custDataLst>
              <p:tags r:id="rId152"/>
            </p:custDataLst>
          </p:nvPr>
        </p:nvSpPr>
        <p:spPr>
          <a:xfrm>
            <a:off x="1600200" y="1752600"/>
            <a:ext cx="1066800" cy="304800"/>
          </a:xfrm>
          <a:prstGeom prst="rect">
            <a:avLst/>
          </a:prstGeom>
          <a:noFill/>
        </p:spPr>
        <p:txBody>
          <a:bodyPr vert="horz" wrap="none" lIns="0" tIns="0" rIns="0" bIns="0" rtlCol="0" anchor="ctr">
            <a:noAutofit/>
          </a:bodyPr>
          <a:lstStyle/>
          <a:p>
            <a:pPr algn="ctr"/>
            <a:r>
              <a:rPr lang="en-US" sz="1000" b="1" dirty="0" smtClean="0">
                <a:solidFill>
                  <a:schemeClr val="bg1"/>
                </a:solidFill>
              </a:rPr>
              <a:t>Hardware validation</a:t>
            </a:r>
          </a:p>
          <a:p>
            <a:pPr algn="ctr"/>
            <a:r>
              <a:rPr lang="en-US" sz="1000" b="1" dirty="0" smtClean="0">
                <a:solidFill>
                  <a:schemeClr val="bg1"/>
                </a:solidFill>
              </a:rPr>
              <a:t>Begins</a:t>
            </a:r>
            <a:endParaRPr lang="en-US" sz="1000" b="1" dirty="0">
              <a:solidFill>
                <a:schemeClr val="bg1"/>
              </a:solidFill>
            </a:endParaRPr>
          </a:p>
        </p:txBody>
      </p:sp>
      <p:sp>
        <p:nvSpPr>
          <p:cNvPr id="16813" name="TextBox 16812" hidden="1"/>
          <p:cNvSpPr txBox="1"/>
          <p:nvPr>
            <p:custDataLst>
              <p:tags r:id="rId15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15" name="TextBox 16814" hidden="1"/>
          <p:cNvSpPr txBox="1"/>
          <p:nvPr>
            <p:custDataLst>
              <p:tags r:id="rId15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24" name="TextBox 16823" hidden="1"/>
          <p:cNvSpPr txBox="1"/>
          <p:nvPr>
            <p:custDataLst>
              <p:tags r:id="rId15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26" name="TextBox 16825" hidden="1"/>
          <p:cNvSpPr txBox="1"/>
          <p:nvPr>
            <p:custDataLst>
              <p:tags r:id="rId15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31" name="TextBox 16830" hidden="1"/>
          <p:cNvSpPr txBox="1"/>
          <p:nvPr>
            <p:custDataLst>
              <p:tags r:id="rId15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33" name="TextBox 16832" hidden="1"/>
          <p:cNvSpPr txBox="1"/>
          <p:nvPr>
            <p:custDataLst>
              <p:tags r:id="rId15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38" name="TextBox 16837" hidden="1"/>
          <p:cNvSpPr txBox="1"/>
          <p:nvPr>
            <p:custDataLst>
              <p:tags r:id="rId15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40" name="TextBox 16839" hidden="1"/>
          <p:cNvSpPr txBox="1"/>
          <p:nvPr>
            <p:custDataLst>
              <p:tags r:id="rId160"/>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42" name="TextBox 16841" hidden="1"/>
          <p:cNvSpPr txBox="1"/>
          <p:nvPr>
            <p:custDataLst>
              <p:tags r:id="rId16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44" name="TextBox 16843" hidden="1"/>
          <p:cNvSpPr txBox="1"/>
          <p:nvPr>
            <p:custDataLst>
              <p:tags r:id="rId16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46" name="TextBox 16845"/>
          <p:cNvSpPr txBox="1"/>
          <p:nvPr>
            <p:custDataLst>
              <p:tags r:id="rId163"/>
            </p:custDataLst>
          </p:nvPr>
        </p:nvSpPr>
        <p:spPr>
          <a:xfrm>
            <a:off x="1295400" y="914400"/>
            <a:ext cx="735974" cy="203200"/>
          </a:xfrm>
          <a:prstGeom prst="rect">
            <a:avLst/>
          </a:prstGeom>
          <a:noFill/>
        </p:spPr>
        <p:txBody>
          <a:bodyPr vert="horz" wrap="none" lIns="0" tIns="0" rIns="0" bIns="0" rtlCol="0" anchor="ctr">
            <a:noAutofit/>
          </a:bodyPr>
          <a:lstStyle/>
          <a:p>
            <a:pPr algn="ctr"/>
            <a:r>
              <a:rPr lang="en-US" sz="1000" b="1" dirty="0" smtClean="0">
                <a:solidFill>
                  <a:schemeClr val="bg1"/>
                </a:solidFill>
              </a:rPr>
              <a:t>Design Specs</a:t>
            </a:r>
            <a:endParaRPr lang="en-US" sz="1000" b="1" dirty="0">
              <a:solidFill>
                <a:schemeClr val="bg1"/>
              </a:solidFill>
            </a:endParaRPr>
          </a:p>
        </p:txBody>
      </p:sp>
      <p:sp>
        <p:nvSpPr>
          <p:cNvPr id="16849" name="TextBox 16848" hidden="1"/>
          <p:cNvSpPr txBox="1"/>
          <p:nvPr>
            <p:custDataLst>
              <p:tags r:id="rId16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51" name="TextBox 16850" hidden="1"/>
          <p:cNvSpPr txBox="1"/>
          <p:nvPr>
            <p:custDataLst>
              <p:tags r:id="rId16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60" name="TextBox 16859" hidden="1"/>
          <p:cNvSpPr txBox="1"/>
          <p:nvPr>
            <p:custDataLst>
              <p:tags r:id="rId16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62" name="TextBox 16861" hidden="1"/>
          <p:cNvSpPr txBox="1"/>
          <p:nvPr>
            <p:custDataLst>
              <p:tags r:id="rId167"/>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67" name="TextBox 16866" hidden="1"/>
          <p:cNvSpPr txBox="1"/>
          <p:nvPr>
            <p:custDataLst>
              <p:tags r:id="rId168"/>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69" name="TextBox 16868" hidden="1"/>
          <p:cNvSpPr txBox="1"/>
          <p:nvPr>
            <p:custDataLst>
              <p:tags r:id="rId169"/>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71" name="TextBox 16870"/>
          <p:cNvSpPr txBox="1"/>
          <p:nvPr>
            <p:custDataLst>
              <p:tags r:id="rId170"/>
            </p:custDataLst>
          </p:nvPr>
        </p:nvSpPr>
        <p:spPr>
          <a:xfrm>
            <a:off x="1295400" y="5029200"/>
            <a:ext cx="533400" cy="338554"/>
          </a:xfrm>
          <a:prstGeom prst="rect">
            <a:avLst/>
          </a:prstGeom>
          <a:noFill/>
        </p:spPr>
        <p:txBody>
          <a:bodyPr vert="horz" wrap="square" lIns="0" tIns="0" rIns="0" bIns="0" rtlCol="0" anchor="ctr" anchorCtr="0">
            <a:spAutoFit/>
          </a:bodyPr>
          <a:lstStyle/>
          <a:p>
            <a:r>
              <a:rPr lang="en-US" sz="1100" b="1" dirty="0" smtClean="0">
                <a:solidFill>
                  <a:srgbClr val="59944D"/>
                </a:solidFill>
              </a:rPr>
              <a:t>Phase 1 Here </a:t>
            </a:r>
            <a:endParaRPr lang="en-US" sz="1100" b="1" dirty="0">
              <a:solidFill>
                <a:srgbClr val="59944D"/>
              </a:solidFill>
            </a:endParaRPr>
          </a:p>
        </p:txBody>
      </p:sp>
      <p:sp>
        <p:nvSpPr>
          <p:cNvPr id="16874" name="TextBox 16873" hidden="1"/>
          <p:cNvSpPr txBox="1"/>
          <p:nvPr>
            <p:custDataLst>
              <p:tags r:id="rId171"/>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76" name="TextBox 16875" hidden="1"/>
          <p:cNvSpPr txBox="1"/>
          <p:nvPr>
            <p:custDataLst>
              <p:tags r:id="rId172"/>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78" name="TextBox 16877" hidden="1"/>
          <p:cNvSpPr txBox="1"/>
          <p:nvPr>
            <p:custDataLst>
              <p:tags r:id="rId173"/>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80" name="TextBox 16879" hidden="1"/>
          <p:cNvSpPr txBox="1"/>
          <p:nvPr>
            <p:custDataLst>
              <p:tags r:id="rId174"/>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85" name="TextBox 16884" hidden="1"/>
          <p:cNvSpPr txBox="1"/>
          <p:nvPr>
            <p:custDataLst>
              <p:tags r:id="rId175"/>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16887" name="TextBox 16886" hidden="1"/>
          <p:cNvSpPr txBox="1"/>
          <p:nvPr>
            <p:custDataLst>
              <p:tags r:id="rId176"/>
            </p:custDataLst>
          </p:nvPr>
        </p:nvSpPr>
        <p:spPr>
          <a:xfrm>
            <a:off x="9525" y="12701"/>
            <a:ext cx="49" cy="169277"/>
          </a:xfrm>
          <a:prstGeom prst="rect">
            <a:avLst/>
          </a:prstGeom>
          <a:noFill/>
        </p:spPr>
        <p:txBody>
          <a:bodyPr vert="horz" wrap="none" lIns="0" tIns="0" rIns="0" bIns="0" rtlCol="0" anchor="ctr">
            <a:noAutofit/>
          </a:bodyPr>
          <a:lstStyle/>
          <a:p>
            <a:pPr algn="ctr"/>
            <a:endParaRPr lang="en-US" sz="1100">
              <a:solidFill>
                <a:srgbClr val="737373"/>
              </a:solidFill>
            </a:endParaRPr>
          </a:p>
        </p:txBody>
      </p:sp>
      <p:sp>
        <p:nvSpPr>
          <p:cNvPr id="204" name="Title 1"/>
          <p:cNvSpPr txBox="1">
            <a:spLocks/>
          </p:cNvSpPr>
          <p:nvPr/>
        </p:nvSpPr>
        <p:spPr>
          <a:xfrm>
            <a:off x="457200" y="274638"/>
            <a:ext cx="82296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2"/>
                </a:solidFill>
                <a:effectLst/>
                <a:uLnTx/>
                <a:uFillTx/>
                <a:latin typeface="+mj-lt"/>
                <a:ea typeface="+mj-ea"/>
                <a:cs typeface="+mj-cs"/>
              </a:rPr>
              <a:t>Timeline</a:t>
            </a:r>
            <a:endParaRPr kumimoji="0" lang="en-US" sz="4400" b="0" i="0" u="none" strike="noStrike" kern="1200" cap="none" spc="0" normalizeH="0" baseline="0" noProof="0" dirty="0">
              <a:ln>
                <a:noFill/>
              </a:ln>
              <a:solidFill>
                <a:schemeClr val="accent2"/>
              </a:solidFill>
              <a:effectLst/>
              <a:uLnTx/>
              <a:uFillTx/>
              <a:latin typeface="+mj-lt"/>
              <a:ea typeface="+mj-ea"/>
              <a:cs typeface="+mj-cs"/>
            </a:endParaRPr>
          </a:p>
        </p:txBody>
      </p:sp>
      <p:cxnSp>
        <p:nvCxnSpPr>
          <p:cNvPr id="205" name="Straight Connector 204"/>
          <p:cNvCxnSpPr>
            <a:endCxn id="208" idx="0"/>
          </p:cNvCxnSpPr>
          <p:nvPr>
            <p:custDataLst>
              <p:tags r:id="rId177"/>
            </p:custDataLst>
          </p:nvPr>
        </p:nvCxnSpPr>
        <p:spPr>
          <a:xfrm rot="16200000" flipH="1">
            <a:off x="5311779" y="5281608"/>
            <a:ext cx="685006" cy="29377"/>
          </a:xfrm>
          <a:prstGeom prst="line">
            <a:avLst/>
          </a:prstGeom>
          <a:ln w="12700" cap="flat" cmpd="sng" algn="ctr">
            <a:solidFill>
              <a:srgbClr val="5C9650">
                <a:alpha val="35000"/>
              </a:srgbClr>
            </a:solidFill>
            <a:prstDash val="solid"/>
            <a:miter lim="800000"/>
            <a:headEnd type="none" w="med" len="med"/>
            <a:tailEnd type="none" w="med" len="med"/>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206" name="Teardrop 205"/>
          <p:cNvSpPr/>
          <p:nvPr>
            <p:custDataLst>
              <p:tags r:id="rId178"/>
            </p:custDataLst>
          </p:nvPr>
        </p:nvSpPr>
        <p:spPr>
          <a:xfrm>
            <a:off x="5581650" y="4775200"/>
            <a:ext cx="114300" cy="177800"/>
          </a:xfrm>
          <a:prstGeom prst="teardrop">
            <a:avLst/>
          </a:prstGeom>
          <a:solidFill>
            <a:srgbClr val="5C9650"/>
          </a:solidFill>
          <a:ln w="12700" cap="flat" cmpd="sng" algn="ctr">
            <a:noFill/>
            <a:prstDash val="solid"/>
            <a:miter lim="800000"/>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custDataLst>
              <p:tags r:id="rId179"/>
            </p:custDataLst>
          </p:nvPr>
        </p:nvSpPr>
        <p:spPr>
          <a:xfrm>
            <a:off x="4876800" y="5867400"/>
            <a:ext cx="1600200" cy="886397"/>
          </a:xfrm>
          <a:prstGeom prst="rect">
            <a:avLst/>
          </a:prstGeom>
          <a:noFill/>
        </p:spPr>
        <p:txBody>
          <a:bodyPr vert="horz" wrap="square" lIns="0" tIns="0" rIns="0" bIns="0" rtlCol="0" anchor="t" anchorCtr="1">
            <a:spAutoFit/>
          </a:bodyPr>
          <a:lstStyle/>
          <a:p>
            <a:pPr algn="ctr">
              <a:lnSpc>
                <a:spcPct val="80000"/>
              </a:lnSpc>
            </a:pPr>
            <a:r>
              <a:rPr lang="en-US" sz="1200" b="1" dirty="0" smtClean="0"/>
              <a:t>Final Submission:</a:t>
            </a:r>
          </a:p>
          <a:p>
            <a:pPr>
              <a:lnSpc>
                <a:spcPct val="80000"/>
              </a:lnSpc>
            </a:pPr>
            <a:r>
              <a:rPr lang="en-US" sz="1200" b="1" dirty="0" smtClean="0"/>
              <a:t>1) Final Proposal; </a:t>
            </a:r>
          </a:p>
          <a:p>
            <a:pPr>
              <a:lnSpc>
                <a:spcPct val="80000"/>
              </a:lnSpc>
            </a:pPr>
            <a:r>
              <a:rPr lang="en-US" sz="1200" b="1" dirty="0" smtClean="0"/>
              <a:t>2) Executive Summary </a:t>
            </a:r>
          </a:p>
          <a:p>
            <a:pPr>
              <a:lnSpc>
                <a:spcPct val="80000"/>
              </a:lnSpc>
            </a:pPr>
            <a:r>
              <a:rPr lang="en-US" sz="1200" b="1" dirty="0" smtClean="0"/>
              <a:t>3) Demonstration of hardware validation (video file)</a:t>
            </a:r>
            <a:endParaRPr lang="en-US" sz="1200" b="1" dirty="0"/>
          </a:p>
        </p:txBody>
      </p:sp>
      <p:sp>
        <p:nvSpPr>
          <p:cNvPr id="208" name="TextBox 207"/>
          <p:cNvSpPr txBox="1"/>
          <p:nvPr>
            <p:custDataLst>
              <p:tags r:id="rId180"/>
            </p:custDataLst>
          </p:nvPr>
        </p:nvSpPr>
        <p:spPr>
          <a:xfrm>
            <a:off x="5257800" y="5638800"/>
            <a:ext cx="822341" cy="169277"/>
          </a:xfrm>
          <a:prstGeom prst="rect">
            <a:avLst/>
          </a:prstGeom>
          <a:noFill/>
        </p:spPr>
        <p:txBody>
          <a:bodyPr vert="horz" wrap="none" lIns="0" tIns="0" rIns="0" bIns="0" rtlCol="0" anchor="ctr" anchorCtr="1">
            <a:spAutoFit/>
          </a:bodyPr>
          <a:lstStyle/>
          <a:p>
            <a:r>
              <a:rPr lang="en-US" sz="1100" b="1" dirty="0" smtClean="0">
                <a:solidFill>
                  <a:schemeClr val="accent6"/>
                </a:solidFill>
              </a:rPr>
              <a:t>29 May 2015</a:t>
            </a:r>
            <a:endParaRPr lang="en-US" sz="1100" b="1" dirty="0">
              <a:solidFill>
                <a:schemeClr val="accent6"/>
              </a:solidFill>
            </a:endParaRPr>
          </a:p>
        </p:txBody>
      </p:sp>
      <p:cxnSp>
        <p:nvCxnSpPr>
          <p:cNvPr id="210" name="Straight Connector 209"/>
          <p:cNvCxnSpPr/>
          <p:nvPr>
            <p:custDataLst>
              <p:tags r:id="rId181"/>
            </p:custDataLst>
          </p:nvPr>
        </p:nvCxnSpPr>
        <p:spPr>
          <a:xfrm rot="5400000">
            <a:off x="7430294" y="4991100"/>
            <a:ext cx="380206" cy="794"/>
          </a:xfrm>
          <a:prstGeom prst="line">
            <a:avLst/>
          </a:prstGeom>
          <a:ln w="12700" cap="flat" cmpd="sng" algn="ctr">
            <a:solidFill>
              <a:srgbClr val="5C9650">
                <a:alpha val="35000"/>
              </a:srgbClr>
            </a:solidFill>
            <a:prstDash val="solid"/>
            <a:miter lim="800000"/>
            <a:headEnd type="none" w="med" len="med"/>
            <a:tailEnd type="none" w="med" len="med"/>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sp>
        <p:nvSpPr>
          <p:cNvPr id="211" name="Teardrop 210"/>
          <p:cNvSpPr/>
          <p:nvPr>
            <p:custDataLst>
              <p:tags r:id="rId182"/>
            </p:custDataLst>
          </p:nvPr>
        </p:nvSpPr>
        <p:spPr>
          <a:xfrm>
            <a:off x="7562850" y="4622800"/>
            <a:ext cx="114300" cy="177800"/>
          </a:xfrm>
          <a:prstGeom prst="teardrop">
            <a:avLst/>
          </a:prstGeom>
          <a:solidFill>
            <a:srgbClr val="5C9650"/>
          </a:solidFill>
          <a:ln w="12700" cap="flat" cmpd="sng" algn="ctr">
            <a:noFill/>
            <a:prstDash val="solid"/>
            <a:miter lim="800000"/>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custDataLst>
              <p:tags r:id="rId183"/>
            </p:custDataLst>
          </p:nvPr>
        </p:nvSpPr>
        <p:spPr>
          <a:xfrm>
            <a:off x="7239000" y="5410200"/>
            <a:ext cx="1600200" cy="295466"/>
          </a:xfrm>
          <a:prstGeom prst="rect">
            <a:avLst/>
          </a:prstGeom>
          <a:noFill/>
        </p:spPr>
        <p:txBody>
          <a:bodyPr vert="horz" wrap="square" lIns="0" tIns="0" rIns="0" bIns="0" rtlCol="0" anchor="t" anchorCtr="1">
            <a:spAutoFit/>
          </a:bodyPr>
          <a:lstStyle/>
          <a:p>
            <a:pPr algn="ctr">
              <a:lnSpc>
                <a:spcPct val="80000"/>
              </a:lnSpc>
            </a:pPr>
            <a:r>
              <a:rPr lang="en-US" sz="1200" b="1" dirty="0" smtClean="0"/>
              <a:t>Extended draft paper for Journal</a:t>
            </a:r>
            <a:endParaRPr lang="en-US" sz="1200" b="1" dirty="0"/>
          </a:p>
        </p:txBody>
      </p:sp>
      <p:sp>
        <p:nvSpPr>
          <p:cNvPr id="213" name="TextBox 212"/>
          <p:cNvSpPr txBox="1"/>
          <p:nvPr>
            <p:custDataLst>
              <p:tags r:id="rId184"/>
            </p:custDataLst>
          </p:nvPr>
        </p:nvSpPr>
        <p:spPr>
          <a:xfrm>
            <a:off x="7239000" y="5181600"/>
            <a:ext cx="913712" cy="169277"/>
          </a:xfrm>
          <a:prstGeom prst="rect">
            <a:avLst/>
          </a:prstGeom>
          <a:noFill/>
        </p:spPr>
        <p:txBody>
          <a:bodyPr vert="horz" wrap="none" lIns="0" tIns="0" rIns="0" bIns="0" rtlCol="0" anchor="ctr" anchorCtr="1">
            <a:spAutoFit/>
          </a:bodyPr>
          <a:lstStyle/>
          <a:p>
            <a:r>
              <a:rPr lang="en-US" sz="1100" dirty="0" smtClean="0">
                <a:solidFill>
                  <a:schemeClr val="accent6">
                    <a:lumMod val="50000"/>
                  </a:schemeClr>
                </a:solidFill>
              </a:rPr>
              <a:t>December 2015</a:t>
            </a:r>
            <a:endParaRPr lang="en-US" sz="1100" dirty="0">
              <a:solidFill>
                <a:schemeClr val="accent6">
                  <a:lumMod val="50000"/>
                </a:schemeClr>
              </a:solidFill>
            </a:endParaRPr>
          </a:p>
        </p:txBody>
      </p:sp>
      <p:cxnSp>
        <p:nvCxnSpPr>
          <p:cNvPr id="223" name="Straight Connector 222"/>
          <p:cNvCxnSpPr/>
          <p:nvPr>
            <p:custDataLst>
              <p:tags r:id="rId185"/>
            </p:custDataLst>
          </p:nvPr>
        </p:nvCxnSpPr>
        <p:spPr>
          <a:xfrm rot="16200000" flipH="1">
            <a:off x="2768851" y="5308350"/>
            <a:ext cx="1028700" cy="13201"/>
          </a:xfrm>
          <a:prstGeom prst="line">
            <a:avLst/>
          </a:prstGeom>
          <a:ln w="12700" cap="flat" cmpd="sng" algn="ctr">
            <a:solidFill>
              <a:srgbClr val="286C94">
                <a:alpha val="35000"/>
              </a:srgbClr>
            </a:solidFill>
            <a:prstDash val="solid"/>
            <a:miter lim="800000"/>
            <a:headEnd type="none" w="med" len="med"/>
            <a:tailEnd type="none" w="med" len="med"/>
          </a:ln>
          <a:effectLst>
            <a:outerShdw blurRad="63500">
              <a:scrgbClr r="0" g="0" b="0">
                <a:alpha val="50000"/>
              </a:scrgbClr>
            </a:outerShdw>
          </a:effectLst>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custDataLst>
              <p:tags r:id="rId186"/>
            </p:custDataLst>
          </p:nvPr>
        </p:nvCxnSpPr>
        <p:spPr>
          <a:xfrm rot="5400000" flipH="1" flipV="1">
            <a:off x="-456406" y="2742406"/>
            <a:ext cx="3505200" cy="1588"/>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2" name="TextBox 231"/>
          <p:cNvSpPr txBox="1"/>
          <p:nvPr>
            <p:custDataLst>
              <p:tags r:id="rId187"/>
            </p:custDataLst>
          </p:nvPr>
        </p:nvSpPr>
        <p:spPr>
          <a:xfrm>
            <a:off x="1600200" y="1371600"/>
            <a:ext cx="735974" cy="203200"/>
          </a:xfrm>
          <a:prstGeom prst="rect">
            <a:avLst/>
          </a:prstGeom>
          <a:noFill/>
        </p:spPr>
        <p:txBody>
          <a:bodyPr vert="horz" wrap="none" lIns="0" tIns="0" rIns="0" bIns="0" rtlCol="0" anchor="ctr">
            <a:noAutofit/>
          </a:bodyPr>
          <a:lstStyle/>
          <a:p>
            <a:pPr algn="ctr"/>
            <a:r>
              <a:rPr lang="en-US" sz="1000" b="1" dirty="0" smtClean="0">
                <a:solidFill>
                  <a:schemeClr val="bg1"/>
                </a:solidFill>
              </a:rPr>
              <a:t>Design Specs</a:t>
            </a:r>
            <a:endParaRPr lang="en-US" sz="1000" b="1" dirty="0">
              <a:solidFill>
                <a:schemeClr val="bg1"/>
              </a:solidFill>
            </a:endParaRPr>
          </a:p>
        </p:txBody>
      </p:sp>
      <p:sp>
        <p:nvSpPr>
          <p:cNvPr id="233" name="Rounded Rectangle 232"/>
          <p:cNvSpPr/>
          <p:nvPr>
            <p:custDataLst>
              <p:tags r:id="rId188"/>
            </p:custDataLst>
          </p:nvPr>
        </p:nvSpPr>
        <p:spPr>
          <a:xfrm>
            <a:off x="1295400" y="838200"/>
            <a:ext cx="990600" cy="381000"/>
          </a:xfrm>
          <a:prstGeom prst="roundRect">
            <a:avLst>
              <a:gd name="adj" fmla="val 100000"/>
            </a:avLst>
          </a:prstGeom>
          <a:solidFill>
            <a:srgbClr val="528A46"/>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t>Project </a:t>
            </a:r>
            <a:r>
              <a:rPr lang="en-US" sz="1000" b="1" dirty="0" smtClean="0"/>
              <a:t>delegation</a:t>
            </a:r>
            <a:endParaRPr lang="en-US" sz="1000" b="1" dirty="0"/>
          </a:p>
        </p:txBody>
      </p:sp>
      <p:sp>
        <p:nvSpPr>
          <p:cNvPr id="235" name="TextBox 234"/>
          <p:cNvSpPr txBox="1"/>
          <p:nvPr>
            <p:custDataLst>
              <p:tags r:id="rId189"/>
            </p:custDataLst>
          </p:nvPr>
        </p:nvSpPr>
        <p:spPr>
          <a:xfrm>
            <a:off x="2362200" y="2286000"/>
            <a:ext cx="1658686" cy="203200"/>
          </a:xfrm>
          <a:prstGeom prst="rect">
            <a:avLst/>
          </a:prstGeom>
          <a:noFill/>
        </p:spPr>
        <p:txBody>
          <a:bodyPr vert="horz" wrap="none" lIns="0" tIns="0" rIns="0" bIns="0" rtlCol="0" anchor="ctr">
            <a:noAutofit/>
          </a:bodyPr>
          <a:lstStyle/>
          <a:p>
            <a:pPr algn="ctr"/>
            <a:r>
              <a:rPr lang="en-US" sz="1000" b="1" dirty="0" smtClean="0">
                <a:solidFill>
                  <a:schemeClr val="bg1"/>
                </a:solidFill>
              </a:rPr>
              <a:t>RUAV Performance Analysis</a:t>
            </a:r>
            <a:endParaRPr lang="en-US" sz="1000" b="1" dirty="0">
              <a:solidFill>
                <a:schemeClr val="bg1"/>
              </a:solidFill>
            </a:endParaRPr>
          </a:p>
        </p:txBody>
      </p:sp>
      <p:sp>
        <p:nvSpPr>
          <p:cNvPr id="236" name="Rounded Rectangle 235"/>
          <p:cNvSpPr/>
          <p:nvPr>
            <p:custDataLst>
              <p:tags r:id="rId190"/>
            </p:custDataLst>
          </p:nvPr>
        </p:nvSpPr>
        <p:spPr>
          <a:xfrm>
            <a:off x="2286000" y="2286000"/>
            <a:ext cx="1658687" cy="203200"/>
          </a:xfrm>
          <a:prstGeom prst="roundRect">
            <a:avLst>
              <a:gd name="adj" fmla="val 100000"/>
            </a:avLst>
          </a:prstGeom>
          <a:solidFill>
            <a:srgbClr val="FF9012"/>
          </a:solidFill>
          <a:ln w="12700" cap="flat" cmpd="sng" algn="ctr">
            <a:noFill/>
            <a:prstDash val="solid"/>
            <a:miter lim="800000"/>
          </a:ln>
          <a:effectLst>
            <a:outerShdw blurRad="44450">
              <a:scrgbClr r="0" g="0" b="0">
                <a:alpha val="30000"/>
              </a:scrgbClr>
            </a:outerShdw>
          </a:effectLst>
          <a:scene3d>
            <a:camera prst="orthographicFront"/>
            <a:lightRig rig="threePt" dir="t"/>
          </a:scene3d>
          <a:sp3d>
            <a:bevelT w="171450" h="12700"/>
          </a:sp3d>
          <a:extLst>
            <a:ext uri="{91240B29-F687-4F45-9708-019B960494DF}">
              <a14:hiddenLine xmlns:a14="http://schemas.microsoft.com/office/drawing/2010/main" w="0" cap="flat" cmpd="sng" algn="ctr">
                <a:solidFill>
                  <a:srgbClr val="FF0000"/>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RUAV Structural Analysis</a:t>
            </a:r>
            <a:endParaRPr lang="en-US" sz="1000" b="1" dirty="0"/>
          </a:p>
        </p:txBody>
      </p:sp>
      <p:sp>
        <p:nvSpPr>
          <p:cNvPr id="237" name="TextBox 236"/>
          <p:cNvSpPr txBox="1"/>
          <p:nvPr>
            <p:custDataLst>
              <p:tags r:id="rId191"/>
            </p:custDataLst>
          </p:nvPr>
        </p:nvSpPr>
        <p:spPr>
          <a:xfrm>
            <a:off x="4953000" y="1676400"/>
            <a:ext cx="2669276" cy="203200"/>
          </a:xfrm>
          <a:prstGeom prst="rect">
            <a:avLst/>
          </a:prstGeom>
          <a:noFill/>
        </p:spPr>
        <p:txBody>
          <a:bodyPr vert="horz" wrap="none" lIns="0" tIns="0" rIns="0" bIns="0" rtlCol="0" anchor="ctr">
            <a:noAutofit/>
          </a:bodyPr>
          <a:lstStyle/>
          <a:p>
            <a:pPr algn="ctr"/>
            <a:r>
              <a:rPr lang="en-US" sz="1000" b="1" dirty="0" smtClean="0">
                <a:solidFill>
                  <a:schemeClr val="bg1"/>
                </a:solidFill>
              </a:rPr>
              <a:t>Path Planning Algorithm</a:t>
            </a:r>
            <a:endParaRPr lang="en-US" sz="1000" b="1" dirty="0">
              <a:solidFill>
                <a:schemeClr val="bg1"/>
              </a:solidFill>
            </a:endParaRPr>
          </a:p>
        </p:txBody>
      </p:sp>
      <p:cxnSp>
        <p:nvCxnSpPr>
          <p:cNvPr id="238" name="Straight Connector 237"/>
          <p:cNvCxnSpPr/>
          <p:nvPr>
            <p:custDataLst>
              <p:tags r:id="rId192"/>
            </p:custDataLst>
          </p:nvPr>
        </p:nvCxnSpPr>
        <p:spPr>
          <a:xfrm rot="5400000" flipH="1" flipV="1">
            <a:off x="913606" y="3276600"/>
            <a:ext cx="2286794" cy="794"/>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custDataLst>
              <p:tags r:id="rId193"/>
            </p:custDataLst>
          </p:nvPr>
        </p:nvCxnSpPr>
        <p:spPr>
          <a:xfrm rot="5400000" flipH="1" flipV="1">
            <a:off x="3581403" y="4191001"/>
            <a:ext cx="457196" cy="2"/>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custDataLst>
              <p:tags r:id="rId194"/>
            </p:custDataLst>
          </p:nvPr>
        </p:nvCxnSpPr>
        <p:spPr>
          <a:xfrm rot="5400000" flipH="1" flipV="1">
            <a:off x="5867400" y="4191000"/>
            <a:ext cx="457200" cy="1588"/>
          </a:xfrm>
          <a:prstGeom prst="line">
            <a:avLst/>
          </a:prstGeom>
          <a:ln w="1270">
            <a:solidFill>
              <a:srgbClr val="CCCCCC"/>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74738722"/>
      </p:ext>
    </p:extLst>
  </p:cSld>
  <p:clrMapOvr>
    <a:masterClrMapping/>
  </p:clrMapOvr>
  <p:transition spd="med"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9900"/>
            <a:ext cx="8539163" cy="338554"/>
          </a:xfrm>
        </p:spPr>
        <p:txBody>
          <a:bodyPr/>
          <a:lstStyle/>
          <a:p>
            <a:pPr lvl="0" algn="ctr"/>
            <a:r>
              <a:rPr lang="en-IN" dirty="0" smtClean="0"/>
              <a:t>Problem Statement for Graduate Teams</a:t>
            </a:r>
            <a:endParaRPr lang="en-IN" dirty="0"/>
          </a:p>
        </p:txBody>
      </p:sp>
      <p:sp>
        <p:nvSpPr>
          <p:cNvPr id="3" name="Text Placeholder 2"/>
          <p:cNvSpPr>
            <a:spLocks noGrp="1"/>
          </p:cNvSpPr>
          <p:nvPr>
            <p:ph type="body" sz="quarter" idx="10"/>
          </p:nvPr>
        </p:nvSpPr>
        <p:spPr>
          <a:xfrm>
            <a:off x="303865" y="1219200"/>
            <a:ext cx="8611535" cy="4648200"/>
          </a:xfrm>
        </p:spPr>
        <p:txBody>
          <a:bodyPr/>
          <a:lstStyle/>
          <a:p>
            <a:r>
              <a:rPr dirty="0" smtClean="0"/>
              <a:t>Overall concept of operations</a:t>
            </a:r>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347" y="1790700"/>
            <a:ext cx="6109653" cy="391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9900"/>
            <a:ext cx="8539163" cy="338554"/>
          </a:xfrm>
        </p:spPr>
        <p:txBody>
          <a:bodyPr/>
          <a:lstStyle/>
          <a:p>
            <a:pPr lvl="0" algn="ctr"/>
            <a:r>
              <a:rPr lang="en-IN" dirty="0" smtClean="0"/>
              <a:t>Problem Statement for Graduate Teams</a:t>
            </a:r>
            <a:endParaRPr lang="en-IN" dirty="0"/>
          </a:p>
        </p:txBody>
      </p:sp>
      <p:sp>
        <p:nvSpPr>
          <p:cNvPr id="3" name="Text Placeholder 2"/>
          <p:cNvSpPr>
            <a:spLocks noGrp="1"/>
          </p:cNvSpPr>
          <p:nvPr>
            <p:ph type="body" sz="quarter" idx="10"/>
          </p:nvPr>
        </p:nvSpPr>
        <p:spPr>
          <a:xfrm>
            <a:off x="303865" y="990600"/>
            <a:ext cx="8611535" cy="4431983"/>
          </a:xfrm>
        </p:spPr>
        <p:txBody>
          <a:bodyPr/>
          <a:lstStyle/>
          <a:p>
            <a:r>
              <a:rPr dirty="0" smtClean="0"/>
              <a:t>Payload information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90% payload volume: 12 X 12 X 16 cubic inches</a:t>
            </a:r>
            <a:br>
              <a:rPr lang="en-US" dirty="0" smtClean="0"/>
            </a:br>
            <a:endParaRPr lang="en-US" dirty="0" smtClean="0"/>
          </a:p>
          <a:p>
            <a:r>
              <a:rPr lang="en-US" dirty="0" smtClean="0"/>
              <a:t>External slung load delivery for larger shipments</a:t>
            </a:r>
            <a:endParaRPr lang="en-I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295400"/>
            <a:ext cx="3994785" cy="309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877292"/>
      </p:ext>
    </p:extLst>
  </p:cSld>
  <p:clrMapOvr>
    <a:masterClrMapping/>
  </p:clrMapOvr>
  <p:transition spd="med"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9900"/>
            <a:ext cx="8539163" cy="338554"/>
          </a:xfrm>
        </p:spPr>
        <p:txBody>
          <a:bodyPr/>
          <a:lstStyle/>
          <a:p>
            <a:pPr lvl="0" algn="ctr"/>
            <a:r>
              <a:rPr lang="en-IN" dirty="0" smtClean="0"/>
              <a:t>Cargo, Customers &amp; Shipments</a:t>
            </a:r>
            <a:endParaRPr lang="en-IN" dirty="0"/>
          </a:p>
        </p:txBody>
      </p:sp>
      <p:sp>
        <p:nvSpPr>
          <p:cNvPr id="3" name="Text Placeholder 2"/>
          <p:cNvSpPr>
            <a:spLocks noGrp="1"/>
          </p:cNvSpPr>
          <p:nvPr>
            <p:ph type="body" sz="quarter" idx="10"/>
          </p:nvPr>
        </p:nvSpPr>
        <p:spPr>
          <a:xfrm>
            <a:off x="303865" y="990600"/>
            <a:ext cx="8611535" cy="2492990"/>
          </a:xfrm>
        </p:spPr>
        <p:txBody>
          <a:bodyPr/>
          <a:lstStyle/>
          <a:p>
            <a:pPr>
              <a:lnSpc>
                <a:spcPct val="200000"/>
              </a:lnSpc>
            </a:pPr>
            <a:r>
              <a:rPr dirty="0" smtClean="0"/>
              <a:t>Even distribution of customer locations</a:t>
            </a:r>
            <a:endParaRPr lang="en-US" dirty="0" smtClean="0"/>
          </a:p>
          <a:p>
            <a:pPr>
              <a:lnSpc>
                <a:spcPct val="200000"/>
              </a:lnSpc>
            </a:pPr>
            <a:r>
              <a:rPr lang="en-US" dirty="0" smtClean="0"/>
              <a:t>5000 packages per day in 10 hours delivery time</a:t>
            </a:r>
          </a:p>
          <a:p>
            <a:pPr>
              <a:lnSpc>
                <a:spcPct val="200000"/>
              </a:lnSpc>
            </a:pPr>
            <a:r>
              <a:rPr lang="en-US" dirty="0" smtClean="0"/>
              <a:t>Shipment within 120 minutes</a:t>
            </a:r>
          </a:p>
          <a:p>
            <a:pPr>
              <a:lnSpc>
                <a:spcPct val="200000"/>
              </a:lnSpc>
            </a:pPr>
            <a:r>
              <a:rPr lang="en-US" dirty="0" smtClean="0"/>
              <a:t>Uniformly random fashion of request from customers within first 8 hours </a:t>
            </a:r>
          </a:p>
          <a:p>
            <a:endParaRPr lang="en-IN" dirty="0" smtClean="0"/>
          </a:p>
        </p:txBody>
      </p:sp>
    </p:spTree>
    <p:extLst>
      <p:ext uri="{BB962C8B-B14F-4D97-AF65-F5344CB8AC3E}">
        <p14:creationId xmlns:p14="http://schemas.microsoft.com/office/powerpoint/2010/main" val="3483488957"/>
      </p:ext>
    </p:extLst>
  </p:cSld>
  <p:clrMapOvr>
    <a:masterClrMapping/>
  </p:clrMapOvr>
  <p:transition spd="med"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9900"/>
            <a:ext cx="8539163" cy="338554"/>
          </a:xfrm>
        </p:spPr>
        <p:txBody>
          <a:bodyPr/>
          <a:lstStyle/>
          <a:p>
            <a:pPr lvl="0" algn="ctr"/>
            <a:r>
              <a:rPr lang="en-US" dirty="0" smtClean="0"/>
              <a:t>System design questions</a:t>
            </a:r>
            <a:endParaRPr lang="en-IN" dirty="0"/>
          </a:p>
        </p:txBody>
      </p:sp>
      <p:sp>
        <p:nvSpPr>
          <p:cNvPr id="3" name="Text Placeholder 2"/>
          <p:cNvSpPr>
            <a:spLocks noGrp="1"/>
          </p:cNvSpPr>
          <p:nvPr>
            <p:ph type="body" sz="quarter" idx="10"/>
          </p:nvPr>
        </p:nvSpPr>
        <p:spPr>
          <a:xfrm>
            <a:off x="303865" y="990600"/>
            <a:ext cx="8611535" cy="3877985"/>
          </a:xfrm>
        </p:spPr>
        <p:txBody>
          <a:bodyPr/>
          <a:lstStyle/>
          <a:p>
            <a:pPr>
              <a:lnSpc>
                <a:spcPct val="200000"/>
              </a:lnSpc>
            </a:pPr>
            <a:r>
              <a:rPr lang="en-US" dirty="0" smtClean="0"/>
              <a:t>More than 1 vehicle design?</a:t>
            </a:r>
          </a:p>
          <a:p>
            <a:pPr>
              <a:lnSpc>
                <a:spcPct val="200000"/>
              </a:lnSpc>
            </a:pPr>
            <a:r>
              <a:rPr lang="en-US" dirty="0" smtClean="0"/>
              <a:t>Maximum payload and range of each vehicle design?</a:t>
            </a:r>
          </a:p>
          <a:p>
            <a:pPr>
              <a:lnSpc>
                <a:spcPct val="200000"/>
              </a:lnSpc>
            </a:pPr>
            <a:r>
              <a:rPr lang="en-US" dirty="0" smtClean="0"/>
              <a:t>Operating locations (FSL) other than Central Warehouse? Role?</a:t>
            </a:r>
          </a:p>
          <a:p>
            <a:pPr>
              <a:lnSpc>
                <a:spcPct val="200000"/>
              </a:lnSpc>
            </a:pPr>
            <a:r>
              <a:rPr lang="en-US" dirty="0" smtClean="0"/>
              <a:t>RUAV automation technology required for “delivery to the door”?</a:t>
            </a:r>
          </a:p>
          <a:p>
            <a:pPr>
              <a:lnSpc>
                <a:spcPct val="200000"/>
              </a:lnSpc>
            </a:pPr>
            <a:r>
              <a:rPr lang="en-US" dirty="0" smtClean="0"/>
              <a:t>Hybrid propulsion or power source or power augmentation?</a:t>
            </a:r>
          </a:p>
          <a:p>
            <a:pPr>
              <a:lnSpc>
                <a:spcPct val="200000"/>
              </a:lnSpc>
            </a:pPr>
            <a:r>
              <a:rPr lang="en-US" dirty="0" smtClean="0"/>
              <a:t>Design for repair vs. design for inexpensive part replacement?</a:t>
            </a:r>
          </a:p>
          <a:p>
            <a:pPr>
              <a:lnSpc>
                <a:spcPct val="200000"/>
              </a:lnSpc>
            </a:pPr>
            <a:r>
              <a:rPr lang="en-US" dirty="0" smtClean="0"/>
              <a:t>Acquisition, and operating cost of RUAVs for 3 years.</a:t>
            </a:r>
          </a:p>
        </p:txBody>
      </p:sp>
    </p:spTree>
    <p:extLst>
      <p:ext uri="{BB962C8B-B14F-4D97-AF65-F5344CB8AC3E}">
        <p14:creationId xmlns:p14="http://schemas.microsoft.com/office/powerpoint/2010/main" val="721045538"/>
      </p:ext>
    </p:extLst>
  </p:cSld>
  <p:clrMapOvr>
    <a:masterClrMapping/>
  </p:clrMapOvr>
  <p:transition spd="med"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9900"/>
            <a:ext cx="8539163" cy="338554"/>
          </a:xfrm>
        </p:spPr>
        <p:txBody>
          <a:bodyPr/>
          <a:lstStyle/>
          <a:p>
            <a:pPr lvl="0" algn="ctr"/>
            <a:r>
              <a:rPr lang="en-US" dirty="0" smtClean="0"/>
              <a:t>Data Deliverables</a:t>
            </a:r>
            <a:endParaRPr lang="en-IN" dirty="0"/>
          </a:p>
        </p:txBody>
      </p:sp>
      <p:sp>
        <p:nvSpPr>
          <p:cNvPr id="3" name="Text Placeholder 2"/>
          <p:cNvSpPr>
            <a:spLocks noGrp="1"/>
          </p:cNvSpPr>
          <p:nvPr>
            <p:ph type="body" sz="quarter" idx="10"/>
          </p:nvPr>
        </p:nvSpPr>
        <p:spPr>
          <a:xfrm>
            <a:off x="228600" y="990600"/>
            <a:ext cx="8686800" cy="4431983"/>
          </a:xfrm>
        </p:spPr>
        <p:txBody>
          <a:bodyPr/>
          <a:lstStyle/>
          <a:p>
            <a:pPr>
              <a:lnSpc>
                <a:spcPct val="200000"/>
              </a:lnSpc>
            </a:pPr>
            <a:r>
              <a:rPr lang="en-US" dirty="0"/>
              <a:t>Proposed concept of operations</a:t>
            </a:r>
          </a:p>
          <a:p>
            <a:pPr>
              <a:lnSpc>
                <a:spcPct val="200000"/>
              </a:lnSpc>
            </a:pPr>
            <a:r>
              <a:rPr lang="en-US" dirty="0" smtClean="0"/>
              <a:t>Detailed </a:t>
            </a:r>
            <a:r>
              <a:rPr lang="en-US" dirty="0"/>
              <a:t>performance analysis of the designed </a:t>
            </a:r>
            <a:r>
              <a:rPr lang="en-US" dirty="0" smtClean="0"/>
              <a:t>RUAV</a:t>
            </a:r>
          </a:p>
          <a:p>
            <a:pPr>
              <a:lnSpc>
                <a:spcPct val="200000"/>
              </a:lnSpc>
            </a:pPr>
            <a:r>
              <a:rPr lang="en-US" dirty="0" smtClean="0"/>
              <a:t>General description of the RUAV with 3-view drawings of major components </a:t>
            </a:r>
          </a:p>
          <a:p>
            <a:pPr>
              <a:lnSpc>
                <a:spcPct val="200000"/>
              </a:lnSpc>
            </a:pPr>
            <a:r>
              <a:rPr lang="en-US" dirty="0" smtClean="0"/>
              <a:t>Mission performance summary: flight speed, energy consumed, power required</a:t>
            </a:r>
          </a:p>
          <a:p>
            <a:pPr>
              <a:lnSpc>
                <a:spcPct val="200000"/>
              </a:lnSpc>
            </a:pPr>
            <a:r>
              <a:rPr lang="en-US" dirty="0" smtClean="0"/>
              <a:t>Detailed weight statement of the RUAVs with analysis</a:t>
            </a:r>
          </a:p>
          <a:p>
            <a:pPr>
              <a:lnSpc>
                <a:spcPct val="200000"/>
              </a:lnSpc>
            </a:pPr>
            <a:r>
              <a:rPr lang="en-US" dirty="0" smtClean="0"/>
              <a:t>Turnaround timeline &amp; lifecycle cost estimate</a:t>
            </a:r>
          </a:p>
          <a:p>
            <a:pPr>
              <a:lnSpc>
                <a:spcPct val="200000"/>
              </a:lnSpc>
            </a:pPr>
            <a:r>
              <a:rPr lang="en-US" dirty="0" smtClean="0"/>
              <a:t>Probability of package delivery in 2 hours</a:t>
            </a:r>
          </a:p>
          <a:p>
            <a:pPr>
              <a:lnSpc>
                <a:spcPct val="200000"/>
              </a:lnSpc>
            </a:pPr>
            <a:r>
              <a:rPr lang="en-US" dirty="0" smtClean="0"/>
              <a:t>Prediction of acoustic signature of the RUAVs as per FAA flyover rules</a:t>
            </a:r>
          </a:p>
        </p:txBody>
      </p:sp>
    </p:spTree>
    <p:extLst>
      <p:ext uri="{BB962C8B-B14F-4D97-AF65-F5344CB8AC3E}">
        <p14:creationId xmlns:p14="http://schemas.microsoft.com/office/powerpoint/2010/main" val="3836257502"/>
      </p:ext>
    </p:extLst>
  </p:cSld>
  <p:clrMapOvr>
    <a:masterClrMapping/>
  </p:clrMapOvr>
  <p:transition spd="med"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9900"/>
            <a:ext cx="8539163" cy="338554"/>
          </a:xfrm>
        </p:spPr>
        <p:txBody>
          <a:bodyPr/>
          <a:lstStyle/>
          <a:p>
            <a:pPr lvl="0" algn="ctr"/>
            <a:r>
              <a:rPr lang="en-IN" dirty="0" smtClean="0"/>
              <a:t>Measures of Effectiveness</a:t>
            </a:r>
            <a:endParaRPr lang="en-IN" dirty="0"/>
          </a:p>
        </p:txBody>
      </p:sp>
      <p:sp>
        <p:nvSpPr>
          <p:cNvPr id="3" name="Text Placeholder 2"/>
          <p:cNvSpPr>
            <a:spLocks noGrp="1"/>
          </p:cNvSpPr>
          <p:nvPr>
            <p:ph type="body" sz="quarter" idx="10"/>
          </p:nvPr>
        </p:nvSpPr>
        <p:spPr>
          <a:xfrm>
            <a:off x="303865" y="990600"/>
            <a:ext cx="8611535" cy="3046988"/>
          </a:xfrm>
        </p:spPr>
        <p:txBody>
          <a:bodyPr/>
          <a:lstStyle/>
          <a:p>
            <a:pPr>
              <a:lnSpc>
                <a:spcPct val="200000"/>
              </a:lnSpc>
            </a:pPr>
            <a:r>
              <a:rPr dirty="0" smtClean="0"/>
              <a:t>System acquisition and yearly operating costs</a:t>
            </a:r>
            <a:endParaRPr lang="en-US" dirty="0" smtClean="0"/>
          </a:p>
          <a:p>
            <a:pPr>
              <a:lnSpc>
                <a:spcPct val="200000"/>
              </a:lnSpc>
            </a:pPr>
            <a:r>
              <a:rPr lang="en-US" dirty="0" smtClean="0"/>
              <a:t>Number of packages delivered per vehicle per day</a:t>
            </a:r>
          </a:p>
          <a:p>
            <a:pPr>
              <a:lnSpc>
                <a:spcPct val="200000"/>
              </a:lnSpc>
            </a:pPr>
            <a:r>
              <a:rPr lang="en-US" dirty="0" smtClean="0"/>
              <a:t>Number of shipments with delivery time </a:t>
            </a:r>
            <a:r>
              <a:rPr lang="en-US" b="1" dirty="0" smtClean="0"/>
              <a:t>&gt;</a:t>
            </a:r>
            <a:r>
              <a:rPr lang="en-US" dirty="0" smtClean="0"/>
              <a:t> 90 minutes</a:t>
            </a:r>
          </a:p>
          <a:p>
            <a:pPr>
              <a:lnSpc>
                <a:spcPct val="200000"/>
              </a:lnSpc>
            </a:pPr>
            <a:r>
              <a:rPr lang="en-US" dirty="0" smtClean="0"/>
              <a:t>Pounds of CO</a:t>
            </a:r>
            <a:r>
              <a:rPr lang="en-US" baseline="-25000" dirty="0" smtClean="0"/>
              <a:t>2</a:t>
            </a:r>
            <a:r>
              <a:rPr lang="en-US" dirty="0" smtClean="0"/>
              <a:t> emitted/delivery mile flown (daily average)</a:t>
            </a:r>
          </a:p>
          <a:p>
            <a:pPr>
              <a:lnSpc>
                <a:spcPct val="200000"/>
              </a:lnSpc>
            </a:pPr>
            <a:r>
              <a:rPr lang="en-US" dirty="0" smtClean="0"/>
              <a:t>% of shipments delivered successfully</a:t>
            </a:r>
          </a:p>
          <a:p>
            <a:endParaRPr lang="en-IN" dirty="0" smtClean="0"/>
          </a:p>
        </p:txBody>
      </p:sp>
    </p:spTree>
    <p:extLst>
      <p:ext uri="{BB962C8B-B14F-4D97-AF65-F5344CB8AC3E}">
        <p14:creationId xmlns:p14="http://schemas.microsoft.com/office/powerpoint/2010/main" val="1182901717"/>
      </p:ext>
    </p:extLst>
  </p:cSld>
  <p:clrMapOvr>
    <a:masterClrMapping/>
  </p:clrMapOvr>
  <p:transition spd="med"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9900"/>
            <a:ext cx="8843963" cy="338138"/>
          </a:xfrm>
        </p:spPr>
        <p:txBody>
          <a:bodyPr/>
          <a:lstStyle/>
          <a:p>
            <a:pPr algn="ctr"/>
            <a:r>
              <a:rPr dirty="0" smtClean="0"/>
              <a:t>Concept of Operation</a:t>
            </a:r>
            <a:endParaRPr lang="en-IN" dirty="0"/>
          </a:p>
        </p:txBody>
      </p:sp>
      <p:sp>
        <p:nvSpPr>
          <p:cNvPr id="3" name="Text Placeholder 2"/>
          <p:cNvSpPr>
            <a:spLocks noGrp="1"/>
          </p:cNvSpPr>
          <p:nvPr>
            <p:ph type="body" sz="quarter" idx="10"/>
          </p:nvPr>
        </p:nvSpPr>
        <p:spPr>
          <a:xfrm>
            <a:off x="152400" y="990600"/>
            <a:ext cx="8839200" cy="2215991"/>
          </a:xfrm>
        </p:spPr>
        <p:txBody>
          <a:bodyPr/>
          <a:lstStyle/>
          <a:p>
            <a:pPr>
              <a:lnSpc>
                <a:spcPct val="200000"/>
              </a:lnSpc>
            </a:pPr>
            <a:r>
              <a:rPr lang="en-US" dirty="0" smtClean="0"/>
              <a:t>Delivery area divided into (at least) 5 zones; with one FSL in each zone</a:t>
            </a:r>
          </a:p>
          <a:p>
            <a:pPr>
              <a:lnSpc>
                <a:spcPct val="200000"/>
              </a:lnSpc>
            </a:pPr>
            <a:r>
              <a:rPr lang="en-US" dirty="0" smtClean="0"/>
              <a:t>FSLs – acts as the nodal point for each zone</a:t>
            </a:r>
            <a:br>
              <a:rPr lang="en-US" dirty="0" smtClean="0"/>
            </a:br>
            <a:r>
              <a:rPr lang="en-US" dirty="0" smtClean="0"/>
              <a:t>	- temporary storage location for most likely packages for particular zone</a:t>
            </a:r>
            <a:br>
              <a:rPr lang="en-US" dirty="0" smtClean="0"/>
            </a:br>
            <a:r>
              <a:rPr lang="en-US" dirty="0" smtClean="0"/>
              <a:t>	- transit point; refueling/recharging station; maintenance/repair, etc.</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431" y="3244559"/>
            <a:ext cx="5285994" cy="338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9900"/>
            <a:ext cx="8843963" cy="338138"/>
          </a:xfrm>
        </p:spPr>
        <p:txBody>
          <a:bodyPr/>
          <a:lstStyle/>
          <a:p>
            <a:pPr algn="ctr"/>
            <a:r>
              <a:rPr dirty="0" smtClean="0"/>
              <a:t>Concept of Operation</a:t>
            </a:r>
            <a:endParaRPr lang="en-IN" dirty="0"/>
          </a:p>
        </p:txBody>
      </p:sp>
      <p:sp>
        <p:nvSpPr>
          <p:cNvPr id="3" name="Text Placeholder 2"/>
          <p:cNvSpPr>
            <a:spLocks noGrp="1"/>
          </p:cNvSpPr>
          <p:nvPr>
            <p:ph type="body" sz="quarter" idx="10"/>
          </p:nvPr>
        </p:nvSpPr>
        <p:spPr>
          <a:xfrm>
            <a:off x="152400" y="914400"/>
            <a:ext cx="8839200" cy="2769989"/>
          </a:xfrm>
        </p:spPr>
        <p:txBody>
          <a:bodyPr/>
          <a:lstStyle/>
          <a:p>
            <a:pPr>
              <a:lnSpc>
                <a:spcPct val="200000"/>
              </a:lnSpc>
            </a:pPr>
            <a:r>
              <a:rPr lang="en-US" dirty="0" smtClean="0"/>
              <a:t>Two RUAV designs considered:</a:t>
            </a:r>
            <a:br>
              <a:rPr lang="en-US" dirty="0" smtClean="0"/>
            </a:br>
            <a:r>
              <a:rPr lang="en-US" dirty="0" smtClean="0"/>
              <a:t>	1. Helicopter – heavier packages; transport packages from CW to FSL</a:t>
            </a:r>
            <a:br>
              <a:rPr lang="en-US" dirty="0" smtClean="0"/>
            </a:br>
            <a:r>
              <a:rPr lang="en-US" dirty="0" smtClean="0"/>
              <a:t>	2. Quad-copter – for lighter packages; delivers packages to customer location</a:t>
            </a:r>
          </a:p>
          <a:p>
            <a:pPr>
              <a:lnSpc>
                <a:spcPct val="200000"/>
              </a:lnSpc>
            </a:pPr>
            <a:r>
              <a:rPr lang="en-US" dirty="0" smtClean="0"/>
              <a:t>Helicopter: advanced configuration based on Yamaha R-MAX design</a:t>
            </a:r>
            <a:br>
              <a:rPr lang="en-US" dirty="0" smtClean="0"/>
            </a:br>
            <a:r>
              <a:rPr lang="en-US" dirty="0" smtClean="0"/>
              <a:t>	          modified to suit the mission requirements for the SDC</a:t>
            </a:r>
          </a:p>
        </p:txBody>
      </p:sp>
    </p:spTree>
    <p:extLst>
      <p:ext uri="{BB962C8B-B14F-4D97-AF65-F5344CB8AC3E}">
        <p14:creationId xmlns:p14="http://schemas.microsoft.com/office/powerpoint/2010/main" val="2582494093"/>
      </p:ext>
    </p:extLst>
  </p:cSld>
  <p:clrMapOvr>
    <a:masterClrMapping/>
  </p:clrMapOvr>
  <p:transition spd="med" advClick="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JSZW5kZXJpbmdPcHRpb25zIjp7Ik1pbGVzdG9uZXNPdmVybGFwcGluZ0hhbmRsaW5nT3B0aW9ucyI6MiwiVGFza3NXaXRoVGl0bGVzTG9uZ2VyVGhhblRoZVRhc2tTaGFwZURldGVjdGVkIjpmYWxzZX0sIlJlbmRlcmluZ01hcCI6eyJNaWxlc3RvbmVzIjpbeyJNaWxlc3RvbmVJZCI6IjAyY2Q4ZjUwLWQwZDUtNDJlNy04NzI5LTgzNDVmMzJiNzYzYyIsIlRpdGxlU2hhcGVOYW1lIjoiVGV4dEJveCAxNjQ5MiIsIkRhdGVTaGFwZU5hbWUiOiJUZXh0Qm94IDE2NDk0IiwiTWFya2VyU2hhcGVOYW1lIjoiVGVhcmRyb3AgMTY0ODkiLCJDb25uZWN0b3JTaGFwZU5hbWUiOiJTdHJhaWdodCBDb25uZWN0b3IgMTY0OTYifSx7Ik1pbGVzdG9uZUlkIjoiNWE4NjY4ZmUtMGU1Zi00NzY4LTgzNDAtZThhMTY3YzViZjliIiwiVGl0bGVTaGFwZU5hbWUiOiJUZXh0Qm94IDE2NTAxIiwiRGF0ZVNoYXBlTmFtZSI6IlRleHRCb3ggMTY1MDMiLCJNYXJrZXJTaGFwZU5hbWUiOiJUZWFyZHJvcCAxNjQ5OCIsIkNvbm5lY3RvclNoYXBlTmFtZSI6IlN0cmFpZ2h0IENvbm5lY3RvciAxNjUwNSJ9LHsiTWlsZXN0b25lSWQiOiJiMGFiZGQ5MS00NTViLTQ0ZDctYmJjMS1kZjRhMjJmZWRkMjYiLCJUaXRsZVNoYXBlTmFtZSI6IlRleHRCb3ggMTY1MTAiLCJEYXRlU2hhcGVOYW1lIjoiVGV4dEJveCAxNjUxMiIsIk1hcmtlclNoYXBlTmFtZSI6IlRlYXJkcm9wIDE2NTA3IiwiQ29ubmVjdG9yU2hhcGVOYW1lIjoiU3RyYWlnaHQgQ29ubmVjdG9yIDE2NTE0In0seyJNaWxlc3RvbmVJZCI6IjI0OTE2NDZhLWMyYzktNDgzNS04OTZjLWY4YTQ4YzRjMGZkYyIsIlRpdGxlU2hhcGVOYW1lIjoiVGV4dEJveCAxNjUxOSIsIkRhdGVTaGFwZU5hbWUiOiJUZXh0Qm94IDE2NTIxIiwiTWFya2VyU2hhcGVOYW1lIjoiVGVhcmRyb3AgMTY1MTYiLCJDb25uZWN0b3JTaGFwZU5hbWUiOiJTdHJhaWdodCBDb25uZWN0b3IgMTY1MjMifSx7Ik1pbGVzdG9uZUlkIjoiYzZjODkyNjItMGFmZC00MmFiLWE0NGMtMWI1MWFlN2QzYTUyIiwiVGl0bGVTaGFwZU5hbWUiOiJUZXh0Qm94IDE2NTI4IiwiRGF0ZVNoYXBlTmFtZSI6IlRleHRCb3ggMTY1MzAiLCJNYXJrZXJTaGFwZU5hbWUiOiJUZWFyZHJvcCAxNjUyNSIsIkNvbm5lY3RvclNoYXBlTmFtZSI6IlN0cmFpZ2h0IENvbm5lY3RvciAxNjUzMiJ9XSwiVGFza3MiOlt7IlRhc2tJZCI6ImYxZjAwOGY0LWY3YTctNGQ3Yy1iZGRkLWMzMmVmYmY4YjI3ZiIsIlRpdGxlU2hhcGVOYW1lIjoiVGV4dEJveCAxNjU0NiIsIkR1cmF0aW9uVGV4dFNoYXBlTmFtZSI6IlRleHRCb3ggMTY1NTciLCJTZWdtZW50U2hhcGVOYW1lIjoiUm91bmRlZCBSZWN0YW5nbGUgMTY1MzkiLCJWZXJ0aWNhbExlZnRDb25uZWN0b3JTaGFwZU5hbWUiOiJTdHJhaWdodCBDb25uZWN0b3IgMTY1NjYiLCJWZXJ0aWNhbFJpZ2h0Q29ubmVjdG9yU2hhcGVOYW1lIjoiU3RyYWlnaHQgQ29ubmVjdG9yIDE2NTY4IiwiSG9yaXpvbnRhbENvbm5lY3RvclNoYXBlTmFtZSI6IlN0cmFpZ2h0IENvbm5lY3RvciAxNjU2NCIsIkxlZnREYXRlU2hhcGVOYW1lIjoiVGV4dEJveCAxNjU2MCIsIlJpZ2h0RGF0ZVNoYXBlTmFtZSI6IlRleHRCb3ggMTY1NjIiLCJPdXRzaWRlUGVyY2VudGFnZVNoYXBlTmFtZSI6bnVsbCwiSW5zaWRlUGVyY2VudGFnZVNoYXBlTmFtZSI6bnVsbH0seyJUYXNrSWQiOiJmNmNlOTEzOS04MTdiLTQzNDAtYjBkYy0yNjQwZTJiZWVkZTEiLCJUaXRsZVNoYXBlTmFtZSI6IlRleHRCb3ggMTY1ODIiLCJEdXJhdGlvblRleHRTaGFwZU5hbWUiOiJUZXh0Qm94IDE2NTkzIiwiU2VnbWVudFNoYXBlTmFtZSI6IlJvdW5kZWQgUmVjdGFuZ2xlIDE2NTc1IiwiVmVydGljYWxMZWZ0Q29ubmVjdG9yU2hhcGVOYW1lIjoiU3RyYWlnaHQgQ29ubmVjdG9yIDE2NjAyIiwiVmVydGljYWxSaWdodENvbm5lY3RvclNoYXBlTmFtZSI6IlN0cmFpZ2h0IENvbm5lY3RvciAxNjYwNCIsIkhvcml6b250YWxDb25uZWN0b3JTaGFwZU5hbWUiOiJTdHJhaWdodCBDb25uZWN0b3IgMTY2MDAiLCJMZWZ0RGF0ZVNoYXBlTmFtZSI6IlRleHRCb3ggMTY1OTYiLCJSaWdodERhdGVTaGFwZU5hbWUiOiJUZXh0Qm94IDE2NTk4IiwiT3V0c2lkZVBlcmNlbnRhZ2VTaGFwZU5hbWUiOm51bGwsIkluc2lkZVBlcmNlbnRhZ2VTaGFwZU5hbWUiOm51bGx9LHsiVGFza0lkIjoiNTQxNzQ1OWYtYWFiZC00NzNlLThlMzEtN2M4ZmU3ZmVkMWNhIiwiVGl0bGVTaGFwZU5hbWUiOiJUZXh0Qm94IDE2NjE4IiwiRHVyYXRpb25UZXh0U2hhcGVOYW1lIjoiVGV4dEJveCAxNjYyOSIsIlNlZ21lbnRTaGFwZU5hbWUiOiJSb3VuZGVkIFJlY3RhbmdsZSAxNjYxMSIsIlZlcnRpY2FsTGVmdENvbm5lY3RvclNoYXBlTmFtZSI6IlN0cmFpZ2h0IENvbm5lY3RvciAxNjYzOCIsIlZlcnRpY2FsUmlnaHRDb25uZWN0b3JTaGFwZU5hbWUiOiJTdHJhaWdodCBDb25uZWN0b3IgMTY2NDAiLCJIb3Jpem9udGFsQ29ubmVjdG9yU2hhcGVOYW1lIjoiU3RyYWlnaHQgQ29ubmVjdG9yIDE2NjM2IiwiTGVmdERhdGVTaGFwZU5hbWUiOiJUZXh0Qm94IDE2NjMyIiwiUmlnaHREYXRlU2hhcGVOYW1lIjoiVGV4dEJveCAxNjYzNCIsIk91dHNpZGVQZXJjZW50YWdlU2hhcGVOYW1lIjpudWxsLCJJbnNpZGVQZXJjZW50YWdlU2hhcGVOYW1lIjpudWxsfSx7IlRhc2tJZCI6IjQ4M2JiYmY1LWM4M2YtNDBmZC1iYTNiLTFkZGI5OTdlODBlYiIsIlRpdGxlU2hhcGVOYW1lIjoiVGV4dEJveCAxNjY1NCIsIkR1cmF0aW9uVGV4dFNoYXBlTmFtZSI6IlRleHRCb3ggMTY2NjUiLCJTZWdtZW50U2hhcGVOYW1lIjoiUm91bmRlZCBSZWN0YW5nbGUgMTY2NDciLCJWZXJ0aWNhbExlZnRDb25uZWN0b3JTaGFwZU5hbWUiOiJTdHJhaWdodCBDb25uZWN0b3IgMTY2NzQiLCJWZXJ0aWNhbFJpZ2h0Q29ubmVjdG9yU2hhcGVOYW1lIjoiU3RyYWlnaHQgQ29ubmVjdG9yIDE2Njc2IiwiSG9yaXpvbnRhbENvbm5lY3RvclNoYXBlTmFtZSI6IlN0cmFpZ2h0IENvbm5lY3RvciAxNjY3MiIsIkxlZnREYXRlU2hhcGVOYW1lIjoiVGV4dEJveCAxNjY2OCIsIlJpZ2h0RGF0ZVNoYXBlTmFtZSI6IlRleHRCb3ggMTY2NzAiLCJPdXRzaWRlUGVyY2VudGFnZVNoYXBlTmFtZSI6bnVsbCwiSW5zaWRlUGVyY2VudGFnZVNoYXBlTmFtZSI6bnVsbH0seyJUYXNrSWQiOiI4MWU1ZjI2ZC04NzFmLTRhZTUtYWUzNC0wOWFiN2UxOWU2OTkiLCJUaXRsZVNoYXBlTmFtZSI6IlRleHRCb3ggMTY2OTAiLCJEdXJhdGlvblRleHRTaGFwZU5hbWUiOiJUZXh0Qm94IDE2NzAxIiwiU2VnbWVudFNoYXBlTmFtZSI6IlJvdW5kZWQgUmVjdGFuZ2xlIDE2NjgzIiwiVmVydGljYWxMZWZ0Q29ubmVjdG9yU2hhcGVOYW1lIjoiU3RyYWlnaHQgQ29ubmVjdG9yIDE2NzEwIiwiVmVydGljYWxSaWdodENvbm5lY3RvclNoYXBlTmFtZSI6IlN0cmFpZ2h0IENvbm5lY3RvciAxNjcxMiIsIkhvcml6b250YWxDb25uZWN0b3JTaGFwZU5hbWUiOiJTdHJhaWdodCBDb25uZWN0b3IgMTY3MDgiLCJMZWZ0RGF0ZVNoYXBlTmFtZSI6IlRleHRCb3ggMTY3MDQiLCJSaWdodERhdGVTaGFwZU5hbWUiOiJUZXh0Qm94IDE2NzA2IiwiT3V0c2lkZVBlcmNlbnRhZ2VTaGFwZU5hbWUiOm51bGwsIkluc2lkZVBlcmNlbnRhZ2VTaGFwZU5hbWUiOm51bGx9LHsiVGFza0lkIjoiNTk1NTIyZTYtYTRjOC00MzczLTk4ZDgtZTk3NWU3NzY5OTM3IiwiVGl0bGVTaGFwZU5hbWUiOiJUZXh0Qm94IDE2NzI2IiwiRHVyYXRpb25UZXh0U2hhcGVOYW1lIjoiVGV4dEJveCAxNjczNyIsIlNlZ21lbnRTaGFwZU5hbWUiOiJSb3VuZGVkIFJlY3RhbmdsZSAxNjcxOSIsIlZlcnRpY2FsTGVmdENvbm5lY3RvclNoYXBlTmFtZSI6IlN0cmFpZ2h0IENvbm5lY3RvciAxNjc0NiIsIlZlcnRpY2FsUmlnaHRDb25uZWN0b3JTaGFwZU5hbWUiOiJTdHJhaWdodCBDb25uZWN0b3IgMTY3NDgiLCJIb3Jpem9udGFsQ29ubmVjdG9yU2hhcGVOYW1lIjoiU3RyYWlnaHQgQ29ubmVjdG9yIDE2NzQ0IiwiTGVmdERhdGVTaGFwZU5hbWUiOiJUZXh0Qm94IDE2NzQwIiwiUmlnaHREYXRlU2hhcGVOYW1lIjoiVGV4dEJveCAxNjc0MiIsIk91dHNpZGVQZXJjZW50YWdlU2hhcGVOYW1lIjpudWxsLCJJbnNpZGVQZXJjZW50YWdlU2hhcGVOYW1lIjpudWxsfSx7IlRhc2tJZCI6ImFlZTNjZDIzLTdlMDktNGQwOC05OTZkLTE5NTYzMmE0N2VkNiIsIlRpdGxlU2hhcGVOYW1lIjoiVGV4dEJveCAxNjc2MiIsIkR1cmF0aW9uVGV4dFNoYXBlTmFtZSI6IlRleHRCb3ggMTY3NzMiLCJTZWdtZW50U2hhcGVOYW1lIjoiUm91bmRlZCBSZWN0YW5nbGUgMTY3NTUiLCJWZXJ0aWNhbExlZnRDb25uZWN0b3JTaGFwZU5hbWUiOiJTdHJhaWdodCBDb25uZWN0b3IgMTY3ODIiLCJWZXJ0aWNhbFJpZ2h0Q29ubmVjdG9yU2hhcGVOYW1lIjoiU3RyYWlnaHQgQ29ubmVjdG9yIDE2Nzg0IiwiSG9yaXpvbnRhbENvbm5lY3RvclNoYXBlTmFtZSI6IlN0cmFpZ2h0IENvbm5lY3RvciAxNjc4MCIsIkxlZnREYXRlU2hhcGVOYW1lIjoiVGV4dEJveCAxNjc3NiIsIlJpZ2h0RGF0ZVNoYXBlTmFtZSI6IlRleHRCb3ggMTY3NzgiLCJPdXRzaWRlUGVyY2VudGFnZVNoYXBlTmFtZSI6bnVsbCwiSW5zaWRlUGVyY2VudGFnZVNoYXBlTmFtZSI6bnVsbH0seyJUYXNrSWQiOiI0YmU2MzhiZi1lYTc1LTRiYzUtOTk5MS01OTZjM2VlZjNiZjciLCJUaXRsZVNoYXBlTmFtZSI6IlRleHRCb3ggMTY3OTgiLCJEdXJhdGlvblRleHRTaGFwZU5hbWUiOiJUZXh0Qm94IDE2ODA5IiwiU2VnbWVudFNoYXBlTmFtZSI6IlJvdW5kZWQgUmVjdGFuZ2xlIDE2NzkxIiwiVmVydGljYWxMZWZ0Q29ubmVjdG9yU2hhcGVOYW1lIjoiU3RyYWlnaHQgQ29ubmVjdG9yIDE2ODE4IiwiVmVydGljYWxSaWdodENvbm5lY3RvclNoYXBlTmFtZSI6IlN0cmFpZ2h0IENvbm5lY3RvciAxNjgyMCIsIkhvcml6b250YWxDb25uZWN0b3JTaGFwZU5hbWUiOiJTdHJhaWdodCBDb25uZWN0b3IgMTY4MTYiLCJMZWZ0RGF0ZVNoYXBlTmFtZSI6IlRleHRCb3ggMTY4MTIiLCJSaWdodERhdGVTaGFwZU5hbWUiOiJUZXh0Qm94IDE2ODE0IiwiT3V0c2lkZVBlcmNlbnRhZ2VTaGFwZU5hbWUiOm51bGwsIkluc2lkZVBlcmNlbnRhZ2VTaGFwZU5hbWUiOm51bGx9LHsiVGFza0lkIjoiMTVkMmJlMDItMjBiOC00YzYyLTkxMmItZDNlMzFjMGUzYWMzIiwiVGl0bGVTaGFwZU5hbWUiOiJUZXh0Qm94IDE2ODM0IiwiRHVyYXRpb25UZXh0U2hhcGVOYW1lIjoiVGV4dEJveCAxNjg0NSIsIlNlZ21lbnRTaGFwZU5hbWUiOiJSb3VuZGVkIFJlY3RhbmdsZSAxNjgyNyIsIlZlcnRpY2FsTGVmdENvbm5lY3RvclNoYXBlTmFtZSI6IlN0cmFpZ2h0IENvbm5lY3RvciAxNjg1NCIsIlZlcnRpY2FsUmlnaHRDb25uZWN0b3JTaGFwZU5hbWUiOiJTdHJhaWdodCBDb25uZWN0b3IgMTY4NTYiLCJIb3Jpem9udGFsQ29ubmVjdG9yU2hhcGVOYW1lIjoiU3RyYWlnaHQgQ29ubmVjdG9yIDE2ODUyIiwiTGVmdERhdGVTaGFwZU5hbWUiOiJUZXh0Qm94IDE2ODQ4IiwiUmlnaHREYXRlU2hhcGVOYW1lIjoiVGV4dEJveCAxNjg1MCIsIk91dHNpZGVQZXJjZW50YWdlU2hhcGVOYW1lIjpudWxsLCJJbnNpZGVQZXJjZW50YWdlU2hhcGVOYW1lIjpudWxsfSx7IlRhc2tJZCI6Ijc3NzMxNzcwLTM2ZmMtNGNmNS05YmQwLWQ1NjUyZGVmMTQ0NSIsIlRpdGxlU2hhcGVOYW1lIjoiVGV4dEJveCAxNjg3MCIsIkR1cmF0aW9uVGV4dFNoYXBlTmFtZSI6IlRleHRCb3ggMTY4ODEiLCJTZWdtZW50U2hhcGVOYW1lIjoiUm91bmRlZCBSZWN0YW5nbGUgMTY4NjMiLCJWZXJ0aWNhbExlZnRDb25uZWN0b3JTaGFwZU5hbWUiOiJTdHJhaWdodCBDb25uZWN0b3IgMTY4OTAiLCJWZXJ0aWNhbFJpZ2h0Q29ubmVjdG9yU2hhcGVOYW1lIjoiU3RyYWlnaHQgQ29ubmVjdG9yIDE2ODkyIiwiSG9yaXpvbnRhbENvbm5lY3RvclNoYXBlTmFtZSI6IlN0cmFpZ2h0IENvbm5lY3RvciAxNjg4OCIsIkxlZnREYXRlU2hhcGVOYW1lIjoiVGV4dEJveCAxNjg4NCIsIlJpZ2h0RGF0ZVNoYXBlTmFtZSI6IlRleHRCb3ggMTY4ODYiLCJPdXRzaWRlUGVyY2VudGFnZVNoYXBlTmFtZSI6bnVsbCwiSW5zaWRlUGVyY2VudGFnZVNoYXBlTmFtZSI6bnVsbH1dLCJUaW1lYmFuZCI6eyJFbGFwc2VkVGltZVNoYXBlTmFtZSI6bnVsbCwiVG9kYXlNYXJrZXJTaGFwZU5hbWUiOm51bGwsIlRvZGF5TWFya2VyVGV4dFNoYXBlTmFtZSI6bnVsbCwiUmlnaHRFbmRDYXBzU2hhcGVOYW1lIjpudWxsLCJMZWZ0RW5kQ2Fwc1NoYXBlTmFtZSI6bnVsbCwiRWxhcHNlZFJlY3RhbmdsZVNoYXBlTmFtZSI6bnVsbCwiU2VnbWVudFNoYXBlc05hbWVzIjpbIlJvdW5kZWQgUmVjdGFuZ2xlIDE2NDU1IiwiVGV4dEJveCAxNjQ1NyIsIlN0cmFpZ2h0IENvbm5lY3RvciAxNjQ1OSIsIlRleHRCb3ggMTY0NjAiLCJTdHJhaWdodCBDb25uZWN0b3IgMTY0NjIiLCJUZXh0Qm94IDE2NDYzIiwiU3RyYWlnaHQgQ29ubmVjdG9yIDE2NDY1IiwiVGV4dEJveCAxNjQ2NiIsIlN0cmFpZ2h0IENvbm5lY3RvciAxNjQ2OCIsIlRleHRCb3ggMTY0NjkiLCJTdHJhaWdodCBDb25uZWN0b3IgMTY0NzEiLCJUZXh0Qm94IDE2NDcyIiwiU3RyYWlnaHQgQ29ubmVjdG9yIDE2NDc0IiwiVGV4dEJveCAxNjQ3NSIsIlN0cmFpZ2h0IENvbm5lY3RvciAxNjQ3NyIsIlRleHRCb3ggMTY0NzgiLCJTdHJhaWdodCBDb25uZWN0b3IgMTY0ODAiLCJUZXh0Qm94IDE2NDgxIiwiU3RyYWlnaHQgQ29ubmVjdG9yIDE2NDgzIiwiVGV4dEJveCAxNjQ4NCIsIlN0cmFpZ2h0IENvbm5lY3RvciAxNjQ4NiIsIlRleHRCb3ggMTY0ODciXX19LCJFZGl0aW9uIjoxLCJJc1BsdXNFZGl0aW9uIjp0cnVlLCJDdWx0dXJlSW5mb05hbWUiOiJlbi1VUyIsIlZlcnNpb24iOiIyLjMuMC4wIiwiT3JpZ2luYWxBc3NlbWJseVZlcnNpb24iOiIxLjAwLjAwLjAwIiwiTWlsZXN0b25lcyI6W3siRGF0ZUZvcm1hdCI6eyJGb3JtYXRTdHJpbmciOiJNTU0gZCIsIlNlcGFyYXRvciI6Ii8iLCJVc2VJbnRlcm5hdGlvbmFsRGF0ZUZvcm1hdCI6ZmFsc2V9LCJJbnRlcm5hbElkIjoiYzZjODkyNjItMGFmZC00MmFiLWE0NGMtMWI1MWFlN2QzYTUyIiwiVGl0bGVMZWZ0IjoxNDIuODI3ODgxLCJUaXRsZVRvcCI6NDE3LjMyODk3OSwiVGl0bGVIZWlnaHQiOjExLjYzMjUyLCJUaXRsZVRvcElzQ3VzdG9tIjp0cnVlLCJUaXRsZVdpZHRoIjo0Mi4zNjQ5NiwiQ29sb3IiOiIyMzcsIDEyNSwgNDkiLCJVdGNEYXRlIjoiMjAxNS0wNS0zMFQwMDowMDowMFoiLCJOb3RlIjpudWxsLCJUaXRsZSI6IlRhcmdldCAxIiwiU3R5bGUiOjgsIkJlbG93VGltZWJhbmQiOnRydWUsIkN1c3RvbVNldHRpbmdzIjp7IklzRGF0ZVZpc2libGUiOnRydWUsIlRpdGxlRm9udFNldHRpbmdzIjp7IkZvbnRTaXplIjoxMiwiRm9udE5hbWUiOiJDYWxpYnJpIiwiSXNCb2xkIjp0cnVlLCJJc0l0YWxpYyI6ZmFsc2UsIklzVW5kZXJsaW5lZCI6ZmFsc2UsIkZvcmVncm91bmRDb2xvciI6IjAsIDAsIDAiLCJCYWNrQ29sb3IiOm51bGx9LCJEYXRlRm9udFNldHRpbmdzIjp7IkZvbnRTaXplIjoxMSwiRm9udE5hbWUiOiJDYWxpYnJpIiwiSXNCb2xkIjpmYWxzZSwiSXNJdGFsaWMiOmZhbHNlLCJJc1VuZGVybGluZWQiOmZhbHNlLCJGb3JlZ3JvdW5kQ29sb3IiOiIyMzcsIDEyNSwgNDkiLCJCYWNrQ29sb3IiOm51bGx9LCJDb25uZWN0b3JTZXR0aW5ncyI6eyJDb2xvciI6IjIzNywgMTI1LCA0OSIsIklzVmlzaWJsZSI6ZmFsc2UsIkxpbmVXZWlnaHQiOjAuMX19LCJIaWRlRGF0ZSI6ZmFsc2UsIlNoYXBlVG9wIjozNzcuNSwiUXVpY2tTaGFwZVNpemUiOjAsIklzVmlzaWJsZSI6dHJ1ZX0seyJEYXRlRm9ybWF0Ijp7IkZvcm1hdFN0cmluZyI6Ik1NTSBkIiwiU2VwYXJhdG9yIjoiLyIsIlVzZUludGVybmF0aW9uYWxEYXRlRm9ybWF0IjpmYWxzZX0sIkludGVybmFsSWQiOiIyNDkxNjQ2YS1jMmM5LTQ4MzUtODk2Yy1mOGE0OGM0YzBmZGMiLCJUaXRsZUxlZnQiOjI4NS44MzA0NzUsIlRpdGxlVG9wIjo0NDkuMDgyNDI4LCJUaXRsZUhlaWdodCI6MTEuNjMyNTIsIlRpdGxlVG9wSXNDdXN0b20iOnRydWUsIlRpdGxlV2lkdGgiOjQyLjM2NDk2LCJDb2xvciI6IjQwLCAxMDgsIDE0OCIsIlV0Y0RhdGUiOiIyMDE1LTEwLTAxVDAwOjAwOjAwWiIsIk5vdGUiOm51bGwsIlRpdGxlIjoiVGFyZ2V0IDIiLCJTdHlsZSI6OCwiQmVsb3dUaW1lYmFuZCI6dHJ1ZSwiQ3VzdG9tU2V0dGluZ3MiOnsiSXNEYXRlVmlzaWJsZSI6dHJ1ZSwiVGl0bGVGb250U2V0dGluZ3MiOnsiRm9udFNpemUiOjEyLCJGb250TmFtZSI6IkNhbGlicmkiLCJJc0JvbGQiOnRydWUsIklzSXRhbGljIjpmYWxzZSwiSXNVbmRlcmxpbmVkIjpmYWxzZSwiRm9yZWdyb3VuZENvbG9yIjoiMCwgMCwgMCIsIkJhY2tDb2xvciI6bnVsbH0sIkRhdGVGb250U2V0dGluZ3MiOnsiRm9udFNpemUiOjExLCJGb250TmFtZSI6IkNhbGlicmkiLCJJc0JvbGQiOmZhbHNlLCJJc0l0YWxpYyI6ZmFsc2UsIklzVW5kZXJsaW5lZCI6ZmFsc2UsIkZvcmVncm91bmRDb2xvciI6IjY4LCA4NCwgMTA2IiwiQmFja0NvbG9yIjpudWxsfSwiQ29ubmVjdG9yU2V0dGluZ3MiOnsiQ29sb3IiOiI0MCwgMTA4LCAxNDgiLCJJc1Zpc2libGUiOmZhbHNlLCJMaW5lV2VpZ2h0IjowLjF9fSwiSGlkZURhdGUiOmZhbHNlLCJTaGFwZVRvcCI6Mzc3LjUsIlF1aWNrU2hhcGVTaXplIjowLCJJc1Zpc2libGUiOnRydWV9LHsiRGF0ZUZvcm1hdCI6eyJGb3JtYXRTdHJpbmciOiJNTU0gZCIsIlNlcGFyYXRvciI6Ii8iLCJVc2VJbnRlcm5hdGlvbmFsRGF0ZUZvcm1hdCI6ZmFsc2V9LCJJbnRlcm5hbElkIjoiYjBhYmRkOTEtNDU1Yi00NGQ3LWJiYzEtZGY0YTIyZmVkZDI2IiwiVGl0bGVMZWZ0IjozOTEuOTI5MiwiVGl0bGVUb3AiOjQxNS44Mjg5NzksIlRpdGxlSGVpZ2h0IjoxMS42MzI1MiwiVGl0bGVUb3BJc0N1c3RvbSI6dHJ1ZSwiVGl0bGVXaWR0aCI6NDIuMzY0OTYsIkNvbG9yIjoiNDAsIDEwOCwgMTQ4IiwiVXRjRGF0ZSI6IjIwMTYtMDEtMDFUMDA6MDA6MDBaIiwiTm90ZSI6bnVsbCwiVGl0bGUiOiJUYXJnZXQgMyIsIlN0eWxlIjo4LCJCZWxvd1RpbWViYW5kIjp0cnVlLCJDdXN0b21TZXR0aW5ncyI6eyJJc0RhdGVWaXNpYmxlIjp0cnVlLCJUaXRsZUZvbnRTZXR0aW5ncyI6eyJGb250U2l6ZSI6MTIsIkZvbnROYW1lIjoiQ2FsaWJyaSIsIklzQm9sZCI6dHJ1ZSwiSXNJdGFsaWMiOmZhbHNlLCJJc1VuZGVybGluZWQiOmZhbHNlLCJGb3JlZ3JvdW5kQ29sb3IiOiIwLCAwLCAwIiwiQmFja0NvbG9yIjpudWxsfSwiRGF0ZUZvbnRTZXR0aW5ncyI6eyJGb250U2l6ZSI6MTEsIkZvbnROYW1lIjoiQ2FsaWJyaSIsIklzQm9sZCI6ZmFsc2UsIklzSXRhbGljIjpmYWxzZSwiSXNVbmRlcmxpbmVkIjpmYWxzZSwiRm9yZWdyb3VuZENvbG9yIjoiNjgsIDg0LCAxMDYiLCJCYWNrQ29sb3IiOm51bGx9LCJDb25uZWN0b3JTZXR0aW5ncyI6eyJDb2xvciI6IjQwLCAxMDgsIDE0OCIsIklzVmlzaWJsZSI6ZmFsc2UsIkxpbmVXZWlnaHQiOjAuMX19LCJIaWRlRGF0ZSI6ZmFsc2UsIlNoYXBlVG9wIjozNzcuNSwiUXVpY2tTaGFwZVNpemUiOjAsIklzVmlzaWJsZSI6dHJ1ZX0seyJEYXRlRm9ybWF0Ijp7IkZvcm1hdFN0cmluZyI6Ik1NTSBkIiwiU2VwYXJhdG9yIjoiLyIsIlVzZUludGVybmF0aW9uYWxEYXRlRm9ybWF0IjpmYWxzZX0sIkludGVybmFsSWQiOiI1YTg2NjhmZS0wZTVmLTQ3NjgtODM0MC1lOGExNjdjNWJmOWIiLCJUaXRsZUxlZnQiOjYwMS44MjAxLCJUaXRsZVRvcCI6NDQ5LjA4MjQyOCwiVGl0bGVIZWlnaHQiOjExLjYzMjUyLCJUaXRsZVRvcElzQ3VzdG9tIjp0cnVlLCJUaXRsZVdpZHRoIjo0Mi4zNjQ5NiwiQ29sb3IiOiIyMzcsIDEyNSwgNDkiLCJVdGNEYXRlIjoiMjAxNi0wNy0wMVQwMDowMDowMFoiLCJOb3RlIjpudWxsLCJUaXRsZSI6IlRhcmdldCA0IiwiU3R5bGUiOjgsIkJlbG93VGltZWJhbmQiOnRydWUsIkN1c3RvbVNldHRpbmdzIjp7IklzRGF0ZVZpc2libGUiOnRydWUsIlRpdGxlRm9udFNldHRpbmdzIjp7IkZvbnRTaXplIjoxMiwiRm9udE5hbWUiOiJDYWxpYnJpIiwiSXNCb2xkIjp0cnVlLCJJc0l0YWxpYyI6ZmFsc2UsIklzVW5kZXJsaW5lZCI6ZmFsc2UsIkZvcmVncm91bmRDb2xvciI6IjAsIDAsIDAiLCJCYWNrQ29sb3IiOm51bGx9LCJEYXRlRm9udFNldHRpbmdzIjp7IkZvbnRTaXplIjoxMSwiRm9udE5hbWUiOiJDYWxpYnJpIiwiSXNCb2xkIjpmYWxzZSwiSXNJdGFsaWMiOmZhbHNlLCJJc1VuZGVybGluZWQiOmZhbHNlLCJGb3JlZ3JvdW5kQ29sb3IiOiIyMzcsIDEyNSwgNDkiLCJCYWNrQ29sb3IiOm51bGx9LCJDb25uZWN0b3JTZXR0aW5ncyI6eyJDb2xvciI6IjIzNywgMTI1LCA0OSIsIklzVmlzaWJsZSI6ZmFsc2UsIkxpbmVXZWlnaHQiOjAuMX19LCJIaWRlRGF0ZSI6ZmFsc2UsIlNoYXBlVG9wIjozNzcuNSwiUXVpY2tTaGFwZVNpemUiOjAsIklzVmlzaWJsZSI6dHJ1ZX0seyJEYXRlRm9ybWF0Ijp7IkZvcm1hdFN0cmluZyI6Ik1NTSBkIiwiU2VwYXJhdG9yIjoiLyIsIlVzZUludGVybmF0aW9uYWxEYXRlRm9ybWF0IjpmYWxzZX0sIkludGVybmFsSWQiOiIwMmNkOGY1MC1kMGQ1LTQyZTctODcyOS04MzQ1ZjMyYjc2M2MiLCJUaXRsZUxlZnQiOjcyNC4wNjQzLCJUaXRsZVRvcCI6NDQ5LjA4MjQyOCwiVGl0bGVIZWlnaHQiOjExLjYzMjUyLCJUaXRsZVRvcElzQ3VzdG9tIjp0cnVlLCJUaXRsZVdpZHRoIjo0Mi4zNjQ5NiwiQ29sb3IiOiI5MiwgMTUwLCA4MCIsIlV0Y0RhdGUiOiIyMDE2LTEwLTE1VDAwOjAwOjAwWiIsIk5vdGUiOm51bGwsIlRpdGxlIjoiVGFyZ2V0IDUiLCJTdHlsZSI6OCwiQmVsb3dUaW1lYmFuZCI6dHJ1ZSwiQ3VzdG9tU2V0dGluZ3MiOnsiSXNEYXRlVmlzaWJsZSI6dHJ1ZSwiVGl0bGVGb250U2V0dGluZ3MiOnsiRm9udFNpemUiOjEyLCJGb250TmFtZSI6IkNhbGlicmkiLCJJc0JvbGQiOnRydWUsIklzSXRhbGljIjpmYWxzZSwiSXNVbmRlcmxpbmVkIjpmYWxzZSwiRm9yZWdyb3VuZENvbG9yIjoiMCwgMCwgMCIsIkJhY2tDb2xvciI6bnVsbH0sIkRhdGVGb250U2V0dGluZ3MiOnsiRm9udFNpemUiOjExLCJGb250TmFtZSI6IkNhbGlicmkiLCJJc0JvbGQiOmZhbHNlLCJJc0l0YWxpYyI6ZmFsc2UsIklzVW5kZXJsaW5lZCI6ZmFsc2UsIkZvcmVncm91bmRDb2xvciI6IjExMiwgMTczLCA3MSIsIkJhY2tDb2xvciI6bnVsbH0sIkNvbm5lY3RvclNldHRpbmdzIjp7IkNvbG9yIjoiOTIsIDE1MCwgODAiLCJJc1Zpc2libGUiOmZhbHNlLCJMaW5lV2VpZ2h0IjowLjF9fSwiSGlkZURhdGUiOmZhbHNlLCJTaGFwZVRvcCI6Mzc3LjUsIlF1aWNrU2hhcGVTaXplIjowLCJJc1Zpc2libGUiOnRydWV9XSwiVGltZUxpbmVUeXBlIjo0LCJUYXNrcyI6W3siRHVyYXRpb25WYWx1ZSI6Ny40LCJEdXJhdGlvbkZvcm1hdCI6NSwiSW50ZXJuYWxJZCI6Ijc3NzMxNzcwLTM2ZmMtNGNmNS05YmQwLWQ1NjUyZGVmMTQ0NSIsIkluZGV4IjoxLCJDb2xvciI6IjgyLCAxMzgsIDcwIiwiVXRjU3RhcnREYXRlIjoiMjAxNS0wNS0wMVQwMDowMDowMFoiLCJOb3RlIjpudWxsLCJVdGNFbmREYXRlIjoiMjAxNS0wNi0yMlQwMDowMDowMFoiLCJUaXRsZSI6IlBoYXNlIDEgSGVyZSAiLCJTaGFwZSI6MiwiQ3VzdG9tU2V0dGluZ3MiOnsiVGl0bGVXaWR0aCI6NjEuNzIxOTcsIlRpdGxlRm9udFNldHRpbmdzIjp7IkZvbnRTaXplIjoxMSwiRm9udE5hbWUiOiJDYWxpYnJpIiwiSXNCb2xkIjp0cnVlLCJJc0l0YWxpYyI6ZmFsc2UsIklzVW5kZXJsaW5lZCI6ZmFsc2UsIkZvcmVncm91bmRDb2xvciI6Ijg5LCAxNDgsIDc3IiwiQmFja0NvbG9yIjpudWxsfSwiU3RhcnREYXRlRm9udFNldHRpbmdzIjp7IkZvbnRTaXplIjoxMSwiRm9udE5hbWUiOiJDYWxpYnJpIiwiSXNCb2xkIjpmYWxzZSwiSXNJdGFsaWMiOmZhbHNlLCJJc1VuZGVybGluZWQiOmZhbHNlLCJGb3JlZ3JvdW5kQ29sb3IiOiIxMTUsIDExNSwgMTE1IiwiQmFja0NvbG9yIjpudWxsfSwiRW5kRGF0ZUZvbnRTZXR0aW5ncyI6eyJGb250U2l6ZSI6MTEsIkZvbnROYW1lIjoiQ2FsaWJyaSIsIklzQm9sZCI6ZmFsc2UsIklzSXRhbGljIjpmYWxzZSwiSXNVbmRlcmxpbmVkIjpmYWxzZSwiRm9yZWdyb3VuZENvbG9yIjoiMTE1LCAxMTUsIDExNSIsIkJhY2tDb2xvciI6bnVsbH0sIkR1cmF0aW9uRm9udFNldHRpbmdzIjp7IkZvbnRTaXplIjoxMCwiRm9udE5hbWUiOiJDYWxpYnJpIiwiSXNCb2xkIjp0cnVlLCJJc0l0YWxpYyI6ZmFsc2UsIklzVW5kZXJsaW5lZCI6ZmFsc2UsIkZvcmVncm91bmRDb2xvciI6IjE5MiwgODAsIDc3IiwiQmFja0NvbG9yIjpudWxsfSwiVGFza3NTcGFjaW5nIjoxMCwiU2hhcGVIZWlnaHQiOjE2LjAsIlZlcnRpY2FsQ29ubmVjdG9yU2V0dGluZ3MiOnsiQ29sb3IiOiIyMDQsIDIwNCwgMjA0IiwiSXNWaXNpYmxlIjp0cnVlLCJMaW5lV2VpZ2h0IjowLjF9LCJIb3Jpem9udGFsQ29ubmVjdG9yU2V0dGluZ3MiOnsiQ29sb3IiOiIyMDQsIDIwNCwgMjA0IiwiSXNWaXNpYmxlIjpmYWxzZSwiTGluZVdlaWdodCI6MC4wfSwiVGFza1NoYXBlQm9yZGVyU2V0dGluZ3MiOnsiQ29sb3IiOiJSZWQiLCJMaW5lV2VpZ2h0IjowLjB9LCJTbWFydFRpdGxlRm9yZWdyb3VuZCI6IldoaXRlIiwiU21hcnRUaXRsZUZvcmVncm91bmRJc0FjdGl2ZSI6ZmFsc2UsIlNtYXJ0RHVyYXRpb25Gb3JlZ3JvdW5kIjoiV2hpdGUiLCJTbWFydER1cmF0aW9uRm9yZWdyb3VuZElzQWN0aXZlIjp0cnVlLCJTbWFydERhdGVGb3JlZ3JvdW5kIjoiNjgsIDg0LCAxMDYiLCJTbWFydERhdGVGb3JlZ3JvdW5kSXNBY3RpdmUiOmZhbHNlLCJTbWFydFBlcmNlbnRhZ2VDb21wbGV0ZWRGb3JlZ3JvdW5kIjoiIiwiU21hcnRQZXJjZW50YWdlQ29tcGxldGVkSXNBY3RpdmUiOmZhbHN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MsIlRhc2tUaXRsZVBvc2l0aW9uIjoyLCJUYXNrRHVyYXRpb25Qb3NpdGlvbiI6MS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5LjgsIkR1cmF0aW9uRm9ybWF0Ijo1LCJJbnRlcm5hbElkIjoiMTVkMmJlMDItMjBiOC00YzYyLTkxMmItZDNlMzFjMGUzYWMzIiwiSW5kZXgiOjIsIkNvbG9yIjoiODIsIDEzOCwgNzAiLCJVdGNTdGFydERhdGUiOiIyMDE1LTA2LTAxVDAwOjAwOjAwWiIsIk5vdGUiOm51bGwsIlV0Y0VuZERhdGUiOiIyMDE1LTA4LTA2VDAwOjAwOjAwWiIsIlRpdGxlIjoiUGhhc2UgMiBIZXJlICIsIlNoYXBlIjoyLCJDdXN0b21TZXR0aW5ncyI6eyJUaXRsZVdpZHRoIjo2Mi40NzkyOSwiVGl0bGVGb250U2V0dGluZ3MiOnsiRm9udFNpemUiOjExLCJGb250TmFtZSI6IkNhbGlicmkiLCJJc0JvbGQiOnRydWUsIklzSXRhbGljIjpmYWxzZSwiSXNVbmRlcmxpbmVkIjpmYWxzZSwiRm9yZWdyb3VuZENvbG9yIjoiODksIDE0OCwgNzciLCJCYWNrQ29sb3IiOm51bGx9LCJTdGFydERhdGVGb250U2V0dGluZ3MiOnsiRm9udFNpemUiOjExLCJGb250TmFtZSI6IkNhbGlicmkiLCJJc0JvbGQiOmZhbHNlLCJJc0l0YWxpYyI6ZmFsc2UsIklzVW5kZXJsaW5lZCI6ZmFsc2UsIkZvcmVncm91bmRDb2xvciI6IjExNSwgMTE1LCAxMTUiLCJCYWNrQ29sb3IiOm51bGx9LCJFbmREYXRlRm9udFNldHRpbmdzIjp7IkZvbnRTaXplIjoxMSwiRm9udE5hbWUiOiJDYWxpYnJpIiwiSXNCb2xkIjpmYWxzZSwiSXNJdGFsaWMiOmZhbHNlLCJJc1VuZGVybGluZWQiOmZhbHNlLCJGb3JlZ3JvdW5kQ29sb3IiOiIxMTUsIDExNSwgMTE1IiwiQmFja0NvbG9yIjpudWxsfSwiRHVyYXRpb25Gb250U2V0dGluZ3MiOnsiRm9udFNpemUiOjEwLCJGb250TmFtZSI6IkNhbGlicmkiLCJJc0JvbGQiOnRydWUsIklzSXRhbGljIjpmYWxzZSwiSXNVbmRlcmxpbmVkIjpmYWxzZSwiRm9yZWdyb3VuZENvbG9yIjoiMjU1LCAyNTUsIDI1NSIsIkJhY2tDb2xvciI6bnVsbH0sIlRhc2tzU3BhY2luZyI6MTAsIlNoYXBlSGVpZ2h0IjoxNi4wLCJWZXJ0aWNhbENvbm5lY3RvclNldHRpbmdzIjp7IkNvbG9yIjoiMjA0LCAyMDQsIDIwNCIsIklzVmlzaWJsZSI6dHJ1ZSwiTGluZVdlaWdodCI6MC4xfSwiSG9yaXpvbnRhbENvbm5lY3RvclNldHRpbmdzIjp7IkNvbG9yIjoiMjA0LCAyMDQsIDIwNCIsIklzVmlzaWJsZSI6ZmFsc2UsIkxpbmVXZWlnaHQiOjAuMH0sIlRhc2tTaGFwZUJvcmRlclNldHRpbmdzIjp7IkNvbG9yIjoiUmVkIiwiTGluZVdlaWdodCI6MC4wfSwiU21hcnRUaXRsZUZvcmVncm91bmQiOiJXaGl0ZSIsIlNtYXJ0VGl0bGVGb3JlZ3JvdW5kSXNBY3RpdmUiOmZhbHNlLCJTbWFydER1cmF0aW9uRm9yZWdyb3VuZCI6IkJsYWNrIiwiU21hcnREdXJhdGlvbkZvcmVncm91bmRJc0FjdGl2ZSI6ZmFsc2UsIlNtYXJ0RGF0ZUZvcmVncm91bmQiOiI2OCwgODQsIDEwN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ywiVGFza1RpdGxlUG9zaXRpb24iOjIsIlRhc2tEdXJhdGlvblBvc2l0aW9uIjoxLCJUYXNrVGl0bGVJc1dpZGVyIjpmYWxzZSwiVGFza0R1cmF0aW9uSXNXaWRlciI6ZmFsc2UsIlRhc2tEYXRlSXNXaWRlciI6ZmFsc2UsIlRhc2tQZXJjZW50YWdlQ29tcGxldGVkSXNXaWRlciI6ZmFsc2UsIkRhdGVGb3JtYXQiOnsiRm9ybWF0U3RyaW5nIjoiTU1NIGQiLCJTZXBhcmF0b3IiOiIvIiwiVXNlSW50ZXJuYXRpb25hbERhdGVGb3JtYXQiOmZhbHNlfSwiSXNWaXNpYmxlIjp0cnVlLCJQZXJjZW50YWdlQ29tcGxldGVkIjpudWxsfSx7IkR1cmF0aW9uVmFsdWUiOjEzLjQsIkR1cmF0aW9uRm9ybWF0Ijo1LCJJbnRlcm5hbElkIjoiNGJlNjM4YmYtZWE3NS00YmM1LTk5OTEtNTk2YzNlZWYzYmY3IiwiSW5kZXgiOjMsIkNvbG9yIjoiMjU1LCAxNDQsIDE4IiwiVXRjU3RhcnREYXRlIjoiMjAxNS0wNi0wMVQwMDowMDowMFoiLCJOb3RlIjpudWxsLCJVdGNFbmREYXRlIjoiMjAxNS0wOS0wMVQwMDowMDowMFoiLCJUaXRsZSI6IlBoYXNlIDMgSGVyZSAiLCJTaGFwZSI6MiwiQ3VzdG9tU2V0dGluZ3MiOnsiVGl0bGVXaWR0aCI6NjEuODQ4MTEsIlRpdGxlRm9udFNldHRpbmdzIjp7IkZvbnRTaXplIjoxMSwiRm9udE5hbWUiOiJDYWxpYnJpIiwiSXNCb2xkIjp0cnVlLCJJc0l0YWxpYyI6ZmFsc2UsIklzVW5kZXJsaW5lZCI6ZmFsc2UsIkZvcmVncm91bmRDb2xvciI6IjI1NSwgMTUyLCAyMiIsIkJhY2tDb2xvciI6bnVsbH0sIlN0YXJ0RGF0ZUZvbnRTZXR0aW5ncyI6eyJGb250U2l6ZSI6MTEsIkZvbnROYW1lIjoiQ2FsaWJyaSIsIklzQm9sZCI6ZmFsc2UsIklzSXRhbGljIjpmYWxzZSwiSXNVbmRlcmxpbmVkIjpmYWxzZSwiRm9yZWdyb3VuZENvbG9yIjoiMTE1LCAxMTUsIDExNSIsIkJhY2tDb2xvciI6bnVsbH0sIkVuZERhdGVGb250U2V0dGluZ3MiOnsiRm9udFNpemUiOjExLCJGb250TmFtZSI6IkNhbGlicmkiLCJJc0JvbGQiOmZhbHNlLCJJc0l0YWxpYyI6ZmFsc2UsIklzVW5kZXJsaW5lZCI6ZmFsc2UsIkZvcmVncm91bmRDb2xvciI6IjExNSwgMTE1LCAxMTUiLCJCYWNrQ29sb3IiOm51bGx9LCJEdXJhdGlvbkZvbnRTZXR0aW5ncyI6eyJGb250U2l6ZSI6MTAsIkZvbnROYW1lIjoiQ2FsaWJyaSIsIklzQm9sZCI6dHJ1ZSwiSXNJdGFsaWMiOmZhbHNlLCJJc1VuZGVybGluZWQiOmZhbHNlLCJGb3JlZ3JvdW5kQ29sb3IiOiIyNTUsIDI1NSwgMjU1IiwiQmFja0NvbG9yIjpudWxsfSwiVGFza3NTcGFjaW5nIjoxMCwiU2hhcGVIZWlnaHQiOjE2LjAsIlZlcnRpY2FsQ29ubmVjdG9yU2V0dGluZ3MiOnsiQ29sb3IiOiIyMDQsIDIwNCwgMjA0IiwiSXNWaXNpYmxlIjp0cnVlLCJMaW5lV2VpZ2h0IjowLjF9LCJIb3Jpem9udGFsQ29ubmVjdG9yU2V0dGluZ3MiOnsiQ29sb3IiOiIyMDQsIDIwNCwgMjA0IiwiSXNWaXNpYmxlIjpmYWxzZSwiTGluZVdlaWdodCI6MC4wfSwiVGFza1NoYXBlQm9yZGVyU2V0dGluZ3MiOnsiQ29sb3IiOiJSZWQiLCJMaW5lV2VpZ2h0IjowLjB9LCJTbWFydFRpdGxlRm9yZWdyb3VuZCI6IldoaXRlIiwiU21hcnRUaXRsZUZvcmVncm91bmRJc0FjdGl2ZSI6ZmFsc2UsIlNtYXJ0RHVyYXRpb25Gb3JlZ3JvdW5kIjoiQmxhY2siLCJTbWFydER1cmF0aW9uRm9yZWdyb3VuZElzQWN0aXZlIjpmYWxzZSwiU21hcnREYXRlRm9yZWdyb3VuZCI6IjY4LCA4NCwgMTA2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zLCJUYXNrVGl0bGVQb3NpdGlvbiI6MiwiVGFza0R1cmF0aW9uUG9zaXRpb24iOjE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m51bGx9LHsiRHVyYXRpb25WYWx1ZSI6MjEuNCwiRHVyYXRpb25Gb3JtYXQiOjUsIkludGVybmFsSWQiOiJhZWUzY2QyMy03ZTA5LTRkMDgtOTk2ZC0xOTU2MzJhNDdlZDYiLCJJbmRleCI6NCwiQ29sb3IiOiIyNTUsIDE0NCwgMTgiLCJVdGNTdGFydERhdGUiOiIyMDE1LTA4LTAxVDAwOjAwOjAwWiIsIk5vdGUiOm51bGwsIlV0Y0VuZERhdGUiOiIyMDE1LTEyLTI5VDAwOjAwOjAwWiIsIlRpdGxlIjoiUGhhc2UgNCBIZXJlICIsIlNoYXBlIjoyLCJDdXN0b21TZXR0aW5ncyI6eyJUaXRsZVdpZHRoIjo2Mi40NzkyOSwiVGl0bGVGb250U2V0dGluZ3MiOnsiRm9udFNpemUiOjExLCJGb250TmFtZSI6IkNhbGlicmkiLCJJc0JvbGQiOnRydWUsIklzSXRhbGljIjpmYWxzZSwiSXNVbmRlcmxpbmVkIjpmYWxzZSwiRm9yZWdyb3VuZENvbG9yIjoiMjU1LCAxNTIsIDIyIiwiQmFja0NvbG9yIjpudWxsfSwiU3RhcnREYXRlRm9udFNldHRpbmdzIjp7IkZvbnRTaXplIjoxMSwiRm9udE5hbWUiOiJDYWxpYnJpIiwiSXNCb2xkIjpmYWxzZSwiSXNJdGFsaWMiOmZhbHNlLCJJc1VuZGVybGluZWQiOmZhbHNlLCJGb3JlZ3JvdW5kQ29sb3IiOiIxMTUsIDExNSwgMTE1IiwiQmFja0NvbG9yIjpudWxsfSwiRW5kRGF0ZUZvbnRTZXR0aW5ncyI6eyJGb250U2l6ZSI6MTEsIkZvbnROYW1lIjoiQ2FsaWJyaSIsIklzQm9sZCI6ZmFsc2UsIklzSXRhbGljIjpmYWxzZSwiSXNVbmRlcmxpbmVkIjpmYWxzZSwiRm9yZWdyb3VuZENvbG9yIjoiMTE1LCAxMTUsIDExNSIsIkJhY2tDb2xvciI6bnVsbH0sIkR1cmF0aW9uRm9udFNldHRpbmdzIjp7IkZvbnRTaXplIjoxMCwiRm9udE5hbWUiOiJDYWxpYnJpIiwiSXNCb2xkIjp0cnVlLCJJc0l0YWxpYyI6ZmFsc2UsIklzVW5kZXJsaW5lZCI6ZmFsc2UsIkZvcmVncm91bmRDb2xvciI6IjI1NSwgMjU1LCAyNTUiLCJCYWNrQ29sb3IiOm51bGx9LCJUYXNrc1NwYWNpbmciOjEwLCJTaGFwZUhlaWdodCI6MTYuMCwiVmVydGljYWxDb25uZWN0b3JTZXR0aW5ncyI6eyJDb2xvciI6IjIwNCwgMjA0LCAyMDQiLCJJc1Zpc2libGUiOnRydWUsIkxpbmVXZWlnaHQiOjAuMX0sIkhvcml6b250YWxDb25uZWN0b3JTZXR0aW5ncyI6eyJDb2xvciI6IjIwNCwgMjA0LCAyMDQiLCJJc1Zpc2libGUiOmZhbHNlLCJMaW5lV2VpZ2h0IjowLjB9LCJUYXNrU2hhcGVCb3JkZXJTZXR0aW5ncyI6eyJDb2xvciI6IlJlZCIsIkxpbmVXZWlnaHQiOjAuMH0sIlNtYXJ0VGl0bGVGb3JlZ3JvdW5kIjoiV2hpdGUiLCJTbWFydFRpdGxlRm9yZWdyb3VuZElzQWN0aXZlIjpmYWxzZSwiU21hcnREdXJhdGlvbkZvcmVncm91bmQiOiJCbGFjayIsIlNtYXJ0RHVyYXRpb25Gb3JlZ3JvdW5kSXNBY3RpdmUiOmZhbHNlLCJTbWFydERhdGVGb3JlZ3JvdW5kIjoiNjgsIDg0LCAxMDYiLCJTbWFydERhdGVGb3JlZ3JvdW5kSXNBY3RpdmUiOmZhbHNlLCJTbWFydFBlcmNlbnRhZ2VDb21wbGV0ZWRGb3JlZ3JvdW5kIjoiIiwiU21hcnRQZXJjZW50YWdlQ29tcGxldGVkSXNBY3RpdmUiOmZhbHN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MsIlRhc2tUaXRsZVBvc2l0aW9uIjoyLCJUYXNrRHVyYXRpb25Qb3NpdGlvbiI6MS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zNC42LCJEdXJhdGlvbkZvcm1hdCI6NSwiSW50ZXJuYWxJZCI6IjU5NTUyMmU2LWE0YzgtNDM3My05OGQ4LWU5NzVlNzc2OTkzNyIsIkluZGV4Ijo1LCJDb2xvciI6IjI4LCA5MSwgMTI5IiwiVXRjU3RhcnREYXRlIjoiMjAxNS0xMC0wMVQwMDowMDowMFoiLCJOb3RlIjpudWxsLCJVdGNFbmREYXRlIjoiMjAxNi0wNS0zMFQwMDowMDowMFoiLCJUaXRsZSI6IlBoYXNlIDUgSGVyZSAiLCJTaGFwZSI6MiwiQ3VzdG9tU2V0dGluZ3MiOnsiVGl0bGVXaWR0aCI6NjIuMTAwNTUsIlRpdGxlRm9udFNldHRpbmdzIjp7IkZvbnRTaXplIjoxMSwiRm9udE5hbWUiOiJDYWxpYnJpIiwiSXNCb2xkIjp0cnVlLCJJc0l0YWxpYyI6ZmFsc2UsIklzVW5kZXJsaW5lZCI6ZmFsc2UsIkZvcmVncm91bmRDb2xvciI6IjMxLCA5NiwgMTM0IiwiQmFja0NvbG9yIjpudWxsfSwiU3RhcnREYXRlRm9udFNldHRpbmdzIjp7IkZvbnRTaXplIjoxMSwiRm9udE5hbWUiOiJDYWxpYnJpIiwiSXNCb2xkIjpmYWxzZSwiSXNJdGFsaWMiOmZhbHNlLCJJc1VuZGVybGluZWQiOmZhbHNlLCJGb3JlZ3JvdW5kQ29sb3IiOiIxMTUsIDExNSwgMTE1IiwiQmFja0NvbG9yIjpudWxsfSwiRW5kRGF0ZUZvbnRTZXR0aW5ncyI6eyJGb250U2l6ZSI6MTEsIkZvbnROYW1lIjoiQ2FsaWJyaSIsIklzQm9sZCI6ZmFsc2UsIklzSXRhbGljIjpmYWxzZSwiSXNVbmRlcmxpbmVkIjpmYWxzZSwiRm9yZWdyb3VuZENvbG9yIjoiMTE1LCAxMTUsIDExNSIsIkJhY2tDb2xvciI6bnVsbH0sIkR1cmF0aW9uRm9udFNldHRpbmdzIjp7IkZvbnRTaXplIjoxMCwiRm9udE5hbWUiOiJDYWxpYnJpIiwiSXNCb2xkIjp0cnVlLCJJc0l0YWxpYyI6ZmFsc2UsIklzVW5kZXJsaW5lZCI6ZmFsc2UsIkZvcmVncm91bmRDb2xvciI6IjIzNywgMTI1LCA0OSIsIkJhY2tDb2xvciI6bnVsbH0sIlRhc2tzU3BhY2luZyI6MTAsIlNoYXBlSGVpZ2h0IjoxNi4wLCJWZXJ0aWNhbENvbm5lY3RvclNldHRpbmdzIjp7IkNvbG9yIjoiMjA0LCAyMDQsIDIwNCIsIklzVmlzaWJsZSI6dHJ1ZSwiTGluZVdlaWdodCI6MC4xfSwiSG9yaXpvbnRhbENvbm5lY3RvclNldHRpbmdzIjp7IkNvbG9yIjoiMjA0LCAyMDQsIDIwNCIsIklzVmlzaWJsZSI6ZmFsc2UsIkxpbmVXZWlnaHQiOjAuMH0sIlRhc2tTaGFwZUJvcmRlclNldHRpbmdzIjp7IkNvbG9yIjoiUmVkIiwiTGluZVdlaWdodCI6MC4wfSwiU21hcnRUaXRsZUZvcmVncm91bmQiOiJXaGl0ZSIsIlNtYXJ0VGl0bGVGb3JlZ3JvdW5kSXNBY3RpdmUiOmZhbHNlLCJTbWFydER1cmF0aW9uRm9yZWdyb3VuZCI6IldoaXRlIiwiU21hcnREdXJhdGlvbkZvcmVncm91bmRJc0FjdGl2ZSI6dHJ1ZSwiU21hcnREYXRlRm9yZWdyb3VuZCI6IjY4LCA4NCwgMTA2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zLCJUYXNrVGl0bGVQb3NpdGlvbiI6MiwiVGFza0R1cmF0aW9uUG9zaXRpb24iOjE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m51bGx9LHsiRHVyYXRpb25WYWx1ZSI6MzQuNiwiRHVyYXRpb25Gb3JtYXQiOjUsIkludGVybmFsSWQiOiI4MWU1ZjI2ZC04NzFmLTRhZTUtYWUzNC0wOWFiN2UxOWU2OTkiLCJJbmRleCI6NiwiQ29sb3IiOiIyOCwgOTEsIDEyOSIsIlV0Y1N0YXJ0RGF0ZSI6IjIwMTUtMTAtMDFUMDA6MDA6MDBaIiwiTm90ZSI6bnVsbCwiVXRjRW5kRGF0ZSI6IjIwMTYtMDUtMzBUMDA6MDA6MDBaIiwiVGl0bGUiOiJQaGFzZSA2IEhlcmUiLCJTaGFwZSI6MiwiQ3VzdG9tU2V0dGluZ3MiOnsiVGl0bGVXaWR0aCI6NjAuMzMzNDY1NiwiVGl0bGVGb250U2V0dGluZ3MiOnsiRm9udFNpemUiOjExLCJGb250TmFtZSI6IkNhbGlicmkiLCJJc0JvbGQiOnRydWUsIklzSXRhbGljIjpmYWxzZSwiSXNVbmRlcmxpbmVkIjpmYWxzZSwiRm9yZWdyb3VuZENvbG9yIjoiMzEsIDk2LCAxMzQiLCJCYWNrQ29sb3IiOm51bGx9LCJTdGFydERhdGVGb250U2V0dGluZ3MiOnsiRm9udFNpemUiOjExLCJGb250TmFtZSI6IkNhbGlicmkiLCJJc0JvbGQiOmZhbHNlLCJJc0l0YWxpYyI6ZmFsc2UsIklzVW5kZXJsaW5lZCI6ZmFsc2UsIkZvcmVncm91bmRDb2xvciI6IjExNSwgMTE1LCAxMTUiLCJCYWNrQ29sb3IiOm51bGx9LCJFbmREYXRlRm9udFNldHRpbmdzIjp7IkZvbnRTaXplIjoxMSwiRm9udE5hbWUiOiJDYWxpYnJpIiwiSXNCb2xkIjpmYWxzZSwiSXNJdGFsaWMiOmZhbHNlLCJJc1VuZGVybGluZWQiOmZhbHNlLCJGb3JlZ3JvdW5kQ29sb3IiOiIxMTUsIDExNSwgMTE1IiwiQmFja0NvbG9yIjpudWxsfSwiRHVyYXRpb25Gb250U2V0dGluZ3MiOnsiRm9udFNpemUiOjEwLCJGb250TmFtZSI6IkNhbGlicmkiLCJJc0JvbGQiOnRydWUsIklzSXRhbGljIjpmYWxzZSwiSXNVbmRlcmxpbmVkIjpmYWxzZSwiRm9yZWdyb3VuZENvbG9yIjoiODksIDg5LCA4OSIsIkJhY2tDb2xvciI6bnVsbH0sIlRhc2tzU3BhY2luZyI6MTAsIlNoYXBlSGVpZ2h0IjoxNi4wLCJWZXJ0aWNhbENvbm5lY3RvclNldHRpbmdzIjp7IkNvbG9yIjoiMjA0LCAyMDQsIDIwNCIsIklzVmlzaWJsZSI6dHJ1ZSwiTGluZVdlaWdodCI6MC4xfSwiSG9yaXpvbnRhbENvbm5lY3RvclNldHRpbmdzIjp7IkNvbG9yIjoiMjA0LCAyMDQsIDIwNCIsIklzVmlzaWJsZSI6ZmFsc2UsIkxpbmVXZWlnaHQiOjAuMH0sIlRhc2tTaGFwZUJvcmRlclNldHRpbmdzIjp7IkNvbG9yIjoiUmVkIiwiTGluZVdlaWdodCI6MC4wfSwiU21hcnRUaXRsZUZvcmVncm91bmQiOiJXaGl0ZSIsIlNtYXJ0VGl0bGVGb3JlZ3JvdW5kSXNBY3RpdmUiOmZhbHNlLCJTbWFydER1cmF0aW9uRm9yZWdyb3VuZCI6IldoaXRlIiwiU21hcnREdXJhdGlvbkZvcmVncm91bmRJc0FjdGl2ZSI6dHJ1ZSwiU21hcnREYXRlRm9yZWdyb3VuZCI6IjY4LCA4NCwgMTA2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zLCJUYXNrVGl0bGVQb3NpdGlvbiI6MiwiVGFza0R1cmF0aW9uUG9zaXRpb24iOjE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m51bGx9LHsiRHVyYXRpb25WYWx1ZSI6MjYuMCwiRHVyYXRpb25Gb3JtYXQiOjUsIkludGVybmFsSWQiOiI0ODNiYmJmNS1jODNmLTQwZmQtYmEzYi0xZGRiOTk3ZTgwZWIiLCJJbmRleCI6NywiQ29sb3IiOiIyOCwgOTEsIDEyOSIsIlV0Y1N0YXJ0RGF0ZSI6IjIwMTYtMDEtMDFUMDA6MDA6MDBaIiwiTm90ZSI6bnVsbCwiVXRjRW5kRGF0ZSI6IjIwMTYtMDYtMzBUMDA6MDA6MDBaIiwiVGl0bGUiOiJQaGFzZSA3IEhlcmUgIiwiU2hhcGUiOjIsIkN1c3RvbVNldHRpbmdzIjp7IlRpdGxlV2lkdGgiOjYxLjU5NTY3LCJUaXRsZUZvbnRTZXR0aW5ncyI6eyJGb250U2l6ZSI6MTEsIkZvbnROYW1lIjoiQ2FsaWJyaSIsIklzQm9sZCI6dHJ1ZSwiSXNJdGFsaWMiOmZhbHNlLCJJc1VuZGVybGluZWQiOmZhbHNlLCJGb3JlZ3JvdW5kQ29sb3IiOiIzMSwgOTYsIDEzNCIsIkJhY2tDb2xvciI6bnVsbH0sIlN0YXJ0RGF0ZUZvbnRTZXR0aW5ncyI6eyJGb250U2l6ZSI6MTEsIkZvbnROYW1lIjoiQ2FsaWJyaSIsIklzQm9sZCI6ZmFsc2UsIklzSXRhbGljIjpmYWxzZSwiSXNVbmRlcmxpbmVkIjpmYWxzZSwiRm9yZWdyb3VuZENvbG9yIjoiMTE1LCAxMTUsIDExNSIsIkJhY2tDb2xvciI6bnVsbH0sIkVuZERhdGVGb250U2V0dGluZ3MiOnsiRm9udFNpemUiOjExLCJGb250TmFtZSI6IkNhbGlicmkiLCJJc0JvbGQiOmZhbHNlLCJJc0l0YWxpYyI6ZmFsc2UsIklzVW5kZXJsaW5lZCI6ZmFsc2UsIkZvcmVncm91bmRDb2xvciI6IjExNSwgMTE1LCAxMTUiLCJCYWNrQ29sb3IiOm51bGx9LCJEdXJhdGlvbkZvbnRTZXR0aW5ncyI6eyJGb250U2l6ZSI6MTAsIkZvbnROYW1lIjoiQ2FsaWJyaSIsIklzQm9sZCI6dHJ1ZSwiSXNJdGFsaWMiOmZhbHNlLCJJc1VuZGVybGluZWQiOmZhbHNlLCJGb3JlZ3JvdW5kQ29sb3IiOiI4OSwgODksIDg5IiwiQmFja0NvbG9yIjpudWxsfSwiVGFza3NTcGFjaW5nIjoxMCwiU2hhcGVIZWlnaHQiOjE2LjAsIlZlcnRpY2FsQ29ubmVjdG9yU2V0dGluZ3MiOnsiQ29sb3IiOiIyMDQsIDIwNCwgMjA0IiwiSXNWaXNpYmxlIjp0cnVlLCJMaW5lV2VpZ2h0IjowLjF9LCJIb3Jpem9udGFsQ29ubmVjdG9yU2V0dGluZ3MiOnsiQ29sb3IiOiIyMDQsIDIwNCwgMjA0IiwiSXNWaXNpYmxlIjpmYWxzZSwiTGluZVdlaWdodCI6MC4wfSwiVGFza1NoYXBlQm9yZGVyU2V0dGluZ3MiOnsiQ29sb3IiOiJSZWQiLCJMaW5lV2VpZ2h0IjowLjB9LCJTbWFydFRpdGxlRm9yZWdyb3VuZCI6IldoaXRlIiwiU21hcnRUaXRsZUZvcmVncm91bmRJc0FjdGl2ZSI6ZmFsc2UsIlNtYXJ0RHVyYXRpb25Gb3JlZ3JvdW5kIjoiV2hpdGUiLCJTbWFydER1cmF0aW9uRm9yZWdyb3VuZElzQWN0aXZlIjp0cnVlLCJTbWFydERhdGVGb3JlZ3JvdW5kIjoiNjgsIDg0LCAxMDYiLCJTbWFydERhdGVGb3JlZ3JvdW5kSXNBY3RpdmUiOmZhbHNlLCJTbWFydFBlcmNlbnRhZ2VDb21wbGV0ZWRGb3JlZ3JvdW5kIjoiIiwiU21hcnRQZXJjZW50YWdlQ29tcGxldGVkSXNBY3RpdmUiOmZhbHN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MsIlRhc2tUaXRsZVBvc2l0aW9uIjoyLCJUYXNrRHVyYXRpb25Qb3NpdGlvbiI6MS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xOC4wLCJEdXJhdGlvbkZvcm1hdCI6NSwiSW50ZXJuYWxJZCI6IjU0MTc0NTlmLWFhYmQtNDczZS04ZTMxLTdjOGZlN2ZlZDFjYSIsIkluZGV4Ijo4LCJDb2xvciI6IjE2NSwgNDQsIDU2IiwiVXRjU3RhcnREYXRlIjoiMjAxNi0wNS0zMFQwMDowMDowMFoiLCJOb3RlIjpudWxsLCJVdGNFbmREYXRlIjoiMjAxNi0wOS0zMFQwMDowMDowMFoiLCJUaXRsZSI6IlBoYXNlIDggSGVyZSAiLCJTaGFwZSI6MiwiQ3VzdG9tU2V0dGluZ3MiOnsiVGl0bGVXaWR0aCI6NjIuNDc5MjksIlRpdGxlRm9udFNldHRpbmdzIjp7IkZvbnRTaXplIjoxMSwiRm9udE5hbWUiOiJDYWxpYnJpIiwiSXNCb2xkIjp0cnVlLCJJc0l0YWxpYyI6ZmFsc2UsIklzVW5kZXJsaW5lZCI6ZmFsc2UsIkZvcmVncm91bmRDb2xvciI6IjE3MiwgNDcsIDYwIiwiQmFja0NvbG9yIjpudWxsfSwiU3RhcnREYXRlRm9udFNldHRpbmdzIjp7IkZvbnRTaXplIjoxMSwiRm9udE5hbWUiOiJDYWxpYnJpIiwiSXNCb2xkIjpmYWxzZSwiSXNJdGFsaWMiOmZhbHNlLCJJc1VuZGVybGluZWQiOmZhbHNlLCJGb3JlZ3JvdW5kQ29sb3IiOiIxMTUsIDExNSwgMTE1IiwiQmFja0NvbG9yIjpudWxsfSwiRW5kRGF0ZUZvbnRTZXR0aW5ncyI6eyJGb250U2l6ZSI6MTEsIkZvbnROYW1lIjoiQ2FsaWJyaSIsIklzQm9sZCI6ZmFsc2UsIklzSXRhbGljIjpmYWxzZSwiSXNVbmRlcmxpbmVkIjpmYWxzZSwiRm9yZWdyb3VuZENvbG9yIjoiMTE1LCAxMTUsIDExNSIsIkJhY2tDb2xvciI6bnVsbH0sIkR1cmF0aW9uRm9udFNldHRpbmdzIjp7IkZvbnRTaXplIjoxMCwiRm9udE5hbWUiOiJDYWxpYnJpIiwiSXNCb2xkIjp0cnVlLCJJc0l0YWxpYyI6ZmFsc2UsIklzVW5kZXJsaW5lZCI6ZmFsc2UsIkZvcmVncm91bmRDb2xvciI6IjIzNywgMTI1LCA0OSIsIkJhY2tDb2xvciI6bnVsbH0sIlRhc2tzU3BhY2luZyI6MTAsIlNoYXBlSGVpZ2h0IjoxNi4wLCJWZXJ0aWNhbENvbm5lY3RvclNldHRpbmdzIjp7IkNvbG9yIjoiMjA0LCAyMDQsIDIwNCIsIklzVmlzaWJsZSI6dHJ1ZSwiTGluZVdlaWdodCI6MC4xfSwiSG9yaXpvbnRhbENvbm5lY3RvclNldHRpbmdzIjp7IkNvbG9yIjoiMjA0LCAyMDQsIDIwNCIsIklzVmlzaWJsZSI6ZmFsc2UsIkxpbmVXZWlnaHQiOjAuMH0sIlRhc2tTaGFwZUJvcmRlclNldHRpbmdzIjp7IkNvbG9yIjoiUmVkIiwiTGluZVdlaWdodCI6MC4wfSwiU21hcnRUaXRsZUZvcmVncm91bmQiOiJXaGl0ZSIsIlNtYXJ0VGl0bGVGb3JlZ3JvdW5kSXNBY3RpdmUiOmZhbHNlLCJTbWFydER1cmF0aW9uRm9yZWdyb3VuZCI6IldoaXRlIiwiU21hcnREdXJhdGlvbkZvcmVncm91bmRJc0FjdGl2ZSI6dHJ1ZSwiU21hcnREYXRlRm9yZWdyb3VuZCI6IjY4LCA4NCwgMTA2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zLCJUYXNrVGl0bGVQb3NpdGlvbiI6MiwiVGFza0R1cmF0aW9uUG9zaXRpb24iOjE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m51bGx9LHsiRHVyYXRpb25WYWx1ZSI6Ni40LCJEdXJhdGlvbkZvcm1hdCI6NSwiSW50ZXJuYWxJZCI6ImY2Y2U5MTM5LTgxN2ItNDM0MC1iMGRjLTI2NDBlMmJlZWRlMSIsIkluZGV4Ijo5LCJDb2xvciI6IjE2NSwgNDQsIDU2IiwiVXRjU3RhcnREYXRlIjoiMjAxNi0wOS0wMVQwMDowMDowMFoiLCJOb3RlIjpudWxsLCJVdGNFbmREYXRlIjoiMjAxNi0xMC0xNVQwMDowMDowMFoiLCJUaXRsZSI6IlBoYXNlIDkgSGVyZSAiLCJTaGFwZSI6MiwiQ3VzdG9tU2V0dGluZ3MiOnsiVGl0bGVXaWR0aCI6NjIuNjA1NDM0NCwiVGl0bGVGb250U2V0dGluZ3MiOnsiRm9udFNpemUiOjExLCJGb250TmFtZSI6IkNhbGlicmkiLCJJc0JvbGQiOnRydWUsIklzSXRhbGljIjpmYWxzZSwiSXNVbmRlcmxpbmVkIjpmYWxzZSwiRm9yZWdyb3VuZENvbG9yIjoiMTcyLCA0NywgNjAiLCJCYWNrQ29sb3IiOm51bGx9LCJTdGFydERhdGVGb250U2V0dGluZ3MiOnsiRm9udFNpemUiOjExLCJGb250TmFtZSI6IkNhbGlicmkiLCJJc0JvbGQiOmZhbHNlLCJJc0l0YWxpYyI6ZmFsc2UsIklzVW5kZXJsaW5lZCI6ZmFsc2UsIkZvcmVncm91bmRDb2xvciI6IjExNSwgMTE1LCAxMTUiLCJCYWNrQ29sb3IiOm51bGx9LCJFbmREYXRlRm9udFNldHRpbmdzIjp7IkZvbnRTaXplIjoxMSwiRm9udE5hbWUiOiJDYWxpYnJpIiwiSXNCb2xkIjpmYWxzZSwiSXNJdGFsaWMiOmZhbHNlLCJJc1VuZGVybGluZWQiOmZhbHNlLCJGb3JlZ3JvdW5kQ29sb3IiOiIxMTUsIDExNSwgMTE1IiwiQmFja0NvbG9yIjpudWxsfSwiRHVyYXRpb25Gb250U2V0dGluZ3MiOnsiRm9udFNpemUiOjEwLCJGb250TmFtZSI6IkNhbGlicmkiLCJJc0JvbGQiOnRydWUsIklzSXRhbGljIjpmYWxzZSwiSXNVbmRlcmxpbmVkIjpmYWxzZSwiRm9yZWdyb3VuZENvbG9yIjoiMjQyLCAyNDIsIDI0MiIsIkJhY2tDb2xvciI6bnVsbH0sIlRhc2tzU3BhY2luZyI6MTAsIlNoYXBlSGVpZ2h0IjoxNi4wLCJWZXJ0aWNhbENvbm5lY3RvclNldHRpbmdzIjp7IkNvbG9yIjoiMjA0LCAyMDQsIDIwNCIsIklzVmlzaWJsZSI6dHJ1ZSwiTGluZVdlaWdodCI6MC4xfSwiSG9yaXpvbnRhbENvbm5lY3RvclNldHRpbmdzIjp7IkNvbG9yIjoiMjA0LCAyMDQsIDIwNCIsIklzVmlzaWJsZSI6ZmFsc2UsIkxpbmVXZWlnaHQiOjAuMH0sIlRhc2tTaGFwZUJvcmRlclNldHRpbmdzIjp7IkNvbG9yIjoiUmVkIiwiTGluZVdlaWdodCI6MC4wfSwiU21hcnRUaXRsZUZvcmVncm91bmQiOiJXaGl0ZSIsIlNtYXJ0VGl0bGVGb3JlZ3JvdW5kSXNBY3RpdmUiOmZhbHNlLCJTbWFydER1cmF0aW9uRm9yZWdyb3VuZCI6IldoaXRlIiwiU21hcnREdXJhdGlvbkZvcmVncm91bmRJc0FjdGl2ZSI6dHJ1ZSwiU21hcnREYXRlRm9yZWdyb3VuZCI6IjY4LCA4NCwgMTA2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zLCJUYXNrVGl0bGVQb3NpdGlvbiI6MiwiVGFza0R1cmF0aW9uUG9zaXRpb24iOjE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m51bGx9LHsiRHVyYXRpb25WYWx1ZSI6MTMuMiwiRHVyYXRpb25Gb3JtYXQiOjUsIkludGVybmFsSWQiOiJmMWYwMDhmNC1mN2E3LTRkN2MtYmRkZC1jMzJlZmJmOGIyN2YiLCJJbmRleCI6MTAsIkNvbG9yIjoiMTY1LCA0NCwgNTYiLCJVdGNTdGFydERhdGUiOiIyMDE2LTA5LTMwVDAwOjAwOjAwWiIsIk5vdGUiOm51bGwsIlV0Y0VuZERhdGUiOiIyMDE2LTEyLTMxVDAwOjAwOjAwWiIsIlRpdGxlIjoiUGhhc2UgMTAgSGVyZSAiLCJTaGFwZSI6MiwiQ3VzdG9tU2V0dGluZ3MiOnsiVGl0bGVXaWR0aCI6NjcuNDAxODg2LCJUaXRsZUZvbnRTZXR0aW5ncyI6eyJGb250U2l6ZSI6MTEsIkZvbnROYW1lIjoiQ2FsaWJyaSIsIklzQm9sZCI6dHJ1ZSwiSXNJdGFsaWMiOmZhbHNlLCJJc1VuZGVybGluZWQiOmZhbHNlLCJGb3JlZ3JvdW5kQ29sb3IiOiIxNzIsIDQ3LCA2MCIsIkJhY2tDb2xvciI6bnVsbH0sIlN0YXJ0RGF0ZUZvbnRTZXR0aW5ncyI6eyJGb250U2l6ZSI6MTEsIkZvbnROYW1lIjoiQ2FsaWJyaSIsIklzQm9sZCI6ZmFsc2UsIklzSXRhbGljIjpmYWxzZSwiSXNVbmRlcmxpbmVkIjpmYWxzZSwiRm9yZWdyb3VuZENvbG9yIjoiMTE1LCAxMTUsIDExNSIsIkJhY2tDb2xvciI6bnVsbH0sIkVuZERhdGVGb250U2V0dGluZ3MiOnsiRm9udFNpemUiOjExLCJGb250TmFtZSI6IkNhbGlicmkiLCJJc0JvbGQiOmZhbHNlLCJJc0l0YWxpYyI6ZmFsc2UsIklzVW5kZXJsaW5lZCI6ZmFsc2UsIkZvcmVncm91bmRDb2xvciI6IjExNSwgMTE1LCAxMTUiLCJCYWNrQ29sb3IiOm51bGx9LCJEdXJhdGlvbkZvbnRTZXR0aW5ncyI6eyJGb250U2l6ZSI6MTAsIkZvbnROYW1lIjoiQ2FsaWJyaSIsIklzQm9sZCI6dHJ1ZSwiSXNJdGFsaWMiOmZhbHNlLCJJc1VuZGVybGluZWQiOmZhbHNlLCJGb3JlZ3JvdW5kQ29sb3IiOiI4OSwgODksIDg5IiwiQmFja0NvbG9yIjpudWxsfSwiVGFza3NTcGFjaW5nIjoxMCwiU2hhcGVIZWlnaHQiOjE2LjAsIlZlcnRpY2FsQ29ubmVjdG9yU2V0dGluZ3MiOnsiQ29sb3IiOiIyMDQsIDIwNCwgMjA0IiwiSXNWaXNpYmxlIjp0cnVlLCJMaW5lV2VpZ2h0IjowLjF9LCJIb3Jpem9udGFsQ29ubmVjdG9yU2V0dGluZ3MiOnsiQ29sb3IiOiIyMDQsIDIwNCwgMjA0IiwiSXNWaXNpYmxlIjpmYWxzZSwiTGluZVdlaWdodCI6MC4wfSwiVGFza1NoYXBlQm9yZGVyU2V0dGluZ3MiOnsiQ29sb3IiOiJSZWQiLCJMaW5lV2VpZ2h0IjowLjB9LCJTbWFydFRpdGxlRm9yZWdyb3VuZCI6IldoaXRlIiwiU21hcnRUaXRsZUZvcmVncm91bmRJc0FjdGl2ZSI6ZmFsc2UsIlNtYXJ0RHVyYXRpb25Gb3JlZ3JvdW5kIjoiV2hpdGUiLCJTbWFydER1cmF0aW9uRm9yZWdyb3VuZElzQWN0aXZlIjp0cnVlLCJTbWFydERhdGVGb3JlZ3JvdW5kIjoiNjgsIDg0LCAxMDYiLCJTbWFydERhdGVGb3JlZ3JvdW5kSXNBY3RpdmUiOmZhbHNlLCJTbWFydFBlcmNlbnRhZ2VDb21wbGV0ZWRGb3JlZ3JvdW5kIjoiIiwiU21hcnRQZXJjZW50YWdlQ29tcGxldGVkSXNBY3RpdmUiOmZhbHN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MsIlRhc2tUaXRsZVBvc2l0aW9uIjoyLCJUYXNrRHVyYXRpb25Qb3NpdGlvbiI6MS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JSZWQiLCJUb2RheU1hcmtlckZvbnRTZXR0aW5ncyI6eyJGb250U2l6ZSI6MTIsIkZvbnROYW1lIjoiQ2FsaWJyaSIsIklzQm9sZCI6ZmFsc2UsIklzSXRhbGljIjpmYWxzZSwiSXNVbmRlcmxpbmVkIjpmYWxzZSwiRm9yZWdyb3VuZENvbG9yIjoiQmxhY2siLCJCYWNrQ29sb3IiOm51bGx9LCJTdGFydFllYXJGb250Ijp7IkZvbnRTaXplIjoxMywiRm9udE5hbWUiOiJDYWxpYnJpIiwiSXNCb2xkIjp0cnVlLCJJc0l0YWxpYyI6ZmFsc2UsIklzVW5kZXJsaW5lZCI6ZmFsc2UsIkZvcmVncm91bmRDb2xvciI6IjIzNywgMTI1LCA0OSIsIkJhY2tDb2xvciI6bnVsbH0sIkVuZFllYXJGb250Ijp7IkZvbnRTaXplIjoxMywiRm9udE5hbWUiOiJDYWxpYnJpIiwiSXNCb2xkIjp0cnVlLCJJc0l0YWxpYyI6ZmFsc2UsIklzVW5kZXJsaW5lZCI6ZmFsc2UsIkZvcmVncm91bmRDb2xvciI6IjIzNywgMTI1LCA0OSIsIkJhY2tDb2xvciI6bnVsbH0sIklzVGhpbiI6ZmFsc2UsIkhhczNERWZmZWN0Ijp0cnVlLCJUaW1lYmFuZElzUm91bmRlZCI6dHJ1ZSwiVGltZWJhbmRDb2xvciI6IjYxLCA2MSwgNjEiLCJUaW1lYmFuZEZvbnRTZXR0aW5ncyI6eyJGb250U2l6ZSI6MTIsIkZvbnROYW1lIjoiQ2FsaWJyaSIsIklzQm9sZCI6ZmFsc2UsIklzSXRhbGljIjpmYWxzZSwiSXNVbmRlcmxpbmVkIjpmYWxzZSwiRm9yZWdyb3VuZENvbG9yIjoiV2hpdGUiLCJCYWNrQ29sb3IiOm51bGx9LCJFbGFwc2VkVGltZUNvbG9yIjoiMjM4LCAyMzYsIDIyNSIsIkVsYXBzZWRUaW1lU3R5bGUiOjAsIlRvZGF5TWFya2VyUG9zaXRpb24iOjAsIkNhcHNQb3NpdGlvbiI6MH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I2OCwgODQsIDEwNiIsIkJhY2tDb2xvciI6bnVsbH0sIkRhdGVGb250U2V0dGluZ3MiOnsiRm9udFNpemUiOjExLCJGb250TmFtZSI6IkNhbGlicmkiLCJJc0JvbGQiOmZhbHNlLCJJc0l0YWxpYyI6ZmFsc2UsIklzVW5kZXJsaW5lZCI6ZmFsc2UsIkZvcmVncm91bmRDb2xvciI6IjExNSwgMTE1LCAxMTUiLCJCYWNrQ29sb3IiOm51bGx9LCJDb25uZWN0b3JTZXR0aW5ncyI6eyJDb2xvciI6IiIsIklzVmlzaWJsZSI6ZmFsc2UsIkxpbmVXZWlnaHQiOjAuMX19LCJEZWZhdWx0VGFza1NldHRpbmdzIjp7IkRhdGVGb250U2V0dGluZ3MiOnsiRm9udFNpemUiOjEwLCJGb250TmFtZSI6IkNhbGlicmkiLCJJc0JvbGQiOmZhbHNlLCJJc0l0YWxpYyI6ZmFsc2UsIklzVW5kZXJsaW5lZCI6ZmFsc2UsIkZvcmVncm91bmRDb2xvciI6IjExNSwgMTE1LCAxMTUiLCJCYWNrQ29sb3IiOm51bGx9LCJTdGFydERhdGVGb250U2V0dGluZ3MiOnsiRm9udFNpemUiOjEyLCJGb250TmFtZSI6IkNhbGlicmkiLCJJc0JvbGQiOmZhbHNlLCJJc0l0YWxpYyI6ZmFsc2UsIklzVW5kZXJsaW5lZCI6ZmFsc2UsIkZvcmVncm91bmRDb2xvciI6IldoaXRlIiwiQmFja0NvbG9yIjpudWxsfSwiRW5kRGF0ZUZvbnRTZXR0aW5ncyI6eyJGb250U2l6ZSI6MTIsIkZvbnROYW1lIjoiQ2FsaWJyaSIsIklzQm9sZCI6ZmFsc2UsIklzSXRhbGljIjpmYWxzZSwiSXNVbmRlcmxpbmVkIjpmYWxzZSwiRm9yZWdyb3VuZENvbG9yIjoiV2hpdGUiLCJCYWNrQ29sb3IiOm51bGx9LCJEdXJhdGlvbkZvbnRTZXR0aW5ncyI6eyJGb250U2l6ZSI6MTAsIkZvbnROYW1lIjoiQ2FsaWJyaSIsIklzQm9sZCI6ZmFsc2UsIklzSXRhbGljIjpmYWxzZSwiSXNVbmRlcmxpbmVkIjpmYWxzZSwiRm9yZWdyb3VuZENvbG9yIjoiMjM3LCAxMjUsIDQ5IiwiQmFja0NvbG9yIjpudWxsfSwiSXNUaGljayI6ZmFsc2UsIlRhc2tzQWJvdmVUaW1lYmFuZCI6dHJ1ZSwiRGF0ZUZvcm1hdCI6eyJGb3JtYXRTdHJpbmciOiJNTU0gZCIsIlNlcGFyYXRvciI6Ii8iLCJVc2VJbnRlcm5hdGlvbmFsRGF0ZUZvcm1hdCI6ZmFsc2V9LCJEdXJhdGlvblBvc2l0aW9uIjoxLCJEdXJhdGlvbkZvcm1hdCI6NSwiUmVuZGVyTG9uZ1Rhc2tUaXRsZUFib3ZlVGFza1NoYXBlIjpmYWxzZSwiSXNIb3Jpem9udGFsQ29ubmVjdG9yVmlzaWJsZSI6ZmFsc2UsIklzVmVydGljYWxDb25uZWN0b3JWaXNpYmxlIjp0cnVlLCJJbnRlcnZhbFRleHRQb3NpdGlvbiI6MiwiSW50ZXJ2YWxEYXRlUG9zaXRpb24iOjMsIlRpdGxlV2lkdGgiOm51bGwsIlRpdGxlRm9udFNldHRpbmdzIjp7IkZvbnRTaXplIjoxMSwiRm9udE5hbWUiOiJDYWxpYnJpIiwiSXNCb2xkIjpmYWxzZSwiSXNJdGFsaWMiOmZhbHNlLCJJc1VuZGVybGluZWQiOmZhbHNlLCJGb3JlZ3JvdW5kQ29sb3IiOiI2OCwgODQsIDEwNiIsIkJhY2tDb2xvciI6bnVsbH0sIlRhc2tzU3BhY2luZyI6MTAsIlNoYXBlSGVpZ2h0IjoxNi4wLCJWZXJ0aWNhbENvbm5lY3RvclNldHRpbmdzIjp7IkNvbG9yIjoiMjA0LCAyMDQsIDIwNCIsIklzVmlzaWJsZSI6dHJ1ZSwiTGluZVdlaWdodCI6MC4xfSwiSG9yaXpvbnRhbENvbm5lY3RvclNldHRpbmdzIjp7IkNvbG9yIjoiMjA0LCAyMDQsIDIwNCIsIklzVmlzaWJsZSI6ZmFsc2UsIkxpbmVXZWlnaHQiOjAuMH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wfSwiU2NhbGVTZXR0aW5ncyI6eyJEYXRlRm9ybWF0IjoiTU1NIiwiSW50ZXJ2YWxUeXBlIjoxLCJVc2VBdXRvbWF0aWNUaW1lU2NhbGUiOnRydWUsIkN1c3RvbVRpbWVTY2FsZVV0Y1N0YXJ0RGF0ZSI6IjIwMTUtMDUtMDFUMDA6MDA6MDBaIiwiQ3VzdG9tVGltZVNjYWxlVXRjRW5kRGF0ZSI6IjIwMTYtMTItMzFUMDA6MDA6MDBaIn19LCJUaW1lYmFuZFZlcnRpY2FsUG9zaXRpb24iOnsiUXVpY2tQb3NpdGlvbiI6MywiUmVsYXRpdmVQb3NpdGlvbiI6NjUuMCwiQWJzb2x1dGVQb3NpdGlvbiI6MzUxLjAsIlByZXZpb3VzQWJzb2x1dGVQb3NpdGlvbiI6MzUxLjB9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Mahindra Satyam PPT Template_2010_MSat_Logo</Template>
  <TotalTime>10726</TotalTime>
  <Words>585</Words>
  <Application>Microsoft Office PowerPoint</Application>
  <PresentationFormat>On-screen Show (4:3)</PresentationFormat>
  <Paragraphs>169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Mahindra Satyam Corporate Template</vt:lpstr>
      <vt:lpstr>Distributed Logistics in an Urban Setting Using Small Unmanned Aerial Vehicles</vt:lpstr>
      <vt:lpstr>Problem Statement for Graduate Teams</vt:lpstr>
      <vt:lpstr>Problem Statement for Graduate Teams</vt:lpstr>
      <vt:lpstr>Cargo, Customers &amp; Shipments</vt:lpstr>
      <vt:lpstr>System design questions</vt:lpstr>
      <vt:lpstr>Data Deliverables</vt:lpstr>
      <vt:lpstr>Measures of Effectiveness</vt:lpstr>
      <vt:lpstr>Concept of Operation</vt:lpstr>
      <vt:lpstr>Concept of Operation</vt:lpstr>
      <vt:lpstr>Yamaha R-MAX RUAV</vt:lpstr>
      <vt:lpstr>Performance Analysis</vt:lpstr>
      <vt:lpstr>Performance Analysis</vt:lpstr>
      <vt:lpstr>Future 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mm84581</dc:creator>
  <cp:lastModifiedBy>abhiram</cp:lastModifiedBy>
  <cp:revision>199</cp:revision>
  <dcterms:created xsi:type="dcterms:W3CDTF">2011-01-07T04:48:34Z</dcterms:created>
  <dcterms:modified xsi:type="dcterms:W3CDTF">2015-03-20T03:47:20Z</dcterms:modified>
</cp:coreProperties>
</file>