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3" r:id="rId2"/>
    <p:sldId id="284" r:id="rId3"/>
    <p:sldId id="258" r:id="rId4"/>
    <p:sldId id="285" r:id="rId5"/>
    <p:sldId id="259" r:id="rId6"/>
    <p:sldId id="257" r:id="rId7"/>
    <p:sldId id="261" r:id="rId8"/>
    <p:sldId id="270" r:id="rId9"/>
    <p:sldId id="291" r:id="rId10"/>
    <p:sldId id="269" r:id="rId11"/>
    <p:sldId id="286" r:id="rId12"/>
    <p:sldId id="266" r:id="rId13"/>
    <p:sldId id="263" r:id="rId14"/>
    <p:sldId id="299" r:id="rId15"/>
    <p:sldId id="264" r:id="rId16"/>
    <p:sldId id="287" r:id="rId17"/>
    <p:sldId id="292" r:id="rId18"/>
    <p:sldId id="293" r:id="rId19"/>
    <p:sldId id="294" r:id="rId20"/>
    <p:sldId id="288" r:id="rId21"/>
    <p:sldId id="296" r:id="rId22"/>
    <p:sldId id="297" r:id="rId23"/>
    <p:sldId id="298" r:id="rId24"/>
    <p:sldId id="267" r:id="rId25"/>
    <p:sldId id="295" r:id="rId26"/>
    <p:sldId id="268" r:id="rId27"/>
    <p:sldId id="29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p:cViewPr varScale="1">
        <p:scale>
          <a:sx n="67" d="100"/>
          <a:sy n="67" d="100"/>
        </p:scale>
        <p:origin x="133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CA7F3-C278-4B30-B61F-B39D0E0308D5}" type="datetimeFigureOut">
              <a:rPr lang="en-IN" smtClean="0"/>
              <a:pPr/>
              <a:t>08-05-2024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DD7D2-354F-4FAB-B7D1-F77F7C80685F}" type="slidenum">
              <a:rPr lang="en-IN" smtClean="0"/>
              <a:pPr/>
              <a:t>‹#›</a:t>
            </a:fld>
            <a:endParaRPr lang="en-IN"/>
          </a:p>
        </p:txBody>
      </p:sp>
    </p:spTree>
    <p:extLst>
      <p:ext uri="{BB962C8B-B14F-4D97-AF65-F5344CB8AC3E}">
        <p14:creationId xmlns:p14="http://schemas.microsoft.com/office/powerpoint/2010/main" val="22352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59E0EF6-43D5-4E69-B7AD-B3C71C29F5DC}" type="datetimeFigureOut">
              <a:rPr lang="en-US" smtClean="0"/>
              <a:pPr/>
              <a:t>5/8/2024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E9B01-4105-4ABF-8CBF-79D06E68B47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9E0EF6-43D5-4E69-B7AD-B3C71C29F5DC}" type="datetimeFigureOut">
              <a:rPr lang="en-US" smtClean="0"/>
              <a:pPr/>
              <a:t>5/8/2024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E9B01-4105-4ABF-8CBF-79D06E68B47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9E0EF6-43D5-4E69-B7AD-B3C71C29F5DC}" type="datetimeFigureOut">
              <a:rPr lang="en-US" smtClean="0"/>
              <a:pPr/>
              <a:t>5/8/2024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E9B01-4105-4ABF-8CBF-79D06E68B47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9E0EF6-43D5-4E69-B7AD-B3C71C29F5DC}" type="datetimeFigureOut">
              <a:rPr lang="en-US" smtClean="0"/>
              <a:pPr/>
              <a:t>5/8/2024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E9B01-4105-4ABF-8CBF-79D06E68B47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9E0EF6-43D5-4E69-B7AD-B3C71C29F5DC}" type="datetimeFigureOut">
              <a:rPr lang="en-US" smtClean="0"/>
              <a:pPr/>
              <a:t>5/8/2024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E9B01-4105-4ABF-8CBF-79D06E68B47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59E0EF6-43D5-4E69-B7AD-B3C71C29F5DC}" type="datetimeFigureOut">
              <a:rPr lang="en-US" smtClean="0"/>
              <a:pPr/>
              <a:t>5/8/2024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DE9B01-4105-4ABF-8CBF-79D06E68B47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59E0EF6-43D5-4E69-B7AD-B3C71C29F5DC}" type="datetimeFigureOut">
              <a:rPr lang="en-US" smtClean="0"/>
              <a:pPr/>
              <a:t>5/8/2024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DE9B01-4105-4ABF-8CBF-79D06E68B47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59E0EF6-43D5-4E69-B7AD-B3C71C29F5DC}" type="datetimeFigureOut">
              <a:rPr lang="en-US" smtClean="0"/>
              <a:pPr/>
              <a:t>5/8/2024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DE9B01-4105-4ABF-8CBF-79D06E68B47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E0EF6-43D5-4E69-B7AD-B3C71C29F5DC}" type="datetimeFigureOut">
              <a:rPr lang="en-US" smtClean="0"/>
              <a:pPr/>
              <a:t>5/8/2024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DE9B01-4105-4ABF-8CBF-79D06E68B47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9E0EF6-43D5-4E69-B7AD-B3C71C29F5DC}" type="datetimeFigureOut">
              <a:rPr lang="en-US" smtClean="0"/>
              <a:pPr/>
              <a:t>5/8/2024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DE9B01-4105-4ABF-8CBF-79D06E68B47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9E0EF6-43D5-4E69-B7AD-B3C71C29F5DC}" type="datetimeFigureOut">
              <a:rPr lang="en-US" smtClean="0"/>
              <a:pPr/>
              <a:t>5/8/2024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DE9B01-4105-4ABF-8CBF-79D06E68B47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E0EF6-43D5-4E69-B7AD-B3C71C29F5DC}" type="datetimeFigureOut">
              <a:rPr lang="en-US" smtClean="0"/>
              <a:pPr/>
              <a:t>5/8/2024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E9B01-4105-4ABF-8CBF-79D06E68B47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B7460-629E-45ED-947F-87EA681D5684}"/>
              </a:ext>
            </a:extLst>
          </p:cNvPr>
          <p:cNvSpPr>
            <a:spLocks noGrp="1"/>
          </p:cNvSpPr>
          <p:nvPr>
            <p:ph type="ctrTitle"/>
          </p:nvPr>
        </p:nvSpPr>
        <p:spPr>
          <a:xfrm>
            <a:off x="323528" y="260648"/>
            <a:ext cx="8134672" cy="3643028"/>
          </a:xfrm>
        </p:spPr>
        <p:txBody>
          <a:bodyPr>
            <a:normAutofit/>
          </a:bodyPr>
          <a:lstStyle/>
          <a:p>
            <a:r>
              <a:rPr lang="en-US" sz="2000" b="1" dirty="0">
                <a:latin typeface="Times New Roman" panose="02020603050405020304" pitchFamily="18" charset="0"/>
                <a:cs typeface="Times New Roman" panose="02020603050405020304" pitchFamily="18" charset="0"/>
              </a:rPr>
              <a:t>PARK COLLEGE OF ENGINEERING AND TECHNOLOGY</a:t>
            </a:r>
            <a:br>
              <a:rPr lang="en-US" sz="2000" b="1" dirty="0">
                <a:latin typeface="Times New Roman" panose="02020603050405020304" pitchFamily="18" charset="0"/>
                <a:cs typeface="Times New Roman" panose="02020603050405020304" pitchFamily="18" charset="0"/>
              </a:rPr>
            </a:br>
            <a:r>
              <a:rPr lang="en-US" sz="2000" b="1" dirty="0" err="1">
                <a:latin typeface="Times New Roman" panose="02020603050405020304" pitchFamily="18" charset="0"/>
                <a:cs typeface="Times New Roman" panose="02020603050405020304" pitchFamily="18" charset="0"/>
              </a:rPr>
              <a:t>Kaniyur</a:t>
            </a:r>
            <a:r>
              <a:rPr lang="en-US" sz="2000" b="1" dirty="0">
                <a:latin typeface="Times New Roman" panose="02020603050405020304" pitchFamily="18" charset="0"/>
                <a:cs typeface="Times New Roman" panose="02020603050405020304" pitchFamily="18" charset="0"/>
              </a:rPr>
              <a:t> , Coimbatore</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Department of Computer science and engineering</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REAL TIME DROWSINESS DETECTION USING CASCADE OBJECT DETECTION AND YOLO ALGORITHM</a:t>
            </a:r>
            <a:br>
              <a:rPr lang="en-IN" sz="2000"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BDFF570-B8B4-4739-A9D3-8C9021070752}"/>
              </a:ext>
            </a:extLst>
          </p:cNvPr>
          <p:cNvSpPr>
            <a:spLocks noGrp="1"/>
          </p:cNvSpPr>
          <p:nvPr>
            <p:ph type="subTitle" idx="1"/>
          </p:nvPr>
        </p:nvSpPr>
        <p:spPr>
          <a:xfrm>
            <a:off x="323528" y="3933056"/>
            <a:ext cx="9073008" cy="2520280"/>
          </a:xfrm>
        </p:spPr>
        <p:txBody>
          <a:bodyPr>
            <a:normAutofit/>
          </a:bodyPr>
          <a:lstStyle/>
          <a:p>
            <a:pPr marL="442913" lvl="1" indent="542925" algn="l" defTabSz="357188"/>
            <a:r>
              <a:rPr lang="en-US" sz="2000" b="1" dirty="0">
                <a:solidFill>
                  <a:schemeClr val="tx1"/>
                </a:solidFill>
                <a:latin typeface="Times New Roman" panose="02020603050405020304" pitchFamily="18" charset="0"/>
                <a:cs typeface="Times New Roman" panose="02020603050405020304" pitchFamily="18" charset="0"/>
              </a:rPr>
              <a:t>INTERNAL GUIDE:                                     TEAM MEMBERS:</a:t>
            </a:r>
          </a:p>
          <a:p>
            <a:pPr marL="442913" lvl="1" algn="l"/>
            <a:r>
              <a:rPr lang="en-US" sz="1600" dirty="0">
                <a:solidFill>
                  <a:schemeClr val="tx1"/>
                </a:solidFill>
                <a:latin typeface="Times New Roman" panose="02020603050405020304" pitchFamily="18" charset="0"/>
                <a:cs typeface="Times New Roman" panose="02020603050405020304" pitchFamily="18" charset="0"/>
              </a:rPr>
              <a:t>   Dr. V. Saranya B.E., </a:t>
            </a:r>
            <a:r>
              <a:rPr lang="en-US" sz="1600" dirty="0" err="1">
                <a:solidFill>
                  <a:schemeClr val="tx1"/>
                </a:solidFill>
                <a:latin typeface="Times New Roman" panose="02020603050405020304" pitchFamily="18" charset="0"/>
                <a:cs typeface="Times New Roman" panose="02020603050405020304" pitchFamily="18" charset="0"/>
              </a:rPr>
              <a:t>M.Tech</a:t>
            </a:r>
            <a:r>
              <a:rPr lang="en-US" sz="1600" dirty="0">
                <a:solidFill>
                  <a:schemeClr val="tx1"/>
                </a:solidFill>
                <a:latin typeface="Times New Roman" panose="02020603050405020304" pitchFamily="18" charset="0"/>
                <a:cs typeface="Times New Roman" panose="02020603050405020304" pitchFamily="18" charset="0"/>
              </a:rPr>
              <a:t>., PhD.,                                ESWAEN G	          (712220104010)</a:t>
            </a:r>
          </a:p>
          <a:p>
            <a:pPr marL="442913" lvl="1" algn="l"/>
            <a:r>
              <a:rPr lang="en-US" sz="1600" dirty="0">
                <a:solidFill>
                  <a:schemeClr val="tx1"/>
                </a:solidFill>
                <a:latin typeface="Times New Roman" panose="02020603050405020304" pitchFamily="18" charset="0"/>
                <a:cs typeface="Times New Roman" panose="02020603050405020304" pitchFamily="18" charset="0"/>
              </a:rPr>
              <a:t> HEAD OF THE DEPARTMENT / CSE                            RAJNISH KUMAR   (712220104030) </a:t>
            </a:r>
            <a:endParaRPr lang="en-US" sz="1600" b="1" dirty="0">
              <a:solidFill>
                <a:schemeClr val="tx1"/>
              </a:solidFill>
              <a:latin typeface="Times New Roman" panose="02020603050405020304" pitchFamily="18" charset="0"/>
              <a:cs typeface="Times New Roman" panose="02020603050405020304" pitchFamily="18" charset="0"/>
            </a:endParaRPr>
          </a:p>
          <a:p>
            <a:pPr lvl="1" algn="l"/>
            <a:r>
              <a:rPr lang="en-US" sz="1600" b="1"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SWETHA T               (712220104050) </a:t>
            </a:r>
          </a:p>
          <a:p>
            <a:pPr lvl="1" algn="l"/>
            <a:r>
              <a:rPr lang="en-US" sz="1600" dirty="0">
                <a:solidFill>
                  <a:schemeClr val="tx1"/>
                </a:solidFill>
                <a:latin typeface="Times New Roman" panose="02020603050405020304" pitchFamily="18" charset="0"/>
                <a:cs typeface="Times New Roman" panose="02020603050405020304" pitchFamily="18" charset="0"/>
              </a:rPr>
              <a:t>                                                                                            SWETHA R               (712220104051) </a:t>
            </a:r>
            <a:r>
              <a:rPr lang="en-US" sz="1600" dirty="0">
                <a:solidFill>
                  <a:schemeClr val="tx1"/>
                </a:solidFill>
              </a:rPr>
              <a:t>     </a:t>
            </a:r>
          </a:p>
        </p:txBody>
      </p:sp>
      <p:pic>
        <p:nvPicPr>
          <p:cNvPr id="4" name="Picture 3">
            <a:extLst>
              <a:ext uri="{FF2B5EF4-FFF2-40B4-BE49-F238E27FC236}">
                <a16:creationId xmlns:a16="http://schemas.microsoft.com/office/drawing/2014/main" id="{C2C494EA-1855-428C-B492-ED04BC674B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59482"/>
            <a:ext cx="905716" cy="1198942"/>
          </a:xfrm>
          <a:prstGeom prst="rect">
            <a:avLst/>
          </a:prstGeom>
        </p:spPr>
      </p:pic>
      <p:pic>
        <p:nvPicPr>
          <p:cNvPr id="1026" name="Picture 2" descr="Anna University - Wikipedia">
            <a:extLst>
              <a:ext uri="{FF2B5EF4-FFF2-40B4-BE49-F238E27FC236}">
                <a16:creationId xmlns:a16="http://schemas.microsoft.com/office/drawing/2014/main" id="{48EDC509-177A-46BD-A8D3-AB036C4CCC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9506" y="59482"/>
            <a:ext cx="1206990" cy="1198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89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EXISTING SYSTEM</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257800"/>
          </a:xfrm>
        </p:spPr>
        <p:txBody>
          <a:bodyPr>
            <a:normAutofit/>
          </a:bodyPr>
          <a:lstStyle/>
          <a:p>
            <a:pPr algn="just">
              <a:lnSpc>
                <a:spcPct val="150000"/>
              </a:lnSpc>
            </a:pPr>
            <a:r>
              <a:rPr lang="en-US" sz="1800" dirty="0">
                <a:latin typeface="Times New Roman" pitchFamily="18" charset="0"/>
                <a:cs typeface="Times New Roman" pitchFamily="18" charset="0"/>
              </a:rPr>
              <a:t>In the existing approaches, the cascaded objection algorithm has  been utilized in order to extract the face and eyes in the Given input.</a:t>
            </a:r>
          </a:p>
          <a:p>
            <a:pPr algn="just">
              <a:lnSpc>
                <a:spcPct val="150000"/>
              </a:lnSpc>
            </a:pPr>
            <a:r>
              <a:rPr lang="en-IN" sz="1800" dirty="0">
                <a:latin typeface="Times New Roman" pitchFamily="18" charset="0"/>
                <a:cs typeface="Times New Roman" pitchFamily="18" charset="0"/>
              </a:rPr>
              <a:t>Driver drowsiness detection is a technique used to identify if a driver is experiencing drowsiness or fatigue while driving.</a:t>
            </a:r>
          </a:p>
          <a:p>
            <a:pPr algn="just">
              <a:lnSpc>
                <a:spcPct val="150000"/>
              </a:lnSpc>
            </a:pPr>
            <a:r>
              <a:rPr lang="en-IN" sz="1800" dirty="0">
                <a:latin typeface="Times New Roman" pitchFamily="18" charset="0"/>
                <a:cs typeface="Times New Roman" pitchFamily="18" charset="0"/>
              </a:rPr>
              <a:t>Drowsiness is a state of reduced alertness and impaired cognitive function that can lead to accidents, especially when driving.</a:t>
            </a:r>
            <a:r>
              <a:rPr lang="en-US" sz="1800" dirty="0">
                <a:latin typeface="Times New Roman" pitchFamily="18" charset="0"/>
                <a:cs typeface="Times New Roman" pitchFamily="18" charset="0"/>
              </a:rPr>
              <a:t> </a:t>
            </a:r>
          </a:p>
          <a:p>
            <a:pPr algn="just">
              <a:lnSpc>
                <a:spcPct val="150000"/>
              </a:lnSpc>
            </a:pPr>
            <a:r>
              <a:rPr lang="en-US" sz="1800" dirty="0">
                <a:latin typeface="Times New Roman" pitchFamily="18" charset="0"/>
                <a:cs typeface="Times New Roman" pitchFamily="18" charset="0"/>
              </a:rPr>
              <a:t>Eye joints are used to find the state of eye. Based on joints Drowsiness  is defined. </a:t>
            </a: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A900-2FC9-4D5B-9121-F4E44C089D9B}"/>
              </a:ext>
            </a:extLst>
          </p:cNvPr>
          <p:cNvSpPr>
            <a:spLocks noGrp="1"/>
          </p:cNvSpPr>
          <p:nvPr>
            <p:ph type="ctrTitle"/>
          </p:nvPr>
        </p:nvSpPr>
        <p:spPr>
          <a:xfrm>
            <a:off x="685800" y="188641"/>
            <a:ext cx="7772400" cy="1944215"/>
          </a:xfrm>
        </p:spPr>
        <p:txBody>
          <a:bodyPr>
            <a:noAutofit/>
          </a:bodyPr>
          <a:lstStyle/>
          <a:p>
            <a:r>
              <a:rPr lang="en-IN" b="1" dirty="0">
                <a:latin typeface="Times New Roman" pitchFamily="18" charset="0"/>
                <a:cs typeface="Times New Roman" pitchFamily="18" charset="0"/>
              </a:rPr>
              <a:t>DRAWBACKS OF EXISTING SYSTEM</a:t>
            </a:r>
            <a:br>
              <a:rPr lang="en-IN" b="1" dirty="0">
                <a:latin typeface="Times New Roman" pitchFamily="18" charset="0"/>
                <a:cs typeface="Times New Roman" pitchFamily="18" charset="0"/>
              </a:rPr>
            </a:br>
            <a:endParaRPr lang="en-US" dirty="0"/>
          </a:p>
        </p:txBody>
      </p:sp>
      <p:sp>
        <p:nvSpPr>
          <p:cNvPr id="3" name="Subtitle 2">
            <a:extLst>
              <a:ext uri="{FF2B5EF4-FFF2-40B4-BE49-F238E27FC236}">
                <a16:creationId xmlns:a16="http://schemas.microsoft.com/office/drawing/2014/main" id="{49C0590F-3C0A-4620-8E5F-90D02CF90E3D}"/>
              </a:ext>
            </a:extLst>
          </p:cNvPr>
          <p:cNvSpPr>
            <a:spLocks noGrp="1"/>
          </p:cNvSpPr>
          <p:nvPr>
            <p:ph type="subTitle" idx="1"/>
          </p:nvPr>
        </p:nvSpPr>
        <p:spPr>
          <a:xfrm>
            <a:off x="539552" y="1988840"/>
            <a:ext cx="8136904" cy="3649960"/>
          </a:xfrm>
        </p:spPr>
        <p:txBody>
          <a:bodyPr>
            <a:noAutofit/>
          </a:bodyPr>
          <a:lstStyle/>
          <a:p>
            <a:pPr marL="285750" indent="-285750" algn="l">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Limited Object Recognition:</a:t>
            </a:r>
            <a:r>
              <a:rPr lang="en-US" sz="1800" dirty="0">
                <a:solidFill>
                  <a:schemeClr val="tx1"/>
                </a:solidFill>
                <a:latin typeface="Times New Roman" pitchFamily="18" charset="0"/>
                <a:cs typeface="Times New Roman" pitchFamily="18" charset="0"/>
              </a:rPr>
              <a:t> They can only detect objects they've been trained on. Detecting drowsiness relies on subtle cues like drooping eyelids or head position, which can be challenging to capture reliably with variations in facial features or lighting. </a:t>
            </a:r>
          </a:p>
          <a:p>
            <a:pPr marL="285750" indent="-285750" algn="l">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Accuracy Challenges</a:t>
            </a:r>
            <a:r>
              <a:rPr lang="en-US" sz="1800" dirty="0">
                <a:solidFill>
                  <a:schemeClr val="tx1"/>
                </a:solidFill>
                <a:latin typeface="Times New Roman" panose="02020603050405020304" pitchFamily="18" charset="0"/>
                <a:cs typeface="Times New Roman" panose="02020603050405020304" pitchFamily="18" charset="0"/>
              </a:rPr>
              <a:t>: Variability in Appearance: These algorithms struggle with objects that appear differently due to: Pose: Objects in unusual positions might be missed. Lighting: Poor lighting conditions can obscure features. Occlusion: Partially hidden objects can be misinterpreted.</a:t>
            </a:r>
          </a:p>
          <a:p>
            <a:pPr marL="285750" lvl="0" indent="-285750" algn="l">
              <a:lnSpc>
                <a:spcPct val="110000"/>
              </a:lnSpc>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Background Interference:</a:t>
            </a:r>
            <a:r>
              <a:rPr lang="en-US" sz="1800" dirty="0">
                <a:solidFill>
                  <a:schemeClr val="tx1"/>
                </a:solidFill>
                <a:latin typeface="Times New Roman" panose="02020603050405020304" pitchFamily="18" charset="0"/>
                <a:cs typeface="Times New Roman" panose="02020603050405020304" pitchFamily="18" charset="0"/>
              </a:rPr>
              <a:t> Busy backgrounds with features similar to the target object can lead to false positives (detecting objects that aren't there).</a:t>
            </a:r>
            <a:endParaRPr lang="en-IN" sz="1800" dirty="0">
              <a:solidFill>
                <a:schemeClr val="tx1"/>
              </a:solidFill>
              <a:latin typeface="Times New Roman" panose="02020603050405020304" pitchFamily="18" charset="0"/>
              <a:cs typeface="Times New Roman" pitchFamily="18" charset="0"/>
            </a:endParaRPr>
          </a:p>
          <a:p>
            <a:pPr>
              <a:lnSpc>
                <a:spcPct val="11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20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ARCHITECTURE DIAGRAM</a:t>
            </a:r>
            <a:endParaRPr lang="en-IN"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543242" y="1600200"/>
            <a:ext cx="8057515" cy="452596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PROPOSED SYSTEM</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69160"/>
          </a:xfrm>
        </p:spPr>
        <p:txBody>
          <a:bodyPr>
            <a:normAutofit/>
          </a:bodyPr>
          <a:lstStyle/>
          <a:p>
            <a:pPr>
              <a:lnSpc>
                <a:spcPct val="150000"/>
              </a:lnSpc>
            </a:pPr>
            <a:r>
              <a:rPr lang="en-IN" sz="1700" dirty="0">
                <a:latin typeface="Times New Roman" pitchFamily="18" charset="0"/>
                <a:cs typeface="Times New Roman" pitchFamily="18" charset="0"/>
              </a:rPr>
              <a:t>The proposed system for driver drowsiness detection is a deep YOLO models-based ensemble approach. </a:t>
            </a:r>
          </a:p>
          <a:p>
            <a:pPr>
              <a:lnSpc>
                <a:spcPct val="150000"/>
              </a:lnSpc>
            </a:pPr>
            <a:r>
              <a:rPr lang="en-US" sz="1700" dirty="0">
                <a:latin typeface="Times New Roman" pitchFamily="18" charset="0"/>
                <a:cs typeface="Times New Roman" pitchFamily="18" charset="0"/>
              </a:rPr>
              <a:t>In the Proposed method, eye state is detected by  cascade object detection method. </a:t>
            </a:r>
          </a:p>
          <a:p>
            <a:pPr algn="just">
              <a:lnSpc>
                <a:spcPct val="150000"/>
              </a:lnSpc>
            </a:pPr>
            <a:r>
              <a:rPr lang="en-US" sz="1700" dirty="0">
                <a:latin typeface="Times New Roman" pitchFamily="18" charset="0"/>
                <a:cs typeface="Times New Roman" pitchFamily="18" charset="0"/>
              </a:rPr>
              <a:t>In our drowsiness detection system, we've implemented a feature that automatically sends an email to the vehicle owner when the driver is detected to be feeling drowsy. </a:t>
            </a:r>
          </a:p>
          <a:p>
            <a:pPr algn="just">
              <a:lnSpc>
                <a:spcPct val="150000"/>
              </a:lnSpc>
            </a:pPr>
            <a:r>
              <a:rPr lang="en-US" sz="1700" dirty="0">
                <a:latin typeface="Times New Roman" pitchFamily="18" charset="0"/>
                <a:cs typeface="Times New Roman" pitchFamily="18" charset="0"/>
              </a:rPr>
              <a:t>This feature utilizes advanced image processing techniques to analyze real-time images captured inside the vehicle cabin, monitoring the driver's facial expressions and eye movements for signs of drowsiness.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E85C-D3C3-4CE3-8D0F-489B694268D1}"/>
              </a:ext>
            </a:extLst>
          </p:cNvPr>
          <p:cNvSpPr>
            <a:spLocks noGrp="1"/>
          </p:cNvSpPr>
          <p:nvPr>
            <p:ph type="title"/>
          </p:nvPr>
        </p:nvSpPr>
        <p:spPr/>
        <p:txBody>
          <a:bodyPr/>
          <a:lstStyle/>
          <a:p>
            <a:r>
              <a:rPr lang="en-US" b="1" dirty="0">
                <a:latin typeface="Times New Roman" pitchFamily="18" charset="0"/>
                <a:cs typeface="Times New Roman" pitchFamily="18" charset="0"/>
              </a:rPr>
              <a:t>PROPOSED SYSTEM</a:t>
            </a:r>
            <a:endParaRPr lang="en-IN" dirty="0"/>
          </a:p>
        </p:txBody>
      </p:sp>
      <p:sp>
        <p:nvSpPr>
          <p:cNvPr id="3" name="Content Placeholder 2">
            <a:extLst>
              <a:ext uri="{FF2B5EF4-FFF2-40B4-BE49-F238E27FC236}">
                <a16:creationId xmlns:a16="http://schemas.microsoft.com/office/drawing/2014/main" id="{E18BE9D0-7AB6-42F4-A3BB-88148DA7C14C}"/>
              </a:ext>
            </a:extLst>
          </p:cNvPr>
          <p:cNvSpPr>
            <a:spLocks noGrp="1"/>
          </p:cNvSpPr>
          <p:nvPr>
            <p:ph idx="1"/>
          </p:nvPr>
        </p:nvSpPr>
        <p:spPr/>
        <p:txBody>
          <a:bodyPr>
            <a:normAutofit/>
          </a:bodyPr>
          <a:lstStyle/>
          <a:p>
            <a:pPr algn="just">
              <a:lnSpc>
                <a:spcPct val="150000"/>
              </a:lnSpc>
            </a:pPr>
            <a:r>
              <a:rPr lang="en-US" sz="1700" dirty="0">
                <a:latin typeface="Times New Roman" pitchFamily="18" charset="0"/>
                <a:cs typeface="Times New Roman" pitchFamily="18" charset="0"/>
              </a:rPr>
              <a:t>When such signs are detected, along with the timestamp of the occurrence, an automated email containing relevant images is generated and sent to the owner. This email serves as a proactive alert, enabling the owner to promptly address the situation and ensure the safety of the driver and others on the road. </a:t>
            </a:r>
          </a:p>
          <a:p>
            <a:pPr algn="just">
              <a:lnSpc>
                <a:spcPct val="150000"/>
              </a:lnSpc>
            </a:pPr>
            <a:r>
              <a:rPr lang="en-US" sz="1700" dirty="0">
                <a:latin typeface="Times New Roman" pitchFamily="18" charset="0"/>
                <a:cs typeface="Times New Roman" pitchFamily="18" charset="0"/>
              </a:rPr>
              <a:t>By providing visual evidence along with the timestamp, the owner gains a clear understanding of the situation, facilitating informed decision-making and intervention strategies. </a:t>
            </a:r>
          </a:p>
          <a:p>
            <a:pPr algn="just">
              <a:lnSpc>
                <a:spcPct val="150000"/>
              </a:lnSpc>
            </a:pPr>
            <a:r>
              <a:rPr lang="en-US" sz="1700" dirty="0">
                <a:latin typeface="Times New Roman" pitchFamily="18" charset="0"/>
                <a:cs typeface="Times New Roman" pitchFamily="18" charset="0"/>
              </a:rPr>
              <a:t>This integration of image analysis technology enhances the effectiveness of our drowsiness detection system, contributing to overall road safety and driver well-being</a:t>
            </a:r>
            <a:endParaRPr lang="en-IN" sz="1700" dirty="0"/>
          </a:p>
        </p:txBody>
      </p:sp>
    </p:spTree>
    <p:extLst>
      <p:ext uri="{BB962C8B-B14F-4D97-AF65-F5344CB8AC3E}">
        <p14:creationId xmlns:p14="http://schemas.microsoft.com/office/powerpoint/2010/main" val="973014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ADVANTAGE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Detection time is low</a:t>
            </a:r>
          </a:p>
          <a:p>
            <a:pPr algn="just">
              <a:lnSpc>
                <a:spcPct val="150000"/>
              </a:lnSpc>
            </a:pPr>
            <a:r>
              <a:rPr lang="en-US" sz="1800" dirty="0">
                <a:latin typeface="Times New Roman" panose="02020603050405020304" pitchFamily="18" charset="0"/>
                <a:cs typeface="Times New Roman" panose="02020603050405020304" pitchFamily="18" charset="0"/>
              </a:rPr>
              <a:t>More accuracy.</a:t>
            </a:r>
          </a:p>
          <a:p>
            <a:pPr algn="just">
              <a:lnSpc>
                <a:spcPct val="150000"/>
              </a:lnSpc>
            </a:pPr>
            <a:r>
              <a:rPr lang="en-US" sz="1800" dirty="0">
                <a:latin typeface="Times New Roman" panose="02020603050405020304" pitchFamily="18" charset="0"/>
                <a:cs typeface="Times New Roman" panose="02020603050405020304" pitchFamily="18" charset="0"/>
              </a:rPr>
              <a:t>Python is environment friendly, hence easy to implememented in any device.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Multiple work executed at same time</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Better services to passengers.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Driver or conductor no need to shout always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buNone/>
            </a:pPr>
            <a:endParaRPr lang="en-IN"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3A9E-16CC-4D2F-B60F-3A1943947F4D}"/>
              </a:ext>
            </a:extLst>
          </p:cNvPr>
          <p:cNvSpPr>
            <a:spLocks noGrp="1"/>
          </p:cNvSpPr>
          <p:nvPr>
            <p:ph type="ctrTitle"/>
          </p:nvPr>
        </p:nvSpPr>
        <p:spPr>
          <a:xfrm>
            <a:off x="685800" y="116633"/>
            <a:ext cx="7772400" cy="1224135"/>
          </a:xfrm>
        </p:spPr>
        <p:txBody>
          <a:bodyPr/>
          <a:lstStyle/>
          <a:p>
            <a:r>
              <a:rPr lang="en-US" b="1" dirty="0">
                <a:latin typeface="Times New Roman" panose="02020603050405020304" pitchFamily="18" charset="0"/>
                <a:cs typeface="Times New Roman" panose="02020603050405020304" pitchFamily="18" charset="0"/>
              </a:rPr>
              <a:t>MODULES</a:t>
            </a:r>
          </a:p>
        </p:txBody>
      </p:sp>
      <p:sp>
        <p:nvSpPr>
          <p:cNvPr id="3" name="Subtitle 2">
            <a:extLst>
              <a:ext uri="{FF2B5EF4-FFF2-40B4-BE49-F238E27FC236}">
                <a16:creationId xmlns:a16="http://schemas.microsoft.com/office/drawing/2014/main" id="{DAFA7DBF-F1AB-4BC7-B47D-2D9F28040130}"/>
              </a:ext>
            </a:extLst>
          </p:cNvPr>
          <p:cNvSpPr>
            <a:spLocks noGrp="1"/>
          </p:cNvSpPr>
          <p:nvPr>
            <p:ph type="subTitle" idx="1"/>
          </p:nvPr>
        </p:nvSpPr>
        <p:spPr>
          <a:xfrm>
            <a:off x="323528" y="1412776"/>
            <a:ext cx="8492480" cy="5112568"/>
          </a:xfrm>
        </p:spPr>
        <p:txBody>
          <a:bodyPr>
            <a:normAutofit/>
          </a:bodyPr>
          <a:lstStyle/>
          <a:p>
            <a:pPr algn="l"/>
            <a:r>
              <a:rPr lang="en-US" sz="2000" b="1" dirty="0">
                <a:solidFill>
                  <a:schemeClr val="tx1"/>
                </a:solidFill>
                <a:latin typeface="Times New Roman" pitchFamily="18" charset="0"/>
                <a:cs typeface="Times New Roman" pitchFamily="18" charset="0"/>
              </a:rPr>
              <a:t>CAMERA:</a:t>
            </a:r>
          </a:p>
          <a:p>
            <a:pPr algn="l"/>
            <a:r>
              <a:rPr lang="en-US" sz="28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 A camera module for real-time drowsiness detection typically involves capturing video frames of the driver's face, analyzing facial features and movements and using algorithms to detect signs of </a:t>
            </a:r>
            <a:r>
              <a:rPr lang="en-US" sz="1800" dirty="0" err="1">
                <a:solidFill>
                  <a:schemeClr val="tx1"/>
                </a:solidFill>
                <a:latin typeface="Times New Roman" pitchFamily="18" charset="0"/>
                <a:cs typeface="Times New Roman" pitchFamily="18" charset="0"/>
              </a:rPr>
              <a:t>drowsiness.This</a:t>
            </a:r>
            <a:r>
              <a:rPr lang="en-US" sz="1800" dirty="0">
                <a:solidFill>
                  <a:schemeClr val="tx1"/>
                </a:solidFill>
                <a:latin typeface="Times New Roman" pitchFamily="18" charset="0"/>
                <a:cs typeface="Times New Roman" pitchFamily="18" charset="0"/>
              </a:rPr>
              <a:t> can include techniques like eye tracking, facial landmark detection, and machine learning models to classify drowsiness levels based on observed patterns..</a:t>
            </a:r>
          </a:p>
          <a:p>
            <a:pPr algn="l"/>
            <a:endParaRPr lang="en-US" sz="1800" dirty="0">
              <a:solidFill>
                <a:schemeClr val="tx1"/>
              </a:solidFill>
              <a:latin typeface="Times New Roman" pitchFamily="18" charset="0"/>
              <a:cs typeface="Times New Roman" pitchFamily="18" charset="0"/>
            </a:endParaRPr>
          </a:p>
          <a:p>
            <a:pPr algn="l"/>
            <a:endParaRPr lang="en-US" sz="2000" dirty="0">
              <a:solidFill>
                <a:schemeClr val="tx1"/>
              </a:solidFill>
            </a:endParaRPr>
          </a:p>
        </p:txBody>
      </p:sp>
    </p:spTree>
    <p:extLst>
      <p:ext uri="{BB962C8B-B14F-4D97-AF65-F5344CB8AC3E}">
        <p14:creationId xmlns:p14="http://schemas.microsoft.com/office/powerpoint/2010/main" val="581273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E4C0-9EA2-3631-4F0A-B8E469889336}"/>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OPENCV</a:t>
            </a:r>
          </a:p>
        </p:txBody>
      </p:sp>
      <p:sp>
        <p:nvSpPr>
          <p:cNvPr id="3" name="Content Placeholder 2">
            <a:extLst>
              <a:ext uri="{FF2B5EF4-FFF2-40B4-BE49-F238E27FC236}">
                <a16:creationId xmlns:a16="http://schemas.microsoft.com/office/drawing/2014/main" id="{3A539B4A-85FD-B12F-4517-34132289F0FD}"/>
              </a:ext>
            </a:extLst>
          </p:cNvPr>
          <p:cNvSpPr>
            <a:spLocks noGrp="1"/>
          </p:cNvSpPr>
          <p:nvPr>
            <p:ph idx="1"/>
          </p:nvPr>
        </p:nvSpPr>
        <p:spPr>
          <a:xfrm>
            <a:off x="457200" y="1600200"/>
            <a:ext cx="8229600" cy="4983162"/>
          </a:xfrm>
        </p:spPr>
        <p:txBody>
          <a:bodyPr>
            <a:noAutofit/>
          </a:bodyPr>
          <a:lstStyle/>
          <a:p>
            <a:pPr algn="just"/>
            <a:r>
              <a:rPr lang="en-US" sz="2200" dirty="0">
                <a:latin typeface="Times New Roman" pitchFamily="18" charset="0"/>
                <a:cs typeface="Times New Roman" pitchFamily="18" charset="0"/>
              </a:rPr>
              <a:t>OpenCV, or Open Source Computer Vision Library, is a powerful tool for real-time computer vision tasks.</a:t>
            </a:r>
          </a:p>
          <a:p>
            <a:pPr algn="just"/>
            <a:r>
              <a:rPr lang="en-US" sz="2200" dirty="0">
                <a:latin typeface="Times New Roman" pitchFamily="18" charset="0"/>
                <a:cs typeface="Times New Roman" pitchFamily="18" charset="0"/>
              </a:rPr>
              <a:t>In the drowsiness detection,we can use OpenCV along with other libraries like dlib or TensorFlow for facial landmark detection. </a:t>
            </a:r>
          </a:p>
          <a:p>
            <a:pPr algn="just"/>
            <a:r>
              <a:rPr lang="en-US" sz="2200" dirty="0">
                <a:latin typeface="Times New Roman" pitchFamily="18" charset="0"/>
                <a:cs typeface="Times New Roman" pitchFamily="18" charset="0"/>
              </a:rPr>
              <a:t>Once we have the landmarks, we can measure various facial features like eye aspect ratio (EAR) to determine if a person's eyes are closed for an extended period it indicates the  drowsiness of the driver. </a:t>
            </a:r>
          </a:p>
          <a:p>
            <a:pPr algn="just"/>
            <a:r>
              <a:rPr lang="en-US" sz="2200" dirty="0">
                <a:latin typeface="Times New Roman" pitchFamily="18" charset="0"/>
                <a:cs typeface="Times New Roman" pitchFamily="18" charset="0"/>
              </a:rPr>
              <a:t>By continuously analyzing these features in real-time video streams we can detect drowsiness</a:t>
            </a:r>
            <a:endParaRPr lang="en-US" sz="2200" dirty="0"/>
          </a:p>
        </p:txBody>
      </p:sp>
    </p:spTree>
    <p:extLst>
      <p:ext uri="{BB962C8B-B14F-4D97-AF65-F5344CB8AC3E}">
        <p14:creationId xmlns:p14="http://schemas.microsoft.com/office/powerpoint/2010/main" val="3870622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4146-1661-DB7D-8D62-369904789A9B}"/>
              </a:ext>
            </a:extLst>
          </p:cNvPr>
          <p:cNvSpPr>
            <a:spLocks noGrp="1"/>
          </p:cNvSpPr>
          <p:nvPr>
            <p:ph type="title"/>
          </p:nvPr>
        </p:nvSpPr>
        <p:spPr/>
        <p:txBody>
          <a:bodyPr/>
          <a:lstStyle/>
          <a:p>
            <a:r>
              <a:rPr lang="en-IN" b="1" dirty="0">
                <a:latin typeface="Times New Roman" pitchFamily="18" charset="0"/>
                <a:cs typeface="Times New Roman" pitchFamily="18" charset="0"/>
              </a:rPr>
              <a:t>MACHINE LEARNING</a:t>
            </a:r>
            <a:endParaRPr lang="en-US" dirty="0"/>
          </a:p>
        </p:txBody>
      </p:sp>
      <p:sp>
        <p:nvSpPr>
          <p:cNvPr id="3" name="Content Placeholder 2">
            <a:extLst>
              <a:ext uri="{FF2B5EF4-FFF2-40B4-BE49-F238E27FC236}">
                <a16:creationId xmlns:a16="http://schemas.microsoft.com/office/drawing/2014/main" id="{F58FDCA9-DE5C-92C7-B566-C7CF85FB8A4F}"/>
              </a:ext>
            </a:extLst>
          </p:cNvPr>
          <p:cNvSpPr>
            <a:spLocks noGrp="1"/>
          </p:cNvSpPr>
          <p:nvPr>
            <p:ph idx="1"/>
          </p:nvPr>
        </p:nvSpPr>
        <p:spPr/>
        <p:txBody>
          <a:bodyPr>
            <a:normAutofit/>
          </a:bodyPr>
          <a:lstStyle/>
          <a:p>
            <a:pPr>
              <a:lnSpc>
                <a:spcPct val="150000"/>
              </a:lnSpc>
            </a:pPr>
            <a:r>
              <a:rPr lang="en-US" sz="1700" dirty="0">
                <a:latin typeface="Times New Roman" pitchFamily="18" charset="0"/>
                <a:cs typeface="Times New Roman" pitchFamily="18" charset="0"/>
              </a:rPr>
              <a:t>The YOLO (You Only Look Once) algorithm revolutionized object detection in computer vision by introducing a single neural network that predicts bounding boxes and class probabilities directly from full images in one evaluation .</a:t>
            </a:r>
          </a:p>
          <a:p>
            <a:pPr>
              <a:lnSpc>
                <a:spcPct val="150000"/>
              </a:lnSpc>
            </a:pPr>
            <a:r>
              <a:rPr lang="en-US" sz="1700" dirty="0">
                <a:latin typeface="Times New Roman" pitchFamily="18" charset="0"/>
                <a:cs typeface="Times New Roman" pitchFamily="18" charset="0"/>
              </a:rPr>
              <a:t>It operates by dividing the image into a grid and predicting bounding boxes and class probabilities for each grid cell. </a:t>
            </a:r>
          </a:p>
          <a:p>
            <a:pPr>
              <a:lnSpc>
                <a:spcPct val="150000"/>
              </a:lnSpc>
            </a:pPr>
            <a:r>
              <a:rPr lang="en-US" sz="1700" dirty="0">
                <a:latin typeface="Times New Roman" pitchFamily="18" charset="0"/>
                <a:cs typeface="Times New Roman" pitchFamily="18" charset="0"/>
              </a:rPr>
              <a:t>This is accomplished through a convolutional neural network (CNN) architecture, typically based on Darknet, which simultaneously predicts multiple bounding boxes and their corresponding class probabilities .</a:t>
            </a:r>
          </a:p>
          <a:p>
            <a:pPr>
              <a:lnSpc>
                <a:spcPct val="150000"/>
              </a:lnSpc>
            </a:pPr>
            <a:r>
              <a:rPr lang="en-US" sz="1700" dirty="0">
                <a:latin typeface="Times New Roman" pitchFamily="18" charset="0"/>
                <a:cs typeface="Times New Roman" pitchFamily="18" charset="0"/>
              </a:rPr>
              <a:t>YOLO is used to accurately detect and classify objects in real-time applications efficiently.</a:t>
            </a:r>
            <a:endParaRPr lang="en-US" sz="1700" dirty="0"/>
          </a:p>
        </p:txBody>
      </p:sp>
    </p:spTree>
    <p:extLst>
      <p:ext uri="{BB962C8B-B14F-4D97-AF65-F5344CB8AC3E}">
        <p14:creationId xmlns:p14="http://schemas.microsoft.com/office/powerpoint/2010/main" val="1265652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18EB-9E4F-D8B2-897E-BF47F0F95D2A}"/>
              </a:ext>
            </a:extLst>
          </p:cNvPr>
          <p:cNvSpPr>
            <a:spLocks noGrp="1"/>
          </p:cNvSpPr>
          <p:nvPr>
            <p:ph type="title"/>
          </p:nvPr>
        </p:nvSpPr>
        <p:spPr/>
        <p:txBody>
          <a:bodyPr>
            <a:noAutofit/>
          </a:bodyPr>
          <a:lstStyle/>
          <a:p>
            <a:r>
              <a:rPr lang="en-US" b="1" dirty="0">
                <a:latin typeface="Times New Roman" pitchFamily="18" charset="0"/>
                <a:cs typeface="Times New Roman" pitchFamily="18" charset="0"/>
              </a:rPr>
              <a:t>LBPH- LOCAL BINARY PATTERN </a:t>
            </a:r>
            <a:endParaRPr lang="en-US" dirty="0"/>
          </a:p>
        </p:txBody>
      </p:sp>
      <p:sp>
        <p:nvSpPr>
          <p:cNvPr id="3" name="Content Placeholder 2">
            <a:extLst>
              <a:ext uri="{FF2B5EF4-FFF2-40B4-BE49-F238E27FC236}">
                <a16:creationId xmlns:a16="http://schemas.microsoft.com/office/drawing/2014/main" id="{C190FD1D-E338-F5AE-D6A3-17EBFFE400B7}"/>
              </a:ext>
            </a:extLst>
          </p:cNvPr>
          <p:cNvSpPr>
            <a:spLocks noGrp="1"/>
          </p:cNvSpPr>
          <p:nvPr>
            <p:ph idx="1"/>
          </p:nvPr>
        </p:nvSpPr>
        <p:spPr/>
        <p:txBody>
          <a:bodyPr>
            <a:normAutofit fontScale="55000" lnSpcReduction="20000"/>
          </a:bodyPr>
          <a:lstStyle/>
          <a:p>
            <a:pPr algn="just">
              <a:lnSpc>
                <a:spcPct val="150000"/>
              </a:lnSpc>
            </a:pPr>
            <a:r>
              <a:rPr lang="en-US" b="1" dirty="0">
                <a:latin typeface="Times New Roman" pitchFamily="18" charset="0"/>
                <a:cs typeface="Times New Roman" pitchFamily="18" charset="0"/>
              </a:rPr>
              <a:t>Local Binary Pattern </a:t>
            </a:r>
            <a:r>
              <a:rPr lang="en-US" dirty="0">
                <a:latin typeface="Times New Roman" pitchFamily="18" charset="0"/>
                <a:cs typeface="Times New Roman" pitchFamily="18" charset="0"/>
              </a:rPr>
              <a:t>(LBP) is a simple yet very efficient texture operator which labels the pixels of an image by thresholding the neighborhood of each pixel and considers the result as a binary number.</a:t>
            </a:r>
          </a:p>
          <a:p>
            <a:pPr algn="just">
              <a:lnSpc>
                <a:spcPct val="150000"/>
              </a:lnSpc>
            </a:pPr>
            <a:endParaRPr lang="en-US"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Face Detection</a:t>
            </a:r>
            <a:r>
              <a:rPr lang="en-US" dirty="0">
                <a:latin typeface="Times New Roman" pitchFamily="18" charset="0"/>
                <a:cs typeface="Times New Roman" pitchFamily="18" charset="0"/>
              </a:rPr>
              <a:t>: It has the objective of finding the faces (location and size) in an image and probably extract them to be used by the face recognition algorithm.</a:t>
            </a:r>
          </a:p>
          <a:p>
            <a:pPr algn="just">
              <a:lnSpc>
                <a:spcPct val="150000"/>
              </a:lnSpc>
            </a:pPr>
            <a:endParaRPr lang="en-US"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Face Recognition</a:t>
            </a:r>
            <a:r>
              <a:rPr lang="en-US" dirty="0">
                <a:latin typeface="Times New Roman" pitchFamily="18" charset="0"/>
                <a:cs typeface="Times New Roman" pitchFamily="18" charset="0"/>
              </a:rPr>
              <a:t>: With the facial images already extracted, cropped, resized and usually converted to grayscale, the face recognition algorithm is responsible for finding characteristics which best describe the image.</a:t>
            </a:r>
          </a:p>
          <a:p>
            <a:endParaRPr lang="en-US" dirty="0"/>
          </a:p>
        </p:txBody>
      </p:sp>
    </p:spTree>
    <p:extLst>
      <p:ext uri="{BB962C8B-B14F-4D97-AF65-F5344CB8AC3E}">
        <p14:creationId xmlns:p14="http://schemas.microsoft.com/office/powerpoint/2010/main" val="310278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E01B1-E90E-4BDF-A28A-BFA90EAA0F1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3CDAD0A2-B822-41EB-A7A2-9298CB7EF0B9}"/>
              </a:ext>
            </a:extLst>
          </p:cNvPr>
          <p:cNvSpPr>
            <a:spLocks noGrp="1"/>
          </p:cNvSpPr>
          <p:nvPr>
            <p:ph idx="1"/>
          </p:nvPr>
        </p:nvSpPr>
        <p:spPr>
          <a:xfrm>
            <a:off x="-3132856" y="1340768"/>
            <a:ext cx="11819656" cy="5328592"/>
          </a:xfrm>
        </p:spPr>
        <p:txBody>
          <a:bodyPr>
            <a:normAutofit/>
          </a:bodyPr>
          <a:lstStyle/>
          <a:p>
            <a:pPr marL="4114800" lvl="8" indent="-457200">
              <a:buFont typeface="+mj-lt"/>
              <a:buAutoNum type="arabicPeriod"/>
            </a:pPr>
            <a:r>
              <a:rPr lang="en-US" sz="1600" dirty="0">
                <a:latin typeface="Times New Roman" panose="02020603050405020304" pitchFamily="18" charset="0"/>
                <a:cs typeface="Times New Roman" panose="02020603050405020304" pitchFamily="18" charset="0"/>
              </a:rPr>
              <a:t>Introduction</a:t>
            </a:r>
          </a:p>
          <a:p>
            <a:pPr marL="4114800" lvl="8" indent="-457200">
              <a:buFont typeface="+mj-lt"/>
              <a:buAutoNum type="arabicPeriod"/>
            </a:pPr>
            <a:r>
              <a:rPr lang="en-US" sz="1600" dirty="0">
                <a:latin typeface="Times New Roman" panose="02020603050405020304" pitchFamily="18" charset="0"/>
                <a:cs typeface="Times New Roman" panose="02020603050405020304" pitchFamily="18" charset="0"/>
              </a:rPr>
              <a:t>Problem statement</a:t>
            </a:r>
          </a:p>
          <a:p>
            <a:pPr marL="4114800" lvl="8" indent="-457200">
              <a:buFont typeface="+mj-lt"/>
              <a:buAutoNum type="arabicPeriod"/>
            </a:pPr>
            <a:r>
              <a:rPr lang="en-US" sz="1600" dirty="0">
                <a:latin typeface="Times New Roman" panose="02020603050405020304" pitchFamily="18" charset="0"/>
                <a:cs typeface="Times New Roman" panose="02020603050405020304" pitchFamily="18" charset="0"/>
              </a:rPr>
              <a:t>Objective</a:t>
            </a:r>
          </a:p>
          <a:p>
            <a:pPr marL="4114800" lvl="8" indent="-457200">
              <a:buFont typeface="+mj-lt"/>
              <a:buAutoNum type="arabicPeriod"/>
            </a:pPr>
            <a:r>
              <a:rPr lang="en-US" sz="1600" dirty="0">
                <a:latin typeface="Times New Roman" panose="02020603050405020304" pitchFamily="18" charset="0"/>
                <a:cs typeface="Times New Roman" panose="02020603050405020304" pitchFamily="18" charset="0"/>
              </a:rPr>
              <a:t>Abstract</a:t>
            </a:r>
          </a:p>
          <a:p>
            <a:pPr marL="4114800" lvl="8" indent="-457200">
              <a:buFont typeface="+mj-lt"/>
              <a:buAutoNum type="arabicPeriod"/>
            </a:pPr>
            <a:r>
              <a:rPr lang="en-US" sz="1600" dirty="0">
                <a:latin typeface="Times New Roman" panose="02020603050405020304" pitchFamily="18" charset="0"/>
                <a:cs typeface="Times New Roman" panose="02020603050405020304" pitchFamily="18" charset="0"/>
              </a:rPr>
              <a:t>Literature survey</a:t>
            </a:r>
          </a:p>
          <a:p>
            <a:pPr marL="4114800" lvl="8" indent="-457200">
              <a:buFont typeface="+mj-lt"/>
              <a:buAutoNum type="arabicPeriod"/>
            </a:pPr>
            <a:r>
              <a:rPr lang="en-US" sz="1600" dirty="0">
                <a:latin typeface="Times New Roman" panose="02020603050405020304" pitchFamily="18" charset="0"/>
                <a:cs typeface="Times New Roman" panose="02020603050405020304" pitchFamily="18" charset="0"/>
              </a:rPr>
              <a:t>Inference from Literature Review</a:t>
            </a:r>
          </a:p>
          <a:p>
            <a:pPr marL="4114800" lvl="8" indent="-457200">
              <a:buFont typeface="+mj-lt"/>
              <a:buAutoNum type="arabicPeriod"/>
            </a:pPr>
            <a:r>
              <a:rPr lang="en-US" sz="1600" dirty="0">
                <a:latin typeface="Times New Roman" panose="02020603050405020304" pitchFamily="18" charset="0"/>
                <a:cs typeface="Times New Roman" panose="02020603050405020304" pitchFamily="18" charset="0"/>
              </a:rPr>
              <a:t>Existing system</a:t>
            </a:r>
          </a:p>
          <a:p>
            <a:pPr marL="4114800" lvl="8" indent="-457200">
              <a:buFont typeface="+mj-lt"/>
              <a:buAutoNum type="arabicPeriod"/>
            </a:pPr>
            <a:r>
              <a:rPr lang="en-US" sz="1600" dirty="0">
                <a:latin typeface="Times New Roman" panose="02020603050405020304" pitchFamily="18" charset="0"/>
                <a:cs typeface="Times New Roman" panose="02020603050405020304" pitchFamily="18" charset="0"/>
              </a:rPr>
              <a:t>Drawbacks</a:t>
            </a:r>
          </a:p>
          <a:p>
            <a:pPr marL="4114800" lvl="8" indent="-457200">
              <a:buFont typeface="+mj-lt"/>
              <a:buAutoNum type="arabicPeriod"/>
            </a:pPr>
            <a:r>
              <a:rPr lang="en-US" sz="1600" dirty="0">
                <a:latin typeface="Times New Roman" panose="02020603050405020304" pitchFamily="18" charset="0"/>
                <a:cs typeface="Times New Roman" panose="02020603050405020304" pitchFamily="18" charset="0"/>
              </a:rPr>
              <a:t>Architecture Diagram</a:t>
            </a:r>
          </a:p>
          <a:p>
            <a:pPr marL="4114800" lvl="8" indent="-457200">
              <a:buFont typeface="+mj-lt"/>
              <a:buAutoNum type="arabicPeriod"/>
            </a:pPr>
            <a:r>
              <a:rPr lang="en-US" sz="1600" dirty="0">
                <a:latin typeface="Times New Roman" panose="02020603050405020304" pitchFamily="18" charset="0"/>
                <a:cs typeface="Times New Roman" panose="02020603050405020304" pitchFamily="18" charset="0"/>
              </a:rPr>
              <a:t>Proposed system</a:t>
            </a:r>
          </a:p>
          <a:p>
            <a:pPr marL="4114800" lvl="8" indent="-457200">
              <a:buFont typeface="+mj-lt"/>
              <a:buAutoNum type="arabicPeriod"/>
            </a:pPr>
            <a:r>
              <a:rPr lang="en-US" sz="1600" dirty="0">
                <a:latin typeface="Times New Roman" panose="02020603050405020304" pitchFamily="18" charset="0"/>
                <a:cs typeface="Times New Roman" panose="02020603050405020304" pitchFamily="18" charset="0"/>
              </a:rPr>
              <a:t>Advantages </a:t>
            </a:r>
          </a:p>
          <a:p>
            <a:pPr marL="4114800" lvl="8" indent="-457200">
              <a:buFont typeface="+mj-lt"/>
              <a:buAutoNum type="arabicPeriod"/>
            </a:pPr>
            <a:r>
              <a:rPr lang="en-US" sz="1600" dirty="0">
                <a:latin typeface="Times New Roman" panose="02020603050405020304" pitchFamily="18" charset="0"/>
                <a:cs typeface="Times New Roman" panose="02020603050405020304" pitchFamily="18" charset="0"/>
              </a:rPr>
              <a:t>Modules</a:t>
            </a:r>
          </a:p>
          <a:p>
            <a:pPr marL="4114800" lvl="8" indent="-457200">
              <a:buFont typeface="+mj-lt"/>
              <a:buAutoNum type="arabicPeriod"/>
            </a:pPr>
            <a:r>
              <a:rPr lang="en-US" sz="1600" dirty="0">
                <a:latin typeface="Times New Roman" panose="02020603050405020304" pitchFamily="18" charset="0"/>
                <a:cs typeface="Times New Roman" panose="02020603050405020304" pitchFamily="18" charset="0"/>
              </a:rPr>
              <a:t>In build algorithm</a:t>
            </a:r>
          </a:p>
          <a:p>
            <a:pPr marL="4114800" lvl="8" indent="-457200">
              <a:buFont typeface="+mj-lt"/>
              <a:buAutoNum type="arabicPeriod"/>
            </a:pPr>
            <a:r>
              <a:rPr lang="en-US" sz="1600" dirty="0">
                <a:latin typeface="Times New Roman" panose="02020603050405020304" pitchFamily="18" charset="0"/>
                <a:cs typeface="Times New Roman" panose="02020603050405020304" pitchFamily="18" charset="0"/>
              </a:rPr>
              <a:t>Screen shots</a:t>
            </a:r>
          </a:p>
          <a:p>
            <a:pPr marL="4114800" lvl="8" indent="-457200">
              <a:buFont typeface="+mj-lt"/>
              <a:buAutoNum type="arabicPeriod"/>
            </a:pPr>
            <a:r>
              <a:rPr lang="en-US" sz="1600" dirty="0">
                <a:latin typeface="Times New Roman" panose="02020603050405020304" pitchFamily="18" charset="0"/>
                <a:cs typeface="Times New Roman" panose="02020603050405020304" pitchFamily="18" charset="0"/>
              </a:rPr>
              <a:t>Summary</a:t>
            </a:r>
          </a:p>
          <a:p>
            <a:pPr marL="4114800" lvl="8" indent="-457200">
              <a:buFont typeface="+mj-lt"/>
              <a:buAutoNum type="arabicPeriod"/>
            </a:pPr>
            <a:r>
              <a:rPr lang="en-US" sz="1600" dirty="0">
                <a:latin typeface="Times New Roman" panose="02020603050405020304" pitchFamily="18" charset="0"/>
                <a:cs typeface="Times New Roman" panose="02020603050405020304" pitchFamily="18" charset="0"/>
              </a:rPr>
              <a:t>Future Enhancement</a:t>
            </a:r>
          </a:p>
          <a:p>
            <a:pPr marL="4114800" lvl="8" indent="-457200">
              <a:buFont typeface="+mj-lt"/>
              <a:buAutoNum type="arabicPeriod"/>
            </a:pPr>
            <a:r>
              <a:rPr lang="en-US" sz="1600"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endParaRPr lang="en-US" sz="1800" dirty="0"/>
          </a:p>
        </p:txBody>
      </p:sp>
    </p:spTree>
    <p:extLst>
      <p:ext uri="{BB962C8B-B14F-4D97-AF65-F5344CB8AC3E}">
        <p14:creationId xmlns:p14="http://schemas.microsoft.com/office/powerpoint/2010/main" val="2869773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83D9-F162-4FBE-9421-759EDAB9C4B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 BUILD ALGORITHM</a:t>
            </a:r>
          </a:p>
        </p:txBody>
      </p:sp>
      <p:sp>
        <p:nvSpPr>
          <p:cNvPr id="3" name="Content Placeholder 2">
            <a:extLst>
              <a:ext uri="{FF2B5EF4-FFF2-40B4-BE49-F238E27FC236}">
                <a16:creationId xmlns:a16="http://schemas.microsoft.com/office/drawing/2014/main" id="{0120FD55-C41F-4857-9E2B-EDAE00CEF480}"/>
              </a:ext>
            </a:extLst>
          </p:cNvPr>
          <p:cNvSpPr>
            <a:spLocks noGrp="1"/>
          </p:cNvSpPr>
          <p:nvPr>
            <p:ph idx="1"/>
          </p:nvPr>
        </p:nvSpPr>
        <p:spPr/>
        <p:txBody>
          <a:bodyPr>
            <a:normAutofit/>
          </a:bodyPr>
          <a:lstStyle/>
          <a:p>
            <a:pPr marL="0" indent="0">
              <a:lnSpc>
                <a:spcPct val="150000"/>
              </a:lnSpc>
              <a:buNone/>
            </a:pPr>
            <a:r>
              <a:rPr lang="en-US" sz="2100" b="1" dirty="0">
                <a:latin typeface="Times New Roman" panose="02020603050405020304" pitchFamily="18" charset="0"/>
                <a:cs typeface="Times New Roman" panose="02020603050405020304" pitchFamily="18" charset="0"/>
              </a:rPr>
              <a:t>YOLO Object Detection</a:t>
            </a:r>
            <a:r>
              <a:rPr lang="en-US" sz="2100" dirty="0">
                <a:latin typeface="Times New Roman" panose="02020603050405020304" pitchFamily="18" charset="0"/>
                <a:cs typeface="Times New Roman" panose="02020603050405020304" pitchFamily="18" charset="0"/>
              </a:rPr>
              <a:t>:</a:t>
            </a:r>
          </a:p>
          <a:p>
            <a:pPr>
              <a:lnSpc>
                <a:spcPct val="150000"/>
              </a:lnSpc>
            </a:pPr>
            <a:r>
              <a:rPr lang="en-US" sz="1800" dirty="0">
                <a:latin typeface="Times New Roman" panose="02020603050405020304" pitchFamily="18" charset="0"/>
                <a:cs typeface="Times New Roman" panose="02020603050405020304" pitchFamily="18" charset="0"/>
              </a:rPr>
              <a:t>Apply YOLO object detection to identify drowsiness-related objects and behaviors, such as closed eyes or head nodding.</a:t>
            </a:r>
          </a:p>
          <a:p>
            <a:pPr>
              <a:lnSpc>
                <a:spcPct val="150000"/>
              </a:lnSpc>
            </a:pPr>
            <a:r>
              <a:rPr lang="en-US" sz="1800" dirty="0">
                <a:latin typeface="Times New Roman" panose="02020603050405020304" pitchFamily="18" charset="0"/>
                <a:cs typeface="Times New Roman" panose="02020603050405020304" pitchFamily="18" charset="0"/>
              </a:rPr>
              <a:t>Obtain bounding boxes and confidence scores for detected objects.</a:t>
            </a:r>
          </a:p>
          <a:p>
            <a:pPr marL="0" indent="0">
              <a:lnSpc>
                <a:spcPct val="150000"/>
              </a:lnSpc>
              <a:buNone/>
            </a:pPr>
            <a:r>
              <a:rPr lang="en-US" sz="2100" b="1" dirty="0">
                <a:latin typeface="Times New Roman" panose="02020603050405020304" pitchFamily="18" charset="0"/>
                <a:cs typeface="Times New Roman" panose="02020603050405020304" pitchFamily="18" charset="0"/>
              </a:rPr>
              <a:t>Cascade Object Detection</a:t>
            </a:r>
            <a:r>
              <a:rPr lang="en-US" sz="2100" dirty="0">
                <a:latin typeface="Times New Roman" panose="02020603050405020304" pitchFamily="18" charset="0"/>
                <a:cs typeface="Times New Roman" panose="02020603050405020304" pitchFamily="18" charset="0"/>
              </a:rPr>
              <a:t>:</a:t>
            </a:r>
          </a:p>
          <a:p>
            <a:pPr>
              <a:lnSpc>
                <a:spcPct val="150000"/>
              </a:lnSpc>
            </a:pPr>
            <a:r>
              <a:rPr lang="en-US" sz="1800" dirty="0">
                <a:latin typeface="Times New Roman" panose="02020603050405020304" pitchFamily="18" charset="0"/>
                <a:cs typeface="Times New Roman" panose="02020603050405020304" pitchFamily="18" charset="0"/>
              </a:rPr>
              <a:t>Apply cascade object detection to detect facial features associated with drowsiness, such as eyes and facial expressions.</a:t>
            </a:r>
          </a:p>
          <a:p>
            <a:pPr>
              <a:lnSpc>
                <a:spcPct val="150000"/>
              </a:lnSpc>
            </a:pPr>
            <a:r>
              <a:rPr lang="en-US" sz="1800" dirty="0">
                <a:latin typeface="Times New Roman" panose="02020603050405020304" pitchFamily="18" charset="0"/>
                <a:cs typeface="Times New Roman" panose="02020603050405020304" pitchFamily="18" charset="0"/>
              </a:rPr>
              <a:t>Extract regions of interest (ROIs) containing the detected facial features.</a:t>
            </a:r>
          </a:p>
          <a:p>
            <a:endParaRPr lang="en-US" dirty="0"/>
          </a:p>
        </p:txBody>
      </p:sp>
    </p:spTree>
    <p:extLst>
      <p:ext uri="{BB962C8B-B14F-4D97-AF65-F5344CB8AC3E}">
        <p14:creationId xmlns:p14="http://schemas.microsoft.com/office/powerpoint/2010/main" val="2746773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9DDA-C1A5-D696-3CBB-35AAFCD9A6DF}"/>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SCREEN SHOTS</a:t>
            </a:r>
          </a:p>
        </p:txBody>
      </p:sp>
      <p:pic>
        <p:nvPicPr>
          <p:cNvPr id="5" name="Content Placeholder 4">
            <a:extLst>
              <a:ext uri="{FF2B5EF4-FFF2-40B4-BE49-F238E27FC236}">
                <a16:creationId xmlns:a16="http://schemas.microsoft.com/office/drawing/2014/main" id="{FD06472C-258B-D7FD-AE06-2024DEDF1D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Tree>
    <p:extLst>
      <p:ext uri="{BB962C8B-B14F-4D97-AF65-F5344CB8AC3E}">
        <p14:creationId xmlns:p14="http://schemas.microsoft.com/office/powerpoint/2010/main" val="880547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7472-F666-FE23-D611-D9A90A61E94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SCREEN SHOTS</a:t>
            </a:r>
            <a:endParaRPr lang="en-US" dirty="0"/>
          </a:p>
        </p:txBody>
      </p:sp>
      <p:pic>
        <p:nvPicPr>
          <p:cNvPr id="5" name="Content Placeholder 4">
            <a:extLst>
              <a:ext uri="{FF2B5EF4-FFF2-40B4-BE49-F238E27FC236}">
                <a16:creationId xmlns:a16="http://schemas.microsoft.com/office/drawing/2014/main" id="{25C10926-C771-1FC2-AF69-CD4E974635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Tree>
    <p:extLst>
      <p:ext uri="{BB962C8B-B14F-4D97-AF65-F5344CB8AC3E}">
        <p14:creationId xmlns:p14="http://schemas.microsoft.com/office/powerpoint/2010/main" val="2774708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CD0F-326A-47E2-86CD-76FA90A406F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SCREEN SHOTS</a:t>
            </a:r>
            <a:endParaRPr lang="en-IN" dirty="0"/>
          </a:p>
        </p:txBody>
      </p:sp>
      <p:pic>
        <p:nvPicPr>
          <p:cNvPr id="9" name="Content Placeholder 8">
            <a:extLst>
              <a:ext uri="{FF2B5EF4-FFF2-40B4-BE49-F238E27FC236}">
                <a16:creationId xmlns:a16="http://schemas.microsoft.com/office/drawing/2014/main" id="{548651DE-CE31-4416-8FBB-E71B253B54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3912795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itchFamily="18" charset="0"/>
                <a:cs typeface="Times New Roman" pitchFamily="18" charset="0"/>
              </a:rPr>
              <a:t>SUMMARY</a:t>
            </a:r>
          </a:p>
        </p:txBody>
      </p:sp>
      <p:sp>
        <p:nvSpPr>
          <p:cNvPr id="3" name="Content Placeholder 2"/>
          <p:cNvSpPr>
            <a:spLocks noGrp="1"/>
          </p:cNvSpPr>
          <p:nvPr>
            <p:ph idx="1"/>
          </p:nvPr>
        </p:nvSpPr>
        <p:spPr/>
        <p:txBody>
          <a:bodyPr>
            <a:normAutofit/>
          </a:bodyPr>
          <a:lstStyle/>
          <a:p>
            <a:pPr algn="just">
              <a:lnSpc>
                <a:spcPct val="160000"/>
              </a:lnSpc>
            </a:pPr>
            <a:r>
              <a:rPr lang="en-IN" sz="1800" dirty="0">
                <a:latin typeface="Times New Roman" pitchFamily="18" charset="0"/>
                <a:cs typeface="Times New Roman" pitchFamily="18" charset="0"/>
              </a:rPr>
              <a:t>According to the report 2020 based on the road accidents in India presented by Ministry of Road Transport &amp; Highway, disclose that 4, 77,044 accidents took place in states as well as in Union Territories.</a:t>
            </a:r>
          </a:p>
          <a:p>
            <a:pPr algn="just">
              <a:lnSpc>
                <a:spcPct val="160000"/>
              </a:lnSpc>
            </a:pPr>
            <a:r>
              <a:rPr lang="en-US" sz="1800" dirty="0">
                <a:latin typeface="Times New Roman" pitchFamily="18" charset="0"/>
                <a:cs typeface="Times New Roman" pitchFamily="18" charset="0"/>
              </a:rPr>
              <a:t>The proposed method predict Drowsiness based on machine learning and cascade objection detection. </a:t>
            </a:r>
          </a:p>
          <a:p>
            <a:pPr algn="just">
              <a:lnSpc>
                <a:spcPct val="160000"/>
              </a:lnSpc>
            </a:pPr>
            <a:r>
              <a:rPr lang="en-US" sz="1800" dirty="0">
                <a:latin typeface="Times New Roman" pitchFamily="18" charset="0"/>
                <a:cs typeface="Times New Roman" pitchFamily="18" charset="0"/>
              </a:rPr>
              <a:t>The Proposed method, achieves higher accuracy along with low operation time. </a:t>
            </a:r>
            <a:endParaRPr lang="en-IN" sz="18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350A-F54C-72D4-1128-E1C7034016C0}"/>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E0A49E59-7DA0-F60E-BACA-BBAB4279621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Providing owners with weekly reports on drivers' behavior, including images of when they feel drowsy and the times they feel drowsy, is a proactive approach to ensuring road safety.</a:t>
            </a:r>
          </a:p>
          <a:p>
            <a:r>
              <a:rPr lang="en-US" sz="2400" dirty="0">
                <a:latin typeface="Times New Roman" panose="02020603050405020304" pitchFamily="18" charset="0"/>
                <a:cs typeface="Times New Roman" panose="02020603050405020304" pitchFamily="18" charset="0"/>
              </a:rPr>
              <a:t> Analyzing this data can help improve driver performance and prevent potential accidents caused by drowsiness. It's a smart move towards better safety and efficiency.</a:t>
            </a:r>
          </a:p>
        </p:txBody>
      </p:sp>
    </p:spTree>
    <p:extLst>
      <p:ext uri="{BB962C8B-B14F-4D97-AF65-F5344CB8AC3E}">
        <p14:creationId xmlns:p14="http://schemas.microsoft.com/office/powerpoint/2010/main" val="511230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a:bodyPr>
          <a:lstStyle/>
          <a:p>
            <a:r>
              <a:rPr lang="en-US" b="1" dirty="0">
                <a:latin typeface="Times New Roman" pitchFamily="18" charset="0"/>
                <a:cs typeface="Times New Roman" pitchFamily="18" charset="0"/>
              </a:rPr>
              <a:t>REFERENCE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692696"/>
            <a:ext cx="8229600" cy="6165304"/>
          </a:xfrm>
        </p:spPr>
        <p:txBody>
          <a:bodyPr>
            <a:noAutofit/>
          </a:bodyPr>
          <a:lstStyle/>
          <a:p>
            <a:pPr algn="just">
              <a:buNone/>
            </a:pPr>
            <a:r>
              <a:rPr lang="en-IN" sz="1800" dirty="0">
                <a:latin typeface="Times New Roman" pitchFamily="18" charset="0"/>
                <a:cs typeface="Times New Roman" pitchFamily="18" charset="0"/>
              </a:rPr>
              <a:t>[1] </a:t>
            </a:r>
            <a:r>
              <a:rPr lang="en-IN" sz="1800" dirty="0" err="1">
                <a:latin typeface="Times New Roman" pitchFamily="18" charset="0"/>
                <a:cs typeface="Times New Roman" pitchFamily="18" charset="0"/>
              </a:rPr>
              <a:t>Arju</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Md</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Ashfakur</a:t>
            </a:r>
            <a:r>
              <a:rPr lang="en-IN" sz="1800" dirty="0">
                <a:latin typeface="Times New Roman" pitchFamily="18" charset="0"/>
                <a:cs typeface="Times New Roman" pitchFamily="18" charset="0"/>
              </a:rPr>
              <a:t> Rahman, et al. "A Framework for Detecting Driver Drowsiness Based on Eye Blinking Rate and Hand Gripping Pressure." Proceedings of International Joint Conference on Computational Intelligence. Springer, Singapore, (2020).</a:t>
            </a:r>
          </a:p>
          <a:p>
            <a:pPr algn="just">
              <a:buNone/>
            </a:pPr>
            <a:endParaRPr lang="en-IN" sz="1800" dirty="0">
              <a:latin typeface="Times New Roman" pitchFamily="18" charset="0"/>
              <a:cs typeface="Times New Roman" pitchFamily="18" charset="0"/>
            </a:endParaRPr>
          </a:p>
          <a:p>
            <a:pPr algn="just">
              <a:buNone/>
            </a:pPr>
            <a:r>
              <a:rPr lang="en-IN" sz="1800" dirty="0">
                <a:latin typeface="Times New Roman" pitchFamily="18" charset="0"/>
                <a:cs typeface="Times New Roman" pitchFamily="18" charset="0"/>
              </a:rPr>
              <a:t>[2] Anitha, J., G. Mani, and K. Venkata Rao. "Driver drowsiness detection using viola </a:t>
            </a:r>
            <a:r>
              <a:rPr lang="en-IN" sz="1800" dirty="0" err="1">
                <a:latin typeface="Times New Roman" pitchFamily="18" charset="0"/>
                <a:cs typeface="Times New Roman" pitchFamily="18" charset="0"/>
              </a:rPr>
              <a:t>jones</a:t>
            </a:r>
            <a:r>
              <a:rPr lang="en-IN" sz="1800" dirty="0">
                <a:latin typeface="Times New Roman" pitchFamily="18" charset="0"/>
                <a:cs typeface="Times New Roman" pitchFamily="18" charset="0"/>
              </a:rPr>
              <a:t> algorithm." Smart Intelligent Computing and Applications. Springer, Singapore, (2020). 583-592.</a:t>
            </a:r>
          </a:p>
          <a:p>
            <a:pPr algn="just">
              <a:buNone/>
            </a:pPr>
            <a:endParaRPr lang="en-IN" sz="1800" dirty="0">
              <a:latin typeface="Times New Roman" pitchFamily="18" charset="0"/>
              <a:cs typeface="Times New Roman" pitchFamily="18" charset="0"/>
            </a:endParaRPr>
          </a:p>
          <a:p>
            <a:pPr algn="just">
              <a:buNone/>
            </a:pPr>
            <a:r>
              <a:rPr lang="en-IN" sz="1800" dirty="0">
                <a:latin typeface="Times New Roman" pitchFamily="18" charset="0"/>
                <a:cs typeface="Times New Roman" pitchFamily="18" charset="0"/>
              </a:rPr>
              <a:t>[3] </a:t>
            </a:r>
            <a:r>
              <a:rPr lang="en-IN" sz="1800" dirty="0" err="1">
                <a:latin typeface="Times New Roman" pitchFamily="18" charset="0"/>
                <a:cs typeface="Times New Roman" pitchFamily="18" charset="0"/>
              </a:rPr>
              <a:t>Dreißig</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Mariella</a:t>
            </a:r>
            <a:r>
              <a:rPr lang="en-IN" sz="1800" dirty="0">
                <a:latin typeface="Times New Roman" pitchFamily="18" charset="0"/>
                <a:cs typeface="Times New Roman" pitchFamily="18" charset="0"/>
              </a:rPr>
              <a:t>, et al. "Driver Drowsiness Classification Based on Eye Blink and Head Movement Features Using the k-NN Algorithm." (2020) IEEE Symposium Series on Computational Intelligence (SSCI). IEEE, 2020</a:t>
            </a:r>
          </a:p>
          <a:p>
            <a:pPr algn="just">
              <a:buNone/>
            </a:pPr>
            <a:endParaRPr lang="en-IN" sz="1800" dirty="0">
              <a:latin typeface="Times New Roman" pitchFamily="18" charset="0"/>
              <a:cs typeface="Times New Roman" pitchFamily="18" charset="0"/>
            </a:endParaRPr>
          </a:p>
          <a:p>
            <a:pPr algn="just">
              <a:buNone/>
            </a:pPr>
            <a:r>
              <a:rPr lang="en-IN" sz="1800" dirty="0">
                <a:latin typeface="Times New Roman" pitchFamily="18" charset="0"/>
                <a:cs typeface="Times New Roman" pitchFamily="18" charset="0"/>
              </a:rPr>
              <a:t>[4] Fatima, </a:t>
            </a:r>
            <a:r>
              <a:rPr lang="en-IN" sz="1800" dirty="0" err="1">
                <a:latin typeface="Times New Roman" pitchFamily="18" charset="0"/>
                <a:cs typeface="Times New Roman" pitchFamily="18" charset="0"/>
              </a:rPr>
              <a:t>Bahjat</a:t>
            </a:r>
            <a:r>
              <a:rPr lang="en-IN" sz="1800" dirty="0">
                <a:latin typeface="Times New Roman" pitchFamily="18" charset="0"/>
                <a:cs typeface="Times New Roman" pitchFamily="18" charset="0"/>
              </a:rPr>
              <a:t>, et al. "Driver Fatigue Detection Using Viola Jones and Principal Component Analysis." Applied Artificial Intelligence 34.6 (2020): 456-483.</a:t>
            </a:r>
          </a:p>
          <a:p>
            <a:pPr algn="just">
              <a:buNone/>
            </a:pPr>
            <a:endParaRPr lang="en-IN" sz="1800" dirty="0">
              <a:latin typeface="Times New Roman" pitchFamily="18" charset="0"/>
              <a:cs typeface="Times New Roman" pitchFamily="18" charset="0"/>
            </a:endParaRPr>
          </a:p>
          <a:p>
            <a:pPr algn="just">
              <a:buNone/>
            </a:pPr>
            <a:r>
              <a:rPr lang="en-IN" sz="1800" dirty="0">
                <a:latin typeface="Times New Roman" pitchFamily="18" charset="0"/>
                <a:cs typeface="Times New Roman" pitchFamily="18" charset="0"/>
              </a:rPr>
              <a:t>[5] </a:t>
            </a:r>
            <a:r>
              <a:rPr lang="en-IN" sz="1800" dirty="0" err="1">
                <a:latin typeface="Times New Roman" pitchFamily="18" charset="0"/>
                <a:cs typeface="Times New Roman" pitchFamily="18" charset="0"/>
              </a:rPr>
              <a:t>Ghourabi</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Aicha</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Haythem</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Ghazouani</a:t>
            </a:r>
            <a:r>
              <a:rPr lang="en-IN" sz="1800" dirty="0">
                <a:latin typeface="Times New Roman" pitchFamily="18" charset="0"/>
                <a:cs typeface="Times New Roman" pitchFamily="18" charset="0"/>
              </a:rPr>
              <a:t>, and </a:t>
            </a:r>
            <a:r>
              <a:rPr lang="en-IN" sz="1800" dirty="0" err="1">
                <a:latin typeface="Times New Roman" pitchFamily="18" charset="0"/>
                <a:cs typeface="Times New Roman" pitchFamily="18" charset="0"/>
              </a:rPr>
              <a:t>Walid</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Barhoumi</a:t>
            </a:r>
            <a:r>
              <a:rPr lang="en-IN" sz="1800" dirty="0">
                <a:latin typeface="Times New Roman" pitchFamily="18" charset="0"/>
                <a:cs typeface="Times New Roman" pitchFamily="18" charset="0"/>
              </a:rPr>
              <a:t>. "Driver Drowsiness Detection Based on Joint Monitoring of Yawning, Blinking and Nodding." 2020 IEEE 16th International Conference on Intelligent Computer Communication and Processing (ICCP). IEEE, (2020).</a:t>
            </a:r>
          </a:p>
          <a:p>
            <a:pPr algn="just">
              <a:buNone/>
            </a:pPr>
            <a:endParaRPr lang="en-IN" sz="1800" dirty="0">
              <a:latin typeface="Times New Roman" pitchFamily="18" charset="0"/>
              <a:cs typeface="Times New Roman" pitchFamily="18" charset="0"/>
            </a:endParaRPr>
          </a:p>
          <a:p>
            <a:pPr algn="just">
              <a:buNone/>
            </a:pPr>
            <a:endParaRPr lang="en-IN" sz="18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4FB-9DAD-43D0-8168-47806E960DE2}"/>
              </a:ext>
            </a:extLst>
          </p:cNvPr>
          <p:cNvSpPr>
            <a:spLocks noGrp="1"/>
          </p:cNvSpPr>
          <p:nvPr>
            <p:ph type="title"/>
          </p:nvPr>
        </p:nvSpPr>
        <p:spPr>
          <a:xfrm>
            <a:off x="457200" y="274638"/>
            <a:ext cx="8229600" cy="6106690"/>
          </a:xfrm>
        </p:spPr>
        <p:txBody>
          <a:bodyPr>
            <a:normAutofit/>
          </a:bodyPr>
          <a:lstStyle/>
          <a:p>
            <a:r>
              <a:rPr lang="en-US" sz="48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34394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98" y="32048"/>
            <a:ext cx="8229600" cy="1082660"/>
          </a:xfrm>
        </p:spPr>
        <p:txBody>
          <a:bodyPr>
            <a:normAutofit/>
          </a:bodyPr>
          <a:lstStyle/>
          <a:p>
            <a:r>
              <a:rPr lang="en-US" b="1" dirty="0">
                <a:latin typeface="Times New Roman" pitchFamily="18" charset="0"/>
                <a:cs typeface="Times New Roman" pitchFamily="18" charset="0"/>
              </a:rPr>
              <a:t>INTRODUCTION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539552" y="1300133"/>
            <a:ext cx="8131299" cy="5153203"/>
          </a:xfrm>
        </p:spPr>
        <p:txBody>
          <a:bodyPr>
            <a:noAutofit/>
          </a:bodyPr>
          <a:lstStyle/>
          <a:p>
            <a:pPr algn="just"/>
            <a:r>
              <a:rPr lang="en-IN" sz="1600" dirty="0">
                <a:latin typeface="Times New Roman" pitchFamily="18" charset="0"/>
                <a:cs typeface="Times New Roman" pitchFamily="18" charset="0"/>
              </a:rPr>
              <a:t>The word “Drowsy” looks very simple but it becomes more crucial in the condition when someone involves in performing jobs where deep concentration is an important factor like working in chemical factory or driving a heavy vehicle etc.</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According to the report 2018 based on the road accidents in India presented by Ministry of Road Transport &amp; Highway, disclose that 4, 67,044 accidents took place in states as well as in Union Territories.</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Deep YOLO have shown great promise in driver drowsiness detection due to their ability to learn and extract features from complex visual data. </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However, the accuracy of individual YOLO models can be limited due to overfitting, noise in the data, and other factors.</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Further, the analysis of this report shows that 78% road crashes out of total were caused due driver’s inattention. Therefore, there is a need to develop a model that could avoid such a destructive road crashes and save the precious lives of mankind. Here, our proposed work satisfies these requirements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81BB-0EE6-4C22-82EA-B8A2E1725689}"/>
              </a:ext>
            </a:extLst>
          </p:cNvPr>
          <p:cNvSpPr>
            <a:spLocks noGrp="1"/>
          </p:cNvSpPr>
          <p:nvPr>
            <p:ph type="title"/>
          </p:nvPr>
        </p:nvSpPr>
        <p:spPr>
          <a:xfrm>
            <a:off x="457200" y="-68535"/>
            <a:ext cx="8229600" cy="1143000"/>
          </a:xfrm>
        </p:spPr>
        <p:txBody>
          <a:bodyPr/>
          <a:lstStyle/>
          <a:p>
            <a:r>
              <a:rPr lang="en-US"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7FCEA04-BA53-4EA5-B4AA-FCFB0FE5AEFC}"/>
              </a:ext>
            </a:extLst>
          </p:cNvPr>
          <p:cNvSpPr>
            <a:spLocks noGrp="1"/>
          </p:cNvSpPr>
          <p:nvPr>
            <p:ph idx="1"/>
          </p:nvPr>
        </p:nvSpPr>
        <p:spPr>
          <a:xfrm>
            <a:off x="539552" y="1196752"/>
            <a:ext cx="8147248" cy="5472608"/>
          </a:xfrm>
        </p:spPr>
        <p:txBody>
          <a:bodyPr>
            <a:normAutofit fontScale="92500" lnSpcReduction="20000"/>
          </a:bodyPr>
          <a:lstStyle/>
          <a:p>
            <a:pPr algn="just">
              <a:lnSpc>
                <a:spcPct val="120000"/>
              </a:lnSpc>
            </a:pPr>
            <a:r>
              <a:rPr lang="en-US" sz="1700" dirty="0">
                <a:latin typeface="Times New Roman" panose="02020603050405020304" pitchFamily="18" charset="0"/>
                <a:cs typeface="Times New Roman" panose="02020603050405020304" pitchFamily="18" charset="0"/>
              </a:rPr>
              <a:t>Drowsy driving is a significant cause of accidents worldwide, leading to fatalities and injuries. Traditional methods of detecting drowsiness in drivers often rely on manual observations or simple sensors, which may not be reliable or timely enough to prevent accidents. To address this issue, there is a growing interest in developing real-time drowsiness detection systems using advanced computer vision techniques.</a:t>
            </a:r>
          </a:p>
          <a:p>
            <a:pPr algn="just">
              <a:lnSpc>
                <a:spcPct val="120000"/>
              </a:lnSpc>
            </a:pPr>
            <a:endParaRPr lang="en-US" sz="1700" dirty="0">
              <a:latin typeface="Times New Roman" panose="02020603050405020304" pitchFamily="18" charset="0"/>
              <a:cs typeface="Times New Roman" panose="02020603050405020304" pitchFamily="18" charset="0"/>
            </a:endParaRPr>
          </a:p>
          <a:p>
            <a:pPr algn="just">
              <a:lnSpc>
                <a:spcPct val="120000"/>
              </a:lnSpc>
            </a:pPr>
            <a:r>
              <a:rPr lang="en-US" sz="1700" dirty="0">
                <a:latin typeface="Times New Roman" panose="02020603050405020304" pitchFamily="18" charset="0"/>
                <a:cs typeface="Times New Roman" panose="02020603050405020304" pitchFamily="18" charset="0"/>
              </a:rPr>
              <a:t>The goal of this project is to develop a robust real-time drowsiness detection system that can accurately identify signs of drowsiness in drivers and alert them to take necessary actions to prevent accidents. This system will utilize two key techniques: Cascade Object Detection and the YOLO (You Only Look Once) algorithm.</a:t>
            </a:r>
          </a:p>
          <a:p>
            <a:pPr algn="just">
              <a:lnSpc>
                <a:spcPct val="120000"/>
              </a:lnSpc>
            </a:pPr>
            <a:endParaRPr lang="en-US" sz="1700" dirty="0">
              <a:latin typeface="Times New Roman" panose="02020603050405020304" pitchFamily="18" charset="0"/>
              <a:cs typeface="Times New Roman" panose="02020603050405020304" pitchFamily="18" charset="0"/>
            </a:endParaRPr>
          </a:p>
          <a:p>
            <a:pPr algn="just">
              <a:lnSpc>
                <a:spcPct val="120000"/>
              </a:lnSpc>
            </a:pPr>
            <a:r>
              <a:rPr lang="en-US" sz="1700" dirty="0">
                <a:latin typeface="Times New Roman" panose="02020603050405020304" pitchFamily="18" charset="0"/>
                <a:cs typeface="Times New Roman" panose="02020603050405020304" pitchFamily="18" charset="0"/>
              </a:rPr>
              <a:t>The Cascade Object Detection technique is widely used for its efficiency in detecting objects in images. By training a cascade classifier on a dataset of images containing various facial expressions and eye states, the system will be able to recognize specific patterns associated with drowsiness, such as drooping eyelids or closed eyes.</a:t>
            </a:r>
          </a:p>
          <a:p>
            <a:pPr algn="just">
              <a:lnSpc>
                <a:spcPct val="120000"/>
              </a:lnSpc>
            </a:pPr>
            <a:endParaRPr lang="en-US" sz="1700" dirty="0">
              <a:latin typeface="Times New Roman" panose="02020603050405020304" pitchFamily="18" charset="0"/>
              <a:cs typeface="Times New Roman" panose="02020603050405020304" pitchFamily="18" charset="0"/>
            </a:endParaRPr>
          </a:p>
          <a:p>
            <a:pPr algn="just">
              <a:lnSpc>
                <a:spcPct val="120000"/>
              </a:lnSpc>
            </a:pPr>
            <a:r>
              <a:rPr lang="en-US" sz="1700" dirty="0">
                <a:latin typeface="Times New Roman" panose="02020603050405020304" pitchFamily="18" charset="0"/>
                <a:cs typeface="Times New Roman" panose="02020603050405020304" pitchFamily="18" charset="0"/>
              </a:rPr>
              <a:t>Additionally, the YOLO algorithm, known for its speed and accuracy in object detection tasks, will be employed to further enhance the system's performance. YOLO's ability to detect objects in real-time with high precision will enable the system to quickly identify signs of drowsiness as they occur, allowing for immediate intervention.</a:t>
            </a:r>
          </a:p>
          <a:p>
            <a:endParaRPr lang="en-US" dirty="0"/>
          </a:p>
        </p:txBody>
      </p:sp>
    </p:spTree>
    <p:extLst>
      <p:ext uri="{BB962C8B-B14F-4D97-AF65-F5344CB8AC3E}">
        <p14:creationId xmlns:p14="http://schemas.microsoft.com/office/powerpoint/2010/main" val="2478100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60"/>
            <a:ext cx="8229600" cy="818952"/>
          </a:xfrm>
        </p:spPr>
        <p:txBody>
          <a:bodyPr/>
          <a:lstStyle/>
          <a:p>
            <a:r>
              <a:rPr lang="en-US" b="1" dirty="0">
                <a:latin typeface="Times New Roman" pitchFamily="18" charset="0"/>
                <a:cs typeface="Times New Roman" pitchFamily="18" charset="0"/>
              </a:rPr>
              <a:t>OBJECTIVE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51608"/>
            <a:ext cx="8229600" cy="5688632"/>
          </a:xfrm>
        </p:spPr>
        <p:txBody>
          <a:bodyPr>
            <a:normAutofit fontScale="55000" lnSpcReduction="20000"/>
          </a:bodyPr>
          <a:lstStyle/>
          <a:p>
            <a:pPr algn="just">
              <a:lnSpc>
                <a:spcPct val="150000"/>
              </a:lnSpc>
            </a:pPr>
            <a:r>
              <a:rPr lang="en-IN" dirty="0">
                <a:latin typeface="Times New Roman" panose="02020603050405020304" pitchFamily="18" charset="0"/>
                <a:cs typeface="Times New Roman" pitchFamily="18" charset="0"/>
              </a:rPr>
              <a:t>The objective of this paper is to propose a deep YOLO models-based ensemble approach for driver drowsiness detection. </a:t>
            </a:r>
          </a:p>
          <a:p>
            <a:pPr algn="just">
              <a:lnSpc>
                <a:spcPct val="150000"/>
              </a:lnSpc>
            </a:pPr>
            <a:r>
              <a:rPr lang="en-IN" dirty="0">
                <a:latin typeface="Times New Roman" panose="02020603050405020304" pitchFamily="18" charset="0"/>
                <a:cs typeface="Times New Roman" pitchFamily="18" charset="0"/>
              </a:rPr>
              <a:t>The proposed approach aims to improve the accuracy of driver drowsiness detection by combining multiple YOLO models that are trained on different subsets of the data.</a:t>
            </a:r>
          </a:p>
          <a:p>
            <a:pPr algn="just">
              <a:lnSpc>
                <a:spcPct val="150000"/>
              </a:lnSpc>
            </a:pPr>
            <a:r>
              <a:rPr lang="en-IN" dirty="0">
                <a:latin typeface="Times New Roman" panose="02020603050405020304" pitchFamily="18" charset="0"/>
                <a:cs typeface="Times New Roman" pitchFamily="18" charset="0"/>
              </a:rPr>
              <a:t> The ensemble approach is designed to reduce the effects of noise and overfitting and increase the diversity of features learned by different models.</a:t>
            </a:r>
          </a:p>
          <a:p>
            <a:pPr algn="just">
              <a:lnSpc>
                <a:spcPct val="150000"/>
              </a:lnSpc>
            </a:pPr>
            <a:r>
              <a:rPr lang="en-IN" dirty="0">
                <a:latin typeface="Times New Roman" panose="02020603050405020304" pitchFamily="18" charset="0"/>
                <a:cs typeface="Times New Roman" pitchFamily="18" charset="0"/>
              </a:rPr>
              <a:t>To describe the proposed deep YOLO models-based ensemble approach for driver drowsiness detection. </a:t>
            </a:r>
          </a:p>
          <a:p>
            <a:pPr algn="just">
              <a:lnSpc>
                <a:spcPct val="150000"/>
              </a:lnSpc>
            </a:pPr>
            <a:r>
              <a:rPr lang="en-IN" dirty="0">
                <a:latin typeface="Times New Roman" panose="02020603050405020304" pitchFamily="18" charset="0"/>
                <a:cs typeface="Times New Roman" pitchFamily="18" charset="0"/>
              </a:rPr>
              <a:t>To evaluate the performance of the proposed approach on a public dataset of driver drowsiness videos. To compare the performance of the proposed approach with individual YOLO models. To demonstrate the effectiveness of the ensemble approach in improving the accuracy of driver drowsiness detection.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US"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57295"/>
            <a:ext cx="8229600" cy="5500702"/>
          </a:xfrm>
        </p:spPr>
        <p:txBody>
          <a:bodyPr>
            <a:noAutofit/>
          </a:bodyPr>
          <a:lstStyle/>
          <a:p>
            <a:pPr marL="0" indent="0" algn="just">
              <a:lnSpc>
                <a:spcPct val="150000"/>
              </a:lnSpc>
              <a:buNone/>
            </a:pPr>
            <a:r>
              <a:rPr lang="en-IN" sz="1800" dirty="0">
                <a:latin typeface="Times New Roman" pitchFamily="18" charset="0"/>
                <a:cs typeface="Times New Roman" pitchFamily="18" charset="0"/>
              </a:rPr>
              <a:t>This proposed work has established drowsy detection as well as accident avoidance system based on the eye blink duration. Here, first the open and close state of eye are detected based on the eye aspect ratio (EAR). Further, the blink duration or count during the changes of eye state from open to close are analyzed. Driver drowsiness is one of the leading causes of road accidents globally, and early detection of drowsiness can help prevent accidents. In recent years , YOLO have been successfully used for driver drowsiness detection. However, the accuracy of individual YOLO models can be limited due to overfitting, noise in the data, and other </a:t>
            </a:r>
            <a:r>
              <a:rPr lang="en-IN" sz="1800" dirty="0" err="1">
                <a:latin typeface="Times New Roman" pitchFamily="18" charset="0"/>
                <a:cs typeface="Times New Roman" pitchFamily="18" charset="0"/>
              </a:rPr>
              <a:t>factors.Then</a:t>
            </a:r>
            <a:r>
              <a:rPr lang="en-IN" sz="1800" dirty="0">
                <a:latin typeface="Times New Roman" pitchFamily="18" charset="0"/>
                <a:cs typeface="Times New Roman" pitchFamily="18" charset="0"/>
              </a:rPr>
              <a:t>, it identifies the state of drowsiness, when blink duration becomes more than a certain limits and sends the alert message to the driver through the alarm. </a:t>
            </a:r>
          </a:p>
          <a:p>
            <a:pPr marL="0" indent="0" algn="just">
              <a:lnSpc>
                <a:spcPct val="150000"/>
              </a:lnSpc>
              <a:buNone/>
            </a:pPr>
            <a:r>
              <a:rPr lang="en-IN" sz="1800" dirty="0">
                <a:latin typeface="Times New Roman" pitchFamily="18" charset="0"/>
                <a:cs typeface="Times New Roman" pitchFamily="18" charset="0"/>
              </a:rPr>
              <a:t>Our developed system has shown the accuracy of 92.5% approx on yawning dataset.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b="1" dirty="0">
                <a:latin typeface="Times New Roman" pitchFamily="18" charset="0"/>
                <a:cs typeface="Times New Roman" pitchFamily="18" charset="0"/>
              </a:rPr>
              <a:t>LITERATURE SURVEY</a:t>
            </a:r>
            <a:endParaRPr lang="en-IN"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57158" y="1142984"/>
          <a:ext cx="8358245" cy="5065647"/>
        </p:xfrm>
        <a:graphic>
          <a:graphicData uri="http://schemas.openxmlformats.org/drawingml/2006/table">
            <a:tbl>
              <a:tblPr firstRow="1" bandRow="1">
                <a:tableStyleId>{5C22544A-7EE6-4342-B048-85BDC9FD1C3A}</a:tableStyleId>
              </a:tblPr>
              <a:tblGrid>
                <a:gridCol w="1671649">
                  <a:extLst>
                    <a:ext uri="{9D8B030D-6E8A-4147-A177-3AD203B41FA5}">
                      <a16:colId xmlns:a16="http://schemas.microsoft.com/office/drawing/2014/main" val="20000"/>
                    </a:ext>
                  </a:extLst>
                </a:gridCol>
                <a:gridCol w="1671649">
                  <a:extLst>
                    <a:ext uri="{9D8B030D-6E8A-4147-A177-3AD203B41FA5}">
                      <a16:colId xmlns:a16="http://schemas.microsoft.com/office/drawing/2014/main" val="20001"/>
                    </a:ext>
                  </a:extLst>
                </a:gridCol>
                <a:gridCol w="1671649">
                  <a:extLst>
                    <a:ext uri="{9D8B030D-6E8A-4147-A177-3AD203B41FA5}">
                      <a16:colId xmlns:a16="http://schemas.microsoft.com/office/drawing/2014/main" val="20002"/>
                    </a:ext>
                  </a:extLst>
                </a:gridCol>
                <a:gridCol w="1671649">
                  <a:extLst>
                    <a:ext uri="{9D8B030D-6E8A-4147-A177-3AD203B41FA5}">
                      <a16:colId xmlns:a16="http://schemas.microsoft.com/office/drawing/2014/main" val="20003"/>
                    </a:ext>
                  </a:extLst>
                </a:gridCol>
                <a:gridCol w="1671649">
                  <a:extLst>
                    <a:ext uri="{9D8B030D-6E8A-4147-A177-3AD203B41FA5}">
                      <a16:colId xmlns:a16="http://schemas.microsoft.com/office/drawing/2014/main" val="20004"/>
                    </a:ext>
                  </a:extLst>
                </a:gridCol>
              </a:tblGrid>
              <a:tr h="642942">
                <a:tc>
                  <a:txBody>
                    <a:bodyPr/>
                    <a:lstStyle/>
                    <a:p>
                      <a:pPr algn="ctr"/>
                      <a:r>
                        <a:rPr lang="en-US" dirty="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AUTHOR &amp; YEAR</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METHOD</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MERITS</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DEMERITS</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268025">
                <a:tc>
                  <a:txBody>
                    <a:bodyPr/>
                    <a:lstStyle/>
                    <a:p>
                      <a:r>
                        <a:rPr lang="en-IN" sz="1500" dirty="0">
                          <a:latin typeface="Times New Roman" pitchFamily="18" charset="0"/>
                          <a:cs typeface="Times New Roman" pitchFamily="18" charset="0"/>
                        </a:rPr>
                        <a:t>A Framework for Detecting Driver Drowsiness Based on Eye Blinking Rate and Hand Gripping Pressure</a:t>
                      </a:r>
                    </a:p>
                  </a:txBody>
                  <a:tcPr/>
                </a:tc>
                <a:tc>
                  <a:txBody>
                    <a:bodyPr/>
                    <a:lstStyle/>
                    <a:p>
                      <a:r>
                        <a:rPr lang="en-IN" sz="1600" dirty="0" err="1">
                          <a:latin typeface="Times New Roman" pitchFamily="18" charset="0"/>
                          <a:cs typeface="Times New Roman" pitchFamily="18" charset="0"/>
                        </a:rPr>
                        <a:t>Arju</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Md</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Ashfakur</a:t>
                      </a:r>
                      <a:r>
                        <a:rPr lang="en-IN" sz="1600" dirty="0">
                          <a:latin typeface="Times New Roman" pitchFamily="18" charset="0"/>
                          <a:cs typeface="Times New Roman" pitchFamily="18" charset="0"/>
                        </a:rPr>
                        <a:t> Rahman, et al. </a:t>
                      </a:r>
                    </a:p>
                    <a:p>
                      <a:r>
                        <a:rPr lang="en-US" sz="1600" dirty="0">
                          <a:latin typeface="Times New Roman" pitchFamily="18" charset="0"/>
                          <a:cs typeface="Times New Roman" pitchFamily="18" charset="0"/>
                        </a:rPr>
                        <a:t>2020</a:t>
                      </a:r>
                      <a:endParaRPr lang="en-IN" sz="1500" dirty="0">
                        <a:latin typeface="Times New Roman" pitchFamily="18" charset="0"/>
                        <a:cs typeface="Times New Roman" pitchFamily="18" charset="0"/>
                      </a:endParaRPr>
                    </a:p>
                  </a:txBody>
                  <a:tcPr/>
                </a:tc>
                <a:tc>
                  <a:txBody>
                    <a:bodyPr/>
                    <a:lstStyle/>
                    <a:p>
                      <a:r>
                        <a:rPr lang="en-IN" sz="1500" dirty="0">
                          <a:latin typeface="Times New Roman" pitchFamily="18" charset="0"/>
                          <a:cs typeface="Times New Roman" pitchFamily="18" charset="0"/>
                        </a:rPr>
                        <a:t>Haar Cascade Classifier</a:t>
                      </a:r>
                    </a:p>
                  </a:txBody>
                  <a:tcPr/>
                </a:tc>
                <a:tc>
                  <a:txBody>
                    <a:bodyPr/>
                    <a:lstStyle/>
                    <a:p>
                      <a:r>
                        <a:rPr lang="en-US" sz="1500" dirty="0">
                          <a:latin typeface="Times New Roman" pitchFamily="18" charset="0"/>
                          <a:cs typeface="Times New Roman" pitchFamily="18" charset="0"/>
                        </a:rPr>
                        <a:t>More accuracy </a:t>
                      </a:r>
                      <a:endParaRPr lang="en-IN" sz="1500" dirty="0">
                        <a:latin typeface="Times New Roman" pitchFamily="18" charset="0"/>
                        <a:cs typeface="Times New Roman" pitchFamily="18" charset="0"/>
                      </a:endParaRPr>
                    </a:p>
                  </a:txBody>
                  <a:tcPr/>
                </a:tc>
                <a:tc>
                  <a:txBody>
                    <a:bodyPr/>
                    <a:lstStyle/>
                    <a:p>
                      <a:r>
                        <a:rPr lang="en-US" sz="1500" dirty="0">
                          <a:latin typeface="Times New Roman" pitchFamily="18" charset="0"/>
                          <a:cs typeface="Times New Roman" pitchFamily="18" charset="0"/>
                        </a:rPr>
                        <a:t>Need no decrease complexity of the model. </a:t>
                      </a:r>
                      <a:endParaRPr lang="en-IN" sz="15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268025">
                <a:tc>
                  <a:txBody>
                    <a:bodyPr/>
                    <a:lstStyle/>
                    <a:p>
                      <a:r>
                        <a:rPr lang="en-IN" sz="1500" dirty="0">
                          <a:latin typeface="Times New Roman" pitchFamily="18" charset="0"/>
                          <a:cs typeface="Times New Roman" pitchFamily="18" charset="0"/>
                        </a:rPr>
                        <a:t>Detection of drowsy eyes using viola </a:t>
                      </a:r>
                      <a:r>
                        <a:rPr lang="en-IN" sz="1500" dirty="0" err="1">
                          <a:latin typeface="Times New Roman" pitchFamily="18" charset="0"/>
                          <a:cs typeface="Times New Roman" pitchFamily="18" charset="0"/>
                        </a:rPr>
                        <a:t>jones</a:t>
                      </a:r>
                      <a:r>
                        <a:rPr lang="en-IN" sz="1500" dirty="0">
                          <a:latin typeface="Times New Roman" pitchFamily="18" charset="0"/>
                          <a:cs typeface="Times New Roman" pitchFamily="18" charset="0"/>
                        </a:rPr>
                        <a:t> face detection algorithm</a:t>
                      </a:r>
                    </a:p>
                  </a:txBody>
                  <a:tcPr/>
                </a:tc>
                <a:tc>
                  <a:txBody>
                    <a:bodyPr/>
                    <a:lstStyle/>
                    <a:p>
                      <a:r>
                        <a:rPr lang="en-IN" sz="1500" dirty="0" err="1">
                          <a:latin typeface="Times New Roman" pitchFamily="18" charset="0"/>
                          <a:cs typeface="Times New Roman" pitchFamily="18" charset="0"/>
                        </a:rPr>
                        <a:t>M.Kusuma</a:t>
                      </a:r>
                      <a:r>
                        <a:rPr lang="en-IN" sz="1500" dirty="0">
                          <a:latin typeface="Times New Roman" pitchFamily="18" charset="0"/>
                          <a:cs typeface="Times New Roman" pitchFamily="18" charset="0"/>
                        </a:rPr>
                        <a:t> Sri, </a:t>
                      </a:r>
                      <a:r>
                        <a:rPr lang="en-IN" sz="1500" dirty="0" err="1">
                          <a:latin typeface="Times New Roman" pitchFamily="18" charset="0"/>
                          <a:cs typeface="Times New Roman" pitchFamily="18" charset="0"/>
                        </a:rPr>
                        <a:t>P.Naga</a:t>
                      </a:r>
                      <a:r>
                        <a:rPr lang="en-IN" sz="1500" dirty="0">
                          <a:latin typeface="Times New Roman" pitchFamily="18" charset="0"/>
                          <a:cs typeface="Times New Roman" pitchFamily="18" charset="0"/>
                        </a:rPr>
                        <a:t> </a:t>
                      </a:r>
                      <a:r>
                        <a:rPr lang="en-IN" sz="1500" dirty="0" err="1">
                          <a:latin typeface="Times New Roman" pitchFamily="18" charset="0"/>
                          <a:cs typeface="Times New Roman" pitchFamily="18" charset="0"/>
                        </a:rPr>
                        <a:t>Divya</a:t>
                      </a:r>
                      <a:r>
                        <a:rPr lang="en-IN" sz="1500" dirty="0">
                          <a:latin typeface="Times New Roman" pitchFamily="18" charset="0"/>
                          <a:cs typeface="Times New Roman" pitchFamily="18" charset="0"/>
                        </a:rPr>
                        <a:t>, </a:t>
                      </a:r>
                      <a:r>
                        <a:rPr lang="en-IN" sz="1500" dirty="0" err="1">
                          <a:latin typeface="Times New Roman" pitchFamily="18" charset="0"/>
                          <a:cs typeface="Times New Roman" pitchFamily="18" charset="0"/>
                        </a:rPr>
                        <a:t>J.Vyshnavi</a:t>
                      </a:r>
                      <a:r>
                        <a:rPr lang="en-IN" sz="1500" dirty="0">
                          <a:latin typeface="Times New Roman" pitchFamily="18" charset="0"/>
                          <a:cs typeface="Times New Roman" pitchFamily="18" charset="0"/>
                        </a:rPr>
                        <a:t>, </a:t>
                      </a:r>
                      <a:r>
                        <a:rPr lang="en-IN" sz="1500" dirty="0" err="1">
                          <a:latin typeface="Times New Roman" pitchFamily="18" charset="0"/>
                          <a:cs typeface="Times New Roman" pitchFamily="18" charset="0"/>
                        </a:rPr>
                        <a:t>B.Tejaswini</a:t>
                      </a:r>
                      <a:endParaRPr lang="en-IN"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2020</a:t>
                      </a:r>
                      <a:endParaRPr lang="en-IN" sz="1500" dirty="0">
                        <a:latin typeface="Times New Roman" pitchFamily="18" charset="0"/>
                        <a:cs typeface="Times New Roman" pitchFamily="18" charset="0"/>
                      </a:endParaRPr>
                    </a:p>
                  </a:txBody>
                  <a:tcPr/>
                </a:tc>
                <a:tc>
                  <a:txBody>
                    <a:bodyPr/>
                    <a:lstStyle/>
                    <a:p>
                      <a:r>
                        <a:rPr lang="en-US" sz="1500" dirty="0">
                          <a:latin typeface="Times New Roman" pitchFamily="18" charset="0"/>
                          <a:cs typeface="Times New Roman" pitchFamily="18" charset="0"/>
                        </a:rPr>
                        <a:t>Cascaded objection detection.</a:t>
                      </a:r>
                      <a:r>
                        <a:rPr lang="en-US" sz="1500" baseline="0" dirty="0">
                          <a:latin typeface="Times New Roman" pitchFamily="18" charset="0"/>
                          <a:cs typeface="Times New Roman" pitchFamily="18" charset="0"/>
                        </a:rPr>
                        <a:t> </a:t>
                      </a:r>
                      <a:endParaRPr lang="en-IN" sz="1500" dirty="0">
                        <a:latin typeface="Times New Roman" pitchFamily="18" charset="0"/>
                        <a:cs typeface="Times New Roman" pitchFamily="18" charset="0"/>
                      </a:endParaRPr>
                    </a:p>
                  </a:txBody>
                  <a:tcPr/>
                </a:tc>
                <a:tc>
                  <a:txBody>
                    <a:bodyPr/>
                    <a:lstStyle/>
                    <a:p>
                      <a:r>
                        <a:rPr lang="en-US" sz="1500" dirty="0">
                          <a:latin typeface="Times New Roman" pitchFamily="18" charset="0"/>
                          <a:cs typeface="Times New Roman" pitchFamily="18" charset="0"/>
                        </a:rPr>
                        <a:t>Fast detection </a:t>
                      </a:r>
                      <a:endParaRPr lang="en-IN" sz="1500" dirty="0">
                        <a:latin typeface="Times New Roman" pitchFamily="18" charset="0"/>
                        <a:cs typeface="Times New Roman" pitchFamily="18" charset="0"/>
                      </a:endParaRPr>
                    </a:p>
                  </a:txBody>
                  <a:tcPr/>
                </a:tc>
                <a:tc>
                  <a:txBody>
                    <a:bodyPr/>
                    <a:lstStyle/>
                    <a:p>
                      <a:r>
                        <a:rPr lang="en-US" sz="1500" dirty="0">
                          <a:latin typeface="Times New Roman" pitchFamily="18" charset="0"/>
                          <a:cs typeface="Times New Roman" pitchFamily="18" charset="0"/>
                        </a:rPr>
                        <a:t>Accuracy of the model is low</a:t>
                      </a:r>
                      <a:endParaRPr lang="en-IN" sz="15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268025">
                <a:tc>
                  <a:txBody>
                    <a:bodyPr/>
                    <a:lstStyle/>
                    <a:p>
                      <a:r>
                        <a:rPr lang="en-IN" sz="1500" dirty="0">
                          <a:latin typeface="Times New Roman" pitchFamily="18" charset="0"/>
                          <a:cs typeface="Times New Roman" pitchFamily="18" charset="0"/>
                        </a:rPr>
                        <a:t>Driver Drowsiness Classification Based on Eye Blink and Head Movement Features Using the k-NN Algorithm</a:t>
                      </a:r>
                    </a:p>
                  </a:txBody>
                  <a:tcPr/>
                </a:tc>
                <a:tc>
                  <a:txBody>
                    <a:bodyPr/>
                    <a:lstStyle/>
                    <a:p>
                      <a:r>
                        <a:rPr lang="en-IN" sz="1500" dirty="0" err="1">
                          <a:latin typeface="Times New Roman" pitchFamily="18" charset="0"/>
                          <a:cs typeface="Times New Roman" pitchFamily="18" charset="0"/>
                        </a:rPr>
                        <a:t>Dreißig</a:t>
                      </a:r>
                      <a:r>
                        <a:rPr lang="en-IN" sz="1500" dirty="0">
                          <a:latin typeface="Times New Roman" pitchFamily="18" charset="0"/>
                          <a:cs typeface="Times New Roman" pitchFamily="18" charset="0"/>
                        </a:rPr>
                        <a:t>, </a:t>
                      </a:r>
                      <a:r>
                        <a:rPr lang="en-IN" sz="1500" dirty="0" err="1">
                          <a:latin typeface="Times New Roman" pitchFamily="18" charset="0"/>
                          <a:cs typeface="Times New Roman" pitchFamily="18" charset="0"/>
                        </a:rPr>
                        <a:t>Mariella</a:t>
                      </a:r>
                      <a:r>
                        <a:rPr lang="en-IN" sz="1500" dirty="0">
                          <a:latin typeface="Times New Roman" pitchFamily="18" charset="0"/>
                          <a:cs typeface="Times New Roman" pitchFamily="18" charset="0"/>
                        </a:rPr>
                        <a:t>, et al.</a:t>
                      </a:r>
                    </a:p>
                    <a:p>
                      <a:r>
                        <a:rPr lang="en-US" sz="1500" dirty="0">
                          <a:latin typeface="Times New Roman" pitchFamily="18" charset="0"/>
                          <a:cs typeface="Times New Roman" pitchFamily="18" charset="0"/>
                        </a:rPr>
                        <a:t>2020</a:t>
                      </a:r>
                      <a:endParaRPr lang="en-IN" sz="1500" dirty="0">
                        <a:latin typeface="Times New Roman" pitchFamily="18" charset="0"/>
                        <a:cs typeface="Times New Roman" pitchFamily="18" charset="0"/>
                      </a:endParaRPr>
                    </a:p>
                  </a:txBody>
                  <a:tcPr/>
                </a:tc>
                <a:tc>
                  <a:txBody>
                    <a:bodyPr/>
                    <a:lstStyle/>
                    <a:p>
                      <a:r>
                        <a:rPr lang="en-US" sz="1500" dirty="0">
                          <a:latin typeface="Times New Roman" pitchFamily="18" charset="0"/>
                          <a:cs typeface="Times New Roman" pitchFamily="18" charset="0"/>
                        </a:rPr>
                        <a:t>KNN algorithm </a:t>
                      </a:r>
                      <a:endParaRPr lang="en-IN" sz="1500" dirty="0">
                        <a:latin typeface="Times New Roman" pitchFamily="18" charset="0"/>
                        <a:cs typeface="Times New Roman" pitchFamily="18" charset="0"/>
                      </a:endParaRPr>
                    </a:p>
                  </a:txBody>
                  <a:tcPr/>
                </a:tc>
                <a:tc>
                  <a:txBody>
                    <a:bodyPr/>
                    <a:lstStyle/>
                    <a:p>
                      <a:r>
                        <a:rPr lang="en-US" sz="1500" dirty="0">
                          <a:latin typeface="Times New Roman" pitchFamily="18" charset="0"/>
                          <a:cs typeface="Times New Roman" pitchFamily="18" charset="0"/>
                        </a:rPr>
                        <a:t>Fast detection</a:t>
                      </a:r>
                      <a:r>
                        <a:rPr lang="en-US" sz="1500" baseline="0" dirty="0">
                          <a:latin typeface="Times New Roman" pitchFamily="18" charset="0"/>
                          <a:cs typeface="Times New Roman" pitchFamily="18" charset="0"/>
                        </a:rPr>
                        <a:t> </a:t>
                      </a:r>
                      <a:endParaRPr lang="en-IN" sz="1500" dirty="0">
                        <a:latin typeface="Times New Roman" pitchFamily="18" charset="0"/>
                        <a:cs typeface="Times New Roman" pitchFamily="18" charset="0"/>
                      </a:endParaRPr>
                    </a:p>
                  </a:txBody>
                  <a:tcPr/>
                </a:tc>
                <a:tc>
                  <a:txBody>
                    <a:bodyPr/>
                    <a:lstStyle/>
                    <a:p>
                      <a:r>
                        <a:rPr lang="en-US" sz="1500" dirty="0">
                          <a:latin typeface="Times New Roman" pitchFamily="18" charset="0"/>
                          <a:cs typeface="Times New Roman" pitchFamily="18" charset="0"/>
                        </a:rPr>
                        <a:t>Need to improve</a:t>
                      </a:r>
                      <a:r>
                        <a:rPr lang="en-US" sz="1500" baseline="0" dirty="0">
                          <a:latin typeface="Times New Roman" pitchFamily="18" charset="0"/>
                          <a:cs typeface="Times New Roman" pitchFamily="18" charset="0"/>
                        </a:rPr>
                        <a:t> the accuracy of the model </a:t>
                      </a:r>
                      <a:endParaRPr lang="en-IN" sz="15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b="1" dirty="0">
                <a:latin typeface="Times New Roman" pitchFamily="18" charset="0"/>
                <a:cs typeface="Times New Roman" pitchFamily="18" charset="0"/>
              </a:rPr>
              <a:t>LITERATURE SURVEY</a:t>
            </a:r>
            <a:endParaRPr lang="en-IN"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84618746"/>
              </p:ext>
            </p:extLst>
          </p:nvPr>
        </p:nvGraphicFramePr>
        <p:xfrm>
          <a:off x="357158" y="1142984"/>
          <a:ext cx="8358245" cy="5094328"/>
        </p:xfrm>
        <a:graphic>
          <a:graphicData uri="http://schemas.openxmlformats.org/drawingml/2006/table">
            <a:tbl>
              <a:tblPr firstRow="1" bandRow="1">
                <a:tableStyleId>{5C22544A-7EE6-4342-B048-85BDC9FD1C3A}</a:tableStyleId>
              </a:tblPr>
              <a:tblGrid>
                <a:gridCol w="1671649">
                  <a:extLst>
                    <a:ext uri="{9D8B030D-6E8A-4147-A177-3AD203B41FA5}">
                      <a16:colId xmlns:a16="http://schemas.microsoft.com/office/drawing/2014/main" val="20000"/>
                    </a:ext>
                  </a:extLst>
                </a:gridCol>
                <a:gridCol w="1671649">
                  <a:extLst>
                    <a:ext uri="{9D8B030D-6E8A-4147-A177-3AD203B41FA5}">
                      <a16:colId xmlns:a16="http://schemas.microsoft.com/office/drawing/2014/main" val="20001"/>
                    </a:ext>
                  </a:extLst>
                </a:gridCol>
                <a:gridCol w="1671649">
                  <a:extLst>
                    <a:ext uri="{9D8B030D-6E8A-4147-A177-3AD203B41FA5}">
                      <a16:colId xmlns:a16="http://schemas.microsoft.com/office/drawing/2014/main" val="20002"/>
                    </a:ext>
                  </a:extLst>
                </a:gridCol>
                <a:gridCol w="1671649">
                  <a:extLst>
                    <a:ext uri="{9D8B030D-6E8A-4147-A177-3AD203B41FA5}">
                      <a16:colId xmlns:a16="http://schemas.microsoft.com/office/drawing/2014/main" val="20003"/>
                    </a:ext>
                  </a:extLst>
                </a:gridCol>
                <a:gridCol w="1671649">
                  <a:extLst>
                    <a:ext uri="{9D8B030D-6E8A-4147-A177-3AD203B41FA5}">
                      <a16:colId xmlns:a16="http://schemas.microsoft.com/office/drawing/2014/main" val="20004"/>
                    </a:ext>
                  </a:extLst>
                </a:gridCol>
              </a:tblGrid>
              <a:tr h="735549">
                <a:tc>
                  <a:txBody>
                    <a:bodyPr/>
                    <a:lstStyle/>
                    <a:p>
                      <a:pPr algn="ctr"/>
                      <a:r>
                        <a:rPr lang="en-US" dirty="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AUTHOR &amp; YEAR</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METHOD</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MERITS</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DEMERITS</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882992">
                <a:tc>
                  <a:txBody>
                    <a:bodyPr/>
                    <a:lstStyle/>
                    <a:p>
                      <a:r>
                        <a:rPr lang="en-IN" sz="1700" dirty="0">
                          <a:latin typeface="Times New Roman" pitchFamily="18" charset="0"/>
                          <a:cs typeface="Times New Roman" pitchFamily="18" charset="0"/>
                        </a:rPr>
                        <a:t>Driver Fatigue Detection Using Viola Jones and Principal Component Analysis</a:t>
                      </a:r>
                    </a:p>
                  </a:txBody>
                  <a:tcPr/>
                </a:tc>
                <a:tc>
                  <a:txBody>
                    <a:bodyPr/>
                    <a:lstStyle/>
                    <a:p>
                      <a:r>
                        <a:rPr lang="en-IN" sz="1600" dirty="0">
                          <a:latin typeface="Times New Roman" pitchFamily="18" charset="0"/>
                          <a:cs typeface="Times New Roman" pitchFamily="18" charset="0"/>
                        </a:rPr>
                        <a:t>Fatima, </a:t>
                      </a:r>
                      <a:r>
                        <a:rPr lang="en-IN" sz="1600" dirty="0" err="1">
                          <a:latin typeface="Times New Roman" pitchFamily="18" charset="0"/>
                          <a:cs typeface="Times New Roman" pitchFamily="18" charset="0"/>
                        </a:rPr>
                        <a:t>Bahjat</a:t>
                      </a:r>
                      <a:r>
                        <a:rPr lang="en-IN" sz="1600" dirty="0">
                          <a:latin typeface="Times New Roman" pitchFamily="18" charset="0"/>
                          <a:cs typeface="Times New Roman" pitchFamily="18" charset="0"/>
                        </a:rPr>
                        <a:t>, et al. </a:t>
                      </a:r>
                    </a:p>
                    <a:p>
                      <a:r>
                        <a:rPr lang="en-US" sz="1600" dirty="0">
                          <a:latin typeface="Times New Roman" pitchFamily="18" charset="0"/>
                          <a:cs typeface="Times New Roman" pitchFamily="18" charset="0"/>
                        </a:rPr>
                        <a:t>2020</a:t>
                      </a:r>
                      <a:endParaRPr lang="en-IN" sz="1700" dirty="0">
                        <a:latin typeface="Times New Roman" pitchFamily="18" charset="0"/>
                        <a:cs typeface="Times New Roman" pitchFamily="18" charset="0"/>
                      </a:endParaRPr>
                    </a:p>
                  </a:txBody>
                  <a:tcPr/>
                </a:tc>
                <a:tc>
                  <a:txBody>
                    <a:bodyPr/>
                    <a:lstStyle/>
                    <a:p>
                      <a:r>
                        <a:rPr lang="en-IN" sz="1700" dirty="0">
                          <a:latin typeface="Times New Roman" pitchFamily="18" charset="0"/>
                          <a:cs typeface="Times New Roman" pitchFamily="18" charset="0"/>
                        </a:rPr>
                        <a:t>SVM and </a:t>
                      </a:r>
                      <a:r>
                        <a:rPr lang="en-IN" sz="1700" dirty="0" err="1">
                          <a:latin typeface="Times New Roman" pitchFamily="18" charset="0"/>
                          <a:cs typeface="Times New Roman" pitchFamily="18" charset="0"/>
                        </a:rPr>
                        <a:t>Adaboost</a:t>
                      </a:r>
                      <a:r>
                        <a:rPr lang="en-IN" sz="1700" dirty="0">
                          <a:latin typeface="Times New Roman" pitchFamily="18" charset="0"/>
                          <a:cs typeface="Times New Roman" pitchFamily="18" charset="0"/>
                        </a:rPr>
                        <a:t> is 96.5% and 95.4%</a:t>
                      </a:r>
                    </a:p>
                  </a:txBody>
                  <a:tcPr/>
                </a:tc>
                <a:tc>
                  <a:txBody>
                    <a:bodyPr/>
                    <a:lstStyle/>
                    <a:p>
                      <a:r>
                        <a:rPr lang="en-US" sz="1700" dirty="0">
                          <a:latin typeface="Times New Roman" pitchFamily="18" charset="0"/>
                          <a:cs typeface="Times New Roman" pitchFamily="18" charset="0"/>
                        </a:rPr>
                        <a:t>Accuracy</a:t>
                      </a:r>
                      <a:r>
                        <a:rPr lang="en-US" sz="1700" baseline="0" dirty="0">
                          <a:latin typeface="Times New Roman" pitchFamily="18" charset="0"/>
                          <a:cs typeface="Times New Roman" pitchFamily="18" charset="0"/>
                        </a:rPr>
                        <a:t> of the SVM and Ada</a:t>
                      </a:r>
                      <a:r>
                        <a:rPr lang="en-IN" sz="1700" dirty="0">
                          <a:latin typeface="Times New Roman" pitchFamily="18" charset="0"/>
                          <a:cs typeface="Times New Roman" pitchFamily="18" charset="0"/>
                        </a:rPr>
                        <a:t>b</a:t>
                      </a:r>
                      <a:r>
                        <a:rPr lang="en-US" sz="1700" baseline="0" dirty="0" err="1">
                          <a:latin typeface="Times New Roman" pitchFamily="18" charset="0"/>
                          <a:cs typeface="Times New Roman" pitchFamily="18" charset="0"/>
                        </a:rPr>
                        <a:t>oost</a:t>
                      </a:r>
                      <a:r>
                        <a:rPr lang="en-US" sz="1700" baseline="0" dirty="0">
                          <a:latin typeface="Times New Roman" pitchFamily="18" charset="0"/>
                          <a:cs typeface="Times New Roman" pitchFamily="18" charset="0"/>
                        </a:rPr>
                        <a:t> is </a:t>
                      </a:r>
                      <a:r>
                        <a:rPr lang="en-IN" sz="1700" dirty="0">
                          <a:latin typeface="Times New Roman" pitchFamily="18" charset="0"/>
                          <a:cs typeface="Times New Roman" pitchFamily="18" charset="0"/>
                        </a:rPr>
                        <a:t>96.5% and 95.4%</a:t>
                      </a:r>
                      <a:r>
                        <a:rPr lang="en-IN" sz="1700" baseline="0" dirty="0">
                          <a:latin typeface="Times New Roman" pitchFamily="18" charset="0"/>
                          <a:cs typeface="Times New Roman" pitchFamily="18" charset="0"/>
                        </a:rPr>
                        <a:t> respectively. </a:t>
                      </a:r>
                      <a:endParaRPr lang="en-IN" sz="1700" dirty="0">
                        <a:latin typeface="Times New Roman" pitchFamily="18" charset="0"/>
                        <a:cs typeface="Times New Roman" pitchFamily="18" charset="0"/>
                      </a:endParaRPr>
                    </a:p>
                  </a:txBody>
                  <a:tcPr/>
                </a:tc>
                <a:tc>
                  <a:txBody>
                    <a:bodyPr/>
                    <a:lstStyle/>
                    <a:p>
                      <a:r>
                        <a:rPr lang="en-US" sz="1700" dirty="0">
                          <a:latin typeface="Times New Roman" pitchFamily="18" charset="0"/>
                          <a:cs typeface="Times New Roman" pitchFamily="18" charset="0"/>
                        </a:rPr>
                        <a:t>Need</a:t>
                      </a:r>
                      <a:r>
                        <a:rPr lang="en-US" sz="1700" baseline="0" dirty="0">
                          <a:latin typeface="Times New Roman" pitchFamily="18" charset="0"/>
                          <a:cs typeface="Times New Roman" pitchFamily="18" charset="0"/>
                        </a:rPr>
                        <a:t> to improve the system performance. </a:t>
                      </a:r>
                      <a:endParaRPr lang="en-IN" sz="17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475787">
                <a:tc>
                  <a:txBody>
                    <a:bodyPr/>
                    <a:lstStyle/>
                    <a:p>
                      <a:r>
                        <a:rPr lang="en-IN" sz="1700" dirty="0">
                          <a:latin typeface="Times New Roman" pitchFamily="18" charset="0"/>
                          <a:cs typeface="Times New Roman" pitchFamily="18" charset="0"/>
                        </a:rPr>
                        <a:t>Driver Drowsiness Detection Based on Joint Monitoring of Yawning, Blinking and Nodding</a:t>
                      </a:r>
                    </a:p>
                  </a:txBody>
                  <a:tcPr/>
                </a:tc>
                <a:tc>
                  <a:txBody>
                    <a:bodyPr/>
                    <a:lstStyle/>
                    <a:p>
                      <a:r>
                        <a:rPr lang="en-IN" sz="1600" dirty="0" err="1">
                          <a:latin typeface="Times New Roman" pitchFamily="18" charset="0"/>
                          <a:cs typeface="Times New Roman" pitchFamily="18" charset="0"/>
                        </a:rPr>
                        <a:t>Ghourabi</a:t>
                      </a:r>
                      <a:r>
                        <a:rPr lang="en-IN" sz="1600" dirty="0">
                          <a:latin typeface="Times New Roman" pitchFamily="18" charset="0"/>
                          <a:cs typeface="Times New Roman" pitchFamily="18" charset="0"/>
                        </a:rPr>
                        <a:t>, Aicha, </a:t>
                      </a:r>
                      <a:r>
                        <a:rPr lang="en-IN" sz="1600" dirty="0" err="1">
                          <a:latin typeface="Times New Roman" pitchFamily="18" charset="0"/>
                          <a:cs typeface="Times New Roman" pitchFamily="18" charset="0"/>
                        </a:rPr>
                        <a:t>Haythem</a:t>
                      </a:r>
                      <a:r>
                        <a:rPr lang="en-IN"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2020</a:t>
                      </a:r>
                      <a:endParaRPr lang="en-IN" sz="17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Cascade based</a:t>
                      </a:r>
                      <a:r>
                        <a:rPr lang="en-IN" sz="1800" baseline="0" dirty="0">
                          <a:latin typeface="Times New Roman" pitchFamily="18" charset="0"/>
                          <a:cs typeface="Times New Roman" pitchFamily="18" charset="0"/>
                        </a:rPr>
                        <a:t> eye joint monitoring  </a:t>
                      </a:r>
                      <a:endParaRPr lang="en-IN" sz="1700" dirty="0">
                        <a:latin typeface="Times New Roman" pitchFamily="18" charset="0"/>
                        <a:cs typeface="Times New Roman" pitchFamily="18" charset="0"/>
                      </a:endParaRPr>
                    </a:p>
                  </a:txBody>
                  <a:tcPr/>
                </a:tc>
                <a:tc>
                  <a:txBody>
                    <a:bodyPr/>
                    <a:lstStyle/>
                    <a:p>
                      <a:r>
                        <a:rPr lang="en-US" sz="1700" dirty="0">
                          <a:latin typeface="Times New Roman" pitchFamily="18" charset="0"/>
                          <a:cs typeface="Times New Roman" pitchFamily="18" charset="0"/>
                        </a:rPr>
                        <a:t>Eye</a:t>
                      </a:r>
                      <a:r>
                        <a:rPr lang="en-US" sz="1700" baseline="0" dirty="0">
                          <a:latin typeface="Times New Roman" pitchFamily="18" charset="0"/>
                          <a:cs typeface="Times New Roman" pitchFamily="18" charset="0"/>
                        </a:rPr>
                        <a:t> state prediction is quite </a:t>
                      </a:r>
                      <a:r>
                        <a:rPr lang="en-US" sz="1700" baseline="0" dirty="0" err="1">
                          <a:latin typeface="Times New Roman" pitchFamily="18" charset="0"/>
                          <a:cs typeface="Times New Roman" pitchFamily="18" charset="0"/>
                        </a:rPr>
                        <a:t>accuarte</a:t>
                      </a:r>
                      <a:r>
                        <a:rPr lang="en-US" sz="1700" baseline="0" dirty="0">
                          <a:latin typeface="Times New Roman" pitchFamily="18" charset="0"/>
                          <a:cs typeface="Times New Roman" pitchFamily="18" charset="0"/>
                        </a:rPr>
                        <a:t>. </a:t>
                      </a:r>
                      <a:endParaRPr lang="en-IN" sz="1700" dirty="0">
                        <a:latin typeface="Times New Roman" pitchFamily="18" charset="0"/>
                        <a:cs typeface="Times New Roman" pitchFamily="18" charset="0"/>
                      </a:endParaRPr>
                    </a:p>
                  </a:txBody>
                  <a:tcPr/>
                </a:tc>
                <a:tc>
                  <a:txBody>
                    <a:bodyPr/>
                    <a:lstStyle/>
                    <a:p>
                      <a:r>
                        <a:rPr lang="en-US" sz="1700" dirty="0">
                          <a:latin typeface="Times New Roman" pitchFamily="18" charset="0"/>
                          <a:cs typeface="Times New Roman" pitchFamily="18" charset="0"/>
                        </a:rPr>
                        <a:t>Need</a:t>
                      </a:r>
                      <a:r>
                        <a:rPr lang="en-US" sz="1700" baseline="0" dirty="0">
                          <a:latin typeface="Times New Roman" pitchFamily="18" charset="0"/>
                          <a:cs typeface="Times New Roman" pitchFamily="18" charset="0"/>
                        </a:rPr>
                        <a:t> to decrease the operation time. </a:t>
                      </a:r>
                      <a:endParaRPr lang="en-IN" sz="17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E2B7-69F8-A8A3-8BAA-833B65856DA2}"/>
              </a:ext>
            </a:extLst>
          </p:cNvPr>
          <p:cNvSpPr>
            <a:spLocks noGrp="1"/>
          </p:cNvSpPr>
          <p:nvPr>
            <p:ph type="title"/>
          </p:nvPr>
        </p:nvSpPr>
        <p:spPr>
          <a:xfrm>
            <a:off x="457200" y="872158"/>
            <a:ext cx="8229600" cy="720080"/>
          </a:xfrm>
        </p:spPr>
        <p:txBody>
          <a:bodyPr>
            <a:noAutofit/>
          </a:bodyPr>
          <a:lstStyle/>
          <a:p>
            <a:r>
              <a:rPr lang="en-US" b="1" dirty="0">
                <a:latin typeface="Times New Roman" panose="02020603050405020304" pitchFamily="18" charset="0"/>
                <a:cs typeface="Times New Roman" panose="02020603050405020304" pitchFamily="18" charset="0"/>
              </a:rPr>
              <a:t>INFRENCE FROM LITERATURE REVIEW</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B9864E-4177-64A0-E4B9-8C6AD6CFA341}"/>
              </a:ext>
            </a:extLst>
          </p:cNvPr>
          <p:cNvSpPr>
            <a:spLocks noGrp="1"/>
          </p:cNvSpPr>
          <p:nvPr>
            <p:ph idx="1"/>
          </p:nvPr>
        </p:nvSpPr>
        <p:spPr>
          <a:xfrm>
            <a:off x="457200" y="1988840"/>
            <a:ext cx="8229600" cy="4525963"/>
          </a:xfrm>
        </p:spPr>
        <p:txBody>
          <a:bodyPr>
            <a:normAutofit/>
          </a:bodyPr>
          <a:lstStyle/>
          <a:p>
            <a:r>
              <a:rPr lang="en-US" sz="1800" dirty="0">
                <a:latin typeface="Times New Roman" panose="02020603050405020304" pitchFamily="18" charset="0"/>
                <a:cs typeface="Times New Roman" panose="02020603050405020304" pitchFamily="18" charset="0"/>
              </a:rPr>
              <a:t>The literature survey reveals that drowsiness detection systems in vehicles rely on indicators such as blinking rate and hand pressure values to assess the driver's state. When the blinking rate exceeds normal levels and hand pressure falls below a predefined threshold, the system identifies the driver as drowsy.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However, limitations arise when direct cues about the driver's condition are unavailable. Therefore, the primary objective of this study is to enhance driver drowsiness detection in vehicles by incorporating signals from a driver monitoring camera.</a:t>
            </a:r>
          </a:p>
        </p:txBody>
      </p:sp>
    </p:spTree>
    <p:extLst>
      <p:ext uri="{BB962C8B-B14F-4D97-AF65-F5344CB8AC3E}">
        <p14:creationId xmlns:p14="http://schemas.microsoft.com/office/powerpoint/2010/main" val="2843137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2380</Words>
  <Application>Microsoft Office PowerPoint</Application>
  <PresentationFormat>On-screen Show (4:3)</PresentationFormat>
  <Paragraphs>170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Office Theme</vt:lpstr>
      <vt:lpstr>PARK COLLEGE OF ENGINEERING AND TECHNOLOGY Kaniyur , Coimbatore   Department of Computer science and engineering  REAL TIME DROWSINESS DETECTION USING CASCADE OBJECT DETECTION AND YOLO ALGORITHM   </vt:lpstr>
      <vt:lpstr>OUTLINE</vt:lpstr>
      <vt:lpstr>INTRODUCTION</vt:lpstr>
      <vt:lpstr>PROBLEM STATEMENT</vt:lpstr>
      <vt:lpstr>OBJECTIVE</vt:lpstr>
      <vt:lpstr>ABSTRACT</vt:lpstr>
      <vt:lpstr>LITERATURE SURVEY</vt:lpstr>
      <vt:lpstr>LITERATURE SURVEY</vt:lpstr>
      <vt:lpstr>INFRENCE FROM LITERATURE REVIEW </vt:lpstr>
      <vt:lpstr>EXISTING SYSTEM</vt:lpstr>
      <vt:lpstr>DRAWBACKS OF EXISTING SYSTEM </vt:lpstr>
      <vt:lpstr>ARCHITECTURE DIAGRAM</vt:lpstr>
      <vt:lpstr>PROPOSED SYSTEM</vt:lpstr>
      <vt:lpstr>PROPOSED SYSTEM</vt:lpstr>
      <vt:lpstr>ADVANTAGE</vt:lpstr>
      <vt:lpstr>MODULES</vt:lpstr>
      <vt:lpstr>OPENCV</vt:lpstr>
      <vt:lpstr>MACHINE LEARNING</vt:lpstr>
      <vt:lpstr>LBPH- LOCAL BINARY PATTERN </vt:lpstr>
      <vt:lpstr>IN BUILD ALGORITHM</vt:lpstr>
      <vt:lpstr>SCREEN SHOTS</vt:lpstr>
      <vt:lpstr>SCREEN SHOTS</vt:lpstr>
      <vt:lpstr>SCREEN SHOTS</vt:lpstr>
      <vt:lpstr>SUMMARY</vt:lpstr>
      <vt:lpstr>FUTURE ENHANCEMENT</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kumarrajnish62016@gmail.com</cp:lastModifiedBy>
  <cp:revision>103</cp:revision>
  <dcterms:created xsi:type="dcterms:W3CDTF">2022-02-02T05:28:44Z</dcterms:created>
  <dcterms:modified xsi:type="dcterms:W3CDTF">2024-05-07T18:39:58Z</dcterms:modified>
</cp:coreProperties>
</file>