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72" r:id="rId2"/>
    <p:sldId id="273" r:id="rId3"/>
    <p:sldId id="259" r:id="rId4"/>
    <p:sldId id="278" r:id="rId5"/>
    <p:sldId id="261" r:id="rId6"/>
    <p:sldId id="262" r:id="rId7"/>
    <p:sldId id="263" r:id="rId8"/>
    <p:sldId id="264" r:id="rId9"/>
    <p:sldId id="279" r:id="rId10"/>
    <p:sldId id="266" r:id="rId11"/>
    <p:sldId id="267" r:id="rId12"/>
    <p:sldId id="268" r:id="rId13"/>
    <p:sldId id="282" r:id="rId14"/>
    <p:sldId id="280"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86" d="100"/>
          <a:sy n="86" d="100"/>
        </p:scale>
        <p:origin x="562" y="4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4/2/2023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4/2/2023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10</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11</a:t>
            </a:fld>
            <a:endParaRPr lang="en-US" dirty="0"/>
          </a:p>
        </p:txBody>
      </p:sp>
    </p:spTree>
    <p:extLst>
      <p:ext uri="{BB962C8B-B14F-4D97-AF65-F5344CB8AC3E}">
        <p14:creationId xmlns:p14="http://schemas.microsoft.com/office/powerpoint/2010/main" val="3277221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12</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hyperlink" Target="mailto:ranishkumaryadav38@gmail.com"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577049" y="1122363"/>
            <a:ext cx="11105965" cy="2387600"/>
          </a:xfrm>
        </p:spPr>
        <p:txBody>
          <a:bodyPr/>
          <a:lstStyle/>
          <a:p>
            <a:pPr marL="0" marR="0" algn="ctr">
              <a:lnSpc>
                <a:spcPct val="107000"/>
              </a:lnSpc>
              <a:spcBef>
                <a:spcPts val="0"/>
              </a:spcBef>
              <a:spcAft>
                <a:spcPts val="750"/>
              </a:spcAft>
            </a:pPr>
            <a:r>
              <a:rPr lang="en-US" sz="4000" b="1" dirty="0">
                <a:solidFill>
                  <a:srgbClr val="000000"/>
                </a:solidFill>
                <a:effectLst/>
                <a:latin typeface="Poppins" panose="00000500000000000000" pitchFamily="2" charset="0"/>
                <a:ea typeface="Times New Roman" panose="02020603050405020304" pitchFamily="18" charset="0"/>
                <a:cs typeface="Times New Roman" panose="02020603050405020304" pitchFamily="18" charset="0"/>
              </a:rPr>
              <a:t>COVID-19 Vaccinations Trend Analysis</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IN" dirty="0"/>
              <a:t>R</a:t>
            </a:r>
            <a:r>
              <a:rPr lang="en-US" dirty="0" err="1"/>
              <a:t>ajnish</a:t>
            </a:r>
            <a:r>
              <a:rPr lang="en-US" dirty="0"/>
              <a:t> Rilke</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p:txBody>
          <a:bodyPr/>
          <a:lstStyle/>
          <a:p>
            <a:r>
              <a:rPr lang="en-IN" dirty="0"/>
              <a:t>Data Summary</a:t>
            </a:r>
            <a:endParaRPr lang="en-US" dirty="0"/>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10</a:t>
            </a:fld>
            <a:endParaRPr lang="en-US" dirty="0"/>
          </a:p>
        </p:txBody>
      </p:sp>
      <p:sp>
        <p:nvSpPr>
          <p:cNvPr id="5" name="Content Placeholder 4">
            <a:extLst>
              <a:ext uri="{FF2B5EF4-FFF2-40B4-BE49-F238E27FC236}">
                <a16:creationId xmlns:a16="http://schemas.microsoft.com/office/drawing/2014/main" id="{FD05A0C8-9324-ECF3-BC47-42889AA43F63}"/>
              </a:ext>
            </a:extLst>
          </p:cNvPr>
          <p:cNvSpPr>
            <a:spLocks noGrp="1"/>
          </p:cNvSpPr>
          <p:nvPr>
            <p:ph idx="1"/>
          </p:nvPr>
        </p:nvSpPr>
        <p:spPr>
          <a:xfrm>
            <a:off x="365761" y="2272682"/>
            <a:ext cx="11379396" cy="3506325"/>
          </a:xfrm>
        </p:spPr>
        <p:txBody>
          <a:bodyPr>
            <a:normAutofit/>
          </a:bodyPr>
          <a:lstStyle/>
          <a:p>
            <a:pPr marL="342900" marR="0" lvl="0" indent="-342900" algn="just">
              <a:lnSpc>
                <a:spcPct val="107000"/>
              </a:lnSpc>
              <a:spcBef>
                <a:spcPts val="0"/>
              </a:spcBef>
              <a:spcAft>
                <a:spcPts val="0"/>
              </a:spcAft>
              <a:buFont typeface="Courier New" panose="02070309020205020404" pitchFamily="49" charset="0"/>
              <a:buChar char="o"/>
            </a:pPr>
            <a:r>
              <a:rPr lang="en-US" sz="2200" dirty="0">
                <a:effectLst/>
                <a:latin typeface="Calibri" panose="020F0502020204030204" pitchFamily="34" charset="0"/>
                <a:ea typeface="Calibri" panose="020F0502020204030204" pitchFamily="34" charset="0"/>
                <a:cs typeface="Times New Roman" panose="02020603050405020304" pitchFamily="18" charset="0"/>
              </a:rPr>
              <a:t>The total Highest Daily vaccination is 3250342496 in China.</a:t>
            </a:r>
          </a:p>
          <a:p>
            <a:pPr marL="342900" marR="0" lvl="0" indent="-342900" algn="just">
              <a:lnSpc>
                <a:spcPct val="107000"/>
              </a:lnSpc>
              <a:spcBef>
                <a:spcPts val="0"/>
              </a:spcBef>
              <a:spcAft>
                <a:spcPts val="0"/>
              </a:spcAft>
              <a:buFont typeface="Courier New" panose="02070309020205020404" pitchFamily="49" charset="0"/>
              <a:buChar char="o"/>
            </a:pPr>
            <a:r>
              <a:rPr lang="en-US" sz="2200" dirty="0">
                <a:effectLst/>
                <a:latin typeface="Calibri" panose="020F0502020204030204" pitchFamily="34" charset="0"/>
                <a:ea typeface="Calibri" panose="020F0502020204030204" pitchFamily="34" charset="0"/>
                <a:cs typeface="Times New Roman" panose="02020603050405020304" pitchFamily="18" charset="0"/>
              </a:rPr>
              <a:t>The highest number of vaccinations by the source name is the Govt of India is 116436444996</a:t>
            </a:r>
          </a:p>
          <a:p>
            <a:pPr marL="342900" marR="0" lvl="0" indent="-342900" algn="just">
              <a:lnSpc>
                <a:spcPct val="107000"/>
              </a:lnSpc>
              <a:spcBef>
                <a:spcPts val="0"/>
              </a:spcBef>
              <a:spcAft>
                <a:spcPts val="0"/>
              </a:spcAft>
              <a:buFont typeface="Courier New" panose="02070309020205020404" pitchFamily="49" charset="0"/>
              <a:buChar char="o"/>
            </a:pPr>
            <a:r>
              <a:rPr lang="en-US" sz="2200" dirty="0">
                <a:effectLst/>
                <a:latin typeface="Calibri" panose="020F0502020204030204" pitchFamily="34" charset="0"/>
                <a:ea typeface="Calibri" panose="020F0502020204030204" pitchFamily="34" charset="0"/>
                <a:cs typeface="Times New Roman" panose="02020603050405020304" pitchFamily="18" charset="0"/>
              </a:rPr>
              <a:t>The sum Of Total Vaccinations is 2002854013761</a:t>
            </a:r>
          </a:p>
          <a:p>
            <a:pPr marL="342900" marR="0" lvl="0" indent="-342900" algn="just">
              <a:lnSpc>
                <a:spcPct val="107000"/>
              </a:lnSpc>
              <a:spcBef>
                <a:spcPts val="0"/>
              </a:spcBef>
              <a:spcAft>
                <a:spcPts val="800"/>
              </a:spcAft>
              <a:buFont typeface="Courier New" panose="02070309020205020404" pitchFamily="49" charset="0"/>
              <a:buChar char="o"/>
            </a:pPr>
            <a:r>
              <a:rPr lang="en-US" sz="2200" dirty="0">
                <a:effectLst/>
                <a:latin typeface="Calibri" panose="020F0502020204030204" pitchFamily="34" charset="0"/>
                <a:ea typeface="Calibri" panose="020F0502020204030204" pitchFamily="34" charset="0"/>
                <a:cs typeface="Times New Roman" panose="02020603050405020304" pitchFamily="18" charset="0"/>
              </a:rPr>
              <a:t>The sum Of People Fully Vaccinated is 548594310708</a:t>
            </a:r>
          </a:p>
          <a:p>
            <a:pPr marL="0" indent="0">
              <a:buNone/>
            </a:pPr>
            <a:endParaRPr lang="en-US" sz="2200" dirty="0"/>
          </a:p>
        </p:txBody>
      </p:sp>
    </p:spTree>
    <p:extLst>
      <p:ext uri="{BB962C8B-B14F-4D97-AF65-F5344CB8AC3E}">
        <p14:creationId xmlns:p14="http://schemas.microsoft.com/office/powerpoint/2010/main" val="1234133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679D-DC49-184B-33D7-D460C700C85D}"/>
              </a:ext>
            </a:extLst>
          </p:cNvPr>
          <p:cNvSpPr>
            <a:spLocks noGrp="1"/>
          </p:cNvSpPr>
          <p:nvPr>
            <p:ph type="title"/>
          </p:nvPr>
        </p:nvSpPr>
        <p:spPr>
          <a:xfrm>
            <a:off x="505076" y="310946"/>
            <a:ext cx="10361191" cy="676656"/>
          </a:xfrm>
        </p:spPr>
        <p:txBody>
          <a:bodyPr/>
          <a:lstStyle/>
          <a:p>
            <a:r>
              <a:rPr lang="en-IN" sz="4400" dirty="0"/>
              <a:t>T</a:t>
            </a:r>
            <a:r>
              <a:rPr lang="en-US" sz="4400" dirty="0" err="1"/>
              <a:t>otal</a:t>
            </a:r>
            <a:r>
              <a:rPr lang="en-US" sz="4400" dirty="0"/>
              <a:t> People Vaccinated by Date</a:t>
            </a:r>
          </a:p>
        </p:txBody>
      </p:sp>
      <p:sp>
        <p:nvSpPr>
          <p:cNvPr id="4" name="Text Placeholder 3">
            <a:extLst>
              <a:ext uri="{FF2B5EF4-FFF2-40B4-BE49-F238E27FC236}">
                <a16:creationId xmlns:a16="http://schemas.microsoft.com/office/drawing/2014/main" id="{55C57C15-6F5F-DDE3-3EDC-BCB6274168E7}"/>
              </a:ext>
            </a:extLst>
          </p:cNvPr>
          <p:cNvSpPr>
            <a:spLocks noGrp="1"/>
          </p:cNvSpPr>
          <p:nvPr>
            <p:ph type="body" sz="quarter" idx="14"/>
          </p:nvPr>
        </p:nvSpPr>
        <p:spPr/>
        <p:txBody>
          <a:bodyPr/>
          <a:lstStyle/>
          <a:p>
            <a:endParaRPr lang="en-US" dirty="0"/>
          </a:p>
        </p:txBody>
      </p:sp>
      <p:pic>
        <p:nvPicPr>
          <p:cNvPr id="15" name="Picture 14">
            <a:extLst>
              <a:ext uri="{FF2B5EF4-FFF2-40B4-BE49-F238E27FC236}">
                <a16:creationId xmlns:a16="http://schemas.microsoft.com/office/drawing/2014/main" id="{CD1A57AB-CC13-42D2-42F4-FDAF464496D4}"/>
              </a:ext>
            </a:extLst>
          </p:cNvPr>
          <p:cNvPicPr>
            <a:picLocks noChangeAspect="1"/>
          </p:cNvPicPr>
          <p:nvPr/>
        </p:nvPicPr>
        <p:blipFill rotWithShape="1">
          <a:blip r:embed="rId3"/>
          <a:srcRect l="9474" t="20295" r="22643" b="10802"/>
          <a:stretch/>
        </p:blipFill>
        <p:spPr>
          <a:xfrm>
            <a:off x="328473" y="1074198"/>
            <a:ext cx="11310151" cy="5472856"/>
          </a:xfrm>
          <a:prstGeom prst="rect">
            <a:avLst/>
          </a:prstGeom>
        </p:spPr>
      </p:pic>
    </p:spTree>
    <p:extLst>
      <p:ext uri="{BB962C8B-B14F-4D97-AF65-F5344CB8AC3E}">
        <p14:creationId xmlns:p14="http://schemas.microsoft.com/office/powerpoint/2010/main" val="327257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pPr marR="0" lvl="0">
              <a:lnSpc>
                <a:spcPct val="107000"/>
              </a:lnSpc>
              <a:spcBef>
                <a:spcPts val="0"/>
              </a:spcBef>
              <a:spcAft>
                <a:spcPts val="0"/>
              </a:spcAft>
            </a:pPr>
            <a:r>
              <a:rPr lang="en-US" sz="4800" b="1" dirty="0">
                <a:effectLst/>
                <a:latin typeface="Calibri" panose="020F0502020204030204" pitchFamily="34" charset="0"/>
                <a:ea typeface="Calibri" panose="020F0502020204030204" pitchFamily="34" charset="0"/>
                <a:cs typeface="Times New Roman" panose="02020603050405020304" pitchFamily="18" charset="0"/>
              </a:rPr>
              <a:t>Insights</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a:xfrm>
            <a:off x="576071" y="2130641"/>
            <a:ext cx="11027044" cy="2962567"/>
          </a:xfrm>
        </p:spPr>
        <p:txBody>
          <a:bodyPr>
            <a:normAutofit/>
          </a:bodyPr>
          <a:lstStyle/>
          <a:p>
            <a:pPr marL="342900" marR="0" lvl="0" indent="-342900" algn="just">
              <a:lnSpc>
                <a:spcPct val="107000"/>
              </a:lnSpc>
              <a:spcBef>
                <a:spcPts val="0"/>
              </a:spcBef>
              <a:spcAft>
                <a:spcPts val="0"/>
              </a:spcAft>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More than half of the world has been successfully vaccinated against corona virus which brings a big relief.</a:t>
            </a:r>
          </a:p>
          <a:p>
            <a:pPr marL="342900" marR="0" lvl="0" indent="-342900" algn="just">
              <a:lnSpc>
                <a:spcPct val="107000"/>
              </a:lnSpc>
              <a:spcBef>
                <a:spcPts val="0"/>
              </a:spcBef>
              <a:spcAft>
                <a:spcPts val="0"/>
              </a:spcAft>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most used vaccines around the world are Johnson and Johnson, Pfizer, Oxford and Moderna.</a:t>
            </a:r>
          </a:p>
          <a:p>
            <a:pPr marL="342900" marR="0" lvl="0" indent="-342900" algn="just">
              <a:lnSpc>
                <a:spcPct val="107000"/>
              </a:lnSpc>
              <a:spcBef>
                <a:spcPts val="0"/>
              </a:spcBef>
              <a:spcAft>
                <a:spcPts val="0"/>
              </a:spcAft>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China and India are leading in vaccinating their vast population followed by the USA.</a:t>
            </a:r>
          </a:p>
          <a:p>
            <a:pPr marL="342900" marR="0" lvl="0" indent="-342900" algn="just">
              <a:lnSpc>
                <a:spcPct val="107000"/>
              </a:lnSpc>
              <a:spcBef>
                <a:spcPts val="0"/>
              </a:spcBef>
              <a:spcAft>
                <a:spcPts val="800"/>
              </a:spcAft>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Economically weak countries are too far behind in the vaccination trend.</a:t>
            </a:r>
          </a:p>
          <a:p>
            <a:endParaRPr lang="en-US" dirty="0"/>
          </a:p>
          <a:p>
            <a:endParaRPr lang="en-US" dirty="0"/>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12</a:t>
            </a:fld>
            <a:endParaRPr lang="en-US" dirty="0"/>
          </a:p>
        </p:txBody>
      </p:sp>
    </p:spTree>
    <p:extLst>
      <p:ext uri="{BB962C8B-B14F-4D97-AF65-F5344CB8AC3E}">
        <p14:creationId xmlns:p14="http://schemas.microsoft.com/office/powerpoint/2010/main" val="2759600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p:txBody>
          <a:bodyPr/>
          <a:lstStyle/>
          <a:p>
            <a:pPr marR="0" lvl="0">
              <a:lnSpc>
                <a:spcPct val="107000"/>
              </a:lnSpc>
              <a:spcBef>
                <a:spcPts val="0"/>
              </a:spcBef>
              <a:spcAft>
                <a:spcPts val="0"/>
              </a:spcAft>
            </a:pPr>
            <a:r>
              <a:rPr lang="en-US" sz="4800" b="1" dirty="0">
                <a:effectLst/>
                <a:latin typeface="Calibri" panose="020F0502020204030204" pitchFamily="34" charset="0"/>
                <a:ea typeface="Calibri" panose="020F0502020204030204" pitchFamily="34" charset="0"/>
                <a:cs typeface="Times New Roman" panose="02020603050405020304" pitchFamily="18" charset="0"/>
              </a:rPr>
              <a:t>Recommendations</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45EB57E-48A5-AA9B-7682-56298F1431CB}"/>
              </a:ext>
            </a:extLst>
          </p:cNvPr>
          <p:cNvSpPr>
            <a:spLocks noGrp="1"/>
          </p:cNvSpPr>
          <p:nvPr>
            <p:ph sz="quarter" idx="4"/>
          </p:nvPr>
        </p:nvSpPr>
        <p:spPr>
          <a:xfrm>
            <a:off x="1047565" y="2505075"/>
            <a:ext cx="9980099" cy="3684588"/>
          </a:xfrm>
        </p:spPr>
        <p:txBody>
          <a:bodyPr>
            <a:normAutofit lnSpcReduction="10000"/>
          </a:bodyPr>
          <a:lstStyle/>
          <a:p>
            <a:pPr marL="342900" marR="0" lvl="0" indent="-342900" algn="just">
              <a:lnSpc>
                <a:spcPct val="107000"/>
              </a:lnSpc>
              <a:spcBef>
                <a:spcPts val="0"/>
              </a:spcBef>
              <a:spcAft>
                <a:spcPts val="0"/>
              </a:spcAft>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Like this dataset, we can perform operations with various categories, city-wise or region-wise.</a:t>
            </a:r>
          </a:p>
          <a:p>
            <a:pPr marL="342900" marR="0" lvl="0" indent="-342900" algn="just">
              <a:lnSpc>
                <a:spcPct val="107000"/>
              </a:lnSpc>
              <a:spcBef>
                <a:spcPts val="0"/>
              </a:spcBef>
              <a:spcAft>
                <a:spcPts val="0"/>
              </a:spcAft>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We can work on large datasets and analyze them with the proper format of the chart.</a:t>
            </a:r>
          </a:p>
          <a:p>
            <a:pPr marL="342900" marR="0" lvl="0" indent="-342900" algn="just">
              <a:lnSpc>
                <a:spcPct val="107000"/>
              </a:lnSpc>
              <a:spcBef>
                <a:spcPts val="0"/>
              </a:spcBef>
              <a:spcAft>
                <a:spcPts val="0"/>
              </a:spcAft>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developed and economically strong countries should help out the underdeveloped and developing countries to improve the vaccination of the people.</a:t>
            </a:r>
          </a:p>
          <a:p>
            <a:pPr marL="342900" marR="0" lvl="0" indent="-342900" algn="just">
              <a:lnSpc>
                <a:spcPct val="107000"/>
              </a:lnSpc>
              <a:spcBef>
                <a:spcPts val="0"/>
              </a:spcBef>
              <a:spcAft>
                <a:spcPts val="800"/>
              </a:spcAft>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At least 90% of the population should be vaccinated at least once to avoid further problems.</a:t>
            </a:r>
          </a:p>
          <a:p>
            <a:endParaRPr lang="en-US" dirty="0"/>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13</a:t>
            </a:fld>
            <a:endParaRPr lang="en-US" dirty="0"/>
          </a:p>
        </p:txBody>
      </p:sp>
    </p:spTree>
    <p:extLst>
      <p:ext uri="{BB962C8B-B14F-4D97-AF65-F5344CB8AC3E}">
        <p14:creationId xmlns:p14="http://schemas.microsoft.com/office/powerpoint/2010/main" val="1164941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IN" dirty="0"/>
              <a:t>Conclusion</a:t>
            </a:r>
            <a:endParaRPr lang="en-US" dirty="0"/>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a:xfrm>
            <a:off x="399495" y="2111465"/>
            <a:ext cx="6246769" cy="3906935"/>
          </a:xfrm>
        </p:spPr>
        <p:txBody>
          <a:bodyPr>
            <a:normAutofit/>
          </a:bodyPr>
          <a:lstStyle/>
          <a:p>
            <a:pPr marL="342900" marR="0" lvl="0" indent="-342900" algn="just">
              <a:lnSpc>
                <a:spcPct val="107000"/>
              </a:lnSpc>
              <a:spcBef>
                <a:spcPts val="0"/>
              </a:spcBef>
              <a:spcAft>
                <a:spcPts val="0"/>
              </a:spcAft>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In conclusion, we can take a look at the final report for further analysis.</a:t>
            </a:r>
          </a:p>
          <a:p>
            <a:pPr marL="342900" marR="0" lvl="0" indent="-342900" algn="just">
              <a:lnSpc>
                <a:spcPct val="107000"/>
              </a:lnSpc>
              <a:spcBef>
                <a:spcPts val="0"/>
              </a:spcBef>
              <a:spcAft>
                <a:spcPts val="800"/>
              </a:spcAft>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As we can see in the Report the top countries vaccination-wise, Top Country by the vaccination in daily and the best top 10 countries with our vaccines. Vaccination peeks in 2022. The Top 2 vaccine sources are India, and China.</a:t>
            </a:r>
          </a:p>
          <a:p>
            <a:endParaRPr lang="en-US" sz="2400" dirty="0"/>
          </a:p>
        </p:txBody>
      </p:sp>
      <p:pic>
        <p:nvPicPr>
          <p:cNvPr id="8" name="Picture Placeholder 7" descr="Person harvesting lettuce from a garden">
            <a:extLst>
              <a:ext uri="{FF2B5EF4-FFF2-40B4-BE49-F238E27FC236}">
                <a16:creationId xmlns:a16="http://schemas.microsoft.com/office/drawing/2014/main" id="{71DAFD00-5660-EAA6-4DE3-83F373055A99}"/>
              </a:ext>
            </a:extLst>
          </p:cNvPr>
          <p:cNvPicPr>
            <a:picLocks noGrp="1" noChangeAspect="1"/>
          </p:cNvPicPr>
          <p:nvPr>
            <p:ph type="pic" idx="1"/>
          </p:nvPr>
        </p:nvPicPr>
        <p:blipFill>
          <a:blip r:embed="rId2"/>
          <a:srcRect l="32" r="32"/>
          <a:stretch>
            <a:fillRect/>
          </a:stretch>
        </p:blipFill>
        <p:spPr>
          <a:xfrm>
            <a:off x="6646264" y="-26633"/>
            <a:ext cx="5545736" cy="6063092"/>
          </a:xfrm>
        </p:spPr>
      </p:pic>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14</a:t>
            </a:fld>
            <a:endParaRPr lang="en-US" dirty="0"/>
          </a:p>
        </p:txBody>
      </p:sp>
    </p:spTree>
    <p:extLst>
      <p:ext uri="{BB962C8B-B14F-4D97-AF65-F5344CB8AC3E}">
        <p14:creationId xmlns:p14="http://schemas.microsoft.com/office/powerpoint/2010/main" val="3418206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r>
              <a:rPr lang="en-US" dirty="0"/>
              <a:t>Rajnish Rilke</a:t>
            </a:r>
          </a:p>
          <a:p>
            <a:r>
              <a:rPr lang="en-US" dirty="0">
                <a:hlinkClick r:id="rId2"/>
              </a:rPr>
              <a:t>ranishkumaryadav38@gmail.com</a:t>
            </a:r>
            <a:endParaRPr lang="en-US" dirty="0"/>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988016" y="711146"/>
            <a:ext cx="6229530" cy="1325563"/>
          </a:xfrm>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3493737394"/>
              </p:ext>
            </p:extLst>
          </p:nvPr>
        </p:nvGraphicFramePr>
        <p:xfrm>
          <a:off x="7767961" y="112402"/>
          <a:ext cx="4111364" cy="6745598"/>
        </p:xfrm>
        <a:graphic>
          <a:graphicData uri="http://schemas.openxmlformats.org/drawingml/2006/table">
            <a:tbl>
              <a:tblPr firstRow="1" lastRow="1" bandRow="1">
                <a:tableStyleId>{9D7B26C5-4107-4FEC-AEDC-1716B250A1EF}</a:tableStyleId>
              </a:tblPr>
              <a:tblGrid>
                <a:gridCol w="4111364">
                  <a:extLst>
                    <a:ext uri="{9D8B030D-6E8A-4147-A177-3AD203B41FA5}">
                      <a16:colId xmlns:a16="http://schemas.microsoft.com/office/drawing/2014/main" val="1563570424"/>
                    </a:ext>
                  </a:extLst>
                </a:gridCol>
              </a:tblGrid>
              <a:tr h="82095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t>INTRODUCTION</a:t>
                      </a:r>
                    </a:p>
                    <a:p>
                      <a:pPr algn="r"/>
                      <a:r>
                        <a:rPr lang="en-US" sz="1800" dirty="0"/>
                        <a:t>3</a:t>
                      </a:r>
                      <a:endParaRPr lang="en-US" sz="1800" dirty="0">
                        <a:latin typeface="+mj-lt"/>
                      </a:endParaRPr>
                    </a:p>
                  </a:txBody>
                  <a:tcPr/>
                </a:tc>
                <a:extLst>
                  <a:ext uri="{0D108BD9-81ED-4DB2-BD59-A6C34878D82A}">
                    <a16:rowId xmlns:a16="http://schemas.microsoft.com/office/drawing/2014/main" val="1289471877"/>
                  </a:ext>
                </a:extLst>
              </a:tr>
              <a:tr h="93855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t>PROBLEM STATEMENT</a:t>
                      </a:r>
                    </a:p>
                    <a:p>
                      <a:pPr marL="0" algn="r" defTabSz="914400" rtl="0" eaLnBrk="1" latinLnBrk="0" hangingPunct="1"/>
                      <a:r>
                        <a:rPr lang="en-US" sz="1800" kern="1200" dirty="0">
                          <a:solidFill>
                            <a:schemeClr val="tx1"/>
                          </a:solidFill>
                        </a:rPr>
                        <a:t>4</a:t>
                      </a:r>
                      <a:endParaRPr lang="en-US" sz="1800" kern="1200" dirty="0">
                        <a:solidFill>
                          <a:schemeClr val="tx1"/>
                        </a:solidFill>
                        <a:latin typeface="+mj-lt"/>
                        <a:ea typeface="+mn-ea"/>
                        <a:cs typeface="+mn-cs"/>
                      </a:endParaRPr>
                    </a:p>
                  </a:txBody>
                  <a:tcPr anchor="b"/>
                </a:tc>
                <a:extLst>
                  <a:ext uri="{0D108BD9-81ED-4DB2-BD59-A6C34878D82A}">
                    <a16:rowId xmlns:a16="http://schemas.microsoft.com/office/drawing/2014/main" val="1836238222"/>
                  </a:ext>
                </a:extLst>
              </a:tr>
              <a:tr h="957714">
                <a:tc>
                  <a:txBody>
                    <a:bodyPr/>
                    <a:lstStyle/>
                    <a:p>
                      <a:pPr marL="0" algn="r" defTabSz="914400" rtl="0" eaLnBrk="1" latinLnBrk="0" hangingPunct="1"/>
                      <a:r>
                        <a:rPr lang="en-US" sz="2400" kern="1200" dirty="0">
                          <a:solidFill>
                            <a:schemeClr val="tx1"/>
                          </a:solidFill>
                        </a:rPr>
                        <a:t>METHODOLOGY</a:t>
                      </a:r>
                    </a:p>
                    <a:p>
                      <a:pPr marL="0" algn="r" defTabSz="914400" rtl="0" eaLnBrk="1" latinLnBrk="0" hangingPunct="1"/>
                      <a:r>
                        <a:rPr lang="en-US" sz="1800" kern="1200" dirty="0">
                          <a:solidFill>
                            <a:schemeClr val="tx1"/>
                          </a:solidFill>
                        </a:rPr>
                        <a:t>5</a:t>
                      </a:r>
                      <a:endParaRPr lang="en-US" sz="1800" kern="1200" dirty="0">
                        <a:solidFill>
                          <a:schemeClr val="tx1"/>
                        </a:solidFill>
                        <a:latin typeface="+mj-lt"/>
                        <a:ea typeface="+mn-ea"/>
                        <a:cs typeface="+mn-cs"/>
                      </a:endParaRPr>
                    </a:p>
                  </a:txBody>
                  <a:tcPr anchor="b"/>
                </a:tc>
                <a:extLst>
                  <a:ext uri="{0D108BD9-81ED-4DB2-BD59-A6C34878D82A}">
                    <a16:rowId xmlns:a16="http://schemas.microsoft.com/office/drawing/2014/main" val="2824452646"/>
                  </a:ext>
                </a:extLst>
              </a:tr>
              <a:tr h="919406">
                <a:tc>
                  <a:txBody>
                    <a:bodyPr/>
                    <a:lstStyle/>
                    <a:p>
                      <a:pPr marL="0" algn="r" defTabSz="914400" rtl="0" eaLnBrk="1" latinLnBrk="0" hangingPunct="1"/>
                      <a:r>
                        <a:rPr lang="en-US" sz="2400" b="0" kern="1200" dirty="0">
                          <a:solidFill>
                            <a:schemeClr val="tx1"/>
                          </a:solidFill>
                          <a:effectLst/>
                        </a:rPr>
                        <a:t>ANALYSIS</a:t>
                      </a:r>
                    </a:p>
                    <a:p>
                      <a:pPr marL="0" algn="r" defTabSz="914400" rtl="0" eaLnBrk="1" latinLnBrk="0" hangingPunct="1"/>
                      <a:r>
                        <a:rPr lang="en-US" sz="1800" kern="1200" dirty="0">
                          <a:solidFill>
                            <a:schemeClr val="tx1"/>
                          </a:solidFill>
                          <a:latin typeface="+mj-lt"/>
                          <a:ea typeface="+mn-ea"/>
                          <a:cs typeface="+mn-cs"/>
                        </a:rPr>
                        <a:t>8</a:t>
                      </a:r>
                    </a:p>
                  </a:txBody>
                  <a:tcPr anchor="b"/>
                </a:tc>
                <a:extLst>
                  <a:ext uri="{0D108BD9-81ED-4DB2-BD59-A6C34878D82A}">
                    <a16:rowId xmlns:a16="http://schemas.microsoft.com/office/drawing/2014/main" val="1390977400"/>
                  </a:ext>
                </a:extLst>
              </a:tr>
              <a:tr h="2980990">
                <a:tc>
                  <a:txBody>
                    <a:bodyPr/>
                    <a:lstStyle/>
                    <a:p>
                      <a:pPr marL="0" algn="r" defTabSz="914400" rtl="0" eaLnBrk="1" latinLnBrk="0" hangingPunct="1"/>
                      <a:r>
                        <a:rPr lang="en-US" sz="2400" kern="1200" dirty="0">
                          <a:solidFill>
                            <a:schemeClr val="tx1"/>
                          </a:solidFill>
                        </a:rPr>
                        <a:t>INSIGHTS</a:t>
                      </a:r>
                    </a:p>
                    <a:p>
                      <a:pPr marL="0" algn="r" defTabSz="914400" rtl="0" eaLnBrk="1" latinLnBrk="0" hangingPunct="1"/>
                      <a:r>
                        <a:rPr lang="en-US" sz="1800" kern="1200" dirty="0">
                          <a:solidFill>
                            <a:schemeClr val="tx1"/>
                          </a:solidFill>
                        </a:rPr>
                        <a:t>12</a:t>
                      </a:r>
                    </a:p>
                    <a:p>
                      <a:pPr marL="0" algn="r" defTabSz="914400" rtl="0" eaLnBrk="1" latinLnBrk="0" hangingPunct="1"/>
                      <a:endParaRPr lang="en-US" sz="1800" kern="1200" dirty="0">
                        <a:solidFill>
                          <a:schemeClr val="tx1"/>
                        </a:solidFill>
                        <a:latin typeface="+mj-lt"/>
                        <a:ea typeface="+mn-ea"/>
                        <a:cs typeface="+mn-cs"/>
                      </a:endParaRPr>
                    </a:p>
                    <a:p>
                      <a:pPr marL="0" algn="r" defTabSz="914400" rtl="0" eaLnBrk="1" latinLnBrk="0" hangingPunct="1"/>
                      <a:r>
                        <a:rPr lang="en-US" sz="2400" kern="1200" dirty="0">
                          <a:solidFill>
                            <a:schemeClr val="tx1"/>
                          </a:solidFill>
                          <a:latin typeface="+mn-lt"/>
                          <a:ea typeface="+mn-ea"/>
                          <a:cs typeface="+mn-cs"/>
                        </a:rPr>
                        <a:t>RECOMMENDATION</a:t>
                      </a:r>
                    </a:p>
                    <a:p>
                      <a:pPr marL="0" algn="r" defTabSz="914400" rtl="0" eaLnBrk="1" latinLnBrk="0" hangingPunct="1"/>
                      <a:r>
                        <a:rPr lang="en-US" sz="2400" kern="1200" dirty="0">
                          <a:solidFill>
                            <a:schemeClr val="tx1"/>
                          </a:solidFill>
                          <a:latin typeface="+mn-lt"/>
                          <a:ea typeface="+mn-ea"/>
                          <a:cs typeface="+mn-cs"/>
                        </a:rPr>
                        <a:t>13</a:t>
                      </a:r>
                    </a:p>
                    <a:p>
                      <a:pPr marL="0" algn="r" defTabSz="914400" rtl="0" eaLnBrk="1" latinLnBrk="0" hangingPunct="1"/>
                      <a:endParaRPr lang="en-US" sz="2400" kern="1200" dirty="0">
                        <a:solidFill>
                          <a:schemeClr val="tx1"/>
                        </a:solidFill>
                        <a:latin typeface="+mn-lt"/>
                        <a:ea typeface="+mn-ea"/>
                        <a:cs typeface="+mn-cs"/>
                      </a:endParaRPr>
                    </a:p>
                    <a:p>
                      <a:pPr marL="0" algn="r" defTabSz="914400" rtl="0" eaLnBrk="1" latinLnBrk="0" hangingPunct="1"/>
                      <a:r>
                        <a:rPr lang="en-US" sz="2400" kern="1200" dirty="0">
                          <a:solidFill>
                            <a:schemeClr val="tx1"/>
                          </a:solidFill>
                          <a:latin typeface="+mn-lt"/>
                          <a:ea typeface="+mn-ea"/>
                          <a:cs typeface="+mn-cs"/>
                        </a:rPr>
                        <a:t>CONCLUSION</a:t>
                      </a:r>
                    </a:p>
                    <a:p>
                      <a:pPr marL="0" algn="r" defTabSz="914400" rtl="0" eaLnBrk="1" latinLnBrk="0" hangingPunct="1"/>
                      <a:r>
                        <a:rPr lang="en-US" sz="2400" kern="1200">
                          <a:solidFill>
                            <a:schemeClr val="tx1"/>
                          </a:solidFill>
                          <a:latin typeface="+mn-lt"/>
                          <a:ea typeface="+mn-ea"/>
                          <a:cs typeface="+mn-cs"/>
                        </a:rPr>
                        <a:t>14</a:t>
                      </a:r>
                      <a:endParaRPr lang="en-US" sz="2400" kern="1200" dirty="0">
                        <a:solidFill>
                          <a:schemeClr val="tx1"/>
                        </a:solidFill>
                        <a:latin typeface="+mn-lt"/>
                        <a:ea typeface="+mn-ea"/>
                        <a:cs typeface="+mn-cs"/>
                      </a:endParaRPr>
                    </a:p>
                    <a:p>
                      <a:pPr marL="0" algn="r" defTabSz="914400" rtl="0" eaLnBrk="1" latinLnBrk="0" hangingPunct="1"/>
                      <a:endParaRPr lang="en-US" sz="1800" kern="1200" dirty="0">
                        <a:solidFill>
                          <a:schemeClr val="tx1"/>
                        </a:solidFill>
                        <a:latin typeface="+mj-lt"/>
                        <a:ea typeface="+mn-ea"/>
                        <a:cs typeface="+mn-cs"/>
                      </a:endParaRPr>
                    </a:p>
                  </a:txBody>
                  <a:tcPr anchor="b"/>
                </a:tc>
                <a:extLst>
                  <a:ext uri="{0D108BD9-81ED-4DB2-BD59-A6C34878D82A}">
                    <a16:rowId xmlns:a16="http://schemas.microsoft.com/office/drawing/2014/main" val="3056376589"/>
                  </a:ext>
                </a:extLst>
              </a:tr>
            </a:tbl>
          </a:graphicData>
        </a:graphic>
      </p:graphicFrame>
      <p:sp>
        <p:nvSpPr>
          <p:cNvPr id="6" name="Oval 5">
            <a:extLst>
              <a:ext uri="{FF2B5EF4-FFF2-40B4-BE49-F238E27FC236}">
                <a16:creationId xmlns:a16="http://schemas.microsoft.com/office/drawing/2014/main" id="{5E06AAF7-972D-84FB-B50D-965895F22AA3}"/>
              </a:ext>
            </a:extLst>
          </p:cNvPr>
          <p:cNvSpPr/>
          <p:nvPr/>
        </p:nvSpPr>
        <p:spPr>
          <a:xfrm>
            <a:off x="988016" y="2840854"/>
            <a:ext cx="5670236" cy="3240350"/>
          </a:xfrm>
          <a:prstGeom prst="ellipse">
            <a:avLst/>
          </a:prstGeom>
          <a:solidFill>
            <a:schemeClr val="tx2">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marR="0" lvl="0" algn="ctr">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Aim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ct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aim of this project analyzes the trend of COVID-19 Vaccination around the world and determine the effectiveness of vaccines based on country and year.</a:t>
            </a:r>
          </a:p>
          <a:p>
            <a:pPr algn="ctr"/>
            <a:endParaRPr lang="en-US" dirty="0"/>
          </a:p>
        </p:txBody>
      </p:sp>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1" y="2290439"/>
            <a:ext cx="6055547" cy="3727961"/>
          </a:xfrm>
        </p:spPr>
        <p:txBody>
          <a:bodyPr>
            <a:normAutofit lnSpcReduction="10000"/>
          </a:bodyPr>
          <a:lstStyle/>
          <a:p>
            <a:pPr algn="just"/>
            <a:r>
              <a:rPr lang="en-US" sz="2400" dirty="0">
                <a:effectLst/>
                <a:latin typeface="Calibri" panose="020F0502020204030204" pitchFamily="34" charset="0"/>
                <a:ea typeface="Calibri" panose="020F0502020204030204" pitchFamily="34" charset="0"/>
                <a:cs typeface="Times New Roman" panose="02020603050405020304" pitchFamily="18" charset="0"/>
              </a:rPr>
              <a:t>COVID-19 has had a significant impact on the world, causing widespread illness, death, and disruptions to daily life. Governments and public health organizations around the world have implemented various measures to slow the spread of the virus, such as social distancing, mask-wearing, and lockdowns. Vaccines have also been developed and authorized for emergency use, and vaccination campaigns are ongoing in many countries.</a:t>
            </a:r>
          </a:p>
          <a:p>
            <a:endParaRPr lang="en-US" dirty="0"/>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536211" y="239697"/>
            <a:ext cx="7498080" cy="1318722"/>
          </a:xfrm>
        </p:spPr>
        <p:txBody>
          <a:bodyPr/>
          <a:lstStyle/>
          <a:p>
            <a:r>
              <a:rPr lang="en-IN" dirty="0"/>
              <a:t>Problem Statement</a:t>
            </a:r>
            <a:endParaRPr lang="en-US" dirty="0"/>
          </a:p>
        </p:txBody>
      </p:sp>
      <p:sp>
        <p:nvSpPr>
          <p:cNvPr id="2" name="Rectangle 1">
            <a:extLst>
              <a:ext uri="{FF2B5EF4-FFF2-40B4-BE49-F238E27FC236}">
                <a16:creationId xmlns:a16="http://schemas.microsoft.com/office/drawing/2014/main" id="{E0B79474-626F-24E2-2790-34AE14D1667E}"/>
              </a:ext>
            </a:extLst>
          </p:cNvPr>
          <p:cNvSpPr/>
          <p:nvPr/>
        </p:nvSpPr>
        <p:spPr>
          <a:xfrm>
            <a:off x="1020932" y="2237173"/>
            <a:ext cx="10457895" cy="37374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a:lnSpc>
                <a:spcPct val="107000"/>
              </a:lnSpc>
              <a:spcBef>
                <a:spcPts val="0"/>
              </a:spcBef>
              <a:spcAft>
                <a:spcPts val="0"/>
              </a:spcAft>
              <a:buFont typeface="Symbol" panose="05050102010706020507" pitchFamily="18" charset="2"/>
              <a:buChar char=""/>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order to know how many people are fully vaccinated by the initial protocol.</a:t>
            </a:r>
          </a:p>
          <a:p>
            <a:pPr marL="342900" marR="0" lvl="0" indent="-342900" algn="just">
              <a:lnSpc>
                <a:spcPct val="107000"/>
              </a:lnSpc>
              <a:spcBef>
                <a:spcPts val="0"/>
              </a:spcBef>
              <a:spcAft>
                <a:spcPts val="0"/>
              </a:spcAft>
              <a:buFont typeface="Symbol" panose="05050102010706020507" pitchFamily="18" charset="2"/>
              <a:buChar char=""/>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 know the population which has received at least one dose of the vaccine.</a:t>
            </a:r>
          </a:p>
          <a:p>
            <a:pPr marL="342900" marR="0" lvl="0" indent="-342900" algn="just">
              <a:lnSpc>
                <a:spcPct val="107000"/>
              </a:lnSpc>
              <a:spcBef>
                <a:spcPts val="0"/>
              </a:spcBef>
              <a:spcAft>
                <a:spcPts val="0"/>
              </a:spcAft>
              <a:buFont typeface="Symbol" panose="05050102010706020507" pitchFamily="18" charset="2"/>
              <a:buChar char=""/>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different vaccines used and their availability in different countries.</a:t>
            </a:r>
          </a:p>
          <a:p>
            <a:pPr marL="342900" marR="0" lvl="0" indent="-342900" algn="just">
              <a:lnSpc>
                <a:spcPct val="107000"/>
              </a:lnSpc>
              <a:spcBef>
                <a:spcPts val="0"/>
              </a:spcBef>
              <a:spcAft>
                <a:spcPts val="0"/>
              </a:spcAft>
              <a:buFont typeface="Symbol" panose="05050102010706020507" pitchFamily="18" charset="2"/>
              <a:buChar char=""/>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can find out how many people are completely vaccinated.</a:t>
            </a:r>
          </a:p>
          <a:p>
            <a:pPr marL="342900" marR="0" lvl="0" indent="-342900" algn="just">
              <a:lnSpc>
                <a:spcPct val="107000"/>
              </a:lnSpc>
              <a:spcBef>
                <a:spcPts val="0"/>
              </a:spcBef>
              <a:spcAft>
                <a:spcPts val="800"/>
              </a:spcAft>
              <a:buFont typeface="Symbol" panose="05050102010706020507" pitchFamily="18" charset="2"/>
              <a:buChar char=""/>
            </a:pPr>
            <a:r>
              <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Total vaccinations by each year and then by country. In this analysis, we can see the number of people vaccinated per hundred.</a:t>
            </a:r>
          </a:p>
          <a:p>
            <a:pPr algn="ctr"/>
            <a:endParaRPr lang="en-US" dirty="0"/>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a:lstStyle/>
          <a:p>
            <a:r>
              <a:rPr lang="en-IN" dirty="0">
                <a:latin typeface="Sagona Book" panose="020F0502020204030204" pitchFamily="34" charset="0"/>
              </a:rPr>
              <a:t>M</a:t>
            </a:r>
            <a:r>
              <a:rPr lang="en-US" dirty="0" err="1">
                <a:latin typeface="Sagona Book" panose="020F0502020204030204" pitchFamily="34" charset="0"/>
              </a:rPr>
              <a:t>ethodology</a:t>
            </a:r>
            <a:endParaRPr lang="en-US" dirty="0"/>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5</a:t>
            </a:fld>
            <a:endParaRPr lang="en-US" dirty="0"/>
          </a:p>
        </p:txBody>
      </p:sp>
      <p:sp>
        <p:nvSpPr>
          <p:cNvPr id="3" name="Content Placeholder 2">
            <a:extLst>
              <a:ext uri="{FF2B5EF4-FFF2-40B4-BE49-F238E27FC236}">
                <a16:creationId xmlns:a16="http://schemas.microsoft.com/office/drawing/2014/main" id="{EE14C75A-3939-58EA-23A0-30111C12E873}"/>
              </a:ext>
            </a:extLst>
          </p:cNvPr>
          <p:cNvSpPr>
            <a:spLocks noGrp="1"/>
          </p:cNvSpPr>
          <p:nvPr>
            <p:ph idx="1"/>
          </p:nvPr>
        </p:nvSpPr>
        <p:spPr>
          <a:xfrm>
            <a:off x="576071" y="1901952"/>
            <a:ext cx="10973777" cy="3877056"/>
          </a:xfrm>
        </p:spPr>
        <p:txBody>
          <a:bodyPr/>
          <a:lstStyle/>
          <a:p>
            <a:pPr marL="0" indent="0">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dataset was provided with the project assignment which is basically the data available for the public and which is collected from the respective health departments of the countries or from the WHO.</a:t>
            </a:r>
          </a:p>
          <a:p>
            <a:pPr marL="0" indent="0">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dataset contains information for the period December 2020 to March 2022.</a:t>
            </a:r>
          </a:p>
          <a:p>
            <a:pPr marL="0" indent="0">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buFont typeface="+mj-lt"/>
              <a:buAutoNum type="alphaLcPeriod"/>
            </a:pPr>
            <a:r>
              <a:rPr lang="en-US" b="1" dirty="0"/>
              <a:t>Data Cleaning</a:t>
            </a:r>
          </a:p>
          <a:p>
            <a:pPr marL="514350" indent="-514350">
              <a:buFont typeface="+mj-lt"/>
              <a:buAutoNum type="alphaLcPeriod"/>
            </a:pPr>
            <a:r>
              <a:rPr lang="en-US" b="1" dirty="0"/>
              <a:t>Data Exploration</a:t>
            </a:r>
          </a:p>
          <a:p>
            <a:pPr marL="514350" indent="-514350">
              <a:buFont typeface="+mj-lt"/>
              <a:buAutoNum type="alphaLcPeriod"/>
            </a:pPr>
            <a:r>
              <a:rPr lang="en-US" b="1" dirty="0"/>
              <a:t>Data Visualization</a:t>
            </a:r>
          </a:p>
          <a:p>
            <a:pPr marL="0" indent="0">
              <a:buNone/>
            </a:pPr>
            <a:endParaRPr lang="en-US" dirty="0"/>
          </a:p>
        </p:txBody>
      </p:sp>
    </p:spTree>
    <p:extLst>
      <p:ext uri="{BB962C8B-B14F-4D97-AF65-F5344CB8AC3E}">
        <p14:creationId xmlns:p14="http://schemas.microsoft.com/office/powerpoint/2010/main" val="169908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a:lstStyle/>
          <a:p>
            <a:r>
              <a:rPr lang="en-IN" dirty="0"/>
              <a:t>Report View</a:t>
            </a:r>
            <a:endParaRPr lang="en-US" dirty="0"/>
          </a:p>
        </p:txBody>
      </p:sp>
      <p:graphicFrame>
        <p:nvGraphicFramePr>
          <p:cNvPr id="9" name="Table 4">
            <a:extLst>
              <a:ext uri="{FF2B5EF4-FFF2-40B4-BE49-F238E27FC236}">
                <a16:creationId xmlns:a16="http://schemas.microsoft.com/office/drawing/2014/main" id="{599C0C9D-9A88-B612-EE50-DB2991538472}"/>
              </a:ext>
            </a:extLst>
          </p:cNvPr>
          <p:cNvGraphicFramePr>
            <a:graphicFrameLocks noGrp="1"/>
          </p:cNvGraphicFramePr>
          <p:nvPr>
            <p:ph idx="1"/>
            <p:extLst>
              <p:ext uri="{D42A27DB-BD31-4B8C-83A1-F6EECF244321}">
                <p14:modId xmlns:p14="http://schemas.microsoft.com/office/powerpoint/2010/main" val="3398684700"/>
              </p:ext>
            </p:extLst>
          </p:nvPr>
        </p:nvGraphicFramePr>
        <p:xfrm>
          <a:off x="284084" y="1781255"/>
          <a:ext cx="11105965" cy="3984115"/>
        </p:xfrm>
        <a:graphic>
          <a:graphicData uri="http://schemas.openxmlformats.org/drawingml/2006/table">
            <a:tbl>
              <a:tblPr firstRow="1" bandRow="1">
                <a:tableStyleId>{5940675A-B579-460E-94D1-54222C63F5DA}</a:tableStyleId>
              </a:tblPr>
              <a:tblGrid>
                <a:gridCol w="2221193">
                  <a:extLst>
                    <a:ext uri="{9D8B030D-6E8A-4147-A177-3AD203B41FA5}">
                      <a16:colId xmlns:a16="http://schemas.microsoft.com/office/drawing/2014/main" val="1689330750"/>
                    </a:ext>
                  </a:extLst>
                </a:gridCol>
                <a:gridCol w="2221193">
                  <a:extLst>
                    <a:ext uri="{9D8B030D-6E8A-4147-A177-3AD203B41FA5}">
                      <a16:colId xmlns:a16="http://schemas.microsoft.com/office/drawing/2014/main" val="2660631934"/>
                    </a:ext>
                  </a:extLst>
                </a:gridCol>
                <a:gridCol w="2221193">
                  <a:extLst>
                    <a:ext uri="{9D8B030D-6E8A-4147-A177-3AD203B41FA5}">
                      <a16:colId xmlns:a16="http://schemas.microsoft.com/office/drawing/2014/main" val="3909717689"/>
                    </a:ext>
                  </a:extLst>
                </a:gridCol>
                <a:gridCol w="2221193">
                  <a:extLst>
                    <a:ext uri="{9D8B030D-6E8A-4147-A177-3AD203B41FA5}">
                      <a16:colId xmlns:a16="http://schemas.microsoft.com/office/drawing/2014/main" val="1603189107"/>
                    </a:ext>
                  </a:extLst>
                </a:gridCol>
                <a:gridCol w="2221193">
                  <a:extLst>
                    <a:ext uri="{9D8B030D-6E8A-4147-A177-3AD203B41FA5}">
                      <a16:colId xmlns:a16="http://schemas.microsoft.com/office/drawing/2014/main" val="2755691855"/>
                    </a:ext>
                  </a:extLst>
                </a:gridCol>
              </a:tblGrid>
              <a:tr h="796823">
                <a:tc>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796823">
                <a:tc>
                  <a:txBody>
                    <a:bodyPr/>
                    <a:lstStyle/>
                    <a:p>
                      <a:pPr algn="ctr"/>
                      <a:endParaRPr lang="en-US" b="0" i="0" dirty="0">
                        <a:solidFill>
                          <a:schemeClr val="tx1"/>
                        </a:solidFill>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60208656"/>
                  </a:ext>
                </a:extLst>
              </a:tr>
              <a:tr h="796823">
                <a:tc>
                  <a:txBody>
                    <a:bodyPr/>
                    <a:lstStyle/>
                    <a:p>
                      <a:pPr algn="ctr"/>
                      <a:endParaRPr lang="en-US" b="0" i="0" dirty="0">
                        <a:solidFill>
                          <a:schemeClr val="tx1"/>
                        </a:solidFill>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34243071"/>
                  </a:ext>
                </a:extLst>
              </a:tr>
              <a:tr h="796823">
                <a:tc>
                  <a:txBody>
                    <a:bodyPr/>
                    <a:lstStyle/>
                    <a:p>
                      <a:pPr algn="ctr"/>
                      <a:endParaRPr lang="en-US" b="0" i="0" dirty="0">
                        <a:solidFill>
                          <a:schemeClr val="tx1"/>
                        </a:solidFill>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808797"/>
                  </a:ext>
                </a:extLst>
              </a:tr>
              <a:tr h="796823">
                <a:tc>
                  <a:txBody>
                    <a:bodyPr/>
                    <a:lstStyle/>
                    <a:p>
                      <a:pPr algn="ctr"/>
                      <a:endParaRPr lang="en-US" b="0" i="0" dirty="0">
                        <a:solidFill>
                          <a:schemeClr val="tx1"/>
                        </a:solidFill>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0950325"/>
                  </a:ext>
                </a:extLst>
              </a:tr>
            </a:tbl>
          </a:graphicData>
        </a:graphic>
      </p:graphicFrame>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6</a:t>
            </a:fld>
            <a:endParaRPr lang="en-US" dirty="0"/>
          </a:p>
        </p:txBody>
      </p:sp>
      <p:pic>
        <p:nvPicPr>
          <p:cNvPr id="2" name="Picture 1">
            <a:extLst>
              <a:ext uri="{FF2B5EF4-FFF2-40B4-BE49-F238E27FC236}">
                <a16:creationId xmlns:a16="http://schemas.microsoft.com/office/drawing/2014/main" id="{3D7E5944-308A-E8D8-0591-625F454E859A}"/>
              </a:ext>
            </a:extLst>
          </p:cNvPr>
          <p:cNvPicPr>
            <a:picLocks noChangeAspect="1"/>
          </p:cNvPicPr>
          <p:nvPr/>
        </p:nvPicPr>
        <p:blipFill rotWithShape="1">
          <a:blip r:embed="rId2"/>
          <a:srcRect l="7839" t="16768" r="20670" b="10441"/>
          <a:stretch/>
        </p:blipFill>
        <p:spPr>
          <a:xfrm>
            <a:off x="576072" y="1380744"/>
            <a:ext cx="10782214" cy="4918452"/>
          </a:xfrm>
          <a:prstGeom prst="rect">
            <a:avLst/>
          </a:prstGeom>
        </p:spPr>
      </p:pic>
    </p:spTree>
    <p:extLst>
      <p:ext uri="{BB962C8B-B14F-4D97-AF65-F5344CB8AC3E}">
        <p14:creationId xmlns:p14="http://schemas.microsoft.com/office/powerpoint/2010/main" val="2752853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278906" y="160018"/>
            <a:ext cx="11457373" cy="701115"/>
          </a:xfrm>
        </p:spPr>
        <p:txBody>
          <a:bodyPr/>
          <a:lstStyle/>
          <a:p>
            <a:pPr algn="l"/>
            <a:r>
              <a:rPr lang="en-IN" sz="4800" b="1" cap="none" dirty="0">
                <a:latin typeface="Sagona Book" panose="02020503050505020204" pitchFamily="18" charset="0"/>
              </a:rPr>
              <a:t>Report view</a:t>
            </a:r>
            <a:endParaRPr lang="en-US" sz="4800" b="1" cap="none" dirty="0">
              <a:latin typeface="Sagona Book" panose="02020503050505020204" pitchFamily="18" charset="0"/>
            </a:endParaRP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7</a:t>
            </a:fld>
            <a:endParaRPr lang="en-US" dirty="0"/>
          </a:p>
        </p:txBody>
      </p:sp>
      <p:sp>
        <p:nvSpPr>
          <p:cNvPr id="6" name="Text Placeholder 5">
            <a:extLst>
              <a:ext uri="{FF2B5EF4-FFF2-40B4-BE49-F238E27FC236}">
                <a16:creationId xmlns:a16="http://schemas.microsoft.com/office/drawing/2014/main" id="{08DBB1D5-44B6-98D9-E107-370E71D3E6C7}"/>
              </a:ext>
            </a:extLst>
          </p:cNvPr>
          <p:cNvSpPr>
            <a:spLocks noGrp="1"/>
          </p:cNvSpPr>
          <p:nvPr>
            <p:ph type="body" sz="quarter" idx="13"/>
          </p:nvPr>
        </p:nvSpPr>
        <p:spPr/>
        <p:txBody>
          <a:bodyPr/>
          <a:lstStyle/>
          <a:p>
            <a:endParaRPr lang="en-US" dirty="0"/>
          </a:p>
        </p:txBody>
      </p:sp>
      <p:pic>
        <p:nvPicPr>
          <p:cNvPr id="7" name="Picture 6">
            <a:extLst>
              <a:ext uri="{FF2B5EF4-FFF2-40B4-BE49-F238E27FC236}">
                <a16:creationId xmlns:a16="http://schemas.microsoft.com/office/drawing/2014/main" id="{0574DD25-AC7E-2D7B-4B1D-54A69CBA8B24}"/>
              </a:ext>
            </a:extLst>
          </p:cNvPr>
          <p:cNvPicPr>
            <a:picLocks noChangeAspect="1"/>
          </p:cNvPicPr>
          <p:nvPr/>
        </p:nvPicPr>
        <p:blipFill rotWithShape="1">
          <a:blip r:embed="rId2"/>
          <a:srcRect l="7371" t="17172" r="20803" b="11953"/>
          <a:stretch/>
        </p:blipFill>
        <p:spPr>
          <a:xfrm>
            <a:off x="471361" y="876453"/>
            <a:ext cx="10998589" cy="5279824"/>
          </a:xfrm>
          <a:prstGeom prst="rect">
            <a:avLst/>
          </a:prstGeom>
        </p:spPr>
      </p:pic>
    </p:spTree>
    <p:extLst>
      <p:ext uri="{BB962C8B-B14F-4D97-AF65-F5344CB8AC3E}">
        <p14:creationId xmlns:p14="http://schemas.microsoft.com/office/powerpoint/2010/main" val="10967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p:txBody>
          <a:bodyPr/>
          <a:lstStyle/>
          <a:p>
            <a:r>
              <a:rPr lang="en-IN" dirty="0"/>
              <a:t>Data Analysis</a:t>
            </a:r>
            <a:endParaRPr lang="en-US" dirty="0"/>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8</a:t>
            </a:fld>
            <a:endParaRPr lang="en-US" dirty="0"/>
          </a:p>
        </p:txBody>
      </p:sp>
      <p:sp>
        <p:nvSpPr>
          <p:cNvPr id="37" name="Rectangle 36">
            <a:extLst>
              <a:ext uri="{FF2B5EF4-FFF2-40B4-BE49-F238E27FC236}">
                <a16:creationId xmlns:a16="http://schemas.microsoft.com/office/drawing/2014/main" id="{466D5D7A-5705-281F-A5C6-95D01CFE6632}"/>
              </a:ext>
            </a:extLst>
          </p:cNvPr>
          <p:cNvSpPr/>
          <p:nvPr/>
        </p:nvSpPr>
        <p:spPr>
          <a:xfrm>
            <a:off x="576073" y="1380744"/>
            <a:ext cx="10805100" cy="4549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a:lnSpc>
                <a:spcPct val="107000"/>
              </a:lnSpc>
              <a:spcBef>
                <a:spcPts val="0"/>
              </a:spcBef>
              <a:spcAft>
                <a:spcPts val="0"/>
              </a:spcAft>
              <a:buFont typeface="Courier New" panose="02070309020205020404" pitchFamily="49" charset="0"/>
              <a:buChar char="o"/>
            </a:pPr>
            <a:r>
              <a:rPr lang="en-US" sz="2000" dirty="0">
                <a:effectLst/>
                <a:latin typeface="Calibri" panose="020F0502020204030204" pitchFamily="34" charset="0"/>
                <a:ea typeface="Calibri" panose="020F0502020204030204" pitchFamily="34" charset="0"/>
                <a:cs typeface="Times New Roman" panose="02020603050405020304" pitchFamily="18" charset="0"/>
              </a:rPr>
              <a:t>Country – The name of the countries (223 Countries in total).</a:t>
            </a:r>
          </a:p>
          <a:p>
            <a:pPr marL="342900" marR="0" lvl="0" indent="-342900" algn="just">
              <a:lnSpc>
                <a:spcPct val="107000"/>
              </a:lnSpc>
              <a:spcBef>
                <a:spcPts val="0"/>
              </a:spcBef>
              <a:spcAft>
                <a:spcPts val="0"/>
              </a:spcAft>
              <a:buFont typeface="Courier New" panose="02070309020205020404" pitchFamily="49" charset="0"/>
              <a:buChar char="o"/>
            </a:pPr>
            <a:r>
              <a:rPr lang="en-US" sz="2000" dirty="0">
                <a:effectLst/>
                <a:latin typeface="Calibri" panose="020F0502020204030204" pitchFamily="34" charset="0"/>
                <a:ea typeface="Calibri" panose="020F0502020204030204" pitchFamily="34" charset="0"/>
                <a:cs typeface="Times New Roman" panose="02020603050405020304" pitchFamily="18" charset="0"/>
              </a:rPr>
              <a:t>ISO Code – Code initials for the countries.</a:t>
            </a:r>
          </a:p>
          <a:p>
            <a:pPr marL="342900" marR="0" lvl="0" indent="-342900" algn="just">
              <a:lnSpc>
                <a:spcPct val="107000"/>
              </a:lnSpc>
              <a:spcBef>
                <a:spcPts val="0"/>
              </a:spcBef>
              <a:spcAft>
                <a:spcPts val="0"/>
              </a:spcAft>
              <a:buFont typeface="Courier New" panose="02070309020205020404" pitchFamily="49" charset="0"/>
              <a:buChar char="o"/>
            </a:pPr>
            <a:r>
              <a:rPr lang="en-US" sz="2000" dirty="0">
                <a:effectLst/>
                <a:latin typeface="Calibri" panose="020F0502020204030204" pitchFamily="34" charset="0"/>
                <a:ea typeface="Calibri" panose="020F0502020204030204" pitchFamily="34" charset="0"/>
                <a:cs typeface="Times New Roman" panose="02020603050405020304" pitchFamily="18" charset="0"/>
              </a:rPr>
              <a:t>Date – The date, month and year of the data collected.</a:t>
            </a:r>
          </a:p>
          <a:p>
            <a:pPr marL="342900" marR="0" lvl="0" indent="-342900" algn="just">
              <a:lnSpc>
                <a:spcPct val="107000"/>
              </a:lnSpc>
              <a:spcBef>
                <a:spcPts val="0"/>
              </a:spcBef>
              <a:spcAft>
                <a:spcPts val="0"/>
              </a:spcAft>
              <a:buFont typeface="Courier New" panose="02070309020205020404" pitchFamily="49" charset="0"/>
              <a:buChar char="o"/>
            </a:pPr>
            <a:r>
              <a:rPr lang="en-US" sz="2000" dirty="0">
                <a:effectLst/>
                <a:latin typeface="Calibri" panose="020F0502020204030204" pitchFamily="34" charset="0"/>
                <a:ea typeface="Calibri" panose="020F0502020204030204" pitchFamily="34" charset="0"/>
                <a:cs typeface="Times New Roman" panose="02020603050405020304" pitchFamily="18" charset="0"/>
              </a:rPr>
              <a:t>Total vaccinations – The total number of vaccinations administered which is nothing but the sum of the doses given on any particular date to the total vaccinations of the previous day.</a:t>
            </a:r>
          </a:p>
          <a:p>
            <a:pPr marL="342900" marR="0" lvl="0" indent="-342900" algn="just">
              <a:lnSpc>
                <a:spcPct val="107000"/>
              </a:lnSpc>
              <a:spcBef>
                <a:spcPts val="0"/>
              </a:spcBef>
              <a:spcAft>
                <a:spcPts val="0"/>
              </a:spcAft>
              <a:buFont typeface="Courier New" panose="02070309020205020404" pitchFamily="49" charset="0"/>
              <a:buChar char="o"/>
            </a:pPr>
            <a:r>
              <a:rPr lang="en-US" sz="2000" dirty="0">
                <a:effectLst/>
                <a:latin typeface="Calibri" panose="020F0502020204030204" pitchFamily="34" charset="0"/>
                <a:ea typeface="Calibri" panose="020F0502020204030204" pitchFamily="34" charset="0"/>
                <a:cs typeface="Times New Roman" panose="02020603050405020304" pitchFamily="18" charset="0"/>
              </a:rPr>
              <a:t>People vaccinated – The total number of people who received at least one dose of vaccine. This is also an aggregated column meaning it is the sum of the total of the previous day to the vaccinations of the present day.</a:t>
            </a:r>
          </a:p>
          <a:p>
            <a:pPr marL="342900" marR="0" lvl="0" indent="-342900" algn="just">
              <a:lnSpc>
                <a:spcPct val="107000"/>
              </a:lnSpc>
              <a:spcBef>
                <a:spcPts val="0"/>
              </a:spcBef>
              <a:spcAft>
                <a:spcPts val="0"/>
              </a:spcAft>
              <a:buFont typeface="Courier New" panose="02070309020205020404" pitchFamily="49" charset="0"/>
              <a:buChar char="o"/>
            </a:pPr>
            <a:r>
              <a:rPr lang="en-US" sz="2000" dirty="0">
                <a:effectLst/>
                <a:latin typeface="Calibri" panose="020F0502020204030204" pitchFamily="34" charset="0"/>
                <a:ea typeface="Calibri" panose="020F0502020204030204" pitchFamily="34" charset="0"/>
                <a:cs typeface="Times New Roman" panose="02020603050405020304" pitchFamily="18" charset="0"/>
              </a:rPr>
              <a:t>People fully vaccinated – The aggregated value of people who received the desired number of doses (min 2 doses and 1 booster dose may or may not be included).</a:t>
            </a:r>
          </a:p>
          <a:p>
            <a:pPr marL="342900" marR="0" lvl="0" indent="-342900" algn="just">
              <a:lnSpc>
                <a:spcPct val="107000"/>
              </a:lnSpc>
              <a:spcBef>
                <a:spcPts val="0"/>
              </a:spcBef>
              <a:spcAft>
                <a:spcPts val="0"/>
              </a:spcAft>
              <a:buFont typeface="Courier New" panose="02070309020205020404" pitchFamily="49" charset="0"/>
              <a:buChar char="o"/>
            </a:pPr>
            <a:r>
              <a:rPr lang="en-US" sz="2000" dirty="0">
                <a:effectLst/>
                <a:latin typeface="Calibri" panose="020F0502020204030204" pitchFamily="34" charset="0"/>
                <a:ea typeface="Calibri" panose="020F0502020204030204" pitchFamily="34" charset="0"/>
                <a:cs typeface="Times New Roman" panose="02020603050405020304" pitchFamily="18" charset="0"/>
              </a:rPr>
              <a:t>Daily Vaccinations Raw – gives the raw data collected on vaccinations.</a:t>
            </a:r>
          </a:p>
        </p:txBody>
      </p:sp>
    </p:spTree>
    <p:extLst>
      <p:ext uri="{BB962C8B-B14F-4D97-AF65-F5344CB8AC3E}">
        <p14:creationId xmlns:p14="http://schemas.microsoft.com/office/powerpoint/2010/main" val="1002104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p:txBody>
          <a:bodyPr/>
          <a:lstStyle/>
          <a:p>
            <a:r>
              <a:rPr lang="en-IN" dirty="0"/>
              <a:t>Data Analysis</a:t>
            </a:r>
            <a:endParaRPr lang="en-US" dirty="0"/>
          </a:p>
        </p:txBody>
      </p:sp>
      <p:sp>
        <p:nvSpPr>
          <p:cNvPr id="60" name="Text Placeholder 59">
            <a:extLst>
              <a:ext uri="{FF2B5EF4-FFF2-40B4-BE49-F238E27FC236}">
                <a16:creationId xmlns:a16="http://schemas.microsoft.com/office/drawing/2014/main" id="{449C0A5D-1F6A-44B3-0AA7-F20AD372F6B9}"/>
              </a:ext>
            </a:extLst>
          </p:cNvPr>
          <p:cNvSpPr>
            <a:spLocks noGrp="1"/>
          </p:cNvSpPr>
          <p:nvPr>
            <p:ph type="body" sz="quarter" idx="33"/>
          </p:nvPr>
        </p:nvSpPr>
        <p:spPr>
          <a:xfrm>
            <a:off x="633258" y="1926455"/>
            <a:ext cx="10383930" cy="4083728"/>
          </a:xfrm>
        </p:spPr>
        <p:txBody>
          <a:bodyPr/>
          <a:lstStyle/>
          <a:p>
            <a:pPr marL="342900" marR="0" lvl="0" indent="-342900" algn="just">
              <a:lnSpc>
                <a:spcPct val="107000"/>
              </a:lnSpc>
              <a:spcBef>
                <a:spcPts val="0"/>
              </a:spcBef>
              <a:spcAft>
                <a:spcPts val="0"/>
              </a:spcAft>
              <a:buFont typeface="Courier New" panose="02070309020205020404" pitchFamily="49" charset="0"/>
              <a:buChar char="o"/>
            </a:pPr>
            <a:r>
              <a:rPr lang="en-US" sz="2000" dirty="0">
                <a:effectLst/>
                <a:latin typeface="Calibri" panose="020F0502020204030204" pitchFamily="34" charset="0"/>
                <a:ea typeface="Calibri" panose="020F0502020204030204" pitchFamily="34" charset="0"/>
                <a:cs typeface="Times New Roman" panose="02020603050405020304" pitchFamily="18" charset="0"/>
              </a:rPr>
              <a:t>Daily vaccinations – The vaccinations administered on any particular day.</a:t>
            </a:r>
          </a:p>
          <a:p>
            <a:pPr marL="342900" marR="0" lvl="0" indent="-342900" algn="just">
              <a:lnSpc>
                <a:spcPct val="107000"/>
              </a:lnSpc>
              <a:spcBef>
                <a:spcPts val="0"/>
              </a:spcBef>
              <a:spcAft>
                <a:spcPts val="0"/>
              </a:spcAft>
              <a:buFont typeface="Courier New" panose="02070309020205020404" pitchFamily="49" charset="0"/>
              <a:buChar char="o"/>
            </a:pPr>
            <a:r>
              <a:rPr lang="en-US" sz="2000" dirty="0">
                <a:effectLst/>
                <a:latin typeface="Calibri" panose="020F0502020204030204" pitchFamily="34" charset="0"/>
                <a:ea typeface="Calibri" panose="020F0502020204030204" pitchFamily="34" charset="0"/>
                <a:cs typeface="Times New Roman" panose="02020603050405020304" pitchFamily="18" charset="0"/>
              </a:rPr>
              <a:t>Total vaccinations per 100 – The total vaccinations administered per 100 people which also aggregated data.</a:t>
            </a:r>
          </a:p>
          <a:p>
            <a:pPr marL="342900" marR="0" lvl="0" indent="-342900" algn="just">
              <a:lnSpc>
                <a:spcPct val="107000"/>
              </a:lnSpc>
              <a:spcBef>
                <a:spcPts val="0"/>
              </a:spcBef>
              <a:spcAft>
                <a:spcPts val="0"/>
              </a:spcAft>
              <a:buFont typeface="Courier New" panose="02070309020205020404" pitchFamily="49" charset="0"/>
              <a:buChar char="o"/>
            </a:pPr>
            <a:r>
              <a:rPr lang="en-US" sz="2000" dirty="0">
                <a:effectLst/>
                <a:latin typeface="Calibri" panose="020F0502020204030204" pitchFamily="34" charset="0"/>
                <a:ea typeface="Calibri" panose="020F0502020204030204" pitchFamily="34" charset="0"/>
                <a:cs typeface="Times New Roman" panose="02020603050405020304" pitchFamily="18" charset="0"/>
              </a:rPr>
              <a:t>People vaccinated per 100 – The number of people who received at least one dose of vaccine, taking into account for every 100 people.</a:t>
            </a:r>
          </a:p>
          <a:p>
            <a:pPr marL="342900" marR="0" lvl="0" indent="-342900" algn="just">
              <a:lnSpc>
                <a:spcPct val="107000"/>
              </a:lnSpc>
              <a:spcBef>
                <a:spcPts val="0"/>
              </a:spcBef>
              <a:spcAft>
                <a:spcPts val="0"/>
              </a:spcAft>
              <a:buFont typeface="Courier New" panose="02070309020205020404" pitchFamily="49" charset="0"/>
              <a:buChar char="o"/>
            </a:pPr>
            <a:r>
              <a:rPr lang="en-US" sz="2000" dirty="0">
                <a:effectLst/>
                <a:latin typeface="Calibri" panose="020F0502020204030204" pitchFamily="34" charset="0"/>
                <a:ea typeface="Calibri" panose="020F0502020204030204" pitchFamily="34" charset="0"/>
                <a:cs typeface="Times New Roman" panose="02020603050405020304" pitchFamily="18" charset="0"/>
              </a:rPr>
              <a:t>People fully vaccinated per 100 – For every 100 people how many are fully vaccinated (received min 2 doses).</a:t>
            </a:r>
          </a:p>
          <a:p>
            <a:pPr marL="342900" marR="0" lvl="0" indent="-342900" algn="just">
              <a:lnSpc>
                <a:spcPct val="107000"/>
              </a:lnSpc>
              <a:spcBef>
                <a:spcPts val="0"/>
              </a:spcBef>
              <a:spcAft>
                <a:spcPts val="0"/>
              </a:spcAft>
              <a:buFont typeface="Courier New" panose="02070309020205020404" pitchFamily="49" charset="0"/>
              <a:buChar char="o"/>
            </a:pPr>
            <a:r>
              <a:rPr lang="en-US" sz="2000" dirty="0">
                <a:effectLst/>
                <a:latin typeface="Calibri" panose="020F0502020204030204" pitchFamily="34" charset="0"/>
                <a:ea typeface="Calibri" panose="020F0502020204030204" pitchFamily="34" charset="0"/>
                <a:cs typeface="Times New Roman" panose="02020603050405020304" pitchFamily="18" charset="0"/>
              </a:rPr>
              <a:t>Daily vaccinations per million – gives the number of vaccinations administered for every million population on any particular day.</a:t>
            </a:r>
          </a:p>
          <a:p>
            <a:pPr marL="342900" marR="0" lvl="0" indent="-342900" algn="just">
              <a:lnSpc>
                <a:spcPct val="107000"/>
              </a:lnSpc>
              <a:spcBef>
                <a:spcPts val="0"/>
              </a:spcBef>
              <a:spcAft>
                <a:spcPts val="0"/>
              </a:spcAft>
              <a:buFont typeface="Courier New" panose="02070309020205020404" pitchFamily="49" charset="0"/>
              <a:buChar char="o"/>
            </a:pPr>
            <a:r>
              <a:rPr lang="en-US" sz="2000" dirty="0">
                <a:effectLst/>
                <a:latin typeface="Calibri" panose="020F0502020204030204" pitchFamily="34" charset="0"/>
                <a:ea typeface="Calibri" panose="020F0502020204030204" pitchFamily="34" charset="0"/>
                <a:cs typeface="Times New Roman" panose="02020603050405020304" pitchFamily="18" charset="0"/>
              </a:rPr>
              <a:t>Vaccines – gives the different vaccines and their manufacturers separated by commas.</a:t>
            </a:r>
          </a:p>
          <a:p>
            <a:pPr marL="342900" marR="0" lvl="0" indent="-342900" algn="just">
              <a:lnSpc>
                <a:spcPct val="107000"/>
              </a:lnSpc>
              <a:spcBef>
                <a:spcPts val="0"/>
              </a:spcBef>
              <a:spcAft>
                <a:spcPts val="0"/>
              </a:spcAft>
              <a:buFont typeface="Courier New" panose="02070309020205020404" pitchFamily="49" charset="0"/>
              <a:buChar char="o"/>
            </a:pPr>
            <a:r>
              <a:rPr lang="en-US" sz="2000" dirty="0">
                <a:effectLst/>
                <a:latin typeface="Calibri" panose="020F0502020204030204" pitchFamily="34" charset="0"/>
                <a:ea typeface="Calibri" panose="020F0502020204030204" pitchFamily="34" charset="0"/>
                <a:cs typeface="Times New Roman" panose="02020603050405020304" pitchFamily="18" charset="0"/>
              </a:rPr>
              <a:t>Source name – gives the name of the source from which data is provided.</a:t>
            </a:r>
          </a:p>
          <a:p>
            <a:pPr marL="342900" marR="0" lvl="0" indent="-342900" algn="just">
              <a:lnSpc>
                <a:spcPct val="107000"/>
              </a:lnSpc>
              <a:spcBef>
                <a:spcPts val="0"/>
              </a:spcBef>
              <a:spcAft>
                <a:spcPts val="800"/>
              </a:spcAft>
              <a:buFont typeface="Courier New" panose="02070309020205020404" pitchFamily="49" charset="0"/>
              <a:buChar char="o"/>
            </a:pPr>
            <a:r>
              <a:rPr lang="en-US" sz="2000" dirty="0">
                <a:effectLst/>
                <a:latin typeface="Calibri" panose="020F0502020204030204" pitchFamily="34" charset="0"/>
                <a:ea typeface="Calibri" panose="020F0502020204030204" pitchFamily="34" charset="0"/>
                <a:cs typeface="Times New Roman" panose="02020603050405020304" pitchFamily="18" charset="0"/>
              </a:rPr>
              <a:t>Source website – gives the website link from where the data was obtained.</a:t>
            </a:r>
          </a:p>
          <a:p>
            <a:endParaRPr lang="en-US" dirty="0"/>
          </a:p>
        </p:txBody>
      </p:sp>
    </p:spTree>
    <p:extLst>
      <p:ext uri="{BB962C8B-B14F-4D97-AF65-F5344CB8AC3E}">
        <p14:creationId xmlns:p14="http://schemas.microsoft.com/office/powerpoint/2010/main" val="1445010188"/>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{70CF30A6-1BB8-41D1-9289-7A3BE2E53AC2}tf11964407_win32</Template>
  <TotalTime>59</TotalTime>
  <Words>828</Words>
  <Application>Microsoft Office PowerPoint</Application>
  <PresentationFormat>Widescreen</PresentationFormat>
  <Paragraphs>91</Paragraphs>
  <Slides>15</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Courier New</vt:lpstr>
      <vt:lpstr>Gill Sans Nova</vt:lpstr>
      <vt:lpstr>Gill Sans Nova Light</vt:lpstr>
      <vt:lpstr>Poppins</vt:lpstr>
      <vt:lpstr>Sagona Book</vt:lpstr>
      <vt:lpstr>Symbol</vt:lpstr>
      <vt:lpstr>Wingdings</vt:lpstr>
      <vt:lpstr>Office Theme</vt:lpstr>
      <vt:lpstr>COVID-19 Vaccinations Trend Analysis</vt:lpstr>
      <vt:lpstr>agenda</vt:lpstr>
      <vt:lpstr>Introduction</vt:lpstr>
      <vt:lpstr>Problem Statement</vt:lpstr>
      <vt:lpstr>Methodology</vt:lpstr>
      <vt:lpstr>Report View</vt:lpstr>
      <vt:lpstr>Report view</vt:lpstr>
      <vt:lpstr>Data Analysis</vt:lpstr>
      <vt:lpstr>Data Analysis</vt:lpstr>
      <vt:lpstr>Data Summary</vt:lpstr>
      <vt:lpstr>Total People Vaccinated by Date</vt:lpstr>
      <vt:lpstr>Insights</vt:lpstr>
      <vt:lpstr>Recommendations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Vaccinations Trend Analysis</dc:title>
  <dc:creator>Rajnish</dc:creator>
  <cp:lastModifiedBy>Rajnish</cp:lastModifiedBy>
  <cp:revision>1</cp:revision>
  <dcterms:created xsi:type="dcterms:W3CDTF">2023-04-02T11:38:04Z</dcterms:created>
  <dcterms:modified xsi:type="dcterms:W3CDTF">2023-04-02T12:37:47Z</dcterms:modified>
</cp:coreProperties>
</file>