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IN" b="1" dirty="0" smtClean="0"/>
              <a:t>SIL Network &amp; System </a:t>
            </a:r>
            <a:r>
              <a:rPr lang="en-IN" b="1" dirty="0" smtClean="0"/>
              <a:t>Security </a:t>
            </a:r>
            <a:r>
              <a:rPr lang="en-IN" b="1" dirty="0" smtClean="0"/>
              <a:t>Assignment No. </a:t>
            </a:r>
            <a:r>
              <a:rPr lang="en-IN" b="1" dirty="0" smtClean="0"/>
              <a:t>2</a:t>
            </a:r>
            <a:endParaRPr lang="en-IN" dirty="0"/>
          </a:p>
        </p:txBody>
      </p:sp>
      <p:sp>
        <p:nvSpPr>
          <p:cNvPr id="3" name="Subtitle 2"/>
          <p:cNvSpPr>
            <a:spLocks noGrp="1"/>
          </p:cNvSpPr>
          <p:nvPr>
            <p:ph type="subTitle" idx="1"/>
          </p:nvPr>
        </p:nvSpPr>
        <p:spPr>
          <a:xfrm>
            <a:off x="1295400" y="2667000"/>
            <a:ext cx="6400800" cy="1524000"/>
          </a:xfrm>
        </p:spPr>
        <p:txBody>
          <a:bodyPr>
            <a:normAutofit/>
          </a:bodyPr>
          <a:lstStyle/>
          <a:p>
            <a:r>
              <a:rPr lang="en-IN" u="sng" dirty="0" smtClean="0">
                <a:solidFill>
                  <a:schemeClr val="tx1"/>
                </a:solidFill>
              </a:rPr>
              <a:t>Certification Authority( CA )</a:t>
            </a:r>
          </a:p>
          <a:p>
            <a:r>
              <a:rPr lang="en-IN" u="sng" dirty="0" smtClean="0">
                <a:solidFill>
                  <a:schemeClr val="tx1"/>
                </a:solidFill>
              </a:rPr>
              <a:t>With RSA Encryption</a:t>
            </a:r>
            <a:endParaRPr lang="en-IN" u="sng" dirty="0">
              <a:solidFill>
                <a:schemeClr val="tx1"/>
              </a:solidFill>
            </a:endParaRPr>
          </a:p>
        </p:txBody>
      </p:sp>
      <p:sp>
        <p:nvSpPr>
          <p:cNvPr id="4" name="TextBox 3"/>
          <p:cNvSpPr txBox="1"/>
          <p:nvPr/>
        </p:nvSpPr>
        <p:spPr>
          <a:xfrm>
            <a:off x="1676400" y="4648200"/>
            <a:ext cx="6324600" cy="923330"/>
          </a:xfrm>
          <a:prstGeom prst="rect">
            <a:avLst/>
          </a:prstGeom>
          <a:noFill/>
        </p:spPr>
        <p:txBody>
          <a:bodyPr wrap="square" rtlCol="0">
            <a:spAutoFit/>
          </a:bodyPr>
          <a:lstStyle/>
          <a:p>
            <a:r>
              <a:rPr lang="en-IN" dirty="0" smtClean="0"/>
              <a:t>Presented By:</a:t>
            </a:r>
          </a:p>
          <a:p>
            <a:pPr marL="342900" indent="-342900">
              <a:buAutoNum type="arabicParenR"/>
            </a:pPr>
            <a:r>
              <a:rPr lang="en-IN" dirty="0" err="1" smtClean="0"/>
              <a:t>Mahendra</a:t>
            </a:r>
            <a:r>
              <a:rPr lang="en-IN" dirty="0" smtClean="0"/>
              <a:t> </a:t>
            </a:r>
            <a:r>
              <a:rPr lang="en-IN" dirty="0" err="1" smtClean="0"/>
              <a:t>Pratap</a:t>
            </a:r>
            <a:r>
              <a:rPr lang="en-IN" dirty="0" smtClean="0"/>
              <a:t> Singh – 2018MCS2120</a:t>
            </a:r>
          </a:p>
          <a:p>
            <a:pPr marL="342900" indent="-342900">
              <a:buAutoNum type="arabicParenR"/>
            </a:pPr>
            <a:r>
              <a:rPr lang="en-IN" dirty="0" err="1" smtClean="0"/>
              <a:t>Nitish</a:t>
            </a:r>
            <a:r>
              <a:rPr lang="en-IN" dirty="0" smtClean="0"/>
              <a:t> Raj – 2018MCS2140</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Certificate Authority</a:t>
            </a:r>
            <a:endParaRPr lang="en-IN" dirty="0"/>
          </a:p>
        </p:txBody>
      </p:sp>
      <p:sp>
        <p:nvSpPr>
          <p:cNvPr id="3" name="Content Placeholder 2"/>
          <p:cNvSpPr>
            <a:spLocks noGrp="1"/>
          </p:cNvSpPr>
          <p:nvPr>
            <p:ph idx="1"/>
          </p:nvPr>
        </p:nvSpPr>
        <p:spPr>
          <a:xfrm>
            <a:off x="152400" y="1600200"/>
            <a:ext cx="8686800" cy="4525963"/>
          </a:xfrm>
        </p:spPr>
        <p:txBody>
          <a:bodyPr>
            <a:noAutofit/>
          </a:bodyPr>
          <a:lstStyle/>
          <a:p>
            <a:pPr indent="17463" algn="just">
              <a:buNone/>
            </a:pPr>
            <a:r>
              <a:rPr lang="en-IN" sz="2800" dirty="0" smtClean="0"/>
              <a:t>In </a:t>
            </a:r>
            <a:r>
              <a:rPr lang="en-IN" sz="2800" dirty="0" smtClean="0"/>
              <a:t>Cryptography a</a:t>
            </a:r>
            <a:r>
              <a:rPr lang="en-IN" sz="2800" dirty="0" smtClean="0"/>
              <a:t> </a:t>
            </a:r>
            <a:r>
              <a:rPr lang="en-IN" sz="2800" b="1" dirty="0" smtClean="0"/>
              <a:t>certificate authority</a:t>
            </a:r>
            <a:r>
              <a:rPr lang="en-IN" sz="2800" dirty="0" smtClean="0"/>
              <a:t> or </a:t>
            </a:r>
            <a:r>
              <a:rPr lang="en-IN" sz="2800" b="1" dirty="0" smtClean="0"/>
              <a:t>certification authority</a:t>
            </a:r>
            <a:r>
              <a:rPr lang="en-IN" sz="2800" dirty="0" smtClean="0"/>
              <a:t> (</a:t>
            </a:r>
            <a:r>
              <a:rPr lang="en-IN" sz="2800" b="1" dirty="0" smtClean="0"/>
              <a:t>CA</a:t>
            </a:r>
            <a:r>
              <a:rPr lang="en-IN" sz="2800" dirty="0" smtClean="0"/>
              <a:t>) is an entity that issues </a:t>
            </a:r>
            <a:r>
              <a:rPr lang="en-IN" sz="2800" dirty="0" smtClean="0"/>
              <a:t>digital certificates. </a:t>
            </a:r>
            <a:r>
              <a:rPr lang="en-IN" sz="2800" dirty="0" smtClean="0"/>
              <a:t>A digital certificate certifies the ownership of a public key by the named subject of the certificate. This allows others (relying parties) to rely upon </a:t>
            </a:r>
            <a:r>
              <a:rPr lang="en-IN" sz="2800" dirty="0" smtClean="0"/>
              <a:t>signatures</a:t>
            </a:r>
            <a:r>
              <a:rPr lang="en-IN" sz="2800" dirty="0" smtClean="0"/>
              <a:t> or on assertions made about the private key that corresponds to the certified public key. A CA acts as a trusted third party—trusted both by the subject (owner) of the certificate and by the party relying upon the certificate. The format of these certificates is specified by the X.509 standard.</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RSA</a:t>
            </a:r>
            <a:endParaRPr lang="en-IN" dirty="0"/>
          </a:p>
        </p:txBody>
      </p:sp>
      <p:sp>
        <p:nvSpPr>
          <p:cNvPr id="3" name="Content Placeholder 2"/>
          <p:cNvSpPr>
            <a:spLocks noGrp="1"/>
          </p:cNvSpPr>
          <p:nvPr>
            <p:ph idx="1"/>
          </p:nvPr>
        </p:nvSpPr>
        <p:spPr>
          <a:xfrm>
            <a:off x="228600" y="1600200"/>
            <a:ext cx="8458200" cy="4525963"/>
          </a:xfrm>
        </p:spPr>
        <p:txBody>
          <a:bodyPr>
            <a:normAutofit fontScale="92500" lnSpcReduction="20000"/>
          </a:bodyPr>
          <a:lstStyle/>
          <a:p>
            <a:pPr algn="just">
              <a:buNone/>
            </a:pPr>
            <a:r>
              <a:rPr lang="en-IN" b="1" dirty="0" smtClean="0"/>
              <a:t>    RSA</a:t>
            </a:r>
            <a:r>
              <a:rPr lang="en-IN" dirty="0" smtClean="0"/>
              <a:t> is an algorithm used by modern computers to encrypt and decrypt messages. It is an asymmetric cryptographic algorithm. Asymmetric means that there are two different keys. This is also called public key cryptography, because one of the keys can be given to anyone. The other key must be kept private. The algorithm is based on the fact that finding the factors of a large composite number is difficult: when the integers are prime numbers, the problem is called prime factorization. It is also a key pair (public and private key) generator.</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2362200"/>
          </a:xfrm>
        </p:spPr>
        <p:txBody>
          <a:bodyPr>
            <a:normAutofit/>
          </a:bodyPr>
          <a:lstStyle/>
          <a:p>
            <a:pPr>
              <a:buNone/>
            </a:pPr>
            <a:r>
              <a:rPr lang="en-IN" sz="2800" dirty="0" smtClean="0"/>
              <a:t>There are two ways for client A to know the public key of another client, B:</a:t>
            </a:r>
            <a:br>
              <a:rPr lang="en-IN" sz="2800" dirty="0" smtClean="0"/>
            </a:br>
            <a:r>
              <a:rPr lang="en-IN" sz="2800" dirty="0" smtClean="0"/>
              <a:t>(a) Receive a “certificate” from B itself, or</a:t>
            </a:r>
            <a:br>
              <a:rPr lang="en-IN" sz="2800" dirty="0" smtClean="0"/>
            </a:br>
            <a:r>
              <a:rPr lang="en-IN" sz="2800" dirty="0" smtClean="0"/>
              <a:t>(b) Get it from CA (which is rarely done).</a:t>
            </a:r>
          </a:p>
          <a:p>
            <a:endParaRPr lang="en-IN" sz="2800" dirty="0"/>
          </a:p>
        </p:txBody>
      </p:sp>
      <p:pic>
        <p:nvPicPr>
          <p:cNvPr id="1026" name="Picture 2"/>
          <p:cNvPicPr>
            <a:picLocks noChangeAspect="1" noChangeArrowheads="1"/>
          </p:cNvPicPr>
          <p:nvPr/>
        </p:nvPicPr>
        <p:blipFill>
          <a:blip r:embed="rId2" cstate="print"/>
          <a:srcRect/>
          <a:stretch>
            <a:fillRect/>
          </a:stretch>
        </p:blipFill>
        <p:spPr bwMode="auto">
          <a:xfrm>
            <a:off x="609600" y="2590800"/>
            <a:ext cx="7561006"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p:spPr>
        <p:txBody>
          <a:bodyPr>
            <a:normAutofit fontScale="92500" lnSpcReduction="10000"/>
          </a:bodyPr>
          <a:lstStyle/>
          <a:p>
            <a:pPr>
              <a:buNone/>
            </a:pPr>
            <a:r>
              <a:rPr lang="en-IN" dirty="0" smtClean="0"/>
              <a:t>We will presently limit the fields in the “certificate” to the following</a:t>
            </a:r>
            <a:r>
              <a:rPr lang="en-IN" dirty="0" smtClean="0"/>
              <a:t>:</a:t>
            </a:r>
          </a:p>
          <a:p>
            <a:pPr>
              <a:buNone/>
            </a:pPr>
            <a:endParaRPr lang="en-IN" dirty="0" smtClean="0"/>
          </a:p>
          <a:p>
            <a:pPr>
              <a:buNone/>
            </a:pPr>
            <a:r>
              <a:rPr lang="pt-BR" dirty="0" smtClean="0"/>
              <a:t>CERTA = ENCPR‐CA (IDA, PUA, </a:t>
            </a:r>
            <a:r>
              <a:rPr lang="pt-BR" dirty="0" smtClean="0"/>
              <a:t>TA)</a:t>
            </a:r>
          </a:p>
          <a:p>
            <a:pPr>
              <a:buNone/>
            </a:pPr>
            <a:endParaRPr lang="pt-BR" dirty="0" smtClean="0"/>
          </a:p>
          <a:p>
            <a:pPr>
              <a:buNone/>
            </a:pPr>
            <a:r>
              <a:rPr lang="en-IN" dirty="0" smtClean="0"/>
              <a:t>where</a:t>
            </a:r>
            <a:endParaRPr lang="en-IN" dirty="0" smtClean="0"/>
          </a:p>
          <a:p>
            <a:pPr>
              <a:buNone/>
            </a:pPr>
            <a:r>
              <a:rPr lang="en-IN" dirty="0" smtClean="0"/>
              <a:t>• PR‐CA is private key of certification authority (PU‐CA is public key of certification authority)</a:t>
            </a:r>
          </a:p>
          <a:p>
            <a:pPr>
              <a:buNone/>
            </a:pPr>
            <a:r>
              <a:rPr lang="en-IN" dirty="0" smtClean="0"/>
              <a:t>• IDA is user ID,</a:t>
            </a:r>
          </a:p>
          <a:p>
            <a:pPr>
              <a:buNone/>
            </a:pPr>
            <a:r>
              <a:rPr lang="en-IN" dirty="0" smtClean="0"/>
              <a:t>• PUA is public key of A,</a:t>
            </a:r>
          </a:p>
          <a:p>
            <a:pPr>
              <a:buNone/>
            </a:pPr>
            <a:r>
              <a:rPr lang="en-IN" dirty="0" smtClean="0"/>
              <a:t>• TA is time of issuance of certificate.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a:bodyPr>
          <a:lstStyle/>
          <a:p>
            <a:pPr algn="l"/>
            <a:r>
              <a:rPr lang="en-IN" sz="3200" dirty="0" smtClean="0"/>
              <a:t>Assumptions:</a:t>
            </a:r>
            <a:br>
              <a:rPr lang="en-IN" sz="3200" dirty="0" smtClean="0"/>
            </a:br>
            <a:r>
              <a:rPr lang="en-IN" sz="3200" dirty="0" smtClean="0"/>
              <a:t>1</a:t>
            </a:r>
            <a:r>
              <a:rPr lang="en-IN" sz="3200" dirty="0" smtClean="0"/>
              <a:t>. </a:t>
            </a:r>
            <a:r>
              <a:rPr lang="en-IN" sz="3200" dirty="0" smtClean="0"/>
              <a:t>The clients </a:t>
            </a:r>
            <a:r>
              <a:rPr lang="en-IN" sz="3200" dirty="0" smtClean="0"/>
              <a:t>already (somehow) know the public key of the certification authority,</a:t>
            </a:r>
            <a:br>
              <a:rPr lang="en-IN" sz="3200" dirty="0" smtClean="0"/>
            </a:br>
            <a:r>
              <a:rPr lang="en-IN" sz="3200" dirty="0" smtClean="0"/>
              <a:t>2. </a:t>
            </a:r>
            <a:r>
              <a:rPr lang="en-IN" sz="3200" dirty="0" smtClean="0"/>
              <a:t>The </a:t>
            </a:r>
            <a:r>
              <a:rPr lang="en-IN" sz="3200" dirty="0" smtClean="0"/>
              <a:t>clients have their corresponding private keys with themselves, and</a:t>
            </a:r>
            <a:br>
              <a:rPr lang="en-IN" sz="3200" dirty="0" smtClean="0"/>
            </a:br>
            <a:r>
              <a:rPr lang="en-IN" sz="3200" dirty="0" smtClean="0"/>
              <a:t>3. </a:t>
            </a:r>
            <a:r>
              <a:rPr lang="en-IN" sz="3200" dirty="0" smtClean="0"/>
              <a:t>CA </a:t>
            </a:r>
            <a:r>
              <a:rPr lang="en-IN" sz="3200" dirty="0" smtClean="0"/>
              <a:t>has the public keys of all the clients,</a:t>
            </a: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achieved</a:t>
            </a:r>
            <a:endParaRPr lang="en-IN" dirty="0"/>
          </a:p>
        </p:txBody>
      </p:sp>
      <p:sp>
        <p:nvSpPr>
          <p:cNvPr id="3" name="Content Placeholder 2"/>
          <p:cNvSpPr>
            <a:spLocks noGrp="1"/>
          </p:cNvSpPr>
          <p:nvPr>
            <p:ph idx="1"/>
          </p:nvPr>
        </p:nvSpPr>
        <p:spPr/>
        <p:txBody>
          <a:bodyPr>
            <a:normAutofit/>
          </a:bodyPr>
          <a:lstStyle/>
          <a:p>
            <a:r>
              <a:rPr lang="en-IN" dirty="0" smtClean="0"/>
              <a:t>Messages from CA to clients are encrypted using RSA algorithm and CA’s private key,</a:t>
            </a:r>
          </a:p>
          <a:p>
            <a:pPr>
              <a:buNone/>
            </a:pPr>
            <a:r>
              <a:rPr lang="en-IN" dirty="0" smtClean="0"/>
              <a:t>• Encrypted messages are sent/received between clients once they have each other client’s public key, and</a:t>
            </a:r>
          </a:p>
          <a:p>
            <a:r>
              <a:rPr lang="en-IN" dirty="0" smtClean="0"/>
              <a:t>client </a:t>
            </a:r>
            <a:r>
              <a:rPr lang="en-IN" dirty="0" smtClean="0"/>
              <a:t>1 </a:t>
            </a:r>
            <a:r>
              <a:rPr lang="en-IN" dirty="0" smtClean="0"/>
              <a:t>can send </a:t>
            </a:r>
            <a:r>
              <a:rPr lang="en-IN" dirty="0" smtClean="0"/>
              <a:t> </a:t>
            </a:r>
            <a:r>
              <a:rPr lang="en-IN" dirty="0" smtClean="0"/>
              <a:t>messages to </a:t>
            </a:r>
            <a:r>
              <a:rPr lang="en-IN" dirty="0" smtClean="0"/>
              <a:t>Client 2 and Client3 are </a:t>
            </a:r>
            <a:r>
              <a:rPr lang="en-IN" dirty="0" smtClean="0"/>
              <a:t>Hello </a:t>
            </a:r>
            <a:r>
              <a:rPr lang="en-IN" dirty="0" smtClean="0"/>
              <a:t>1 and Hello 2 respectively, </a:t>
            </a:r>
            <a:r>
              <a:rPr lang="en-IN" dirty="0" smtClean="0"/>
              <a:t>and </a:t>
            </a:r>
            <a:r>
              <a:rPr lang="en-IN" dirty="0" smtClean="0"/>
              <a:t>they return the message ACKs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IN" dirty="0" smtClean="0"/>
              <a:t>Thank You</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181</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SIL Network &amp; System Security Assignment No. 2</vt:lpstr>
      <vt:lpstr>Certificate Authority</vt:lpstr>
      <vt:lpstr>RSA</vt:lpstr>
      <vt:lpstr>Slide 4</vt:lpstr>
      <vt:lpstr>Slide 5</vt:lpstr>
      <vt:lpstr>Assumptions: 1. The clients already (somehow) know the public key of the certification authority, 2. The clients have their corresponding private keys with themselves, and 3. CA has the public keys of all the clients,</vt:lpstr>
      <vt:lpstr>Target achieved</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 Network &amp; System Security Assignment No. 2</dc:title>
  <dc:creator>Mahendra Pratap Singh</dc:creator>
  <cp:lastModifiedBy>mpsac</cp:lastModifiedBy>
  <cp:revision>7</cp:revision>
  <dcterms:created xsi:type="dcterms:W3CDTF">2006-08-16T00:00:00Z</dcterms:created>
  <dcterms:modified xsi:type="dcterms:W3CDTF">2019-03-01T06:03:04Z</dcterms:modified>
</cp:coreProperties>
</file>