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65" r:id="rId3"/>
    <p:sldId id="266"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
      <p:font typeface="Segoe UI" panose="020B0502040204020203"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2295A-105C-40EA-997D-ACB0F98DDB0B}" v="142" dt="2023-03-22T14:41:48.693"/>
    <p1510:client id="{49F8BC31-0855-4C7E-A258-2FAE5931AF3D}" v="42" dt="2023-03-21T14:06:29.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159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a:t>
            </a:r>
            <a:r>
              <a:rPr lang="en-US" dirty="0" err="1"/>
              <a:t>AIWatchDog</a:t>
            </a:r>
            <a:endParaRPr lang="en-US" dirty="0"/>
          </a:p>
          <a:p>
            <a:endParaRPr lang="en-US" dirty="0"/>
          </a:p>
          <a:p>
            <a:r>
              <a:rPr lang="en-US" dirty="0"/>
              <a:t>Your team bio : </a:t>
            </a:r>
            <a:r>
              <a:rPr lang="en-US" dirty="0" err="1"/>
              <a:t>AIWatchDog</a:t>
            </a:r>
            <a:r>
              <a:rPr lang="en-US" dirty="0"/>
              <a:t> is the state-of-the-art surveillance, monitoring and alerting solution without manual intervention using the power of AI/ML for Public roads, large gatherings, organizations and large gated communities</a:t>
            </a:r>
          </a:p>
          <a:p>
            <a:endParaRPr lang="en-US" dirty="0"/>
          </a:p>
          <a:p>
            <a:endParaRPr lang="en-US" dirty="0"/>
          </a:p>
          <a:p>
            <a:r>
              <a:rPr lang="en-US" dirty="0"/>
              <a:t>Date : 23/4/2023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36029" y="114361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100" b="0"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sz="1100"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100" b="0" i="0" u="none" strike="noStrike" cap="none" dirty="0">
                <a:solidFill>
                  <a:srgbClr val="222222"/>
                </a:solidFill>
                <a:highlight>
                  <a:srgbClr val="FFFFFF"/>
                </a:highlight>
                <a:latin typeface="Lato"/>
                <a:ea typeface="Lato"/>
                <a:cs typeface="Lato"/>
                <a:sym typeface="Lato"/>
              </a:rPr>
              <a:t>Being part of mana</a:t>
            </a:r>
            <a:r>
              <a:rPr lang="en" sz="1100" dirty="0">
                <a:solidFill>
                  <a:srgbClr val="222222"/>
                </a:solidFill>
                <a:highlight>
                  <a:srgbClr val="FFFFFF"/>
                </a:highlight>
                <a:latin typeface="Lato"/>
                <a:ea typeface="Lato"/>
                <a:cs typeface="Lato"/>
                <a:sym typeface="Lato"/>
              </a:rPr>
              <a:t>gement committe</a:t>
            </a:r>
            <a:r>
              <a:rPr lang="en-US" sz="1100" dirty="0">
                <a:solidFill>
                  <a:srgbClr val="222222"/>
                </a:solidFill>
                <a:highlight>
                  <a:srgbClr val="FFFFFF"/>
                </a:highlight>
                <a:latin typeface="Lato"/>
                <a:ea typeface="Lato"/>
                <a:cs typeface="Lato"/>
                <a:sym typeface="Lato"/>
              </a:rPr>
              <a:t>e</a:t>
            </a:r>
            <a:r>
              <a:rPr lang="en" sz="1100" dirty="0">
                <a:solidFill>
                  <a:srgbClr val="222222"/>
                </a:solidFill>
                <a:highlight>
                  <a:srgbClr val="FFFFFF"/>
                </a:highlight>
                <a:latin typeface="Lato"/>
                <a:ea typeface="Lato"/>
                <a:cs typeface="Lato"/>
                <a:sym typeface="Lato"/>
              </a:rPr>
              <a:t> and as General Secretary for S</a:t>
            </a:r>
            <a:r>
              <a:rPr lang="en-US" sz="1100" dirty="0">
                <a:solidFill>
                  <a:srgbClr val="222222"/>
                </a:solidFill>
                <a:highlight>
                  <a:srgbClr val="FFFFFF"/>
                </a:highlight>
                <a:latin typeface="Lato"/>
                <a:ea typeface="Lato"/>
                <a:cs typeface="Lato"/>
                <a:sym typeface="Lato"/>
              </a:rPr>
              <a:t>o</a:t>
            </a:r>
            <a:r>
              <a:rPr lang="en" sz="1100" dirty="0">
                <a:solidFill>
                  <a:srgbClr val="222222"/>
                </a:solidFill>
                <a:highlight>
                  <a:srgbClr val="FFFFFF"/>
                </a:highlight>
                <a:latin typeface="Lato"/>
                <a:ea typeface="Lato"/>
                <a:cs typeface="Lato"/>
                <a:sym typeface="Lato"/>
              </a:rPr>
              <a:t>uth India’s biggest gated community, I myself observed the deficiencies in the surveillance, monitoring systems inspite of using CCTV cameras across the community.</a:t>
            </a:r>
            <a:br>
              <a:rPr lang="en" sz="1100" dirty="0">
                <a:solidFill>
                  <a:srgbClr val="222222"/>
                </a:solidFill>
                <a:highlight>
                  <a:srgbClr val="FFFFFF"/>
                </a:highlight>
                <a:latin typeface="Lato"/>
                <a:ea typeface="Lato"/>
                <a:cs typeface="Lato"/>
                <a:sym typeface="Lato"/>
              </a:rPr>
            </a:br>
            <a:br>
              <a:rPr lang="en" sz="1100" dirty="0">
                <a:solidFill>
                  <a:srgbClr val="222222"/>
                </a:solidFill>
                <a:highlight>
                  <a:srgbClr val="FFFFFF"/>
                </a:highlight>
                <a:latin typeface="Lato"/>
                <a:ea typeface="Lato"/>
                <a:cs typeface="Lato"/>
                <a:sym typeface="Lato"/>
              </a:rPr>
            </a:br>
            <a:r>
              <a:rPr lang="en" sz="1100" dirty="0">
                <a:solidFill>
                  <a:srgbClr val="222222"/>
                </a:solidFill>
                <a:highlight>
                  <a:srgbClr val="FFFFFF"/>
                </a:highlight>
                <a:latin typeface="Lato"/>
                <a:ea typeface="Lato"/>
                <a:cs typeface="Lato"/>
                <a:sym typeface="Lato"/>
              </a:rPr>
              <a:t>We had so many scenarios where checking the CCTV footage after an incident had less of success rate in terms of preventive future incidents and in many cases we couldn’t trace the culprits. </a:t>
            </a:r>
          </a:p>
          <a:p>
            <a:pPr marL="0" marR="0" lvl="0" indent="0" algn="l" rtl="0">
              <a:lnSpc>
                <a:spcPct val="100000"/>
              </a:lnSpc>
              <a:spcBef>
                <a:spcPts val="0"/>
              </a:spcBef>
              <a:spcAft>
                <a:spcPts val="0"/>
              </a:spcAft>
              <a:buClr>
                <a:srgbClr val="000000"/>
              </a:buClr>
              <a:buSzPts val="1400"/>
              <a:buFont typeface="Arial"/>
              <a:buNone/>
            </a:pPr>
            <a:endParaRPr lang="en" sz="1100"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100" dirty="0">
                <a:solidFill>
                  <a:srgbClr val="222222"/>
                </a:solidFill>
                <a:highlight>
                  <a:srgbClr val="FFFFFF"/>
                </a:highlight>
                <a:latin typeface="Lato"/>
                <a:ea typeface="Lato"/>
                <a:cs typeface="Lato"/>
                <a:sym typeface="Lato"/>
              </a:rPr>
              <a:t>That lead to an idea of implmenting real-time, instant alerting and better surveillance systems using the existing infrastructure and running the AIWatchGod software to move away from “after’-the-fact” scenario to “Preventive and now” scenario.</a:t>
            </a:r>
          </a:p>
          <a:p>
            <a:pPr marL="0" marR="0" lvl="0" indent="0" algn="l" rtl="0">
              <a:lnSpc>
                <a:spcPct val="100000"/>
              </a:lnSpc>
              <a:spcBef>
                <a:spcPts val="0"/>
              </a:spcBef>
              <a:spcAft>
                <a:spcPts val="0"/>
              </a:spcAft>
              <a:buClr>
                <a:srgbClr val="000000"/>
              </a:buClr>
              <a:buSzPts val="1400"/>
              <a:buFont typeface="Arial"/>
              <a:buNone/>
            </a:pPr>
            <a:endParaRPr lang="en" sz="11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Lato"/>
                <a:ea typeface="Lato"/>
                <a:cs typeface="Lato"/>
                <a:sym typeface="Lato"/>
              </a:rPr>
              <a:t>- Car number plate recognition and auto logging</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Lato"/>
                <a:ea typeface="Lato"/>
                <a:cs typeface="Lato"/>
                <a:sym typeface="Lato"/>
              </a:rPr>
              <a:t>- Facial recognition</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Lato"/>
                <a:ea typeface="Lato"/>
                <a:cs typeface="Lato"/>
                <a:sym typeface="Lato"/>
              </a:rPr>
              <a:t>- Sentiment analysis (Part of preventive strategy to </a:t>
            </a:r>
            <a:r>
              <a:rPr lang="en-US" sz="1100" b="0" i="0" u="none" strike="noStrike" cap="none" dirty="0" err="1">
                <a:solidFill>
                  <a:srgbClr val="000000"/>
                </a:solidFill>
                <a:latin typeface="Lato"/>
                <a:ea typeface="Lato"/>
                <a:cs typeface="Lato"/>
                <a:sym typeface="Lato"/>
              </a:rPr>
              <a:t>analyse</a:t>
            </a:r>
            <a:r>
              <a:rPr lang="en-US" sz="1100" b="0" i="0" u="none" strike="noStrike" cap="none" dirty="0">
                <a:solidFill>
                  <a:srgbClr val="000000"/>
                </a:solidFill>
                <a:latin typeface="Lato"/>
                <a:ea typeface="Lato"/>
                <a:cs typeface="Lato"/>
                <a:sym typeface="Lato"/>
              </a:rPr>
              <a:t> guest dissatisfaction/aggression/</a:t>
            </a:r>
            <a:r>
              <a:rPr lang="en-US" sz="1100" b="0" i="0" u="none" strike="noStrike" cap="none" dirty="0" err="1">
                <a:solidFill>
                  <a:srgbClr val="000000"/>
                </a:solidFill>
                <a:latin typeface="Lato"/>
                <a:ea typeface="Lato"/>
                <a:cs typeface="Lato"/>
                <a:sym typeface="Lato"/>
              </a:rPr>
              <a:t>behavioural</a:t>
            </a:r>
            <a:r>
              <a:rPr lang="en-US" sz="1100" b="0" i="0" u="none" strike="noStrike" cap="none" dirty="0">
                <a:solidFill>
                  <a:srgbClr val="000000"/>
                </a:solidFill>
                <a:latin typeface="Lato"/>
                <a:ea typeface="Lato"/>
                <a:cs typeface="Lato"/>
                <a:sym typeface="Lato"/>
              </a:rPr>
              <a:t> analytics)</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Lato"/>
                <a:ea typeface="Lato"/>
                <a:cs typeface="Lato"/>
                <a:sym typeface="Lato"/>
              </a:rPr>
              <a:t>- AI backed Threat recognition and notification/smart report (to avoid manual dependency on monitoring the CCTV)</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Lato"/>
                <a:ea typeface="Lato"/>
                <a:cs typeface="Lato"/>
                <a:sym typeface="Lato"/>
              </a:rPr>
              <a:t>- Seamless entry/exit by integrating with gating app</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Lato"/>
                <a:ea typeface="Lato"/>
                <a:cs typeface="Lato"/>
                <a:sym typeface="Lato"/>
              </a:rPr>
              <a:t>- Wrong parking identification by matching assigned parking vs wrong car parked </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Lato"/>
                <a:ea typeface="Lato"/>
                <a:cs typeface="Lato"/>
                <a:sym typeface="Lato"/>
              </a:rPr>
              <a:t>- Auto Tracking a subject in question for investigation instead of manual trace</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Lato"/>
                <a:ea typeface="Lato"/>
                <a:cs typeface="Lato"/>
                <a:sym typeface="Lato"/>
              </a:rPr>
              <a:t>- e-barricading/smart fencing solutions (designated area restrictions)</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Lato"/>
                <a:ea typeface="Lato"/>
                <a:cs typeface="Lato"/>
                <a:sym typeface="Lato"/>
              </a:rPr>
              <a:t>- Voice Analytics and sentiment analysis</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Lato"/>
                <a:ea typeface="Lato"/>
                <a:cs typeface="Lato"/>
                <a:sym typeface="Lato"/>
              </a:rPr>
              <a:t>- Motion sensor and alerting (Custom rules based on location)</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Lato"/>
                <a:ea typeface="Lato"/>
                <a:cs typeface="Lato"/>
                <a:sym typeface="Lato"/>
              </a:rPr>
              <a:t>- Over Speeding alerting systems</a:t>
            </a: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r>
              <a:rPr lang="en-US" sz="1200" dirty="0">
                <a:latin typeface="Lato"/>
                <a:ea typeface="Lato"/>
                <a:cs typeface="Lato"/>
                <a:sym typeface="Lato"/>
              </a:rPr>
              <a:t>Public sector, Private sector and gated communities as manual monitoring of the CCTV footages is almost impossible and implementing </a:t>
            </a:r>
            <a:r>
              <a:rPr lang="en-US" sz="1200" dirty="0" err="1">
                <a:latin typeface="Lato"/>
                <a:ea typeface="Lato"/>
                <a:cs typeface="Lato"/>
                <a:sym typeface="Lato"/>
              </a:rPr>
              <a:t>AIWatchDog</a:t>
            </a:r>
            <a:r>
              <a:rPr lang="en-US" sz="1200" dirty="0">
                <a:latin typeface="Lato"/>
                <a:ea typeface="Lato"/>
                <a:cs typeface="Lato"/>
                <a:sym typeface="Lato"/>
              </a:rPr>
              <a:t> solution can prevent many unwarranted events and saves lot of money, tension for these Organization</a:t>
            </a:r>
          </a:p>
          <a:p>
            <a:pPr marL="0" marR="0" lvl="0" indent="0" algn="l" rtl="0">
              <a:lnSpc>
                <a:spcPct val="115000"/>
              </a:lnSpc>
              <a:spcBef>
                <a:spcPts val="1000"/>
              </a:spcBef>
              <a:spcAft>
                <a:spcPts val="1000"/>
              </a:spcAft>
              <a:buClr>
                <a:srgbClr val="000000"/>
              </a:buClr>
              <a:buSzPts val="1200"/>
              <a:buFont typeface="Arial"/>
              <a:buNone/>
            </a:pPr>
            <a:r>
              <a:rPr lang="en-US" sz="1200" dirty="0">
                <a:latin typeface="Lato"/>
                <a:ea typeface="Lato"/>
                <a:cs typeface="Lato"/>
                <a:sym typeface="Lato"/>
              </a:rPr>
              <a:t>Several use cases have been provided in the slide#2 </a:t>
            </a: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383629"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l" rtl="0">
              <a:lnSpc>
                <a:spcPct val="115000"/>
              </a:lnSpc>
              <a:spcBef>
                <a:spcPts val="1000"/>
              </a:spcBef>
              <a:spcAft>
                <a:spcPts val="1000"/>
              </a:spcAft>
              <a:buClr>
                <a:srgbClr val="000000"/>
              </a:buClr>
              <a:buSzPts val="1400"/>
              <a:buFont typeface="Arial"/>
              <a:buNone/>
            </a:pPr>
            <a:r>
              <a:rPr lang="en" dirty="0">
                <a:highlight>
                  <a:srgbClr val="FFFFFF"/>
                </a:highlight>
                <a:latin typeface="Lato"/>
                <a:ea typeface="Lato"/>
                <a:cs typeface="Lato"/>
                <a:sym typeface="Lato"/>
              </a:rPr>
              <a:t>Didn’t find a robust product in the market with the capabilities/features recommended but close match is Ring in USA.</a:t>
            </a:r>
            <a:endParaRPr lang="en" dirty="0">
              <a:solidFill>
                <a:srgbClr val="222222"/>
              </a:solidFill>
              <a:highlight>
                <a:srgbClr val="FFFFFF"/>
              </a:highlight>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endParaRPr sz="2000" dirty="0"/>
          </a:p>
        </p:txBody>
      </p:sp>
      <p:sp>
        <p:nvSpPr>
          <p:cNvPr id="366" name="Google Shape;366;p5"/>
          <p:cNvSpPr txBox="1">
            <a:spLocks noGrp="1"/>
          </p:cNvSpPr>
          <p:nvPr>
            <p:ph type="title"/>
          </p:nvPr>
        </p:nvSpPr>
        <p:spPr>
          <a:xfrm>
            <a:off x="4" y="2019825"/>
            <a:ext cx="8280000" cy="576000"/>
          </a:xfrm>
          <a:prstGeom prst="rect">
            <a:avLst/>
          </a:prstGeom>
          <a:noFill/>
          <a:ln>
            <a:noFill/>
          </a:ln>
        </p:spPr>
        <p:txBody>
          <a:bodyPr spcFirstLastPara="1" wrap="square" lIns="91425" tIns="91425" rIns="91425" bIns="91425" anchor="t" anchorCtr="0">
            <a:noAutofit/>
          </a:bodyPr>
          <a:lstStyle/>
          <a:p>
            <a:r>
              <a:rPr lang="en" sz="1400" b="0" dirty="0">
                <a:solidFill>
                  <a:srgbClr val="4A4548"/>
                </a:solidFill>
                <a:highlight>
                  <a:srgbClr val="FFFFFF"/>
                </a:highlight>
              </a:rPr>
              <a:t>Azure tools or resources which are likely to be used by you for the prototype, if your idea gets selected</a:t>
            </a: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 Azure Data Lake Storage</a:t>
            </a:r>
            <a:br>
              <a:rPr lang="en" sz="1400" b="0" dirty="0">
                <a:solidFill>
                  <a:srgbClr val="4A4548"/>
                </a:solidFill>
                <a:highlight>
                  <a:srgbClr val="FFFFFF"/>
                </a:highlight>
              </a:rPr>
            </a:br>
            <a:r>
              <a:rPr lang="en" sz="1400" b="0" dirty="0">
                <a:solidFill>
                  <a:srgbClr val="4A4548"/>
                </a:solidFill>
                <a:highlight>
                  <a:srgbClr val="FFFFFF"/>
                </a:highlight>
              </a:rPr>
              <a:t>- </a:t>
            </a:r>
            <a:r>
              <a:rPr lang="en-US" sz="1400" b="0" dirty="0">
                <a:solidFill>
                  <a:srgbClr val="4A4548"/>
                </a:solidFill>
                <a:highlight>
                  <a:srgbClr val="FFFFFF"/>
                </a:highlight>
              </a:rPr>
              <a:t>AI + machine learning components</a:t>
            </a:r>
            <a:br>
              <a:rPr lang="en-US" sz="1400" b="0" dirty="0">
                <a:solidFill>
                  <a:srgbClr val="4A4548"/>
                </a:solidFill>
                <a:highlight>
                  <a:srgbClr val="FFFFFF"/>
                </a:highlight>
              </a:rPr>
            </a:br>
            <a:r>
              <a:rPr lang="en-US" sz="1400" b="0" dirty="0">
                <a:solidFill>
                  <a:srgbClr val="4A4548"/>
                </a:solidFill>
                <a:highlight>
                  <a:srgbClr val="FFFFFF"/>
                </a:highlight>
              </a:rPr>
              <a:t>- Azure Databricks</a:t>
            </a:r>
            <a:br>
              <a:rPr lang="en-US" sz="1400" b="0" dirty="0">
                <a:solidFill>
                  <a:srgbClr val="4A4548"/>
                </a:solidFill>
                <a:highlight>
                  <a:srgbClr val="FFFFFF"/>
                </a:highlight>
              </a:rPr>
            </a:br>
            <a:r>
              <a:rPr lang="en-US" sz="1400" b="0" dirty="0">
                <a:solidFill>
                  <a:srgbClr val="4A4548"/>
                </a:solidFill>
                <a:highlight>
                  <a:srgbClr val="FFFFFF"/>
                </a:highlight>
              </a:rPr>
              <a:t>- Azure IoT components</a:t>
            </a:r>
            <a:br>
              <a:rPr lang="en-US" sz="1000" b="1" i="0" dirty="0">
                <a:solidFill>
                  <a:srgbClr val="4C4C51"/>
                </a:solidFill>
                <a:effectLst/>
                <a:latin typeface="Segoe UI" panose="020B0502040204020203" pitchFamily="34" charset="0"/>
              </a:rPr>
            </a:br>
            <a:endParaRPr sz="140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36029" y="864600"/>
            <a:ext cx="8280000" cy="380729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Present your solution, talk about methodology, architecture &amp; scalability</a:t>
            </a:r>
            <a:endParaRPr lang="en-US" sz="1200" dirty="0">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200" b="0" i="0" u="none" strike="noStrike" cap="none" dirty="0">
              <a:solidFill>
                <a:srgbClr val="000000"/>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highlight>
                  <a:srgbClr val="FFFFFF"/>
                </a:highlight>
                <a:latin typeface="Lato"/>
                <a:ea typeface="Lato"/>
                <a:cs typeface="Lato"/>
                <a:sym typeface="Lato"/>
              </a:rPr>
              <a:t>Ideation and PoC : State-of-the-art security monitoring and alerting systems</a:t>
            </a:r>
          </a:p>
          <a:p>
            <a:pPr marL="0" marR="0" lvl="0" indent="0" algn="l" rtl="0">
              <a:lnSpc>
                <a:spcPct val="100000"/>
              </a:lnSpc>
              <a:spcBef>
                <a:spcPts val="0"/>
              </a:spcBef>
              <a:spcAft>
                <a:spcPts val="0"/>
              </a:spcAft>
              <a:buClr>
                <a:srgbClr val="000000"/>
              </a:buClr>
              <a:buSzPts val="1400"/>
              <a:buFont typeface="Arial"/>
              <a:buNone/>
            </a:pPr>
            <a:endParaRPr lang="en-US" sz="1200" b="0" i="0" u="none" strike="noStrike" cap="none" dirty="0">
              <a:solidFill>
                <a:srgbClr val="000000"/>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highlight>
                  <a:srgbClr val="FFFFFF"/>
                </a:highlight>
                <a:latin typeface="Lato"/>
                <a:ea typeface="Lato"/>
                <a:cs typeface="Lato"/>
                <a:sym typeface="Lato"/>
              </a:rPr>
              <a:t>Let’s explore state of the art of security monitoring and alerting systems at Avatar to ensure 100% efficient security processes in-place with the following features (Proactive and preventive strategy):</a:t>
            </a:r>
          </a:p>
          <a:p>
            <a:pPr marL="0" marR="0" lvl="0" indent="0" algn="l" rtl="0">
              <a:lnSpc>
                <a:spcPct val="100000"/>
              </a:lnSpc>
              <a:spcBef>
                <a:spcPts val="0"/>
              </a:spcBef>
              <a:spcAft>
                <a:spcPts val="0"/>
              </a:spcAft>
              <a:buClr>
                <a:srgbClr val="000000"/>
              </a:buClr>
              <a:buSzPts val="1400"/>
              <a:buFont typeface="Arial"/>
              <a:buNone/>
            </a:pPr>
            <a:endParaRPr lang="en-US" sz="1200" b="0" i="0" u="none" strike="noStrike" cap="none" dirty="0">
              <a:solidFill>
                <a:srgbClr val="000000"/>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highlight>
                  <a:srgbClr val="FFFFFF"/>
                </a:highlight>
                <a:latin typeface="Lato"/>
                <a:ea typeface="Lato"/>
                <a:cs typeface="Lato"/>
                <a:sym typeface="Lato"/>
              </a:rPr>
              <a:t>- Car number plate recognition and auto logging</a:t>
            </a: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highlight>
                  <a:srgbClr val="FFFFFF"/>
                </a:highlight>
                <a:latin typeface="Lato"/>
                <a:ea typeface="Lato"/>
                <a:cs typeface="Lato"/>
                <a:sym typeface="Lato"/>
              </a:rPr>
              <a:t>- Facial recognition</a:t>
            </a: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highlight>
                  <a:srgbClr val="FFFFFF"/>
                </a:highlight>
                <a:latin typeface="Lato"/>
                <a:ea typeface="Lato"/>
                <a:cs typeface="Lato"/>
                <a:sym typeface="Lato"/>
              </a:rPr>
              <a:t>- Sentiment analysis (Part of preventive strategy to </a:t>
            </a:r>
            <a:r>
              <a:rPr lang="en-US" sz="1200" b="0" i="0" u="none" strike="noStrike" cap="none" dirty="0" err="1">
                <a:solidFill>
                  <a:srgbClr val="000000"/>
                </a:solidFill>
                <a:highlight>
                  <a:srgbClr val="FFFFFF"/>
                </a:highlight>
                <a:latin typeface="Lato"/>
                <a:ea typeface="Lato"/>
                <a:cs typeface="Lato"/>
                <a:sym typeface="Lato"/>
              </a:rPr>
              <a:t>analyse</a:t>
            </a:r>
            <a:r>
              <a:rPr lang="en-US" sz="1200" b="0" i="0" u="none" strike="noStrike" cap="none" dirty="0">
                <a:solidFill>
                  <a:srgbClr val="000000"/>
                </a:solidFill>
                <a:highlight>
                  <a:srgbClr val="FFFFFF"/>
                </a:highlight>
                <a:latin typeface="Lato"/>
                <a:ea typeface="Lato"/>
                <a:cs typeface="Lato"/>
                <a:sym typeface="Lato"/>
              </a:rPr>
              <a:t> guest dissatisfaction/aggression/</a:t>
            </a:r>
            <a:r>
              <a:rPr lang="en-US" sz="1200" b="0" i="0" u="none" strike="noStrike" cap="none" dirty="0" err="1">
                <a:solidFill>
                  <a:srgbClr val="000000"/>
                </a:solidFill>
                <a:highlight>
                  <a:srgbClr val="FFFFFF"/>
                </a:highlight>
                <a:latin typeface="Lato"/>
                <a:ea typeface="Lato"/>
                <a:cs typeface="Lato"/>
                <a:sym typeface="Lato"/>
              </a:rPr>
              <a:t>behavioural</a:t>
            </a:r>
            <a:r>
              <a:rPr lang="en-US" sz="1200" b="0" i="0" u="none" strike="noStrike" cap="none" dirty="0">
                <a:solidFill>
                  <a:srgbClr val="000000"/>
                </a:solidFill>
                <a:highlight>
                  <a:srgbClr val="FFFFFF"/>
                </a:highlight>
                <a:latin typeface="Lato"/>
                <a:ea typeface="Lato"/>
                <a:cs typeface="Lato"/>
                <a:sym typeface="Lato"/>
              </a:rPr>
              <a:t> analytics)</a:t>
            </a: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highlight>
                  <a:srgbClr val="FFFFFF"/>
                </a:highlight>
                <a:latin typeface="Lato"/>
                <a:ea typeface="Lato"/>
                <a:cs typeface="Lato"/>
                <a:sym typeface="Lato"/>
              </a:rPr>
              <a:t>- AI backed Threat recognition and notification/smart report (to avoid manual dependency on monitoring the CCTV)</a:t>
            </a: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highlight>
                  <a:srgbClr val="FFFFFF"/>
                </a:highlight>
                <a:latin typeface="Lato"/>
                <a:ea typeface="Lato"/>
                <a:cs typeface="Lato"/>
                <a:sym typeface="Lato"/>
              </a:rPr>
              <a:t>- Seamless entry/exit by integrating with gating app</a:t>
            </a: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highlight>
                  <a:srgbClr val="FFFFFF"/>
                </a:highlight>
                <a:latin typeface="Lato"/>
                <a:ea typeface="Lato"/>
                <a:cs typeface="Lato"/>
                <a:sym typeface="Lato"/>
              </a:rPr>
              <a:t>- Wrong parking identification by matching assigned parking vs wrong car parked </a:t>
            </a: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highlight>
                  <a:srgbClr val="FFFFFF"/>
                </a:highlight>
                <a:latin typeface="Lato"/>
                <a:ea typeface="Lato"/>
                <a:cs typeface="Lato"/>
                <a:sym typeface="Lato"/>
              </a:rPr>
              <a:t>- Auto Tracking a subject in question for investigation instead of manual trace</a:t>
            </a: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highlight>
                  <a:srgbClr val="FFFFFF"/>
                </a:highlight>
                <a:latin typeface="Lato"/>
                <a:ea typeface="Lato"/>
                <a:cs typeface="Lato"/>
                <a:sym typeface="Lato"/>
              </a:rPr>
              <a:t>- e-barricading/smart fencing solutions (designated area restrictions)</a:t>
            </a: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highlight>
                  <a:srgbClr val="FFFFFF"/>
                </a:highlight>
                <a:latin typeface="Lato"/>
                <a:ea typeface="Lato"/>
                <a:cs typeface="Lato"/>
                <a:sym typeface="Lato"/>
              </a:rPr>
              <a:t>- Voice Analytics and sentiment analysis</a:t>
            </a: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highlight>
                  <a:srgbClr val="FFFFFF"/>
                </a:highlight>
                <a:latin typeface="Lato"/>
                <a:ea typeface="Lato"/>
                <a:cs typeface="Lato"/>
                <a:sym typeface="Lato"/>
              </a:rPr>
              <a:t>- Motion sensor and alerting (Custom rules based on location)</a:t>
            </a: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highlight>
                  <a:srgbClr val="FFFFFF"/>
                </a:highlight>
                <a:latin typeface="Lato"/>
                <a:ea typeface="Lato"/>
                <a:cs typeface="Lato"/>
                <a:sym typeface="Lato"/>
              </a:rPr>
              <a:t>- Over Speeding alerting systems</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Lato"/>
                <a:ea typeface="Lato"/>
                <a:cs typeface="Lato"/>
                <a:sym typeface="Lato"/>
              </a:rPr>
              <a:t>This product is CPU intensive, and several architecture approaches needs to be evaluated and DAR needs to be presented </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How far it can go?</a:t>
            </a:r>
            <a:endParaRPr sz="14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a:t>Team member names</a:t>
            </a:r>
            <a:endParaRPr sz="150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691</Words>
  <Application>Microsoft Office PowerPoint</Application>
  <PresentationFormat>On-screen Show (16:9)</PresentationFormat>
  <Paragraphs>62</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Lato Black</vt:lpstr>
      <vt:lpstr>Arial</vt:lpstr>
      <vt:lpstr>Lato</vt:lpstr>
      <vt:lpstr>Segoe UI</vt:lpstr>
      <vt:lpstr>TI Template</vt:lpstr>
      <vt:lpstr>TI Template</vt:lpstr>
      <vt:lpstr>PLEDGE TO PROGRESS Sustainability Hackathon </vt:lpstr>
      <vt:lpstr>Problem Statement?</vt:lpstr>
      <vt:lpstr>User Segment &amp; Pain Points</vt:lpstr>
      <vt:lpstr>Pre-Requisite</vt:lpstr>
      <vt:lpstr>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GopiKrishna Alisetty</cp:lastModifiedBy>
  <cp:revision>61</cp:revision>
  <dcterms:modified xsi:type="dcterms:W3CDTF">2023-04-25T12:42:35Z</dcterms:modified>
</cp:coreProperties>
</file>