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84" r:id="rId7"/>
    <p:sldId id="285" r:id="rId8"/>
    <p:sldId id="261" r:id="rId9"/>
    <p:sldId id="286" r:id="rId10"/>
    <p:sldId id="282" r:id="rId11"/>
    <p:sldId id="283" r:id="rId12"/>
    <p:sldId id="279" r:id="rId13"/>
    <p:sldId id="264" r:id="rId14"/>
    <p:sldId id="265" r:id="rId15"/>
    <p:sldId id="267" r:id="rId16"/>
    <p:sldId id="266" r:id="rId17"/>
    <p:sldId id="273" r:id="rId18"/>
    <p:sldId id="271" r:id="rId19"/>
    <p:sldId id="272" r:id="rId20"/>
    <p:sldId id="274" r:id="rId21"/>
    <p:sldId id="275" r:id="rId22"/>
    <p:sldId id="276" r:id="rId23"/>
    <p:sldId id="277" r:id="rId24"/>
    <p:sldId id="278" r:id="rId25"/>
    <p:sldId id="280" r:id="rId26"/>
    <p:sldId id="281" r:id="rId27"/>
  </p:sldIdLst>
  <p:sldSz cx="9144000" cy="5143500" type="screen16x9"/>
  <p:notesSz cx="6858000" cy="9144000"/>
  <p:embeddedFontLst>
    <p:embeddedFont>
      <p:font typeface="Montserrat"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p:scale>
          <a:sx n="102" d="100"/>
          <a:sy n="102" d="100"/>
        </p:scale>
        <p:origin x="-456" y="-54"/>
      </p:cViewPr>
      <p:guideLst>
        <p:guide orient="horz" pos="1620"/>
        <p:guide pos="2880"/>
      </p:guideLst>
    </p:cSldViewPr>
  </p:slideViewPr>
  <p:outlineViewPr>
    <p:cViewPr>
      <p:scale>
        <a:sx n="33" d="100"/>
        <a:sy n="33" d="100"/>
      </p:scale>
      <p:origin x="0" y="87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74448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394e186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394e186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5200"/>
              <a:buNone/>
            </a:pPr>
            <a:r>
              <a:rPr lang="en-US" sz="4200" b="1" dirty="0">
                <a:solidFill>
                  <a:srgbClr val="CC0000"/>
                </a:solidFill>
                <a:latin typeface="Montserrat"/>
                <a:ea typeface="Montserrat"/>
                <a:cs typeface="Montserrat"/>
                <a:sym typeface="Montserrat"/>
              </a:rPr>
              <a:t>      </a:t>
            </a:r>
            <a:br>
              <a:rPr lang="en-US" sz="4200" b="1" dirty="0">
                <a:solidFill>
                  <a:srgbClr val="CC0000"/>
                </a:solidFill>
                <a:latin typeface="Montserrat"/>
                <a:ea typeface="Montserrat"/>
                <a:cs typeface="Montserrat"/>
                <a:sym typeface="Montserrat"/>
              </a:rPr>
            </a:br>
            <a:r>
              <a:rPr lang="en-US" sz="4200" b="1" dirty="0">
                <a:solidFill>
                  <a:srgbClr val="CC0000"/>
                </a:solidFill>
                <a:latin typeface="Montserrat"/>
                <a:ea typeface="Montserrat"/>
                <a:cs typeface="Montserrat"/>
                <a:sym typeface="Montserrat"/>
              </a:rPr>
              <a:t>        </a:t>
            </a:r>
            <a:r>
              <a:rPr lang="en-US" sz="4800" b="1" dirty="0">
                <a:solidFill>
                  <a:srgbClr val="CC0000"/>
                </a:solidFill>
                <a:latin typeface="Montserrat"/>
                <a:ea typeface="Montserrat"/>
                <a:cs typeface="Montserrat"/>
                <a:sym typeface="Montserrat"/>
              </a:rPr>
              <a:t>Capstone Project - 1</a:t>
            </a:r>
            <a:endParaRPr sz="4800" b="1" dirty="0">
              <a:solidFill>
                <a:srgbClr val="CC0000"/>
              </a:solidFill>
              <a:latin typeface="Montserrat"/>
              <a:ea typeface="Montserrat"/>
              <a:cs typeface="Montserrat"/>
              <a:sym typeface="Montserrat"/>
            </a:endParaRPr>
          </a:p>
          <a:p>
            <a:pPr marL="0" lvl="0" indent="0" algn="ctr" rtl="0">
              <a:lnSpc>
                <a:spcPct val="15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r>
              <a:rPr lang="en-US" sz="3200" b="1" dirty="0">
                <a:solidFill>
                  <a:schemeClr val="lt1"/>
                </a:solidFill>
                <a:latin typeface="Montserrat"/>
                <a:ea typeface="Montserrat"/>
                <a:cs typeface="Montserrat"/>
                <a:sym typeface="Montserrat"/>
              </a:rPr>
              <a:t>Airbnb Booking Analysis</a:t>
            </a: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2400" b="1" u="sng" dirty="0">
                <a:solidFill>
                  <a:srgbClr val="004B53"/>
                </a:solidFill>
                <a:latin typeface="Montserrat"/>
                <a:ea typeface="Montserrat"/>
                <a:cs typeface="Montserrat"/>
                <a:sym typeface="Montserrat"/>
              </a:rPr>
              <a:t>Team Members</a:t>
            </a:r>
            <a:r>
              <a:rPr lang="en-US" sz="3200" b="1" u="sng" dirty="0">
                <a:solidFill>
                  <a:schemeClr val="lt1"/>
                </a:solidFill>
                <a:latin typeface="Montserrat"/>
                <a:ea typeface="Montserrat"/>
                <a:cs typeface="Montserrat"/>
                <a:sym typeface="Montserrat"/>
              </a:rPr>
              <a:t/>
            </a:r>
            <a:br>
              <a:rPr lang="en-US" sz="3200" b="1" u="sng"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Fouziya Afreen</a:t>
            </a:r>
            <a:br>
              <a:rPr lang="en-US" sz="1800" b="1" dirty="0">
                <a:solidFill>
                  <a:schemeClr val="lt1"/>
                </a:solidFill>
                <a:latin typeface="Montserrat"/>
                <a:ea typeface="Montserrat"/>
                <a:cs typeface="Montserrat"/>
                <a:sym typeface="Montserrat"/>
              </a:rPr>
            </a:br>
            <a:r>
              <a:rPr lang="en-US" sz="1800" b="1" dirty="0" err="1">
                <a:solidFill>
                  <a:schemeClr val="lt1"/>
                </a:solidFill>
                <a:latin typeface="Montserrat"/>
                <a:ea typeface="Montserrat"/>
                <a:cs typeface="Montserrat"/>
                <a:sym typeface="Montserrat"/>
              </a:rPr>
              <a:t>Sumit</a:t>
            </a:r>
            <a:r>
              <a:rPr lang="en-US" sz="1800" b="1" dirty="0">
                <a:solidFill>
                  <a:schemeClr val="lt1"/>
                </a:solidFill>
                <a:latin typeface="Montserrat"/>
                <a:ea typeface="Montserrat"/>
                <a:cs typeface="Montserrat"/>
                <a:sym typeface="Montserrat"/>
              </a:rPr>
              <a:t> </a:t>
            </a:r>
            <a:r>
              <a:rPr lang="en-US" sz="1800" b="1" dirty="0" err="1">
                <a:solidFill>
                  <a:schemeClr val="lt1"/>
                </a:solidFill>
                <a:latin typeface="Montserrat"/>
                <a:ea typeface="Montserrat"/>
                <a:cs typeface="Montserrat"/>
                <a:sym typeface="Montserrat"/>
              </a:rPr>
              <a:t>Giri</a:t>
            </a: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Rajkumar k</a:t>
            </a:r>
            <a:endParaRPr sz="3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EECED1-72B2-488E-B029-18E7B0451BCB}"/>
              </a:ext>
            </a:extLst>
          </p:cNvPr>
          <p:cNvSpPr>
            <a:spLocks noGrp="1"/>
          </p:cNvSpPr>
          <p:nvPr>
            <p:ph type="title"/>
          </p:nvPr>
        </p:nvSpPr>
        <p:spPr/>
        <p:txBody>
          <a:bodyPr/>
          <a:lstStyle/>
          <a:p>
            <a:r>
              <a:rPr lang="en-US" sz="2800" b="1" dirty="0"/>
              <a:t>Column Description</a:t>
            </a:r>
            <a:endParaRPr lang="en-IN" dirty="0"/>
          </a:p>
        </p:txBody>
      </p:sp>
      <p:sp>
        <p:nvSpPr>
          <p:cNvPr id="3" name="Text Placeholder 2">
            <a:extLst>
              <a:ext uri="{FF2B5EF4-FFF2-40B4-BE49-F238E27FC236}">
                <a16:creationId xmlns:a16="http://schemas.microsoft.com/office/drawing/2014/main" xmlns="" id="{94AE13F2-10EA-478B-9A88-87546800FE2F}"/>
              </a:ext>
            </a:extLst>
          </p:cNvPr>
          <p:cNvSpPr>
            <a:spLocks noGrp="1"/>
          </p:cNvSpPr>
          <p:nvPr>
            <p:ph type="body" idx="1"/>
          </p:nvPr>
        </p:nvSpPr>
        <p:spPr/>
        <p:txBody>
          <a:bodyPr/>
          <a:lstStyle/>
          <a:p>
            <a:pPr marL="114300" indent="0">
              <a:lnSpc>
                <a:spcPct val="150000"/>
              </a:lnSpc>
              <a:buNone/>
            </a:pPr>
            <a:r>
              <a:rPr lang="en-US" b="1" dirty="0">
                <a:solidFill>
                  <a:schemeClr val="bg1"/>
                </a:solidFill>
                <a:latin typeface="Montserrat"/>
                <a:sym typeface="Montserrat"/>
              </a:rPr>
              <a:t>Id: unique value for every observation</a:t>
            </a:r>
          </a:p>
          <a:p>
            <a:pPr marL="114300" indent="0">
              <a:lnSpc>
                <a:spcPct val="150000"/>
              </a:lnSpc>
              <a:buNone/>
            </a:pPr>
            <a:r>
              <a:rPr lang="en-US" b="1" dirty="0">
                <a:solidFill>
                  <a:schemeClr val="bg1"/>
                </a:solidFill>
                <a:latin typeface="Montserrat"/>
                <a:sym typeface="Montserrat"/>
              </a:rPr>
              <a:t>Name: every id has unique name</a:t>
            </a:r>
          </a:p>
          <a:p>
            <a:pPr marL="114300" indent="0">
              <a:lnSpc>
                <a:spcPct val="150000"/>
              </a:lnSpc>
              <a:buNone/>
            </a:pPr>
            <a:r>
              <a:rPr lang="en-US" b="1" dirty="0">
                <a:solidFill>
                  <a:schemeClr val="bg1"/>
                </a:solidFill>
                <a:latin typeface="Montserrat"/>
                <a:sym typeface="Montserrat"/>
              </a:rPr>
              <a:t>Host id: unique guest id</a:t>
            </a:r>
          </a:p>
          <a:p>
            <a:pPr marL="114300" indent="0">
              <a:lnSpc>
                <a:spcPct val="150000"/>
              </a:lnSpc>
              <a:buNone/>
            </a:pPr>
            <a:r>
              <a:rPr lang="en-US" b="1" dirty="0">
                <a:solidFill>
                  <a:schemeClr val="bg1"/>
                </a:solidFill>
                <a:latin typeface="Montserrat"/>
                <a:sym typeface="Montserrat"/>
              </a:rPr>
              <a:t>Host name: guest name</a:t>
            </a:r>
          </a:p>
          <a:p>
            <a:pPr marL="114300" indent="0">
              <a:lnSpc>
                <a:spcPct val="150000"/>
              </a:lnSpc>
              <a:buNone/>
            </a:pPr>
            <a:r>
              <a:rPr lang="en-US" b="1" dirty="0">
                <a:solidFill>
                  <a:schemeClr val="bg1"/>
                </a:solidFill>
                <a:latin typeface="Montserrat"/>
                <a:sym typeface="Montserrat"/>
              </a:rPr>
              <a:t>Neighborhood group: 5 unique values</a:t>
            </a:r>
          </a:p>
          <a:p>
            <a:pPr marL="114300" indent="0">
              <a:lnSpc>
                <a:spcPct val="150000"/>
              </a:lnSpc>
              <a:buNone/>
            </a:pPr>
            <a:r>
              <a:rPr lang="en-US" b="1" dirty="0">
                <a:solidFill>
                  <a:schemeClr val="bg1"/>
                </a:solidFill>
                <a:latin typeface="Montserrat"/>
                <a:sym typeface="Montserrat"/>
              </a:rPr>
              <a:t>Neighborhood: areas under neighborhood group</a:t>
            </a:r>
          </a:p>
          <a:p>
            <a:pPr marL="114300" indent="0">
              <a:lnSpc>
                <a:spcPct val="150000"/>
              </a:lnSpc>
              <a:buNone/>
            </a:pPr>
            <a:r>
              <a:rPr lang="en-US" b="1" dirty="0">
                <a:solidFill>
                  <a:schemeClr val="bg1"/>
                </a:solidFill>
                <a:latin typeface="Montserrat"/>
                <a:sym typeface="Montserrat"/>
              </a:rPr>
              <a:t>Latitude &amp; Longitude: geographical location of areas</a:t>
            </a:r>
          </a:p>
        </p:txBody>
      </p:sp>
    </p:spTree>
    <p:extLst>
      <p:ext uri="{BB962C8B-B14F-4D97-AF65-F5344CB8AC3E}">
        <p14:creationId xmlns:p14="http://schemas.microsoft.com/office/powerpoint/2010/main" val="3467891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529EA-C366-4898-BED1-4DEB110CCDAC}"/>
              </a:ext>
            </a:extLst>
          </p:cNvPr>
          <p:cNvSpPr>
            <a:spLocks noGrp="1"/>
          </p:cNvSpPr>
          <p:nvPr>
            <p:ph type="title"/>
          </p:nvPr>
        </p:nvSpPr>
        <p:spPr/>
        <p:txBody>
          <a:bodyPr/>
          <a:lstStyle/>
          <a:p>
            <a:r>
              <a:rPr lang="en-US" sz="2800" b="1" dirty="0"/>
              <a:t>Column Description</a:t>
            </a:r>
            <a:endParaRPr lang="en-IN" dirty="0"/>
          </a:p>
        </p:txBody>
      </p:sp>
      <p:sp>
        <p:nvSpPr>
          <p:cNvPr id="3" name="Text Placeholder 2">
            <a:extLst>
              <a:ext uri="{FF2B5EF4-FFF2-40B4-BE49-F238E27FC236}">
                <a16:creationId xmlns:a16="http://schemas.microsoft.com/office/drawing/2014/main" xmlns="" id="{E546D062-3FCB-4370-B88A-37E5EFD258B0}"/>
              </a:ext>
            </a:extLst>
          </p:cNvPr>
          <p:cNvSpPr>
            <a:spLocks noGrp="1"/>
          </p:cNvSpPr>
          <p:nvPr>
            <p:ph type="body" idx="1"/>
          </p:nvPr>
        </p:nvSpPr>
        <p:spPr/>
        <p:txBody>
          <a:bodyPr/>
          <a:lstStyle/>
          <a:p>
            <a:pPr marL="114300" indent="0">
              <a:lnSpc>
                <a:spcPct val="150000"/>
              </a:lnSpc>
              <a:buNone/>
            </a:pPr>
            <a:r>
              <a:rPr lang="en-US" b="1" dirty="0">
                <a:solidFill>
                  <a:schemeClr val="bg1"/>
                </a:solidFill>
                <a:latin typeface="Montserrat"/>
                <a:sym typeface="Montserrat"/>
              </a:rPr>
              <a:t>Room type: private room, shared room and entire home or apartment</a:t>
            </a:r>
            <a:endParaRPr lang="en-US" b="1" i="0" dirty="0">
              <a:solidFill>
                <a:schemeClr val="bg1"/>
              </a:solidFill>
              <a:effectLst/>
              <a:latin typeface="Montserrat"/>
              <a:sym typeface="Montserrat"/>
            </a:endParaRPr>
          </a:p>
          <a:p>
            <a:pPr marL="114300" indent="0">
              <a:lnSpc>
                <a:spcPct val="150000"/>
              </a:lnSpc>
              <a:buNone/>
            </a:pPr>
            <a:r>
              <a:rPr lang="en-US" b="1" i="0" dirty="0">
                <a:solidFill>
                  <a:schemeClr val="bg1"/>
                </a:solidFill>
                <a:effectLst/>
                <a:latin typeface="Montserrat"/>
                <a:sym typeface="Montserrat"/>
              </a:rPr>
              <a:t>Price: price of every room type</a:t>
            </a:r>
          </a:p>
          <a:p>
            <a:pPr marL="114300" indent="0">
              <a:lnSpc>
                <a:spcPct val="150000"/>
              </a:lnSpc>
              <a:buNone/>
            </a:pPr>
            <a:r>
              <a:rPr lang="en-US" b="1" dirty="0">
                <a:solidFill>
                  <a:schemeClr val="bg1"/>
                </a:solidFill>
                <a:latin typeface="Montserrat"/>
                <a:sym typeface="Montserrat"/>
              </a:rPr>
              <a:t>minimum nights: Total number of nights stayed</a:t>
            </a:r>
          </a:p>
          <a:p>
            <a:pPr marL="114300" indent="0">
              <a:lnSpc>
                <a:spcPct val="150000"/>
              </a:lnSpc>
              <a:buNone/>
            </a:pPr>
            <a:r>
              <a:rPr lang="en-US" b="1" i="0" dirty="0">
                <a:solidFill>
                  <a:schemeClr val="bg1"/>
                </a:solidFill>
                <a:effectLst/>
                <a:latin typeface="Montserrat"/>
                <a:sym typeface="Montserrat"/>
              </a:rPr>
              <a:t>number</a:t>
            </a:r>
            <a:r>
              <a:rPr lang="en-US" b="1" dirty="0">
                <a:solidFill>
                  <a:schemeClr val="bg1"/>
                </a:solidFill>
                <a:latin typeface="Montserrat"/>
                <a:sym typeface="Montserrat"/>
              </a:rPr>
              <a:t> of reviews: Total no. of review in percentage</a:t>
            </a:r>
          </a:p>
          <a:p>
            <a:pPr marL="114300" indent="0">
              <a:lnSpc>
                <a:spcPct val="150000"/>
              </a:lnSpc>
              <a:buNone/>
            </a:pPr>
            <a:r>
              <a:rPr lang="en-US" b="1" i="0" dirty="0">
                <a:solidFill>
                  <a:schemeClr val="bg1"/>
                </a:solidFill>
                <a:effectLst/>
                <a:latin typeface="Montserrat"/>
                <a:sym typeface="Montserrat"/>
              </a:rPr>
              <a:t>La</a:t>
            </a:r>
            <a:r>
              <a:rPr lang="en-US" b="1" dirty="0">
                <a:solidFill>
                  <a:schemeClr val="bg1"/>
                </a:solidFill>
                <a:latin typeface="Montserrat"/>
                <a:sym typeface="Montserrat"/>
              </a:rPr>
              <a:t>st review: date of last reviewed</a:t>
            </a:r>
          </a:p>
          <a:p>
            <a:pPr marL="114300" indent="0">
              <a:lnSpc>
                <a:spcPct val="150000"/>
              </a:lnSpc>
              <a:buNone/>
            </a:pPr>
            <a:r>
              <a:rPr lang="en-US" b="1" dirty="0">
                <a:solidFill>
                  <a:schemeClr val="bg1"/>
                </a:solidFill>
                <a:latin typeface="Montserrat"/>
                <a:sym typeface="Montserrat"/>
              </a:rPr>
              <a:t>Availability 365: Number of days available in year.</a:t>
            </a:r>
            <a:endParaRPr lang="en-IN" b="1" dirty="0">
              <a:solidFill>
                <a:schemeClr val="bg1"/>
              </a:solidFill>
              <a:latin typeface="Courier New" panose="02070309020205020404" pitchFamily="49" charset="0"/>
              <a:sym typeface="Montserrat"/>
            </a:endParaRPr>
          </a:p>
          <a:p>
            <a:pPr marL="114300" indent="0">
              <a:buNone/>
            </a:pPr>
            <a:endParaRPr lang="en-IN" b="1" dirty="0">
              <a:solidFill>
                <a:srgbClr val="212121"/>
              </a:solidFill>
              <a:latin typeface="Courier New" panose="02070309020205020404" pitchFamily="49" charset="0"/>
              <a:sym typeface="Montserrat"/>
            </a:endParaRPr>
          </a:p>
        </p:txBody>
      </p:sp>
    </p:spTree>
    <p:extLst>
      <p:ext uri="{BB962C8B-B14F-4D97-AF65-F5344CB8AC3E}">
        <p14:creationId xmlns:p14="http://schemas.microsoft.com/office/powerpoint/2010/main" val="2000674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99049" y="274373"/>
            <a:ext cx="85206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US" sz="3200" b="1">
                <a:latin typeface="Montserrat"/>
                <a:ea typeface="Montserrat"/>
                <a:cs typeface="Montserrat"/>
                <a:sym typeface="Montserrat"/>
              </a:rPr>
              <a:t>    Location of neighbourhood groups </a:t>
            </a:r>
            <a:endParaRPr sz="3200"/>
          </a:p>
        </p:txBody>
      </p:sp>
      <p:pic>
        <p:nvPicPr>
          <p:cNvPr id="212" name="Google Shape;212;p36"/>
          <p:cNvPicPr preferRelativeResize="0"/>
          <p:nvPr/>
        </p:nvPicPr>
        <p:blipFill rotWithShape="1">
          <a:blip r:embed="rId3">
            <a:alphaModFix/>
          </a:blip>
          <a:srcRect/>
          <a:stretch/>
        </p:blipFill>
        <p:spPr>
          <a:xfrm>
            <a:off x="1167535" y="1302073"/>
            <a:ext cx="7106642" cy="364858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solidFill>
                  <a:schemeClr val="dk1"/>
                </a:solidFill>
                <a:latin typeface="Montserrat"/>
                <a:ea typeface="Montserrat"/>
                <a:cs typeface="Montserrat"/>
                <a:sym typeface="Montserrat"/>
              </a:rPr>
              <a:t>EDA</a:t>
            </a:r>
            <a:endParaRPr sz="3200"/>
          </a:p>
        </p:txBody>
      </p:sp>
      <p:pic>
        <p:nvPicPr>
          <p:cNvPr id="105" name="Google Shape;105;p21"/>
          <p:cNvPicPr preferRelativeResize="0"/>
          <p:nvPr/>
        </p:nvPicPr>
        <p:blipFill rotWithShape="1">
          <a:blip r:embed="rId3">
            <a:alphaModFix/>
          </a:blip>
          <a:srcRect/>
          <a:stretch/>
        </p:blipFill>
        <p:spPr>
          <a:xfrm>
            <a:off x="1116155" y="1323627"/>
            <a:ext cx="6657960" cy="360259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idx="4294967295"/>
          </p:nvPr>
        </p:nvSpPr>
        <p:spPr>
          <a:xfrm>
            <a:off x="343812" y="295133"/>
            <a:ext cx="8520600" cy="841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3200" b="1">
                <a:latin typeface="Montserrat"/>
                <a:ea typeface="Montserrat"/>
                <a:cs typeface="Montserrat"/>
                <a:sym typeface="Montserrat"/>
              </a:rPr>
              <a:t>Most Visited Areas</a:t>
            </a:r>
            <a:endParaRPr sz="3200" b="1">
              <a:solidFill>
                <a:srgbClr val="C00000"/>
              </a:solidFill>
              <a:latin typeface="Montserrat"/>
              <a:ea typeface="Montserrat"/>
              <a:cs typeface="Montserrat"/>
              <a:sym typeface="Montserrat"/>
            </a:endParaRPr>
          </a:p>
        </p:txBody>
      </p:sp>
      <p:pic>
        <p:nvPicPr>
          <p:cNvPr id="111" name="Google Shape;111;p22"/>
          <p:cNvPicPr preferRelativeResize="0"/>
          <p:nvPr/>
        </p:nvPicPr>
        <p:blipFill rotWithShape="1">
          <a:blip r:embed="rId3">
            <a:alphaModFix/>
          </a:blip>
          <a:srcRect l="-4130" t="-6085" r="-24536" b="-22581"/>
          <a:stretch/>
        </p:blipFill>
        <p:spPr>
          <a:xfrm>
            <a:off x="464249" y="875676"/>
            <a:ext cx="8279725" cy="3702005"/>
          </a:xfrm>
          <a:prstGeom prst="rect">
            <a:avLst/>
          </a:prstGeom>
          <a:noFill/>
          <a:ln>
            <a:noFill/>
          </a:ln>
        </p:spPr>
      </p:pic>
      <p:sp>
        <p:nvSpPr>
          <p:cNvPr id="112" name="Google Shape;112;p22"/>
          <p:cNvSpPr txBox="1">
            <a:spLocks noGrp="1"/>
          </p:cNvSpPr>
          <p:nvPr>
            <p:ph type="body" idx="1"/>
          </p:nvPr>
        </p:nvSpPr>
        <p:spPr>
          <a:xfrm>
            <a:off x="464250" y="4012163"/>
            <a:ext cx="8279700" cy="78618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lt1"/>
                </a:solidFill>
                <a:highlight>
                  <a:srgbClr val="FFFFFF"/>
                </a:highlight>
                <a:latin typeface="Montserrat"/>
                <a:ea typeface="Montserrat"/>
                <a:cs typeface="Montserrat"/>
                <a:sym typeface="Montserrat"/>
              </a:rPr>
              <a:t>This Shows that most of </a:t>
            </a:r>
            <a:r>
              <a:rPr lang="en-US" b="1" dirty="0" err="1">
                <a:solidFill>
                  <a:schemeClr val="lt1"/>
                </a:solidFill>
                <a:highlight>
                  <a:srgbClr val="FFFFFF"/>
                </a:highlight>
                <a:latin typeface="Montserrat"/>
                <a:ea typeface="Montserrat"/>
                <a:cs typeface="Montserrat"/>
                <a:sym typeface="Montserrat"/>
              </a:rPr>
              <a:t>Airbnb</a:t>
            </a:r>
            <a:r>
              <a:rPr lang="en-US" b="1" dirty="0">
                <a:solidFill>
                  <a:schemeClr val="lt1"/>
                </a:solidFill>
                <a:highlight>
                  <a:srgbClr val="FFFFFF"/>
                </a:highlight>
                <a:latin typeface="Montserrat"/>
                <a:ea typeface="Montserrat"/>
                <a:cs typeface="Montserrat"/>
                <a:sym typeface="Montserrat"/>
              </a:rPr>
              <a:t> Listings in</a:t>
            </a:r>
            <a:r>
              <a:rPr lang="en-US" b="1" dirty="0">
                <a:solidFill>
                  <a:srgbClr val="000000"/>
                </a:solidFill>
                <a:highlight>
                  <a:srgbClr val="FFFFFF"/>
                </a:highlight>
                <a:latin typeface="Montserrat"/>
                <a:ea typeface="Montserrat"/>
                <a:cs typeface="Montserrat"/>
                <a:sym typeface="Montserrat"/>
              </a:rPr>
              <a:t> </a:t>
            </a:r>
            <a:r>
              <a:rPr lang="en-US" b="1" dirty="0">
                <a:solidFill>
                  <a:schemeClr val="dk1"/>
                </a:solidFill>
                <a:highlight>
                  <a:srgbClr val="FFFFFF"/>
                </a:highlight>
                <a:latin typeface="Montserrat"/>
                <a:ea typeface="Montserrat"/>
                <a:cs typeface="Montserrat"/>
                <a:sym typeface="Montserrat"/>
              </a:rPr>
              <a:t>New York</a:t>
            </a:r>
            <a:r>
              <a:rPr lang="en-US" b="1" dirty="0">
                <a:solidFill>
                  <a:srgbClr val="000000"/>
                </a:solidFill>
                <a:highlight>
                  <a:srgbClr val="FFFFFF"/>
                </a:highlight>
                <a:latin typeface="Montserrat"/>
                <a:ea typeface="Montserrat"/>
                <a:cs typeface="Montserrat"/>
                <a:sym typeface="Montserrat"/>
              </a:rPr>
              <a:t> </a:t>
            </a:r>
            <a:r>
              <a:rPr lang="en-US" b="1" dirty="0">
                <a:solidFill>
                  <a:schemeClr val="lt1"/>
                </a:solidFill>
                <a:highlight>
                  <a:srgbClr val="FFFFFF"/>
                </a:highlight>
                <a:latin typeface="Montserrat"/>
                <a:ea typeface="Montserrat"/>
                <a:cs typeface="Montserrat"/>
                <a:sym typeface="Montserrat"/>
              </a:rPr>
              <a:t>are near</a:t>
            </a:r>
            <a:r>
              <a:rPr lang="en-US" b="1" dirty="0">
                <a:solidFill>
                  <a:srgbClr val="000000"/>
                </a:solidFill>
                <a:highlight>
                  <a:srgbClr val="FFFFFF"/>
                </a:highlight>
                <a:latin typeface="Montserrat"/>
                <a:ea typeface="Montserrat"/>
                <a:cs typeface="Montserrat"/>
                <a:sym typeface="Montserrat"/>
              </a:rPr>
              <a:t> </a:t>
            </a:r>
            <a:r>
              <a:rPr lang="en-US" b="1" dirty="0">
                <a:solidFill>
                  <a:schemeClr val="dk1"/>
                </a:solidFill>
                <a:highlight>
                  <a:srgbClr val="FFFFFF"/>
                </a:highlight>
                <a:latin typeface="Montserrat"/>
                <a:ea typeface="Montserrat"/>
                <a:cs typeface="Montserrat"/>
                <a:sym typeface="Montserrat"/>
              </a:rPr>
              <a:t>Brooklyn</a:t>
            </a:r>
            <a:r>
              <a:rPr lang="en-US" b="1" dirty="0">
                <a:solidFill>
                  <a:srgbClr val="000000"/>
                </a:solidFill>
                <a:highlight>
                  <a:srgbClr val="FFFFFF"/>
                </a:highlight>
                <a:latin typeface="Montserrat"/>
                <a:ea typeface="Montserrat"/>
                <a:cs typeface="Montserrat"/>
                <a:sym typeface="Montserrat"/>
              </a:rPr>
              <a:t> </a:t>
            </a:r>
            <a:r>
              <a:rPr lang="en-US" b="1" dirty="0">
                <a:solidFill>
                  <a:schemeClr val="lt1"/>
                </a:solidFill>
                <a:highlight>
                  <a:srgbClr val="FFFFFF"/>
                </a:highlight>
                <a:latin typeface="Montserrat"/>
                <a:ea typeface="Montserrat"/>
                <a:cs typeface="Montserrat"/>
                <a:sym typeface="Montserrat"/>
              </a:rPr>
              <a:t>and</a:t>
            </a:r>
            <a:r>
              <a:rPr lang="en-US" b="1" dirty="0">
                <a:solidFill>
                  <a:srgbClr val="000000"/>
                </a:solidFill>
                <a:highlight>
                  <a:srgbClr val="FFFFFF"/>
                </a:highlight>
                <a:latin typeface="Montserrat"/>
                <a:ea typeface="Montserrat"/>
                <a:cs typeface="Montserrat"/>
                <a:sym typeface="Montserrat"/>
              </a:rPr>
              <a:t> </a:t>
            </a:r>
            <a:r>
              <a:rPr lang="en-US" b="1" dirty="0">
                <a:solidFill>
                  <a:schemeClr val="dk1"/>
                </a:solidFill>
                <a:highlight>
                  <a:srgbClr val="FFFFFF"/>
                </a:highlight>
                <a:latin typeface="Montserrat"/>
                <a:ea typeface="Montserrat"/>
                <a:cs typeface="Montserrat"/>
                <a:sym typeface="Montserrat"/>
              </a:rPr>
              <a:t>Manhattan</a:t>
            </a:r>
            <a:endParaRPr b="1" dirty="0">
              <a:solidFill>
                <a:schemeClr val="dk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b="1" dirty="0">
                <a:latin typeface="Montserrat" charset="0"/>
              </a:rPr>
              <a:t>Comparison of Rooms</a:t>
            </a:r>
          </a:p>
        </p:txBody>
      </p:sp>
      <p:sp>
        <p:nvSpPr>
          <p:cNvPr id="126" name="Google Shape;126;p24"/>
          <p:cNvSpPr txBox="1">
            <a:spLocks noGrp="1"/>
          </p:cNvSpPr>
          <p:nvPr>
            <p:ph type="body" idx="1"/>
          </p:nvPr>
        </p:nvSpPr>
        <p:spPr>
          <a:xfrm>
            <a:off x="342802" y="325161"/>
            <a:ext cx="45719" cy="57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127" name="Google Shape;127;p24"/>
          <p:cNvPicPr preferRelativeResize="0"/>
          <p:nvPr/>
        </p:nvPicPr>
        <p:blipFill>
          <a:blip r:embed="rId3">
            <a:alphaModFix/>
          </a:blip>
          <a:stretch>
            <a:fillRect/>
          </a:stretch>
        </p:blipFill>
        <p:spPr>
          <a:xfrm>
            <a:off x="2400375" y="1152475"/>
            <a:ext cx="3964350" cy="374197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Availability of rooms</a:t>
            </a:r>
            <a:endParaRPr sz="3200" b="1">
              <a:latin typeface="Montserrat"/>
              <a:ea typeface="Montserrat"/>
              <a:cs typeface="Montserrat"/>
              <a:sym typeface="Montserrat"/>
            </a:endParaRPr>
          </a:p>
          <a:p>
            <a:pPr marL="0" lvl="0" indent="0" algn="l" rtl="0">
              <a:lnSpc>
                <a:spcPct val="100000"/>
              </a:lnSpc>
              <a:spcBef>
                <a:spcPts val="0"/>
              </a:spcBef>
              <a:spcAft>
                <a:spcPts val="0"/>
              </a:spcAft>
              <a:buSzPts val="2800"/>
              <a:buNone/>
            </a:pPr>
            <a:endParaRPr sz="3200" b="1">
              <a:latin typeface="Montserrat"/>
              <a:ea typeface="Montserrat"/>
              <a:cs typeface="Montserrat"/>
              <a:sym typeface="Montserrat"/>
            </a:endParaRPr>
          </a:p>
        </p:txBody>
      </p:sp>
      <p:pic>
        <p:nvPicPr>
          <p:cNvPr id="119" name="Google Shape;119;p23"/>
          <p:cNvPicPr preferRelativeResize="0"/>
          <p:nvPr/>
        </p:nvPicPr>
        <p:blipFill rotWithShape="1">
          <a:blip r:embed="rId3">
            <a:alphaModFix/>
          </a:blip>
          <a:srcRect/>
          <a:stretch/>
        </p:blipFill>
        <p:spPr>
          <a:xfrm>
            <a:off x="2214128" y="1257301"/>
            <a:ext cx="3438526" cy="32869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dirty="0">
                <a:latin typeface="Montserrat"/>
                <a:ea typeface="Montserrat"/>
                <a:cs typeface="Montserrat"/>
                <a:sym typeface="Montserrat"/>
              </a:rPr>
              <a:t>Preferred Room types</a:t>
            </a:r>
            <a:endParaRPr sz="3200" dirty="0"/>
          </a:p>
        </p:txBody>
      </p:sp>
      <p:pic>
        <p:nvPicPr>
          <p:cNvPr id="171" name="Google Shape;171;p30"/>
          <p:cNvPicPr preferRelativeResize="0"/>
          <p:nvPr/>
        </p:nvPicPr>
        <p:blipFill rotWithShape="1">
          <a:blip r:embed="rId3">
            <a:alphaModFix/>
          </a:blip>
          <a:srcRect/>
          <a:stretch/>
        </p:blipFill>
        <p:spPr>
          <a:xfrm>
            <a:off x="2145722" y="1371599"/>
            <a:ext cx="5143500" cy="31900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sz="3200" b="1">
                <a:latin typeface="Montserrat"/>
                <a:ea typeface="Montserrat"/>
                <a:cs typeface="Montserrat"/>
                <a:sym typeface="Montserrat"/>
              </a:rPr>
              <a:t>Popular Neighbourhood</a:t>
            </a:r>
            <a:endParaRPr sz="3200" b="1">
              <a:latin typeface="Montserrat"/>
              <a:ea typeface="Montserrat"/>
              <a:cs typeface="Montserrat"/>
              <a:sym typeface="Montserrat"/>
            </a:endParaRPr>
          </a:p>
        </p:txBody>
      </p:sp>
      <p:pic>
        <p:nvPicPr>
          <p:cNvPr id="158" name="Google Shape;158;p28"/>
          <p:cNvPicPr preferRelativeResize="0"/>
          <p:nvPr/>
        </p:nvPicPr>
        <p:blipFill rotWithShape="1">
          <a:blip r:embed="rId3">
            <a:alphaModFix/>
          </a:blip>
          <a:srcRect/>
          <a:stretch/>
        </p:blipFill>
        <p:spPr>
          <a:xfrm>
            <a:off x="322117" y="1990910"/>
            <a:ext cx="8571053" cy="22381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Popular Neighbourhood (continued)</a:t>
            </a:r>
            <a:endParaRPr sz="3200"/>
          </a:p>
        </p:txBody>
      </p:sp>
      <p:pic>
        <p:nvPicPr>
          <p:cNvPr id="165" name="Google Shape;165;p29"/>
          <p:cNvPicPr preferRelativeResize="0"/>
          <p:nvPr/>
        </p:nvPicPr>
        <p:blipFill rotWithShape="1">
          <a:blip r:embed="rId3">
            <a:alphaModFix/>
          </a:blip>
          <a:srcRect/>
          <a:stretch/>
        </p:blipFill>
        <p:spPr>
          <a:xfrm>
            <a:off x="1974581" y="1737793"/>
            <a:ext cx="5194843" cy="30544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dirty="0">
                <a:latin typeface="Montserrat"/>
                <a:ea typeface="Montserrat"/>
                <a:cs typeface="Montserrat"/>
                <a:sym typeface="Montserrat"/>
              </a:rPr>
              <a:t>Lets Analyze the Bookings</a:t>
            </a:r>
            <a:endParaRPr dirty="0"/>
          </a:p>
        </p:txBody>
      </p:sp>
      <p:sp>
        <p:nvSpPr>
          <p:cNvPr id="61" name="Google Shape;6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50000"/>
              </a:lnSpc>
              <a:buClrTx/>
              <a:buSzPct val="113000"/>
              <a:buFont typeface="+mj-lt"/>
              <a:buAutoNum type="arabicPeriod"/>
            </a:pPr>
            <a:r>
              <a:rPr lang="en-US" b="1" dirty="0">
                <a:solidFill>
                  <a:srgbClr val="004B53"/>
                </a:solidFill>
                <a:latin typeface="Montserrat"/>
                <a:ea typeface="Montserrat"/>
                <a:cs typeface="Montserrat"/>
                <a:sym typeface="Montserrat"/>
              </a:rPr>
              <a:t>Introduction to EDA</a:t>
            </a:r>
            <a:endParaRPr lang="en-US" dirty="0"/>
          </a:p>
          <a:p>
            <a:pPr lvl="0" algn="l" rtl="0">
              <a:lnSpc>
                <a:spcPct val="150000"/>
              </a:lnSpc>
              <a:spcBef>
                <a:spcPts val="0"/>
              </a:spcBef>
              <a:spcAft>
                <a:spcPts val="0"/>
              </a:spcAft>
              <a:buClrTx/>
              <a:buSzPct val="113000"/>
              <a:buFont typeface="+mj-lt"/>
              <a:buAutoNum type="arabicPeriod"/>
            </a:pPr>
            <a:r>
              <a:rPr lang="en-US" b="1" dirty="0">
                <a:solidFill>
                  <a:srgbClr val="004B53"/>
                </a:solidFill>
                <a:latin typeface="Montserrat"/>
                <a:ea typeface="Montserrat"/>
                <a:cs typeface="Montserrat"/>
                <a:sym typeface="Montserrat"/>
              </a:rPr>
              <a:t>Importance of EDA</a:t>
            </a:r>
          </a:p>
          <a:p>
            <a:pPr>
              <a:lnSpc>
                <a:spcPct val="150000"/>
              </a:lnSpc>
              <a:buClrTx/>
              <a:buSzPct val="113000"/>
              <a:buFont typeface="+mj-lt"/>
              <a:buAutoNum type="arabicPeriod"/>
            </a:pPr>
            <a:r>
              <a:rPr lang="en-US" b="1" dirty="0">
                <a:solidFill>
                  <a:srgbClr val="004B53"/>
                </a:solidFill>
                <a:latin typeface="Montserrat"/>
                <a:ea typeface="Montserrat"/>
                <a:cs typeface="Montserrat"/>
                <a:sym typeface="Montserrat"/>
              </a:rPr>
              <a:t>Defining problem statement</a:t>
            </a:r>
          </a:p>
          <a:p>
            <a:pPr lvl="0" algn="l" rtl="0">
              <a:lnSpc>
                <a:spcPct val="150000"/>
              </a:lnSpc>
              <a:spcBef>
                <a:spcPts val="0"/>
              </a:spcBef>
              <a:spcAft>
                <a:spcPts val="0"/>
              </a:spcAft>
              <a:buClrTx/>
              <a:buSzPct val="113000"/>
              <a:buFont typeface="+mj-lt"/>
              <a:buAutoNum type="arabicPeriod"/>
            </a:pPr>
            <a:r>
              <a:rPr lang="en-US" b="1" dirty="0">
                <a:solidFill>
                  <a:srgbClr val="004B53"/>
                </a:solidFill>
                <a:latin typeface="Montserrat"/>
                <a:ea typeface="Montserrat"/>
                <a:cs typeface="Montserrat"/>
                <a:sym typeface="Montserrat"/>
              </a:rPr>
              <a:t>Data summary</a:t>
            </a:r>
          </a:p>
          <a:p>
            <a:pPr lvl="0" algn="l" rtl="0">
              <a:lnSpc>
                <a:spcPct val="150000"/>
              </a:lnSpc>
              <a:spcBef>
                <a:spcPts val="0"/>
              </a:spcBef>
              <a:spcAft>
                <a:spcPts val="0"/>
              </a:spcAft>
              <a:buClrTx/>
              <a:buSzPct val="113000"/>
              <a:buFont typeface="+mj-lt"/>
              <a:buAutoNum type="arabicPeriod"/>
            </a:pPr>
            <a:r>
              <a:rPr lang="en-US" b="1" dirty="0">
                <a:solidFill>
                  <a:srgbClr val="004B53"/>
                </a:solidFill>
                <a:latin typeface="Montserrat"/>
                <a:ea typeface="Montserrat"/>
                <a:cs typeface="Montserrat"/>
                <a:sym typeface="Montserrat"/>
              </a:rPr>
              <a:t>Data Visualization</a:t>
            </a:r>
          </a:p>
          <a:p>
            <a:pPr lvl="0" algn="l" rtl="0">
              <a:lnSpc>
                <a:spcPct val="150000"/>
              </a:lnSpc>
              <a:spcBef>
                <a:spcPts val="0"/>
              </a:spcBef>
              <a:spcAft>
                <a:spcPts val="0"/>
              </a:spcAft>
              <a:buClrTx/>
              <a:buSzPct val="113000"/>
              <a:buFont typeface="+mj-lt"/>
              <a:buAutoNum type="arabicPeriod"/>
            </a:pPr>
            <a:r>
              <a:rPr lang="en-US" b="1" dirty="0">
                <a:solidFill>
                  <a:srgbClr val="004B53"/>
                </a:solidFill>
                <a:latin typeface="Montserrat"/>
                <a:sym typeface="Montserrat"/>
              </a:rPr>
              <a:t>Conclusion</a:t>
            </a:r>
            <a:endParaRPr dirty="0"/>
          </a:p>
          <a:p>
            <a:pPr marL="114300" lvl="0" indent="0" algn="l" rtl="0">
              <a:lnSpc>
                <a:spcPct val="115000"/>
              </a:lnSpc>
              <a:spcBef>
                <a:spcPts val="0"/>
              </a:spcBef>
              <a:spcAft>
                <a:spcPts val="0"/>
              </a:spcAft>
              <a:buSzPts val="1800"/>
              <a:buNone/>
            </a:pPr>
            <a:endParaRPr b="1" dirty="0">
              <a:solidFill>
                <a:srgbClr val="004B53"/>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a:stretch/>
        </p:blipFill>
        <p:spPr>
          <a:xfrm>
            <a:off x="4334812" y="1152475"/>
            <a:ext cx="4809188" cy="302287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Maximum Stay</a:t>
            </a:r>
            <a:endParaRPr sz="3200"/>
          </a:p>
        </p:txBody>
      </p:sp>
      <p:pic>
        <p:nvPicPr>
          <p:cNvPr id="178" name="Google Shape;178;p31"/>
          <p:cNvPicPr preferRelativeResize="0"/>
          <p:nvPr/>
        </p:nvPicPr>
        <p:blipFill rotWithShape="1">
          <a:blip r:embed="rId3">
            <a:alphaModFix/>
          </a:blip>
          <a:srcRect/>
          <a:stretch/>
        </p:blipFill>
        <p:spPr>
          <a:xfrm>
            <a:off x="509154" y="1943580"/>
            <a:ext cx="7813965" cy="215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sz="3200" b="1" dirty="0">
                <a:latin typeface="Montserrat"/>
                <a:ea typeface="Montserrat"/>
                <a:cs typeface="Montserrat"/>
                <a:sym typeface="Montserrat"/>
              </a:rPr>
              <a:t>Maximum Stay</a:t>
            </a:r>
            <a:r>
              <a:rPr lang="en-US" sz="3200" dirty="0"/>
              <a:t> </a:t>
            </a:r>
            <a:r>
              <a:rPr lang="en-US" sz="3200" b="1" dirty="0">
                <a:solidFill>
                  <a:schemeClr val="dk1"/>
                </a:solidFill>
                <a:latin typeface="Montserrat"/>
                <a:ea typeface="Montserrat"/>
                <a:cs typeface="Montserrat"/>
                <a:sym typeface="Montserrat"/>
              </a:rPr>
              <a:t>(continued)</a:t>
            </a:r>
            <a:endParaRPr sz="3200" dirty="0"/>
          </a:p>
        </p:txBody>
      </p:sp>
      <p:pic>
        <p:nvPicPr>
          <p:cNvPr id="185" name="Google Shape;185;p32"/>
          <p:cNvPicPr preferRelativeResize="0"/>
          <p:nvPr/>
        </p:nvPicPr>
        <p:blipFill rotWithShape="1">
          <a:blip r:embed="rId3">
            <a:alphaModFix/>
          </a:blip>
          <a:srcRect/>
          <a:stretch/>
        </p:blipFill>
        <p:spPr>
          <a:xfrm>
            <a:off x="522151" y="1891146"/>
            <a:ext cx="7967221" cy="20408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Maximum Reviews per year</a:t>
            </a:r>
            <a:endParaRPr sz="3200"/>
          </a:p>
        </p:txBody>
      </p:sp>
      <p:pic>
        <p:nvPicPr>
          <p:cNvPr id="192" name="Google Shape;192;p33"/>
          <p:cNvPicPr preferRelativeResize="0"/>
          <p:nvPr/>
        </p:nvPicPr>
        <p:blipFill rotWithShape="1">
          <a:blip r:embed="rId3">
            <a:alphaModFix/>
          </a:blip>
          <a:srcRect/>
          <a:stretch/>
        </p:blipFill>
        <p:spPr>
          <a:xfrm>
            <a:off x="1496292" y="1421290"/>
            <a:ext cx="6421582" cy="30461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solidFill>
                  <a:schemeClr val="dk1"/>
                </a:solidFill>
                <a:latin typeface="Montserrat"/>
                <a:ea typeface="Montserrat"/>
                <a:cs typeface="Montserrat"/>
                <a:sym typeface="Montserrat"/>
              </a:rPr>
              <a:t>A</a:t>
            </a:r>
            <a:r>
              <a:rPr lang="en-US" sz="3200" b="1">
                <a:latin typeface="Montserrat"/>
                <a:ea typeface="Montserrat"/>
                <a:cs typeface="Montserrat"/>
                <a:sym typeface="Montserrat"/>
              </a:rPr>
              <a:t>vailability</a:t>
            </a:r>
            <a:endParaRPr sz="3200"/>
          </a:p>
        </p:txBody>
      </p:sp>
      <p:pic>
        <p:nvPicPr>
          <p:cNvPr id="199" name="Google Shape;199;p34"/>
          <p:cNvPicPr preferRelativeResize="0"/>
          <p:nvPr/>
        </p:nvPicPr>
        <p:blipFill rotWithShape="1">
          <a:blip r:embed="rId3">
            <a:alphaModFix/>
          </a:blip>
          <a:srcRect/>
          <a:stretch/>
        </p:blipFill>
        <p:spPr>
          <a:xfrm>
            <a:off x="581891" y="1755144"/>
            <a:ext cx="7990609" cy="2026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Lowest prices preferred</a:t>
            </a:r>
            <a:endParaRPr sz="3200"/>
          </a:p>
        </p:txBody>
      </p:sp>
      <p:sp>
        <p:nvSpPr>
          <p:cNvPr id="205" name="Google Shape;205;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206" name="Google Shape;206;p35"/>
          <p:cNvPicPr preferRelativeResize="0"/>
          <p:nvPr/>
        </p:nvPicPr>
        <p:blipFill rotWithShape="1">
          <a:blip r:embed="rId3">
            <a:alphaModFix/>
          </a:blip>
          <a:srcRect/>
          <a:stretch/>
        </p:blipFill>
        <p:spPr>
          <a:xfrm>
            <a:off x="540325" y="1329525"/>
            <a:ext cx="7969825" cy="2766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Conclusion</a:t>
            </a:r>
            <a:endParaRPr/>
          </a:p>
        </p:txBody>
      </p:sp>
      <p:sp>
        <p:nvSpPr>
          <p:cNvPr id="218" name="Google Shape;218;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lvl="0" algn="just" rtl="0">
              <a:lnSpc>
                <a:spcPct val="115000"/>
              </a:lnSpc>
              <a:spcBef>
                <a:spcPts val="0"/>
              </a:spcBef>
              <a:spcAft>
                <a:spcPts val="0"/>
              </a:spcAft>
              <a:buClrTx/>
              <a:buSzPct val="113000"/>
              <a:buFont typeface="+mj-lt"/>
              <a:buAutoNum type="arabicPeriod"/>
            </a:pPr>
            <a:r>
              <a:rPr lang="en-US" sz="1400" b="1" dirty="0">
                <a:solidFill>
                  <a:schemeClr val="lt1"/>
                </a:solidFill>
                <a:latin typeface="Montserrat"/>
                <a:ea typeface="Montserrat"/>
                <a:cs typeface="Montserrat"/>
                <a:sym typeface="Montserrat"/>
              </a:rPr>
              <a:t>Most number of hosts prefer to stay in Brooklyn / Manhattan </a:t>
            </a:r>
          </a:p>
          <a:p>
            <a:pPr lvl="0" algn="just" rtl="0">
              <a:lnSpc>
                <a:spcPct val="115000"/>
              </a:lnSpc>
              <a:spcBef>
                <a:spcPts val="0"/>
              </a:spcBef>
              <a:spcAft>
                <a:spcPts val="0"/>
              </a:spcAft>
              <a:buClrTx/>
              <a:buSzPct val="113000"/>
              <a:buFont typeface="+mj-lt"/>
              <a:buAutoNum type="arabicPeriod"/>
            </a:pPr>
            <a:r>
              <a:rPr lang="en-US" sz="1400" b="1" dirty="0">
                <a:solidFill>
                  <a:schemeClr val="lt1"/>
                </a:solidFill>
                <a:latin typeface="Montserrat"/>
                <a:ea typeface="Montserrat"/>
                <a:cs typeface="Montserrat"/>
                <a:sym typeface="Montserrat"/>
              </a:rPr>
              <a:t>Most of them prefer to stay Entire home/ apartment followed by private rooms, shared rooms less preferred</a:t>
            </a:r>
          </a:p>
          <a:p>
            <a:pPr lvl="0" algn="just" rtl="0">
              <a:lnSpc>
                <a:spcPct val="115000"/>
              </a:lnSpc>
              <a:spcBef>
                <a:spcPts val="0"/>
              </a:spcBef>
              <a:spcAft>
                <a:spcPts val="0"/>
              </a:spcAft>
              <a:buClrTx/>
              <a:buSzPct val="113000"/>
              <a:buFont typeface="+mj-lt"/>
              <a:buAutoNum type="arabicPeriod"/>
            </a:pPr>
            <a:r>
              <a:rPr lang="en-US" sz="1400" b="1" dirty="0">
                <a:solidFill>
                  <a:schemeClr val="lt1"/>
                </a:solidFill>
                <a:latin typeface="Montserrat"/>
                <a:ea typeface="Montserrat"/>
                <a:cs typeface="Montserrat"/>
                <a:sym typeface="Montserrat"/>
              </a:rPr>
              <a:t>Most of the guest like to stay less than 3 days</a:t>
            </a:r>
          </a:p>
          <a:p>
            <a:pPr lvl="0" algn="just" rtl="0">
              <a:lnSpc>
                <a:spcPct val="115000"/>
              </a:lnSpc>
              <a:spcBef>
                <a:spcPts val="0"/>
              </a:spcBef>
              <a:spcAft>
                <a:spcPts val="0"/>
              </a:spcAft>
              <a:buClrTx/>
              <a:buSzPct val="113000"/>
              <a:buFont typeface="+mj-lt"/>
              <a:buAutoNum type="arabicPeriod"/>
            </a:pPr>
            <a:r>
              <a:rPr lang="en-US" sz="1400" b="1" dirty="0">
                <a:solidFill>
                  <a:schemeClr val="lt1"/>
                </a:solidFill>
                <a:latin typeface="Montserrat"/>
                <a:ea typeface="Montserrat"/>
                <a:cs typeface="Montserrat"/>
                <a:sym typeface="Montserrat"/>
              </a:rPr>
              <a:t>We have realized that the popularity of Airbnb has increased a lot since 2019 as the number of reviews have been exceedingly large</a:t>
            </a:r>
            <a:endParaRPr lang="en-US" sz="1400" dirty="0">
              <a:ea typeface="Montserrat"/>
            </a:endParaRPr>
          </a:p>
          <a:p>
            <a:pPr lvl="0" algn="just" rtl="0">
              <a:lnSpc>
                <a:spcPct val="115000"/>
              </a:lnSpc>
              <a:spcBef>
                <a:spcPts val="0"/>
              </a:spcBef>
              <a:spcAft>
                <a:spcPts val="0"/>
              </a:spcAft>
              <a:buClrTx/>
              <a:buSzPct val="113000"/>
              <a:buFont typeface="+mj-lt"/>
              <a:buAutoNum type="arabicPeriod"/>
            </a:pPr>
            <a:r>
              <a:rPr lang="en-US" sz="1400" b="1" dirty="0">
                <a:solidFill>
                  <a:schemeClr val="lt1"/>
                </a:solidFill>
                <a:latin typeface="Montserrat"/>
                <a:ea typeface="Montserrat"/>
                <a:cs typeface="Montserrat"/>
                <a:sym typeface="Montserrat"/>
              </a:rPr>
              <a:t>Most of the hosts prefer to stay for short durations and only Manhattan and Brooklyn neighborhood groups avail bookings for short durations</a:t>
            </a:r>
          </a:p>
          <a:p>
            <a:pPr lvl="0" algn="just" rtl="0">
              <a:lnSpc>
                <a:spcPct val="115000"/>
              </a:lnSpc>
              <a:spcBef>
                <a:spcPts val="0"/>
              </a:spcBef>
              <a:spcAft>
                <a:spcPts val="0"/>
              </a:spcAft>
              <a:buClrTx/>
              <a:buSzPct val="113000"/>
              <a:buFont typeface="+mj-lt"/>
              <a:buAutoNum type="arabicPeriod"/>
            </a:pPr>
            <a:r>
              <a:rPr lang="en-US" sz="1400" b="1" dirty="0">
                <a:solidFill>
                  <a:schemeClr val="lt1"/>
                </a:solidFill>
                <a:latin typeface="Montserrat"/>
                <a:ea typeface="Montserrat"/>
                <a:cs typeface="Montserrat"/>
                <a:sym typeface="Montserrat"/>
              </a:rPr>
              <a:t>Last but not the least Brooklyn / Manhattan has highest booking as they are the cheapest </a:t>
            </a:r>
          </a:p>
          <a:p>
            <a:pPr marL="457200" lvl="0" indent="-342900" algn="just" rtl="0">
              <a:lnSpc>
                <a:spcPct val="115000"/>
              </a:lnSpc>
              <a:spcBef>
                <a:spcPts val="0"/>
              </a:spcBef>
              <a:spcAft>
                <a:spcPts val="0"/>
              </a:spcAft>
              <a:buSzPts val="1800"/>
              <a:buNone/>
            </a:pPr>
            <a:endParaRPr lang="en-US" sz="1400" b="1" dirty="0">
              <a:solidFill>
                <a:schemeClr val="lt1"/>
              </a:solidFill>
              <a:latin typeface="Montserrat"/>
              <a:ea typeface="Montserrat"/>
              <a:cs typeface="Montserrat"/>
              <a:sym typeface="Montserrat"/>
            </a:endParaRPr>
          </a:p>
          <a:p>
            <a:pPr marL="457200" lvl="0" indent="-342900" algn="just" rtl="0">
              <a:lnSpc>
                <a:spcPct val="115000"/>
              </a:lnSpc>
              <a:spcBef>
                <a:spcPts val="0"/>
              </a:spcBef>
              <a:spcAft>
                <a:spcPts val="0"/>
              </a:spcAft>
              <a:buSzPts val="1800"/>
              <a:buNone/>
            </a:pPr>
            <a:endParaRPr lang="en-US" sz="1400" b="1" dirty="0">
              <a:solidFill>
                <a:schemeClr val="lt1"/>
              </a:solidFill>
              <a:latin typeface="Montserrat"/>
              <a:ea typeface="Montserrat"/>
              <a:cs typeface="Montserrat"/>
              <a:sym typeface="Montserrat"/>
            </a:endParaRPr>
          </a:p>
          <a:p>
            <a:pPr marL="457200" lvl="0" indent="-342900" algn="just" rtl="0">
              <a:lnSpc>
                <a:spcPct val="115000"/>
              </a:lnSpc>
              <a:spcBef>
                <a:spcPts val="0"/>
              </a:spcBef>
              <a:spcAft>
                <a:spcPts val="0"/>
              </a:spcAft>
              <a:buSzPts val="1800"/>
              <a:buNone/>
            </a:pPr>
            <a:endParaRPr sz="1400"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dirty="0">
                <a:latin typeface="Montserrat"/>
                <a:ea typeface="Montserrat"/>
                <a:cs typeface="Montserrat"/>
                <a:sym typeface="Montserrat"/>
              </a:rPr>
              <a:t>Challenges</a:t>
            </a:r>
            <a:endParaRPr dirty="0"/>
          </a:p>
        </p:txBody>
      </p:sp>
      <p:sp>
        <p:nvSpPr>
          <p:cNvPr id="224" name="Google Shape;224;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1. We had to go through a vigorous amount of data without  eliminating any bootless data.</a:t>
            </a:r>
            <a:endParaRPr b="1" dirty="0">
              <a:solidFill>
                <a:schemeClr val="lt1"/>
              </a:solidFill>
              <a:latin typeface="Montserrat"/>
              <a:ea typeface="Montserrat"/>
              <a:cs typeface="Montserrat"/>
              <a:sym typeface="Montserrat"/>
            </a:endParaRPr>
          </a:p>
          <a:p>
            <a:pPr marL="457200" lvl="0" indent="-342900" algn="just"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2.  The selection of datasets having distinctive attribute to give us a productive conclusion was time consuming.</a:t>
            </a:r>
            <a:endParaRPr b="1" dirty="0">
              <a:solidFill>
                <a:schemeClr val="lt1"/>
              </a:solidFill>
              <a:latin typeface="Montserrat"/>
              <a:ea typeface="Montserrat"/>
              <a:cs typeface="Montserrat"/>
              <a:sym typeface="Montserrat"/>
            </a:endParaRPr>
          </a:p>
          <a:p>
            <a:pPr marL="457200" lvl="0" indent="-342900" algn="just"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3.  Discovering relationships between features and explaining each by plotting was laborious.</a:t>
            </a:r>
            <a:endParaRPr b="1" dirty="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 </a:t>
            </a:r>
            <a:r>
              <a:rPr lang="en-US" sz="3200" b="1">
                <a:solidFill>
                  <a:schemeClr val="dk1"/>
                </a:solidFill>
                <a:latin typeface="Montserrat"/>
                <a:ea typeface="Montserrat"/>
                <a:cs typeface="Montserrat"/>
                <a:sym typeface="Montserrat"/>
              </a:rPr>
              <a:t>Introduction to EDA</a:t>
            </a:r>
            <a:endParaRPr/>
          </a:p>
        </p:txBody>
      </p:sp>
      <p:sp>
        <p:nvSpPr>
          <p:cNvPr id="68" name="Google Shape;68;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Exploratory Data Analysis refers to the critical process of performing initial investigations on data so as to discover patterns, to spot anomalies, to test hypothesis and to check assumptions with the help of summary statistics and graphical representations. </a:t>
            </a:r>
            <a:endParaRPr b="1" dirty="0"/>
          </a:p>
          <a:p>
            <a:pPr marL="114300" lvl="0" indent="0" algn="l" rtl="0">
              <a:lnSpc>
                <a:spcPct val="150000"/>
              </a:lnSpc>
              <a:spcBef>
                <a:spcPts val="0"/>
              </a:spcBef>
              <a:spcAft>
                <a:spcPts val="0"/>
              </a:spcAft>
              <a:buSzPts val="1800"/>
              <a:buNone/>
            </a:pPr>
            <a:endParaRPr b="1" dirty="0">
              <a:solidFill>
                <a:schemeClr val="lt1"/>
              </a:solidFill>
              <a:latin typeface="Montserrat"/>
              <a:ea typeface="Montserrat"/>
              <a:cs typeface="Montserrat"/>
              <a:sym typeface="Montserrat"/>
            </a:endParaRPr>
          </a:p>
          <a:p>
            <a:pPr marL="114300" lvl="0" indent="0" algn="l"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It is a good practice to understand the data first and try to gather as many insights from it.</a:t>
            </a:r>
            <a:endParaRPr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 </a:t>
            </a:r>
            <a:r>
              <a:rPr lang="en-US" sz="3200" b="1">
                <a:solidFill>
                  <a:schemeClr val="dk1"/>
                </a:solidFill>
                <a:latin typeface="Montserrat"/>
                <a:ea typeface="Montserrat"/>
                <a:cs typeface="Montserrat"/>
                <a:sym typeface="Montserrat"/>
              </a:rPr>
              <a:t>Importance of EDA</a:t>
            </a:r>
            <a:endParaRPr/>
          </a:p>
        </p:txBody>
      </p:sp>
      <p:sp>
        <p:nvSpPr>
          <p:cNvPr id="74" name="Google Shape;7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50000"/>
              </a:lnSpc>
              <a:buClrTx/>
            </a:pPr>
            <a:r>
              <a:rPr lang="en-US" b="1" dirty="0">
                <a:solidFill>
                  <a:schemeClr val="lt1"/>
                </a:solidFill>
                <a:latin typeface="Montserrat"/>
                <a:ea typeface="Montserrat"/>
                <a:cs typeface="Montserrat"/>
                <a:sym typeface="Montserrat"/>
              </a:rPr>
              <a:t>Identifying the most important variables/features in your dataset</a:t>
            </a:r>
          </a:p>
          <a:p>
            <a:pPr>
              <a:lnSpc>
                <a:spcPct val="150000"/>
              </a:lnSpc>
              <a:buClrTx/>
            </a:pPr>
            <a:r>
              <a:rPr lang="en-US" b="1" dirty="0">
                <a:solidFill>
                  <a:schemeClr val="lt1"/>
                </a:solidFill>
                <a:latin typeface="Montserrat"/>
                <a:ea typeface="Montserrat"/>
                <a:cs typeface="Montserrat"/>
                <a:sym typeface="Montserrat"/>
              </a:rPr>
              <a:t>Checking assumptions related to the dataset</a:t>
            </a:r>
          </a:p>
          <a:p>
            <a:pPr>
              <a:lnSpc>
                <a:spcPct val="150000"/>
              </a:lnSpc>
              <a:buClrTx/>
            </a:pPr>
            <a:r>
              <a:rPr lang="en-US" b="1" dirty="0">
                <a:solidFill>
                  <a:schemeClr val="lt1"/>
                </a:solidFill>
                <a:latin typeface="Montserrat"/>
                <a:ea typeface="Montserrat"/>
                <a:cs typeface="Montserrat"/>
                <a:sym typeface="Montserrat"/>
              </a:rPr>
              <a:t>To check the quality of data for further processing and cleaning to deliver data-driven insights to business stakeholders</a:t>
            </a:r>
          </a:p>
          <a:p>
            <a:pPr>
              <a:lnSpc>
                <a:spcPct val="150000"/>
              </a:lnSpc>
              <a:buClrTx/>
            </a:pPr>
            <a:r>
              <a:rPr lang="en-US" b="1" dirty="0">
                <a:solidFill>
                  <a:schemeClr val="lt1"/>
                </a:solidFill>
                <a:latin typeface="Montserrat"/>
                <a:ea typeface="Montserrat"/>
                <a:cs typeface="Montserrat"/>
                <a:sym typeface="Montserrat"/>
              </a:rPr>
              <a:t>Verify expected relationships actually exist in the data, to find unexpected structure or insights in the data</a:t>
            </a:r>
            <a:endParaRPr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a:latin typeface="Montserrat"/>
                <a:ea typeface="Montserrat"/>
                <a:cs typeface="Montserrat"/>
                <a:sym typeface="Montserrat"/>
              </a:rPr>
              <a:t>What is Airbnb?</a:t>
            </a:r>
            <a:endParaRPr/>
          </a:p>
        </p:txBody>
      </p:sp>
      <p:sp>
        <p:nvSpPr>
          <p:cNvPr id="80" name="Google Shape;80;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50000"/>
              </a:lnSpc>
              <a:spcBef>
                <a:spcPts val="0"/>
              </a:spcBef>
              <a:spcAft>
                <a:spcPts val="0"/>
              </a:spcAft>
              <a:buSzPts val="1800"/>
              <a:buNone/>
            </a:pPr>
            <a:r>
              <a:rPr lang="en-US" b="1" dirty="0">
                <a:solidFill>
                  <a:srgbClr val="004B53"/>
                </a:solidFill>
                <a:latin typeface="Montserrat"/>
                <a:ea typeface="Montserrat"/>
                <a:cs typeface="Montserrat"/>
                <a:sym typeface="Montserrat"/>
              </a:rPr>
              <a:t>Airbnb is a online community  marketplace that connects people, who are looking to rent their homes with the people who are looking for accommodation </a:t>
            </a:r>
            <a:endParaRPr b="1" dirty="0">
              <a:solidFill>
                <a:srgbClr val="004B53"/>
              </a:solidFill>
              <a:latin typeface="Montserrat"/>
              <a:ea typeface="Montserrat"/>
              <a:cs typeface="Montserrat"/>
              <a:sym typeface="Montserrat"/>
            </a:endParaRPr>
          </a:p>
          <a:p>
            <a:pPr marL="114300" lvl="0" indent="0" algn="l" rtl="0">
              <a:lnSpc>
                <a:spcPct val="150000"/>
              </a:lnSpc>
              <a:spcBef>
                <a:spcPts val="0"/>
              </a:spcBef>
              <a:spcAft>
                <a:spcPts val="0"/>
              </a:spcAft>
              <a:buSzPts val="1800"/>
              <a:buNone/>
            </a:pPr>
            <a:r>
              <a:rPr lang="en-US" b="1" dirty="0">
                <a:solidFill>
                  <a:srgbClr val="004B53"/>
                </a:solidFill>
                <a:latin typeface="Montserrat"/>
                <a:ea typeface="Montserrat"/>
                <a:cs typeface="Montserrat"/>
                <a:sym typeface="Montserrat"/>
              </a:rPr>
              <a:t>Founded in San Francisco in 2008 as a start-up , the company has become a worldwide booking platform</a:t>
            </a:r>
            <a:endParaRPr b="1" dirty="0">
              <a:solidFill>
                <a:srgbClr val="004B53"/>
              </a:solidFill>
              <a:latin typeface="Montserrat"/>
              <a:ea typeface="Montserrat"/>
              <a:cs typeface="Montserrat"/>
              <a:sym typeface="Montserrat"/>
            </a:endParaRPr>
          </a:p>
          <a:p>
            <a:pPr marL="114300" lvl="0" indent="0" algn="l" rtl="0">
              <a:lnSpc>
                <a:spcPct val="150000"/>
              </a:lnSpc>
              <a:spcBef>
                <a:spcPts val="0"/>
              </a:spcBef>
              <a:spcAft>
                <a:spcPts val="0"/>
              </a:spcAft>
              <a:buSzPts val="1800"/>
              <a:buNone/>
            </a:pPr>
            <a:r>
              <a:rPr lang="en-US" b="1" dirty="0">
                <a:solidFill>
                  <a:srgbClr val="004B53"/>
                </a:solidFill>
                <a:latin typeface="Montserrat"/>
                <a:ea typeface="Montserrat"/>
                <a:cs typeface="Montserrat"/>
                <a:sym typeface="Montserrat"/>
              </a:rPr>
              <a:t>Today it contributes to the movement of more than 60 million people in 192 countries</a:t>
            </a:r>
            <a:endParaRPr b="1" dirty="0"/>
          </a:p>
          <a:p>
            <a:pPr marL="114300" lvl="0" indent="0" algn="l" rtl="0">
              <a:lnSpc>
                <a:spcPct val="115000"/>
              </a:lnSpc>
              <a:spcBef>
                <a:spcPts val="0"/>
              </a:spcBef>
              <a:spcAft>
                <a:spcPts val="0"/>
              </a:spcAft>
              <a:buSzPts val="1800"/>
              <a:buNone/>
            </a:pPr>
            <a:endParaRPr b="1" dirty="0">
              <a:solidFill>
                <a:srgbClr val="004B53"/>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E771D8-6841-4496-927E-A59AF3D3B815}"/>
              </a:ext>
            </a:extLst>
          </p:cNvPr>
          <p:cNvSpPr>
            <a:spLocks noGrp="1"/>
          </p:cNvSpPr>
          <p:nvPr>
            <p:ph type="title"/>
          </p:nvPr>
        </p:nvSpPr>
        <p:spPr/>
        <p:txBody>
          <a:bodyPr/>
          <a:lstStyle/>
          <a:p>
            <a:r>
              <a:rPr lang="en-US" sz="2800" b="1" dirty="0">
                <a:latin typeface="Montserrat"/>
                <a:ea typeface="Montserrat"/>
                <a:cs typeface="Montserrat"/>
                <a:sym typeface="Montserrat"/>
              </a:rPr>
              <a:t>Defining Problem Statement</a:t>
            </a:r>
            <a:endParaRPr lang="en-IN" dirty="0"/>
          </a:p>
        </p:txBody>
      </p:sp>
      <p:sp>
        <p:nvSpPr>
          <p:cNvPr id="3" name="Text Placeholder 2">
            <a:extLst>
              <a:ext uri="{FF2B5EF4-FFF2-40B4-BE49-F238E27FC236}">
                <a16:creationId xmlns:a16="http://schemas.microsoft.com/office/drawing/2014/main" xmlns="" id="{F02BF5A1-93C3-4184-B369-56702122C498}"/>
              </a:ext>
            </a:extLst>
          </p:cNvPr>
          <p:cNvSpPr>
            <a:spLocks noGrp="1"/>
          </p:cNvSpPr>
          <p:nvPr>
            <p:ph type="body" idx="1"/>
          </p:nvPr>
        </p:nvSpPr>
        <p:spPr/>
        <p:txBody>
          <a:bodyPr/>
          <a:lstStyle/>
          <a:p>
            <a:endParaRPr lang="en-IN" dirty="0"/>
          </a:p>
        </p:txBody>
      </p:sp>
      <p:pic>
        <p:nvPicPr>
          <p:cNvPr id="4" name="Google Shape;99;p20">
            <a:extLst>
              <a:ext uri="{FF2B5EF4-FFF2-40B4-BE49-F238E27FC236}">
                <a16:creationId xmlns:a16="http://schemas.microsoft.com/office/drawing/2014/main" xmlns="" id="{9EE7F512-E564-4009-9E2E-D37F7FBF6C55}"/>
              </a:ext>
            </a:extLst>
          </p:cNvPr>
          <p:cNvPicPr preferRelativeResize="0"/>
          <p:nvPr/>
        </p:nvPicPr>
        <p:blipFill>
          <a:blip r:embed="rId2">
            <a:alphaModFix/>
          </a:blip>
          <a:stretch>
            <a:fillRect/>
          </a:stretch>
        </p:blipFill>
        <p:spPr>
          <a:xfrm>
            <a:off x="921128" y="1232375"/>
            <a:ext cx="6776844" cy="3256600"/>
          </a:xfrm>
          <a:prstGeom prst="rect">
            <a:avLst/>
          </a:prstGeom>
          <a:noFill/>
          <a:ln>
            <a:noFill/>
          </a:ln>
        </p:spPr>
      </p:pic>
    </p:spTree>
    <p:extLst>
      <p:ext uri="{BB962C8B-B14F-4D97-AF65-F5344CB8AC3E}">
        <p14:creationId xmlns:p14="http://schemas.microsoft.com/office/powerpoint/2010/main" val="198984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2B63DC-D6FD-4E45-8CF6-175F027A6F6C}"/>
              </a:ext>
            </a:extLst>
          </p:cNvPr>
          <p:cNvSpPr>
            <a:spLocks noGrp="1"/>
          </p:cNvSpPr>
          <p:nvPr>
            <p:ph type="title"/>
          </p:nvPr>
        </p:nvSpPr>
        <p:spPr/>
        <p:txBody>
          <a:bodyPr/>
          <a:lstStyle/>
          <a:p>
            <a:r>
              <a:rPr lang="en-US" sz="2800" b="1" dirty="0">
                <a:latin typeface="Montserrat"/>
                <a:ea typeface="Montserrat"/>
                <a:cs typeface="Montserrat"/>
                <a:sym typeface="Montserrat"/>
              </a:rPr>
              <a:t>Defining Problem Statement</a:t>
            </a:r>
            <a:endParaRPr lang="en-IN" dirty="0"/>
          </a:p>
        </p:txBody>
      </p:sp>
      <p:sp>
        <p:nvSpPr>
          <p:cNvPr id="3" name="Text Placeholder 2">
            <a:extLst>
              <a:ext uri="{FF2B5EF4-FFF2-40B4-BE49-F238E27FC236}">
                <a16:creationId xmlns:a16="http://schemas.microsoft.com/office/drawing/2014/main" xmlns="" id="{65C71591-5729-4DF5-8C4F-485FF8132AFF}"/>
              </a:ext>
            </a:extLst>
          </p:cNvPr>
          <p:cNvSpPr>
            <a:spLocks noGrp="1"/>
          </p:cNvSpPr>
          <p:nvPr>
            <p:ph type="body" idx="1"/>
          </p:nvPr>
        </p:nvSpPr>
        <p:spPr/>
        <p:txBody>
          <a:bodyPr/>
          <a:lstStyle/>
          <a:p>
            <a:pPr marL="114300" indent="0">
              <a:buNone/>
            </a:pPr>
            <a:r>
              <a:rPr lang="en-US" sz="2000" b="1" dirty="0">
                <a:solidFill>
                  <a:schemeClr val="bg1"/>
                </a:solidFill>
                <a:latin typeface="Montserrat"/>
                <a:ea typeface="Montserrat"/>
                <a:cs typeface="Montserrat"/>
                <a:sym typeface="Montserrat"/>
              </a:rPr>
              <a:t>To Understand the problem we should know:</a:t>
            </a:r>
          </a:p>
          <a:p>
            <a:pPr>
              <a:lnSpc>
                <a:spcPct val="200000"/>
              </a:lnSpc>
              <a:buClrTx/>
            </a:pPr>
            <a:r>
              <a:rPr lang="en-US" b="1" dirty="0">
                <a:solidFill>
                  <a:schemeClr val="bg1"/>
                </a:solidFill>
                <a:latin typeface="Montserrat"/>
                <a:ea typeface="Montserrat"/>
                <a:cs typeface="Montserrat"/>
                <a:sym typeface="Montserrat"/>
              </a:rPr>
              <a:t>which neighborhood group has maximum number of hosts</a:t>
            </a:r>
          </a:p>
          <a:p>
            <a:pPr>
              <a:lnSpc>
                <a:spcPct val="200000"/>
              </a:lnSpc>
              <a:buClrTx/>
            </a:pPr>
            <a:r>
              <a:rPr lang="en-US" b="1" dirty="0">
                <a:solidFill>
                  <a:schemeClr val="bg1"/>
                </a:solidFill>
                <a:latin typeface="Montserrat"/>
                <a:sym typeface="Montserrat"/>
              </a:rPr>
              <a:t>which neighborhood </a:t>
            </a:r>
            <a:r>
              <a:rPr lang="en-US" b="1" dirty="0">
                <a:solidFill>
                  <a:schemeClr val="bg1"/>
                </a:solidFill>
                <a:latin typeface="Montserrat"/>
                <a:ea typeface="Montserrat"/>
                <a:cs typeface="Montserrat"/>
                <a:sym typeface="Montserrat"/>
              </a:rPr>
              <a:t>has minimum price</a:t>
            </a:r>
          </a:p>
          <a:p>
            <a:pPr>
              <a:lnSpc>
                <a:spcPct val="200000"/>
              </a:lnSpc>
              <a:buClrTx/>
            </a:pPr>
            <a:r>
              <a:rPr lang="en-US" b="1" dirty="0">
                <a:solidFill>
                  <a:schemeClr val="bg1"/>
                </a:solidFill>
                <a:latin typeface="Montserrat"/>
                <a:sym typeface="Montserrat"/>
              </a:rPr>
              <a:t>which room type has maximum review</a:t>
            </a:r>
          </a:p>
          <a:p>
            <a:pPr>
              <a:lnSpc>
                <a:spcPct val="200000"/>
              </a:lnSpc>
              <a:buClrTx/>
            </a:pPr>
            <a:r>
              <a:rPr lang="en-US" b="1" dirty="0">
                <a:solidFill>
                  <a:schemeClr val="bg1"/>
                </a:solidFill>
                <a:latin typeface="Montserrat"/>
                <a:sym typeface="Montserrat"/>
              </a:rPr>
              <a:t>Maximum nights preferred by the hosts</a:t>
            </a:r>
          </a:p>
          <a:p>
            <a:pPr marL="114300" indent="0">
              <a:buNone/>
            </a:pPr>
            <a:endParaRPr lang="en-US" b="1" dirty="0">
              <a:solidFill>
                <a:srgbClr val="004B53"/>
              </a:solidFill>
              <a:latin typeface="Montserrat"/>
              <a:sym typeface="Montserrat"/>
            </a:endParaRPr>
          </a:p>
          <a:p>
            <a:pPr marL="114300" indent="0">
              <a:buNone/>
            </a:pPr>
            <a:endParaRPr lang="en-IN" dirty="0"/>
          </a:p>
        </p:txBody>
      </p:sp>
    </p:spTree>
    <p:extLst>
      <p:ext uri="{BB962C8B-B14F-4D97-AF65-F5344CB8AC3E}">
        <p14:creationId xmlns:p14="http://schemas.microsoft.com/office/powerpoint/2010/main" val="376568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dirty="0">
                <a:latin typeface="Montserrat"/>
                <a:ea typeface="Montserrat"/>
                <a:cs typeface="Montserrat"/>
                <a:sym typeface="Montserrat"/>
              </a:rPr>
              <a:t>Data summary</a:t>
            </a:r>
            <a:endParaRPr dirty="0"/>
          </a:p>
        </p:txBody>
      </p:sp>
      <p:sp>
        <p:nvSpPr>
          <p:cNvPr id="86" name="Google Shape;86;p18"/>
          <p:cNvSpPr txBox="1">
            <a:spLocks noGrp="1"/>
          </p:cNvSpPr>
          <p:nvPr>
            <p:ph type="body" idx="1"/>
          </p:nvPr>
        </p:nvSpPr>
        <p:spPr>
          <a:xfrm>
            <a:off x="311700" y="1152474"/>
            <a:ext cx="8530964" cy="3575389"/>
          </a:xfrm>
          <a:prstGeom prst="rect">
            <a:avLst/>
          </a:prstGeom>
          <a:noFill/>
          <a:ln>
            <a:noFill/>
          </a:ln>
        </p:spPr>
        <p:txBody>
          <a:bodyPr spcFirstLastPara="1" wrap="square" lIns="91425" tIns="91425" rIns="91425" bIns="91425" anchor="t" anchorCtr="0">
            <a:noAutofit/>
          </a:bodyPr>
          <a:lstStyle/>
          <a:p>
            <a:pPr marL="114300" lvl="0" indent="0" algn="l"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This</a:t>
            </a:r>
            <a:r>
              <a:rPr lang="en-US" b="1" dirty="0"/>
              <a:t> </a:t>
            </a:r>
            <a:r>
              <a:rPr lang="en-US" b="1" dirty="0">
                <a:solidFill>
                  <a:schemeClr val="lt1"/>
                </a:solidFill>
                <a:latin typeface="Montserrat"/>
                <a:ea typeface="Montserrat"/>
                <a:cs typeface="Montserrat"/>
                <a:sym typeface="Montserrat"/>
              </a:rPr>
              <a:t>dataset has around 49,000 observations in it with 16 columns and it is a mix between categorical and numeric values.</a:t>
            </a:r>
            <a:endParaRPr b="1" dirty="0"/>
          </a:p>
          <a:p>
            <a:pPr marL="114300" lvl="0" indent="0" algn="l" rtl="0">
              <a:lnSpc>
                <a:spcPct val="150000"/>
              </a:lnSpc>
              <a:spcBef>
                <a:spcPts val="0"/>
              </a:spcBef>
              <a:spcAft>
                <a:spcPts val="0"/>
              </a:spcAft>
              <a:buSzPts val="1800"/>
              <a:buNone/>
            </a:pPr>
            <a:endParaRPr b="1" dirty="0">
              <a:solidFill>
                <a:schemeClr val="lt1"/>
              </a:solidFill>
              <a:latin typeface="Montserrat"/>
              <a:ea typeface="Montserrat"/>
              <a:cs typeface="Montserrat"/>
              <a:sym typeface="Montserrat"/>
            </a:endParaRPr>
          </a:p>
          <a:p>
            <a:pPr marL="114300" lvl="0" indent="0" algn="l" rtl="0">
              <a:lnSpc>
                <a:spcPct val="150000"/>
              </a:lnSpc>
              <a:spcBef>
                <a:spcPts val="0"/>
              </a:spcBef>
              <a:spcAft>
                <a:spcPts val="0"/>
              </a:spcAft>
              <a:buSzPts val="1800"/>
              <a:buNone/>
            </a:pPr>
            <a:r>
              <a:rPr lang="en-US" b="1" dirty="0">
                <a:solidFill>
                  <a:schemeClr val="lt1"/>
                </a:solidFill>
                <a:latin typeface="Montserrat"/>
                <a:ea typeface="Montserrat"/>
                <a:cs typeface="Montserrat"/>
                <a:sym typeface="Montserrat"/>
              </a:rPr>
              <a:t>After loading the dataset we can see these 16 columns provide a very rich amount of information for deep data exploration we can do on this dataset. We do already see some missing values, which will require cleaning and handling of </a:t>
            </a:r>
            <a:r>
              <a:rPr lang="en-US" b="1" dirty="0" err="1">
                <a:solidFill>
                  <a:schemeClr val="lt1"/>
                </a:solidFill>
                <a:latin typeface="Montserrat"/>
                <a:ea typeface="Montserrat"/>
                <a:cs typeface="Montserrat"/>
                <a:sym typeface="Montserrat"/>
              </a:rPr>
              <a:t>NaN</a:t>
            </a:r>
            <a:r>
              <a:rPr lang="en-US" b="1" dirty="0">
                <a:solidFill>
                  <a:schemeClr val="lt1"/>
                </a:solidFill>
                <a:latin typeface="Montserrat"/>
                <a:ea typeface="Montserrat"/>
                <a:cs typeface="Montserrat"/>
                <a:sym typeface="Montserrat"/>
              </a:rPr>
              <a:t> values. </a:t>
            </a:r>
            <a:endParaRPr b="1" dirty="0"/>
          </a:p>
          <a:p>
            <a:pPr marL="114300" lvl="0" indent="0" algn="l" rtl="0">
              <a:lnSpc>
                <a:spcPct val="115000"/>
              </a:lnSpc>
              <a:spcBef>
                <a:spcPts val="0"/>
              </a:spcBef>
              <a:spcAft>
                <a:spcPts val="0"/>
              </a:spcAft>
              <a:buSzPts val="1800"/>
              <a:buNone/>
            </a:pPr>
            <a:endParaRPr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ACFE8-D94D-4B6D-9B30-FCFE2A628832}"/>
              </a:ext>
            </a:extLst>
          </p:cNvPr>
          <p:cNvSpPr>
            <a:spLocks noGrp="1"/>
          </p:cNvSpPr>
          <p:nvPr>
            <p:ph type="title"/>
          </p:nvPr>
        </p:nvSpPr>
        <p:spPr/>
        <p:txBody>
          <a:bodyPr/>
          <a:lstStyle/>
          <a:p>
            <a:r>
              <a:rPr lang="en-US" sz="2800" b="1" dirty="0">
                <a:latin typeface="Montserrat"/>
                <a:ea typeface="Montserrat"/>
                <a:cs typeface="Montserrat"/>
                <a:sym typeface="Montserrat"/>
              </a:rPr>
              <a:t>Data summary</a:t>
            </a:r>
            <a:endParaRPr lang="en-IN" dirty="0"/>
          </a:p>
        </p:txBody>
      </p:sp>
      <p:sp>
        <p:nvSpPr>
          <p:cNvPr id="3" name="Text Placeholder 2">
            <a:extLst>
              <a:ext uri="{FF2B5EF4-FFF2-40B4-BE49-F238E27FC236}">
                <a16:creationId xmlns:a16="http://schemas.microsoft.com/office/drawing/2014/main" xmlns="" id="{6CF442E2-C7B2-4F6C-A8B0-5A2F4DF35020}"/>
              </a:ext>
            </a:extLst>
          </p:cNvPr>
          <p:cNvSpPr>
            <a:spLocks noGrp="1"/>
          </p:cNvSpPr>
          <p:nvPr>
            <p:ph type="body" idx="1"/>
          </p:nvPr>
        </p:nvSpPr>
        <p:spPr/>
        <p:txBody>
          <a:bodyPr/>
          <a:lstStyle/>
          <a:p>
            <a:pPr marL="114300" indent="0">
              <a:lnSpc>
                <a:spcPct val="150000"/>
              </a:lnSpc>
              <a:buNone/>
            </a:pPr>
            <a:r>
              <a:rPr lang="en-IN" b="1" dirty="0">
                <a:solidFill>
                  <a:schemeClr val="lt1"/>
                </a:solidFill>
                <a:latin typeface="Montserrat"/>
                <a:ea typeface="Montserrat"/>
                <a:cs typeface="Montserrat"/>
                <a:sym typeface="Montserrat"/>
              </a:rPr>
              <a:t>Understanding unique values and categorical data that we have in our dataset, It looks like for those columns values we will be doing some mapping to prepare the dataset for analysis.</a:t>
            </a:r>
          </a:p>
          <a:p>
            <a:pPr marL="114300" indent="0">
              <a:lnSpc>
                <a:spcPct val="150000"/>
              </a:lnSpc>
              <a:buNone/>
            </a:pPr>
            <a:endParaRPr lang="en-IN" b="1" dirty="0">
              <a:solidFill>
                <a:schemeClr val="lt1"/>
              </a:solidFill>
              <a:latin typeface="Montserrat"/>
              <a:ea typeface="Montserrat"/>
              <a:cs typeface="Montserrat"/>
              <a:sym typeface="Montserrat"/>
            </a:endParaRPr>
          </a:p>
          <a:p>
            <a:pPr marL="0" indent="0">
              <a:lnSpc>
                <a:spcPct val="150000"/>
              </a:lnSpc>
              <a:buNone/>
            </a:pPr>
            <a:r>
              <a:rPr lang="en-IN" b="1" dirty="0">
                <a:solidFill>
                  <a:schemeClr val="lt1"/>
                </a:solidFill>
                <a:highlight>
                  <a:srgbClr val="FFFFFF"/>
                </a:highlight>
                <a:latin typeface="Montserrat"/>
                <a:ea typeface="Montserrat"/>
                <a:cs typeface="Montserrat"/>
                <a:sym typeface="Montserrat"/>
              </a:rPr>
              <a:t>This data file includes all needed information to find out more about hosts, geographical availability, necessary metrics to make predictions and draw conclusions</a:t>
            </a:r>
          </a:p>
          <a:p>
            <a:pPr marL="0" lvl="0" indent="0" algn="l" rtl="0">
              <a:lnSpc>
                <a:spcPct val="150000"/>
              </a:lnSpc>
              <a:spcBef>
                <a:spcPts val="0"/>
              </a:spcBef>
              <a:spcAft>
                <a:spcPts val="0"/>
              </a:spcAft>
              <a:buNone/>
            </a:pPr>
            <a:endParaRPr lang="en-IN" b="1" dirty="0">
              <a:solidFill>
                <a:srgbClr val="000000"/>
              </a:solidFill>
              <a:highlight>
                <a:srgbClr val="FFFFFF"/>
              </a:highlight>
              <a:latin typeface="Montserrat"/>
              <a:ea typeface="Montserrat"/>
              <a:cs typeface="Montserrat"/>
              <a:sym typeface="Montserrat"/>
            </a:endParaRPr>
          </a:p>
          <a:p>
            <a:pPr>
              <a:lnSpc>
                <a:spcPct val="150000"/>
              </a:lnSpc>
            </a:pPr>
            <a:endParaRPr lang="en-IN" b="1" dirty="0"/>
          </a:p>
          <a:p>
            <a:endParaRPr lang="en-IN" dirty="0"/>
          </a:p>
        </p:txBody>
      </p:sp>
    </p:spTree>
    <p:extLst>
      <p:ext uri="{BB962C8B-B14F-4D97-AF65-F5344CB8AC3E}">
        <p14:creationId xmlns:p14="http://schemas.microsoft.com/office/powerpoint/2010/main" val="2212730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684</Words>
  <Application>Microsoft Office PowerPoint</Application>
  <PresentationFormat>On-screen Show (16:9)</PresentationFormat>
  <Paragraphs>80</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Montserrat</vt:lpstr>
      <vt:lpstr>Courier New</vt:lpstr>
      <vt:lpstr>Simple Light</vt:lpstr>
      <vt:lpstr>               Capstone Project - 1    Airbnb Booking Analysis Team Members Fouziya Afreen Sumit Giri Rajkumar k</vt:lpstr>
      <vt:lpstr>Lets Analyze the Bookings</vt:lpstr>
      <vt:lpstr> Introduction to EDA</vt:lpstr>
      <vt:lpstr> Importance of EDA</vt:lpstr>
      <vt:lpstr>What is Airbnb?</vt:lpstr>
      <vt:lpstr>Defining Problem Statement</vt:lpstr>
      <vt:lpstr>Defining Problem Statement</vt:lpstr>
      <vt:lpstr>Data summary</vt:lpstr>
      <vt:lpstr>Data summary</vt:lpstr>
      <vt:lpstr>Column Description</vt:lpstr>
      <vt:lpstr>Column Description</vt:lpstr>
      <vt:lpstr>    Location of neighbourhood groups </vt:lpstr>
      <vt:lpstr>EDA</vt:lpstr>
      <vt:lpstr>Most Visited Areas</vt:lpstr>
      <vt:lpstr>Comparison of Rooms</vt:lpstr>
      <vt:lpstr>Availability of rooms </vt:lpstr>
      <vt:lpstr>Preferred Room types</vt:lpstr>
      <vt:lpstr>Popular Neighbourhood</vt:lpstr>
      <vt:lpstr>Popular Neighbourhood (continued)</vt:lpstr>
      <vt:lpstr>Maximum Stay</vt:lpstr>
      <vt:lpstr>Maximum Stay (continued)</vt:lpstr>
      <vt:lpstr>Maximum Reviews per year</vt:lpstr>
      <vt:lpstr>Availability</vt:lpstr>
      <vt:lpstr>Lowest prices preferred</vt:lpstr>
      <vt:lpstr>Conclusion</vt:lpstr>
      <vt:lpstr>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Airbnb Booking Analysis  Team Members Fouziya Afreen Sumit Giri Rajkumar k</dc:title>
  <dc:creator>user</dc:creator>
  <cp:lastModifiedBy>user</cp:lastModifiedBy>
  <cp:revision>16</cp:revision>
  <dcterms:modified xsi:type="dcterms:W3CDTF">2021-07-07T15:03:59Z</dcterms:modified>
</cp:coreProperties>
</file>