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6" r:id="rId2"/>
    <p:sldId id="293" r:id="rId3"/>
    <p:sldId id="294" r:id="rId4"/>
    <p:sldId id="278" r:id="rId5"/>
    <p:sldId id="280" r:id="rId6"/>
    <p:sldId id="281" r:id="rId7"/>
    <p:sldId id="275" r:id="rId8"/>
    <p:sldId id="292" r:id="rId9"/>
    <p:sldId id="276" r:id="rId10"/>
    <p:sldId id="308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289" r:id="rId46"/>
    <p:sldId id="29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7680A-9334-4E5A-8DC5-CCE07A848BC1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7B55F-D565-4C8D-91A6-B12DA4E45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58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083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083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33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7864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3141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2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8187200" cy="11432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997233" y="1737116"/>
            <a:ext cx="8187200" cy="481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516454">
              <a:spcBef>
                <a:spcPts val="800"/>
              </a:spcBef>
              <a:spcAft>
                <a:spcPts val="0"/>
              </a:spcAft>
              <a:buSzPts val="2500"/>
              <a:buChar char="✘"/>
              <a:defRPr sz="3300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" name="Shape 291"/>
          <p:cNvGrpSpPr/>
          <p:nvPr/>
        </p:nvGrpSpPr>
        <p:grpSpPr>
          <a:xfrm>
            <a:off x="9923870" y="-121539"/>
            <a:ext cx="2395052" cy="7107432"/>
            <a:chOff x="6023725" y="842300"/>
            <a:chExt cx="1358150" cy="4030375"/>
          </a:xfrm>
        </p:grpSpPr>
        <p:sp>
          <p:nvSpPr>
            <p:cNvPr id="292" name="Shape 292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1" name="Shape 321"/>
          <p:cNvCxnSpPr/>
          <p:nvPr/>
        </p:nvCxnSpPr>
        <p:spPr>
          <a:xfrm>
            <a:off x="1133967" y="1375233"/>
            <a:ext cx="80504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771922" cy="2098226"/>
          </a:xfrm>
        </p:spPr>
        <p:txBody>
          <a:bodyPr/>
          <a:lstStyle/>
          <a:p>
            <a:r>
              <a:rPr lang="en-US"/>
              <a:t>Matrix Chain 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92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70"/>
          <p:cNvSpPr txBox="1">
            <a:spLocks/>
          </p:cNvSpPr>
          <p:nvPr/>
        </p:nvSpPr>
        <p:spPr>
          <a:xfrm>
            <a:off x="1032041" y="157824"/>
            <a:ext cx="10363200" cy="134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CA" sz="5300" dirty="0">
                <a:solidFill>
                  <a:schemeClr val="tx1"/>
                </a:solidFill>
              </a:rPr>
              <a:t>A Simple Binary Image</a:t>
            </a:r>
            <a:endParaRPr lang="en-CA" sz="4300" dirty="0">
              <a:solidFill>
                <a:schemeClr val="tx1"/>
              </a:solidFill>
            </a:endParaRPr>
          </a:p>
        </p:txBody>
      </p:sp>
      <p:sp>
        <p:nvSpPr>
          <p:cNvPr id="45058" name="AutoShape 2" descr="https://d1o50x50snmhul.cloudfront.net/wp-content/uploads/2016/06/29172543/i-main-cmnm1d_grey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0" name="AutoShape 4" descr="https://d1o50x50snmhul.cloudfront.net/wp-content/uploads/2016/06/29172543/i-main-cmnm1d_grey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i-main-cmnm1d_gre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789" y="1904320"/>
            <a:ext cx="4859381" cy="35718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19702" y="1619794"/>
            <a:ext cx="390579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0000000000000000000000111111110000000000</a:t>
            </a:r>
          </a:p>
          <a:p>
            <a:r>
              <a:rPr lang="en-US" sz="1100"/>
              <a:t>0000000000000000000111111111111100000000</a:t>
            </a:r>
          </a:p>
          <a:p>
            <a:r>
              <a:rPr lang="en-US" sz="1100"/>
              <a:t>0000000000000000011111111111111110000000</a:t>
            </a:r>
          </a:p>
          <a:p>
            <a:r>
              <a:rPr lang="en-US" sz="1100"/>
              <a:t>0000000000000000111111111111111110000000</a:t>
            </a:r>
          </a:p>
          <a:p>
            <a:r>
              <a:rPr lang="en-US" sz="1100"/>
              <a:t>0000000000000001111111111111111111000000</a:t>
            </a:r>
          </a:p>
          <a:p>
            <a:r>
              <a:rPr lang="en-US" sz="1100"/>
              <a:t>0000000000000001111000000001111111100000</a:t>
            </a:r>
          </a:p>
          <a:p>
            <a:r>
              <a:rPr lang="en-US" sz="1100"/>
              <a:t>0000000000000011100000000000111111100000</a:t>
            </a:r>
          </a:p>
          <a:p>
            <a:r>
              <a:rPr lang="en-US" sz="1100"/>
              <a:t>0000000000000011000000000000111111100000</a:t>
            </a:r>
          </a:p>
          <a:p>
            <a:r>
              <a:rPr lang="en-US" sz="1100"/>
              <a:t>0000000000000010000000000000111111100000</a:t>
            </a:r>
          </a:p>
          <a:p>
            <a:r>
              <a:rPr lang="en-US" sz="1100"/>
              <a:t>0000000000000000000000000000111111100000</a:t>
            </a:r>
          </a:p>
          <a:p>
            <a:r>
              <a:rPr lang="en-US" sz="1100"/>
              <a:t>0000000000000000000000000000111111100000</a:t>
            </a:r>
          </a:p>
          <a:p>
            <a:r>
              <a:rPr lang="en-US" sz="1100"/>
              <a:t>0000000000000000000011111000011111100000</a:t>
            </a:r>
          </a:p>
          <a:p>
            <a:r>
              <a:rPr lang="en-US" sz="1100"/>
              <a:t>0000000000000001100111111110001000100000</a:t>
            </a:r>
          </a:p>
          <a:p>
            <a:r>
              <a:rPr lang="en-US" sz="1100"/>
              <a:t>0000000000000001110111111110000011100000</a:t>
            </a:r>
          </a:p>
          <a:p>
            <a:r>
              <a:rPr lang="en-US" sz="1100"/>
              <a:t>0000000000000000000000000000000010000000</a:t>
            </a:r>
          </a:p>
          <a:p>
            <a:r>
              <a:rPr lang="en-US" sz="1100"/>
              <a:t>0000000000000000000000000000000010000000</a:t>
            </a:r>
          </a:p>
          <a:p>
            <a:r>
              <a:rPr lang="en-US" sz="1100"/>
              <a:t>0000000000000000000000000000000000000000</a:t>
            </a:r>
          </a:p>
          <a:p>
            <a:r>
              <a:rPr lang="en-US" sz="1100"/>
              <a:t>0000000000000000011100000001110000000000</a:t>
            </a:r>
          </a:p>
          <a:p>
            <a:r>
              <a:rPr lang="en-US" sz="1100"/>
              <a:t>0000000000000000001000000000000000000000</a:t>
            </a:r>
          </a:p>
          <a:p>
            <a:r>
              <a:rPr lang="en-US" sz="1100"/>
              <a:t>0000000000000000000000000110011110000000</a:t>
            </a:r>
          </a:p>
          <a:p>
            <a:r>
              <a:rPr lang="en-US" sz="1100"/>
              <a:t>0000000000000000001111111111111100000000</a:t>
            </a:r>
          </a:p>
          <a:p>
            <a:r>
              <a:rPr lang="en-US" sz="1100"/>
              <a:t>0000000000000000000111111111111110000000</a:t>
            </a:r>
          </a:p>
          <a:p>
            <a:r>
              <a:rPr lang="en-US" sz="1100"/>
              <a:t>0000000000000000001110111111111111000000</a:t>
            </a:r>
          </a:p>
          <a:p>
            <a:r>
              <a:rPr lang="en-US" sz="1100"/>
              <a:t>0000000000000000000000111111111001100000</a:t>
            </a:r>
          </a:p>
          <a:p>
            <a:r>
              <a:rPr lang="en-US" sz="1100"/>
              <a:t>0000000000000000000011111111111011110000</a:t>
            </a:r>
          </a:p>
          <a:p>
            <a:r>
              <a:rPr lang="en-US" sz="1100"/>
              <a:t>0000000000000000001111111111110011111100</a:t>
            </a:r>
          </a:p>
          <a:p>
            <a:r>
              <a:rPr lang="en-US" sz="1100"/>
              <a:t>0000000000000000000011111111100111111111</a:t>
            </a:r>
          </a:p>
          <a:p>
            <a:r>
              <a:rPr lang="en-US" sz="1100"/>
              <a:t>0000000000000000000010111111000111111111</a:t>
            </a:r>
          </a:p>
          <a:p>
            <a:r>
              <a:rPr lang="en-US" sz="1100"/>
              <a:t>0000000000000000111101011110001111111111</a:t>
            </a:r>
          </a:p>
          <a:p>
            <a:r>
              <a:rPr lang="en-US" sz="1100"/>
              <a:t>0000000000000011111110101000001111111111</a:t>
            </a:r>
          </a:p>
          <a:p>
            <a:endParaRPr lang="en-US" sz="200">
              <a:latin typeface="Arial" pitchFamily="34" charset="0"/>
              <a:cs typeface="Arial" pitchFamily="34" charset="0"/>
            </a:endParaRPr>
          </a:p>
          <a:p>
            <a:endParaRPr lang="en-US" sz="200">
              <a:latin typeface="Arial" pitchFamily="34" charset="0"/>
              <a:cs typeface="Arial" pitchFamily="34" charset="0"/>
            </a:endParaRPr>
          </a:p>
          <a:p>
            <a:endParaRPr lang="en-US" sz="200">
              <a:latin typeface="Arial" pitchFamily="34" charset="0"/>
              <a:cs typeface="Arial" pitchFamily="34" charset="0"/>
            </a:endParaRPr>
          </a:p>
          <a:p>
            <a:endParaRPr lang="en-US" sz="200">
              <a:latin typeface="Arial" pitchFamily="34" charset="0"/>
              <a:cs typeface="Arial" pitchFamily="34" charset="0"/>
            </a:endParaRPr>
          </a:p>
          <a:p>
            <a:endParaRPr lang="en-US" sz="200">
              <a:latin typeface="Arial" pitchFamily="34" charset="0"/>
              <a:cs typeface="Arial" pitchFamily="34" charset="0"/>
            </a:endParaRPr>
          </a:p>
          <a:p>
            <a:endParaRPr lang="en-US" sz="200">
              <a:latin typeface="Arial" pitchFamily="34" charset="0"/>
              <a:cs typeface="Arial" pitchFamily="34" charset="0"/>
            </a:endParaRPr>
          </a:p>
          <a:p>
            <a:endParaRPr lang="en-US" sz="200">
              <a:latin typeface="Arial" pitchFamily="34" charset="0"/>
              <a:cs typeface="Arial" pitchFamily="34" charset="0"/>
            </a:endParaRPr>
          </a:p>
          <a:p>
            <a:endParaRPr lang="en-US" sz="200">
              <a:latin typeface="Arial" pitchFamily="34" charset="0"/>
              <a:cs typeface="Arial" pitchFamily="34" charset="0"/>
            </a:endParaRPr>
          </a:p>
          <a:p>
            <a:endParaRPr lang="en-US" sz="200">
              <a:latin typeface="Arial" pitchFamily="34" charset="0"/>
              <a:cs typeface="Arial" pitchFamily="34" charset="0"/>
            </a:endParaRPr>
          </a:p>
          <a:p>
            <a:endParaRPr lang="en-US" sz="200">
              <a:latin typeface="Arial" pitchFamily="34" charset="0"/>
              <a:cs typeface="Arial" pitchFamily="34" charset="0"/>
            </a:endParaRPr>
          </a:p>
          <a:p>
            <a:endParaRPr lang="en-US" sz="200">
              <a:latin typeface="Arial" pitchFamily="34" charset="0"/>
              <a:cs typeface="Arial" pitchFamily="34" charset="0"/>
            </a:endParaRPr>
          </a:p>
          <a:p>
            <a:endParaRPr lang="en-US" sz="200">
              <a:latin typeface="Arial" pitchFamily="34" charset="0"/>
              <a:cs typeface="Arial" pitchFamily="34" charset="0"/>
            </a:endParaRPr>
          </a:p>
          <a:p>
            <a:endParaRPr lang="en-US" sz="200">
              <a:latin typeface="Arial" pitchFamily="34" charset="0"/>
              <a:cs typeface="Arial" pitchFamily="34" charset="0"/>
            </a:endParaRPr>
          </a:p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813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2"/>
          <p:cNvSpPr txBox="1">
            <a:spLocks noGrp="1"/>
          </p:cNvSpPr>
          <p:nvPr>
            <p:ph type="title" idx="4294967295"/>
          </p:nvPr>
        </p:nvSpPr>
        <p:spPr>
          <a:xfrm>
            <a:off x="927463" y="785359"/>
            <a:ext cx="11551920" cy="762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lvl="0"/>
            <a:r>
              <a:rPr lang="en-CA" dirty="0">
                <a:solidFill>
                  <a:schemeClr val="tx1"/>
                </a:solidFill>
              </a:rPr>
              <a:t>Matrix Multiply Algorithm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Shape 52"/>
          <p:cNvSpPr txBox="1">
            <a:spLocks/>
          </p:cNvSpPr>
          <p:nvPr/>
        </p:nvSpPr>
        <p:spPr>
          <a:xfrm>
            <a:off x="1672265" y="1665174"/>
            <a:ext cx="9548273" cy="4016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n-US" sz="2700" dirty="0">
                <a:solidFill>
                  <a:schemeClr val="tx1"/>
                </a:solidFill>
              </a:rPr>
              <a:t>Matrix-Multiply(A,B)</a:t>
            </a:r>
          </a:p>
          <a:p>
            <a:pPr algn="l"/>
            <a:r>
              <a:rPr lang="en-US" sz="2700" dirty="0">
                <a:solidFill>
                  <a:schemeClr val="tx1"/>
                </a:solidFill>
              </a:rPr>
              <a:t>1.If columns[A]!=rows[B]</a:t>
            </a:r>
          </a:p>
          <a:p>
            <a:pPr algn="l"/>
            <a:r>
              <a:rPr lang="en-US" sz="2700" dirty="0">
                <a:solidFill>
                  <a:schemeClr val="tx1"/>
                </a:solidFill>
              </a:rPr>
              <a:t>2. then error “incomplete dimensions”</a:t>
            </a:r>
          </a:p>
          <a:p>
            <a:pPr algn="l"/>
            <a:r>
              <a:rPr lang="en-US" sz="2700" dirty="0">
                <a:solidFill>
                  <a:schemeClr val="tx1"/>
                </a:solidFill>
              </a:rPr>
              <a:t>3. else for </a:t>
            </a:r>
            <a:r>
              <a:rPr lang="en-US" sz="2700" dirty="0" err="1">
                <a:solidFill>
                  <a:schemeClr val="tx1"/>
                </a:solidFill>
              </a:rPr>
              <a:t>i</a:t>
            </a:r>
            <a:r>
              <a:rPr lang="en-US" sz="2700" dirty="0">
                <a:solidFill>
                  <a:schemeClr val="tx1"/>
                </a:solidFill>
              </a:rPr>
              <a:t> &lt;-1 to rows[A]</a:t>
            </a:r>
          </a:p>
          <a:p>
            <a:pPr algn="l"/>
            <a:r>
              <a:rPr lang="en-US" sz="2700" dirty="0">
                <a:solidFill>
                  <a:schemeClr val="tx1"/>
                </a:solidFill>
              </a:rPr>
              <a:t>4.          do for j&lt;- 1 to columns[B]</a:t>
            </a:r>
          </a:p>
          <a:p>
            <a:pPr algn="l"/>
            <a:r>
              <a:rPr lang="en-US" sz="2700" dirty="0">
                <a:solidFill>
                  <a:schemeClr val="tx1"/>
                </a:solidFill>
              </a:rPr>
              <a:t>5.                  do C[</a:t>
            </a:r>
            <a:r>
              <a:rPr lang="en-US" sz="2700" dirty="0" err="1">
                <a:solidFill>
                  <a:schemeClr val="tx1"/>
                </a:solidFill>
              </a:rPr>
              <a:t>i,j</a:t>
            </a:r>
            <a:r>
              <a:rPr lang="en-US" sz="2700" dirty="0">
                <a:solidFill>
                  <a:schemeClr val="tx1"/>
                </a:solidFill>
              </a:rPr>
              <a:t>] 0</a:t>
            </a:r>
          </a:p>
          <a:p>
            <a:pPr algn="l"/>
            <a:r>
              <a:rPr lang="en-US" sz="2700" dirty="0">
                <a:solidFill>
                  <a:schemeClr val="tx1"/>
                </a:solidFill>
              </a:rPr>
              <a:t>6.                     for k 1 to columns[A]</a:t>
            </a:r>
          </a:p>
          <a:p>
            <a:pPr algn="l"/>
            <a:r>
              <a:rPr lang="pl-PL" sz="2700" dirty="0">
                <a:solidFill>
                  <a:schemeClr val="tx1"/>
                </a:solidFill>
              </a:rPr>
              <a:t>7. </a:t>
            </a:r>
            <a:r>
              <a:rPr lang="en-US" sz="2700" dirty="0">
                <a:solidFill>
                  <a:schemeClr val="tx1"/>
                </a:solidFill>
              </a:rPr>
              <a:t>                         </a:t>
            </a:r>
            <a:r>
              <a:rPr lang="pl-PL" sz="2700" dirty="0">
                <a:solidFill>
                  <a:schemeClr val="tx1"/>
                </a:solidFill>
              </a:rPr>
              <a:t>Do C[i,j]=C[i,j]+A[i,k]*B[k,j]</a:t>
            </a:r>
          </a:p>
          <a:p>
            <a:pPr algn="l"/>
            <a:r>
              <a:rPr lang="en-US" sz="2700" dirty="0">
                <a:solidFill>
                  <a:schemeClr val="tx1"/>
                </a:solidFill>
              </a:rPr>
              <a:t>8. Return 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120525" y="5251177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CA" sz="4800" dirty="0">
              <a:solidFill>
                <a:schemeClr val="accent1">
                  <a:lumMod val="75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68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2"/>
          <p:cNvSpPr txBox="1">
            <a:spLocks noGrp="1"/>
          </p:cNvSpPr>
          <p:nvPr>
            <p:ph type="title" idx="4294967295"/>
          </p:nvPr>
        </p:nvSpPr>
        <p:spPr>
          <a:xfrm>
            <a:off x="807084" y="785361"/>
            <a:ext cx="10426973" cy="762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lvl="0"/>
            <a:r>
              <a:rPr lang="en-CA" dirty="0">
                <a:solidFill>
                  <a:schemeClr val="tx1"/>
                </a:solidFill>
              </a:rPr>
              <a:t>Matrix Multiply Algorithm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Shape 52"/>
          <p:cNvSpPr txBox="1">
            <a:spLocks/>
          </p:cNvSpPr>
          <p:nvPr/>
        </p:nvSpPr>
        <p:spPr>
          <a:xfrm>
            <a:off x="1672265" y="1665174"/>
            <a:ext cx="9548273" cy="4016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n-US" sz="2700" dirty="0">
                <a:solidFill>
                  <a:schemeClr val="tx1"/>
                </a:solidFill>
              </a:rPr>
              <a:t>Matrix-Multiply(A,B)</a:t>
            </a:r>
          </a:p>
          <a:p>
            <a:pPr algn="l"/>
            <a:r>
              <a:rPr lang="en-US" sz="2700" dirty="0">
                <a:solidFill>
                  <a:schemeClr val="tx1"/>
                </a:solidFill>
              </a:rPr>
              <a:t>1.If columns[A]!=rows[B]</a:t>
            </a:r>
          </a:p>
          <a:p>
            <a:pPr algn="l"/>
            <a:r>
              <a:rPr lang="en-US" sz="2700" dirty="0">
                <a:solidFill>
                  <a:schemeClr val="tx1"/>
                </a:solidFill>
              </a:rPr>
              <a:t>2. then error “incomplete dimensions”</a:t>
            </a:r>
          </a:p>
          <a:p>
            <a:pPr algn="l"/>
            <a:r>
              <a:rPr lang="en-US" sz="2700" dirty="0">
                <a:solidFill>
                  <a:schemeClr val="tx1"/>
                </a:solidFill>
              </a:rPr>
              <a:t>3. else for </a:t>
            </a:r>
            <a:r>
              <a:rPr lang="en-US" sz="2700" dirty="0" err="1">
                <a:solidFill>
                  <a:schemeClr val="tx1"/>
                </a:solidFill>
              </a:rPr>
              <a:t>i</a:t>
            </a:r>
            <a:r>
              <a:rPr lang="en-US" sz="2700" dirty="0">
                <a:solidFill>
                  <a:schemeClr val="tx1"/>
                </a:solidFill>
              </a:rPr>
              <a:t> &lt;-1 to rows[A]</a:t>
            </a:r>
          </a:p>
          <a:p>
            <a:pPr algn="l"/>
            <a:r>
              <a:rPr lang="en-US" sz="2700" dirty="0">
                <a:solidFill>
                  <a:schemeClr val="tx1"/>
                </a:solidFill>
              </a:rPr>
              <a:t>4.          do for j&lt;- 1 to columns[B]</a:t>
            </a:r>
          </a:p>
          <a:p>
            <a:pPr algn="l"/>
            <a:r>
              <a:rPr lang="en-US" sz="2700" dirty="0">
                <a:solidFill>
                  <a:schemeClr val="tx1"/>
                </a:solidFill>
              </a:rPr>
              <a:t>5.                  do C[</a:t>
            </a:r>
            <a:r>
              <a:rPr lang="en-US" sz="2700" dirty="0" err="1">
                <a:solidFill>
                  <a:schemeClr val="tx1"/>
                </a:solidFill>
              </a:rPr>
              <a:t>i,j</a:t>
            </a:r>
            <a:r>
              <a:rPr lang="en-US" sz="2700" dirty="0">
                <a:solidFill>
                  <a:schemeClr val="tx1"/>
                </a:solidFill>
              </a:rPr>
              <a:t>] 0</a:t>
            </a:r>
          </a:p>
          <a:p>
            <a:pPr algn="l"/>
            <a:r>
              <a:rPr lang="en-US" sz="2700" dirty="0">
                <a:solidFill>
                  <a:schemeClr val="tx1"/>
                </a:solidFill>
              </a:rPr>
              <a:t>6.                     for k 1 to columns[A]</a:t>
            </a:r>
          </a:p>
          <a:p>
            <a:pPr algn="l"/>
            <a:r>
              <a:rPr lang="pl-PL" sz="2700" dirty="0">
                <a:solidFill>
                  <a:schemeClr val="tx1"/>
                </a:solidFill>
              </a:rPr>
              <a:t>7. </a:t>
            </a:r>
            <a:r>
              <a:rPr lang="en-US" sz="2700" dirty="0">
                <a:solidFill>
                  <a:schemeClr val="tx1"/>
                </a:solidFill>
              </a:rPr>
              <a:t>                         </a:t>
            </a:r>
            <a:r>
              <a:rPr lang="pl-PL" sz="2700" dirty="0">
                <a:solidFill>
                  <a:schemeClr val="tx1"/>
                </a:solidFill>
              </a:rPr>
              <a:t>Do C[i,j]=C[i,j]+A[i,k]*B[k,j]</a:t>
            </a:r>
          </a:p>
          <a:p>
            <a:pPr algn="l"/>
            <a:r>
              <a:rPr lang="en-US" sz="2700" dirty="0">
                <a:solidFill>
                  <a:schemeClr val="tx1"/>
                </a:solidFill>
              </a:rPr>
              <a:t>8. Return C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3794" y="4610538"/>
            <a:ext cx="5353269" cy="588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8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280160" y="809262"/>
            <a:ext cx="8186738" cy="4814888"/>
          </a:xfrm>
        </p:spPr>
        <p:txBody>
          <a:bodyPr/>
          <a:lstStyle/>
          <a:p>
            <a:r>
              <a:rPr lang="en-US" dirty="0"/>
              <a:t>(A </a:t>
            </a:r>
            <a:r>
              <a:rPr lang="en-US" baseline="-25000" dirty="0"/>
              <a:t>1</a:t>
            </a:r>
            <a:r>
              <a:rPr lang="en-US" dirty="0"/>
              <a:t> ,A </a:t>
            </a:r>
            <a:r>
              <a:rPr lang="en-US" baseline="-25000" dirty="0"/>
              <a:t>2</a:t>
            </a:r>
            <a:r>
              <a:rPr lang="en-US" dirty="0"/>
              <a:t> ,A</a:t>
            </a:r>
            <a:r>
              <a:rPr lang="en-US" baseline="-25000" dirty="0"/>
              <a:t> 3</a:t>
            </a:r>
            <a:r>
              <a:rPr lang="en-US" dirty="0"/>
              <a:t>)</a:t>
            </a:r>
          </a:p>
          <a:p>
            <a:r>
              <a:rPr lang="en-US" dirty="0"/>
              <a:t>10</a:t>
            </a:r>
            <a:r>
              <a:rPr lang="en-US" b="1" dirty="0"/>
              <a:t>×</a:t>
            </a:r>
            <a:r>
              <a:rPr lang="en-US" dirty="0"/>
              <a:t>100, 100</a:t>
            </a:r>
            <a:r>
              <a:rPr lang="en-US" b="1" dirty="0"/>
              <a:t>× </a:t>
            </a:r>
            <a:r>
              <a:rPr lang="en-US" dirty="0"/>
              <a:t>5</a:t>
            </a:r>
            <a:r>
              <a:rPr lang="en-US" b="1" dirty="0"/>
              <a:t>, </a:t>
            </a:r>
            <a:r>
              <a:rPr lang="en-US" dirty="0"/>
              <a:t>5</a:t>
            </a:r>
            <a:r>
              <a:rPr lang="en-US" b="1" dirty="0"/>
              <a:t>×</a:t>
            </a:r>
            <a:r>
              <a:rPr lang="en-US" dirty="0"/>
              <a:t>50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345474" y="1096645"/>
            <a:ext cx="8186738" cy="4814888"/>
          </a:xfrm>
        </p:spPr>
        <p:txBody>
          <a:bodyPr/>
          <a:lstStyle/>
          <a:p>
            <a:r>
              <a:rPr lang="en-US" dirty="0"/>
              <a:t>(A </a:t>
            </a:r>
            <a:r>
              <a:rPr lang="en-US" baseline="-25000" dirty="0"/>
              <a:t>1</a:t>
            </a:r>
            <a:r>
              <a:rPr lang="en-US" dirty="0"/>
              <a:t> ,A </a:t>
            </a:r>
            <a:r>
              <a:rPr lang="en-US" baseline="-25000" dirty="0"/>
              <a:t>2</a:t>
            </a:r>
            <a:r>
              <a:rPr lang="en-US" dirty="0"/>
              <a:t> ,A</a:t>
            </a:r>
            <a:r>
              <a:rPr lang="en-US" baseline="-25000" dirty="0"/>
              <a:t> 3</a:t>
            </a:r>
            <a:r>
              <a:rPr lang="en-US" dirty="0"/>
              <a:t>)</a:t>
            </a:r>
          </a:p>
          <a:p>
            <a:r>
              <a:rPr lang="en-US" dirty="0"/>
              <a:t>10</a:t>
            </a:r>
            <a:r>
              <a:rPr lang="en-US" b="1" dirty="0"/>
              <a:t>×</a:t>
            </a:r>
            <a:r>
              <a:rPr lang="en-US" dirty="0"/>
              <a:t>100, 100</a:t>
            </a:r>
            <a:r>
              <a:rPr lang="en-US" b="1" dirty="0"/>
              <a:t>× </a:t>
            </a:r>
            <a:r>
              <a:rPr lang="en-US" dirty="0"/>
              <a:t>5</a:t>
            </a:r>
            <a:r>
              <a:rPr lang="en-US" b="1" dirty="0"/>
              <a:t>, </a:t>
            </a:r>
            <a:r>
              <a:rPr lang="en-US" dirty="0"/>
              <a:t>5</a:t>
            </a:r>
            <a:r>
              <a:rPr lang="en-US" b="1" dirty="0"/>
              <a:t>×</a:t>
            </a:r>
            <a:r>
              <a:rPr lang="en-US" dirty="0"/>
              <a:t>50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9822" y="3657600"/>
            <a:ext cx="5143061" cy="98488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700" dirty="0"/>
              <a:t>((A </a:t>
            </a:r>
            <a:r>
              <a:rPr lang="en-US" sz="3700" baseline="-25000" dirty="0"/>
              <a:t>1</a:t>
            </a:r>
            <a:r>
              <a:rPr lang="en-US" sz="3700" dirty="0"/>
              <a:t>A</a:t>
            </a:r>
            <a:r>
              <a:rPr lang="en-US" sz="3700" baseline="-25000" dirty="0"/>
              <a:t>2</a:t>
            </a:r>
            <a:r>
              <a:rPr lang="en-US" sz="3700" dirty="0"/>
              <a:t> )A</a:t>
            </a:r>
            <a:r>
              <a:rPr lang="en-US" sz="3700" baseline="-25000" dirty="0"/>
              <a:t> 3</a:t>
            </a:r>
            <a:r>
              <a:rPr lang="en-US" sz="3700" dirty="0"/>
              <a:t> 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293223" y="992142"/>
            <a:ext cx="8186738" cy="4814888"/>
          </a:xfrm>
        </p:spPr>
        <p:txBody>
          <a:bodyPr/>
          <a:lstStyle/>
          <a:p>
            <a:r>
              <a:rPr lang="en-US" dirty="0"/>
              <a:t>(A </a:t>
            </a:r>
            <a:r>
              <a:rPr lang="en-US" baseline="-25000" dirty="0"/>
              <a:t>1</a:t>
            </a:r>
            <a:r>
              <a:rPr lang="en-US" dirty="0"/>
              <a:t> ,A </a:t>
            </a:r>
            <a:r>
              <a:rPr lang="en-US" baseline="-25000" dirty="0"/>
              <a:t>2</a:t>
            </a:r>
            <a:r>
              <a:rPr lang="en-US" dirty="0"/>
              <a:t> ,A</a:t>
            </a:r>
            <a:r>
              <a:rPr lang="en-US" baseline="-25000" dirty="0"/>
              <a:t> 3</a:t>
            </a:r>
            <a:r>
              <a:rPr lang="en-US" dirty="0"/>
              <a:t>)</a:t>
            </a:r>
          </a:p>
          <a:p>
            <a:r>
              <a:rPr lang="en-US" dirty="0"/>
              <a:t>10</a:t>
            </a:r>
            <a:r>
              <a:rPr lang="en-US" b="1" dirty="0"/>
              <a:t>×</a:t>
            </a:r>
            <a:r>
              <a:rPr lang="en-US" dirty="0"/>
              <a:t>100, 100</a:t>
            </a:r>
            <a:r>
              <a:rPr lang="en-US" b="1" dirty="0"/>
              <a:t>× </a:t>
            </a:r>
            <a:r>
              <a:rPr lang="en-US" dirty="0"/>
              <a:t>5</a:t>
            </a:r>
            <a:r>
              <a:rPr lang="en-US" b="1" dirty="0"/>
              <a:t>, </a:t>
            </a:r>
            <a:r>
              <a:rPr lang="en-US" dirty="0"/>
              <a:t>5</a:t>
            </a:r>
            <a:r>
              <a:rPr lang="en-US" b="1" dirty="0"/>
              <a:t>×</a:t>
            </a:r>
            <a:r>
              <a:rPr lang="en-US" dirty="0"/>
              <a:t>50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1378" y="3265211"/>
            <a:ext cx="3419365" cy="195437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700" dirty="0"/>
              <a:t>((A </a:t>
            </a:r>
            <a:r>
              <a:rPr lang="en-US" sz="3700" baseline="-25000" dirty="0"/>
              <a:t>1</a:t>
            </a:r>
            <a:r>
              <a:rPr lang="en-US" sz="3700" dirty="0"/>
              <a:t>A</a:t>
            </a:r>
            <a:r>
              <a:rPr lang="en-US" sz="3700" baseline="-25000" dirty="0"/>
              <a:t>2</a:t>
            </a:r>
            <a:r>
              <a:rPr lang="en-US" sz="3700" dirty="0"/>
              <a:t> )A</a:t>
            </a:r>
            <a:r>
              <a:rPr lang="en-US" sz="3700" baseline="-25000" dirty="0"/>
              <a:t> 3</a:t>
            </a:r>
            <a:r>
              <a:rPr lang="en-US" sz="3700" dirty="0"/>
              <a:t> )</a:t>
            </a:r>
          </a:p>
          <a:p>
            <a:r>
              <a:rPr lang="en-US" sz="3200" dirty="0"/>
              <a:t>10*100*5=5000</a:t>
            </a:r>
          </a:p>
          <a:p>
            <a:r>
              <a:rPr lang="en-US" sz="3200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254034" y="1044394"/>
            <a:ext cx="8186738" cy="4814888"/>
          </a:xfrm>
        </p:spPr>
        <p:txBody>
          <a:bodyPr/>
          <a:lstStyle/>
          <a:p>
            <a:r>
              <a:rPr lang="en-US" dirty="0"/>
              <a:t>(A </a:t>
            </a:r>
            <a:r>
              <a:rPr lang="en-US" baseline="-25000" dirty="0"/>
              <a:t>1</a:t>
            </a:r>
            <a:r>
              <a:rPr lang="en-US" dirty="0"/>
              <a:t> ,A </a:t>
            </a:r>
            <a:r>
              <a:rPr lang="en-US" baseline="-25000" dirty="0"/>
              <a:t>2</a:t>
            </a:r>
            <a:r>
              <a:rPr lang="en-US" dirty="0"/>
              <a:t> ,A</a:t>
            </a:r>
            <a:r>
              <a:rPr lang="en-US" baseline="-25000" dirty="0"/>
              <a:t> 3</a:t>
            </a:r>
            <a:r>
              <a:rPr lang="en-US" dirty="0"/>
              <a:t>)</a:t>
            </a:r>
          </a:p>
          <a:p>
            <a:r>
              <a:rPr lang="en-US" dirty="0"/>
              <a:t>10</a:t>
            </a:r>
            <a:r>
              <a:rPr lang="en-US" b="1" dirty="0"/>
              <a:t>×</a:t>
            </a:r>
            <a:r>
              <a:rPr lang="en-US" dirty="0"/>
              <a:t>100, 100</a:t>
            </a:r>
            <a:r>
              <a:rPr lang="en-US" b="1" dirty="0"/>
              <a:t>× </a:t>
            </a:r>
            <a:r>
              <a:rPr lang="en-US" dirty="0"/>
              <a:t>5</a:t>
            </a:r>
            <a:r>
              <a:rPr lang="en-US" b="1" dirty="0"/>
              <a:t>, </a:t>
            </a:r>
            <a:r>
              <a:rPr lang="en-US" dirty="0"/>
              <a:t>5</a:t>
            </a:r>
            <a:r>
              <a:rPr lang="en-US" b="1" dirty="0"/>
              <a:t>×</a:t>
            </a:r>
            <a:r>
              <a:rPr lang="en-US" dirty="0"/>
              <a:t>50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1378" y="3265211"/>
            <a:ext cx="3419365" cy="244682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700" dirty="0"/>
              <a:t>((A </a:t>
            </a:r>
            <a:r>
              <a:rPr lang="en-US" sz="3700" baseline="-25000" dirty="0"/>
              <a:t>1</a:t>
            </a:r>
            <a:r>
              <a:rPr lang="en-US" sz="3700" dirty="0"/>
              <a:t>A</a:t>
            </a:r>
            <a:r>
              <a:rPr lang="en-US" sz="3700" baseline="-25000" dirty="0"/>
              <a:t>2</a:t>
            </a:r>
            <a:r>
              <a:rPr lang="en-US" sz="3700" dirty="0"/>
              <a:t> )A</a:t>
            </a:r>
            <a:r>
              <a:rPr lang="en-US" sz="3700" baseline="-25000" dirty="0"/>
              <a:t> 3</a:t>
            </a:r>
            <a:r>
              <a:rPr lang="en-US" sz="3700" dirty="0"/>
              <a:t> )</a:t>
            </a:r>
          </a:p>
          <a:p>
            <a:r>
              <a:rPr lang="en-US" sz="3200" dirty="0"/>
              <a:t>10*100*5=5000</a:t>
            </a:r>
          </a:p>
          <a:p>
            <a:r>
              <a:rPr lang="en-US" sz="3200" dirty="0"/>
              <a:t>	+</a:t>
            </a:r>
          </a:p>
          <a:p>
            <a:r>
              <a:rPr lang="en-US" sz="3200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67543" y="1122770"/>
            <a:ext cx="8186738" cy="4814888"/>
          </a:xfrm>
        </p:spPr>
        <p:txBody>
          <a:bodyPr/>
          <a:lstStyle/>
          <a:p>
            <a:r>
              <a:rPr lang="en-US" dirty="0"/>
              <a:t>(A </a:t>
            </a:r>
            <a:r>
              <a:rPr lang="en-US" baseline="-25000" dirty="0"/>
              <a:t>1</a:t>
            </a:r>
            <a:r>
              <a:rPr lang="en-US" dirty="0"/>
              <a:t> ,A </a:t>
            </a:r>
            <a:r>
              <a:rPr lang="en-US" baseline="-25000" dirty="0"/>
              <a:t>2</a:t>
            </a:r>
            <a:r>
              <a:rPr lang="en-US" dirty="0"/>
              <a:t> ,A</a:t>
            </a:r>
            <a:r>
              <a:rPr lang="en-US" baseline="-25000" dirty="0"/>
              <a:t> 3</a:t>
            </a:r>
            <a:r>
              <a:rPr lang="en-US" dirty="0"/>
              <a:t>)</a:t>
            </a:r>
          </a:p>
          <a:p>
            <a:r>
              <a:rPr lang="en-US" dirty="0"/>
              <a:t>10</a:t>
            </a:r>
            <a:r>
              <a:rPr lang="en-US" b="1" dirty="0"/>
              <a:t>×</a:t>
            </a:r>
            <a:r>
              <a:rPr lang="en-US" dirty="0"/>
              <a:t>100, 100</a:t>
            </a:r>
            <a:r>
              <a:rPr lang="en-US" b="1" dirty="0"/>
              <a:t>× </a:t>
            </a:r>
            <a:r>
              <a:rPr lang="en-US" dirty="0"/>
              <a:t>5</a:t>
            </a:r>
            <a:r>
              <a:rPr lang="en-US" b="1" dirty="0"/>
              <a:t>, </a:t>
            </a:r>
            <a:r>
              <a:rPr lang="en-US" dirty="0"/>
              <a:t>5</a:t>
            </a:r>
            <a:r>
              <a:rPr lang="en-US" b="1" dirty="0"/>
              <a:t>×</a:t>
            </a:r>
            <a:r>
              <a:rPr lang="en-US" dirty="0"/>
              <a:t>50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1378" y="3265211"/>
            <a:ext cx="3419365" cy="293926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700" dirty="0"/>
              <a:t>((A </a:t>
            </a:r>
            <a:r>
              <a:rPr lang="en-US" sz="3700" baseline="-25000" dirty="0"/>
              <a:t>1</a:t>
            </a:r>
            <a:r>
              <a:rPr lang="en-US" sz="3700" dirty="0"/>
              <a:t>A</a:t>
            </a:r>
            <a:r>
              <a:rPr lang="en-US" sz="3700" baseline="-25000" dirty="0"/>
              <a:t>2</a:t>
            </a:r>
            <a:r>
              <a:rPr lang="en-US" sz="3700" dirty="0"/>
              <a:t> )A</a:t>
            </a:r>
            <a:r>
              <a:rPr lang="en-US" sz="3700" baseline="-25000" dirty="0"/>
              <a:t> 3</a:t>
            </a:r>
            <a:r>
              <a:rPr lang="en-US" sz="3700" dirty="0"/>
              <a:t> )</a:t>
            </a:r>
          </a:p>
          <a:p>
            <a:r>
              <a:rPr lang="en-US" sz="3200" dirty="0"/>
              <a:t>10*100*5=5000</a:t>
            </a:r>
          </a:p>
          <a:p>
            <a:r>
              <a:rPr lang="en-US" sz="3200" dirty="0"/>
              <a:t>	+</a:t>
            </a:r>
          </a:p>
          <a:p>
            <a:r>
              <a:rPr lang="en-US" sz="3200" dirty="0"/>
              <a:t>10*5*50=2500</a:t>
            </a:r>
          </a:p>
          <a:p>
            <a:r>
              <a:rPr lang="en-US" sz="3200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319349" y="1044394"/>
            <a:ext cx="8186738" cy="4814888"/>
          </a:xfrm>
        </p:spPr>
        <p:txBody>
          <a:bodyPr/>
          <a:lstStyle/>
          <a:p>
            <a:r>
              <a:rPr lang="en-US" dirty="0"/>
              <a:t>(A </a:t>
            </a:r>
            <a:r>
              <a:rPr lang="en-US" baseline="-25000" dirty="0"/>
              <a:t>1</a:t>
            </a:r>
            <a:r>
              <a:rPr lang="en-US" dirty="0"/>
              <a:t> ,A </a:t>
            </a:r>
            <a:r>
              <a:rPr lang="en-US" baseline="-25000" dirty="0"/>
              <a:t>2</a:t>
            </a:r>
            <a:r>
              <a:rPr lang="en-US" dirty="0"/>
              <a:t> ,A</a:t>
            </a:r>
            <a:r>
              <a:rPr lang="en-US" baseline="-25000" dirty="0"/>
              <a:t> 3</a:t>
            </a:r>
            <a:r>
              <a:rPr lang="en-US" dirty="0"/>
              <a:t>)</a:t>
            </a:r>
          </a:p>
          <a:p>
            <a:r>
              <a:rPr lang="en-US" dirty="0"/>
              <a:t>10</a:t>
            </a:r>
            <a:r>
              <a:rPr lang="en-US" b="1" dirty="0"/>
              <a:t>×</a:t>
            </a:r>
            <a:r>
              <a:rPr lang="en-US" dirty="0"/>
              <a:t>100, 100</a:t>
            </a:r>
            <a:r>
              <a:rPr lang="en-US" b="1" dirty="0"/>
              <a:t>× </a:t>
            </a:r>
            <a:r>
              <a:rPr lang="en-US" dirty="0"/>
              <a:t>5</a:t>
            </a:r>
            <a:r>
              <a:rPr lang="en-US" b="1" dirty="0"/>
              <a:t>, </a:t>
            </a:r>
            <a:r>
              <a:rPr lang="en-US" dirty="0"/>
              <a:t>5</a:t>
            </a:r>
            <a:r>
              <a:rPr lang="en-US" b="1" dirty="0"/>
              <a:t>×</a:t>
            </a:r>
            <a:r>
              <a:rPr lang="en-US" dirty="0"/>
              <a:t>50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7432" y="3265212"/>
            <a:ext cx="3419365" cy="34317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700" dirty="0"/>
              <a:t>((A </a:t>
            </a:r>
            <a:r>
              <a:rPr lang="en-US" sz="3700" baseline="-25000" dirty="0"/>
              <a:t>1</a:t>
            </a:r>
            <a:r>
              <a:rPr lang="en-US" sz="3700" dirty="0"/>
              <a:t>A</a:t>
            </a:r>
            <a:r>
              <a:rPr lang="en-US" sz="3700" baseline="-25000" dirty="0"/>
              <a:t>2</a:t>
            </a:r>
            <a:r>
              <a:rPr lang="en-US" sz="3700" dirty="0"/>
              <a:t> )A</a:t>
            </a:r>
            <a:r>
              <a:rPr lang="en-US" sz="3700" baseline="-25000" dirty="0"/>
              <a:t> 3</a:t>
            </a:r>
            <a:r>
              <a:rPr lang="en-US" sz="3700" dirty="0"/>
              <a:t> )</a:t>
            </a:r>
          </a:p>
          <a:p>
            <a:r>
              <a:rPr lang="en-US" sz="3200" dirty="0"/>
              <a:t>10*100*5=5000</a:t>
            </a:r>
          </a:p>
          <a:p>
            <a:r>
              <a:rPr lang="en-US" sz="3200" dirty="0"/>
              <a:t>	+</a:t>
            </a:r>
          </a:p>
          <a:p>
            <a:r>
              <a:rPr lang="en-US" sz="3200" dirty="0"/>
              <a:t>10*5*50=2500</a:t>
            </a:r>
          </a:p>
          <a:p>
            <a:r>
              <a:rPr lang="en-US" sz="3200" dirty="0"/>
              <a:t>Total=7500</a:t>
            </a:r>
          </a:p>
          <a:p>
            <a:r>
              <a:rPr lang="en-US" sz="3200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201783" y="966016"/>
            <a:ext cx="8186738" cy="4814888"/>
          </a:xfrm>
        </p:spPr>
        <p:txBody>
          <a:bodyPr/>
          <a:lstStyle/>
          <a:p>
            <a:r>
              <a:rPr lang="en-US" dirty="0"/>
              <a:t>(A </a:t>
            </a:r>
            <a:r>
              <a:rPr lang="en-US" baseline="-25000" dirty="0"/>
              <a:t>1</a:t>
            </a:r>
            <a:r>
              <a:rPr lang="en-US" dirty="0"/>
              <a:t> ,A </a:t>
            </a:r>
            <a:r>
              <a:rPr lang="en-US" baseline="-25000" dirty="0"/>
              <a:t>2</a:t>
            </a:r>
            <a:r>
              <a:rPr lang="en-US" dirty="0"/>
              <a:t> ,A</a:t>
            </a:r>
            <a:r>
              <a:rPr lang="en-US" baseline="-25000" dirty="0"/>
              <a:t> 3</a:t>
            </a:r>
            <a:r>
              <a:rPr lang="en-US" dirty="0"/>
              <a:t>)</a:t>
            </a:r>
          </a:p>
          <a:p>
            <a:r>
              <a:rPr lang="en-US" dirty="0"/>
              <a:t>10</a:t>
            </a:r>
            <a:r>
              <a:rPr lang="en-US" b="1" dirty="0"/>
              <a:t>×</a:t>
            </a:r>
            <a:r>
              <a:rPr lang="en-US" dirty="0"/>
              <a:t>100, 100</a:t>
            </a:r>
            <a:r>
              <a:rPr lang="en-US" b="1" dirty="0"/>
              <a:t>× </a:t>
            </a:r>
            <a:r>
              <a:rPr lang="en-US" dirty="0"/>
              <a:t>5</a:t>
            </a:r>
            <a:r>
              <a:rPr lang="en-US" b="1" dirty="0"/>
              <a:t>, </a:t>
            </a:r>
            <a:r>
              <a:rPr lang="en-US" dirty="0"/>
              <a:t>5</a:t>
            </a:r>
            <a:r>
              <a:rPr lang="en-US" b="1" dirty="0"/>
              <a:t>×</a:t>
            </a:r>
            <a:r>
              <a:rPr lang="en-US" dirty="0"/>
              <a:t>50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7432" y="3265212"/>
            <a:ext cx="3419365" cy="34317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700" dirty="0"/>
              <a:t>((A </a:t>
            </a:r>
            <a:r>
              <a:rPr lang="en-US" sz="3700" baseline="-25000" dirty="0"/>
              <a:t>1</a:t>
            </a:r>
            <a:r>
              <a:rPr lang="en-US" sz="3700" dirty="0"/>
              <a:t>A</a:t>
            </a:r>
            <a:r>
              <a:rPr lang="en-US" sz="3700" baseline="-25000" dirty="0"/>
              <a:t>2</a:t>
            </a:r>
            <a:r>
              <a:rPr lang="en-US" sz="3700" dirty="0"/>
              <a:t> )A</a:t>
            </a:r>
            <a:r>
              <a:rPr lang="en-US" sz="3700" baseline="-25000" dirty="0"/>
              <a:t> 3</a:t>
            </a:r>
            <a:r>
              <a:rPr lang="en-US" sz="3700" dirty="0"/>
              <a:t> )</a:t>
            </a:r>
          </a:p>
          <a:p>
            <a:r>
              <a:rPr lang="en-US" sz="3200" dirty="0"/>
              <a:t>10*100*5=5000</a:t>
            </a:r>
          </a:p>
          <a:p>
            <a:r>
              <a:rPr lang="en-US" sz="3200" dirty="0"/>
              <a:t>	+</a:t>
            </a:r>
          </a:p>
          <a:p>
            <a:r>
              <a:rPr lang="en-US" sz="3200" dirty="0"/>
              <a:t>10*5*50=2500</a:t>
            </a:r>
          </a:p>
          <a:p>
            <a:r>
              <a:rPr lang="en-US" sz="3200" dirty="0"/>
              <a:t>Total=7500</a:t>
            </a:r>
          </a:p>
          <a:p>
            <a:r>
              <a:rPr lang="en-US" sz="3200" dirty="0"/>
              <a:t>	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1779" y="3321270"/>
            <a:ext cx="3139091" cy="98488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700" dirty="0"/>
              <a:t>(A </a:t>
            </a:r>
            <a:r>
              <a:rPr lang="en-US" sz="3700" baseline="-25000" dirty="0"/>
              <a:t>1</a:t>
            </a:r>
            <a:r>
              <a:rPr lang="en-US" sz="3700" dirty="0"/>
              <a:t> (A</a:t>
            </a:r>
            <a:r>
              <a:rPr lang="en-US" sz="3700" baseline="-25000" dirty="0"/>
              <a:t>2</a:t>
            </a:r>
            <a:r>
              <a:rPr lang="en-US" sz="3700" dirty="0"/>
              <a:t> A</a:t>
            </a:r>
            <a:r>
              <a:rPr lang="en-US" sz="3700" baseline="-25000" dirty="0"/>
              <a:t> 3</a:t>
            </a:r>
            <a:r>
              <a:rPr lang="en-US" sz="3700" dirty="0"/>
              <a:t> ))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7250"/>
          </a:xfrm>
        </p:spPr>
        <p:txBody>
          <a:bodyPr/>
          <a:lstStyle/>
          <a:p>
            <a:r>
              <a:rPr lang="en-US" dirty="0"/>
              <a:t>Instructed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4500"/>
            <a:ext cx="9601200" cy="3581400"/>
          </a:xfrm>
        </p:spPr>
        <p:txBody>
          <a:bodyPr/>
          <a:lstStyle/>
          <a:p>
            <a:pPr marL="2743200" indent="0">
              <a:buNone/>
            </a:pPr>
            <a:r>
              <a:rPr lang="en-US" sz="3600" b="1" dirty="0"/>
              <a:t>Md. </a:t>
            </a:r>
            <a:r>
              <a:rPr lang="en-US" sz="3600" b="1" dirty="0" err="1"/>
              <a:t>Shamsujjoha</a:t>
            </a:r>
            <a:endParaRPr lang="en-US" sz="3600" b="1" dirty="0"/>
          </a:p>
          <a:p>
            <a:pPr marL="2743200" indent="0">
              <a:buNone/>
            </a:pPr>
            <a:r>
              <a:rPr lang="en-US" sz="2400" dirty="0"/>
              <a:t>Senior Lecturer</a:t>
            </a:r>
          </a:p>
          <a:p>
            <a:pPr marL="2743200" indent="0">
              <a:buNone/>
            </a:pPr>
            <a:r>
              <a:rPr lang="en-US" sz="2400" dirty="0"/>
              <a:t>Department of Computer Science &amp; Engineering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2400" dirty="0"/>
              <a:t>East West University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045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914400" y="1279525"/>
            <a:ext cx="4468813" cy="4814888"/>
          </a:xfrm>
        </p:spPr>
        <p:txBody>
          <a:bodyPr/>
          <a:lstStyle/>
          <a:p>
            <a:r>
              <a:rPr lang="en-US" dirty="0"/>
              <a:t>(A </a:t>
            </a:r>
            <a:r>
              <a:rPr lang="en-US" baseline="-25000" dirty="0"/>
              <a:t>1</a:t>
            </a:r>
            <a:r>
              <a:rPr lang="en-US" dirty="0"/>
              <a:t> ,A </a:t>
            </a:r>
            <a:r>
              <a:rPr lang="en-US" baseline="-25000" dirty="0"/>
              <a:t>2</a:t>
            </a:r>
            <a:r>
              <a:rPr lang="en-US" dirty="0"/>
              <a:t> ,A</a:t>
            </a:r>
            <a:r>
              <a:rPr lang="en-US" baseline="-25000" dirty="0"/>
              <a:t> 3</a:t>
            </a:r>
            <a:r>
              <a:rPr lang="en-US" dirty="0"/>
              <a:t>)</a:t>
            </a:r>
          </a:p>
          <a:p>
            <a:r>
              <a:rPr lang="en-US" dirty="0"/>
              <a:t>10</a:t>
            </a:r>
            <a:r>
              <a:rPr lang="en-US" b="1" dirty="0"/>
              <a:t>×</a:t>
            </a:r>
            <a:r>
              <a:rPr lang="en-US" dirty="0"/>
              <a:t>100, 100</a:t>
            </a:r>
            <a:r>
              <a:rPr lang="en-US" b="1" dirty="0"/>
              <a:t>× </a:t>
            </a:r>
            <a:r>
              <a:rPr lang="en-US" dirty="0"/>
              <a:t>5</a:t>
            </a:r>
            <a:r>
              <a:rPr lang="en-US" b="1" dirty="0"/>
              <a:t>, </a:t>
            </a:r>
            <a:r>
              <a:rPr lang="en-US" dirty="0"/>
              <a:t>5</a:t>
            </a:r>
            <a:r>
              <a:rPr lang="en-US" b="1" dirty="0"/>
              <a:t>×</a:t>
            </a:r>
            <a:r>
              <a:rPr lang="en-US" dirty="0"/>
              <a:t>50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7432" y="3265212"/>
            <a:ext cx="3419365" cy="34317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700" dirty="0"/>
              <a:t>((A </a:t>
            </a:r>
            <a:r>
              <a:rPr lang="en-US" sz="3700" baseline="-25000" dirty="0"/>
              <a:t>1</a:t>
            </a:r>
            <a:r>
              <a:rPr lang="en-US" sz="3700" dirty="0"/>
              <a:t>A</a:t>
            </a:r>
            <a:r>
              <a:rPr lang="en-US" sz="3700" baseline="-25000" dirty="0"/>
              <a:t>2</a:t>
            </a:r>
            <a:r>
              <a:rPr lang="en-US" sz="3700" dirty="0"/>
              <a:t> )A</a:t>
            </a:r>
            <a:r>
              <a:rPr lang="en-US" sz="3700" baseline="-25000" dirty="0"/>
              <a:t> 3</a:t>
            </a:r>
            <a:r>
              <a:rPr lang="en-US" sz="3700" dirty="0"/>
              <a:t> )</a:t>
            </a:r>
          </a:p>
          <a:p>
            <a:r>
              <a:rPr lang="en-US" sz="3200" dirty="0"/>
              <a:t>10*100*5=5000</a:t>
            </a:r>
          </a:p>
          <a:p>
            <a:r>
              <a:rPr lang="en-US" sz="3200" dirty="0"/>
              <a:t>	+</a:t>
            </a:r>
          </a:p>
          <a:p>
            <a:r>
              <a:rPr lang="en-US" sz="3200" dirty="0"/>
              <a:t>10*5*50=2500</a:t>
            </a:r>
          </a:p>
          <a:p>
            <a:r>
              <a:rPr lang="en-US" sz="3200" dirty="0"/>
              <a:t>Total=7500</a:t>
            </a:r>
          </a:p>
          <a:p>
            <a:r>
              <a:rPr lang="en-US" sz="3200" dirty="0"/>
              <a:t>	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31641" y="3167117"/>
            <a:ext cx="3657600" cy="457047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700" dirty="0"/>
              <a:t>(A </a:t>
            </a:r>
            <a:r>
              <a:rPr lang="en-US" sz="3700" baseline="-25000" dirty="0"/>
              <a:t>1</a:t>
            </a:r>
            <a:r>
              <a:rPr lang="en-US" sz="3700" dirty="0"/>
              <a:t> (A</a:t>
            </a:r>
            <a:r>
              <a:rPr lang="en-US" sz="3700" baseline="-25000" dirty="0"/>
              <a:t>2</a:t>
            </a:r>
            <a:r>
              <a:rPr lang="en-US" sz="3700" dirty="0"/>
              <a:t> A</a:t>
            </a:r>
            <a:r>
              <a:rPr lang="en-US" sz="3700" baseline="-25000" dirty="0"/>
              <a:t> 3</a:t>
            </a:r>
            <a:r>
              <a:rPr lang="en-US" sz="3700" dirty="0"/>
              <a:t> ))</a:t>
            </a:r>
          </a:p>
          <a:p>
            <a:r>
              <a:rPr lang="en-US" sz="3200" dirty="0"/>
              <a:t>100*5*50=25000</a:t>
            </a:r>
          </a:p>
          <a:p>
            <a:r>
              <a:rPr lang="en-US" sz="3200" dirty="0"/>
              <a:t>	+</a:t>
            </a:r>
          </a:p>
          <a:p>
            <a:r>
              <a:rPr lang="en-US" sz="3200" dirty="0"/>
              <a:t>10*100*50=50000</a:t>
            </a:r>
          </a:p>
          <a:p>
            <a:r>
              <a:rPr lang="en-US" sz="3200" dirty="0"/>
              <a:t>Total=75000</a:t>
            </a:r>
          </a:p>
          <a:p>
            <a:r>
              <a:rPr lang="en-US" sz="3700" dirty="0"/>
              <a:t>	</a:t>
            </a:r>
          </a:p>
          <a:p>
            <a:endParaRPr lang="en-US" sz="37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6953" y="1653630"/>
            <a:ext cx="3895832" cy="34317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700" dirty="0"/>
              <a:t>((A </a:t>
            </a:r>
            <a:r>
              <a:rPr lang="en-US" sz="3700" baseline="-25000" dirty="0"/>
              <a:t>1</a:t>
            </a:r>
            <a:r>
              <a:rPr lang="en-US" sz="3700" dirty="0"/>
              <a:t>A</a:t>
            </a:r>
            <a:r>
              <a:rPr lang="en-US" sz="3700" baseline="-25000" dirty="0"/>
              <a:t>2</a:t>
            </a:r>
            <a:r>
              <a:rPr lang="en-US" sz="3700" dirty="0"/>
              <a:t> )A</a:t>
            </a:r>
            <a:r>
              <a:rPr lang="en-US" sz="3700" baseline="-25000" dirty="0"/>
              <a:t> 3</a:t>
            </a:r>
            <a:r>
              <a:rPr lang="en-US" sz="3700" dirty="0"/>
              <a:t> )</a:t>
            </a:r>
          </a:p>
          <a:p>
            <a:r>
              <a:rPr lang="en-US" sz="3200" dirty="0"/>
              <a:t>10*100*5=5000</a:t>
            </a:r>
          </a:p>
          <a:p>
            <a:r>
              <a:rPr lang="en-US" sz="3200" dirty="0"/>
              <a:t>	+</a:t>
            </a:r>
          </a:p>
          <a:p>
            <a:r>
              <a:rPr lang="en-US" sz="3200" dirty="0"/>
              <a:t>10*5*50=2500</a:t>
            </a:r>
          </a:p>
          <a:p>
            <a:r>
              <a:rPr lang="en-US" sz="3200" dirty="0"/>
              <a:t>Total=7500</a:t>
            </a:r>
          </a:p>
          <a:p>
            <a:r>
              <a:rPr lang="en-US" sz="3200" dirty="0"/>
              <a:t>	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79393" y="1653627"/>
            <a:ext cx="3657600" cy="457047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700" dirty="0"/>
              <a:t>(A </a:t>
            </a:r>
            <a:r>
              <a:rPr lang="en-US" sz="3700" baseline="-25000" dirty="0"/>
              <a:t>1</a:t>
            </a:r>
            <a:r>
              <a:rPr lang="en-US" sz="3700" dirty="0"/>
              <a:t> (A</a:t>
            </a:r>
            <a:r>
              <a:rPr lang="en-US" sz="3700" baseline="-25000" dirty="0"/>
              <a:t>2</a:t>
            </a:r>
            <a:r>
              <a:rPr lang="en-US" sz="3700" dirty="0"/>
              <a:t> A</a:t>
            </a:r>
            <a:r>
              <a:rPr lang="en-US" sz="3700" baseline="-25000" dirty="0"/>
              <a:t> 3</a:t>
            </a:r>
            <a:r>
              <a:rPr lang="en-US" sz="3700" dirty="0"/>
              <a:t> ))</a:t>
            </a:r>
          </a:p>
          <a:p>
            <a:r>
              <a:rPr lang="en-US" sz="3200" dirty="0"/>
              <a:t>100*5*50=25000</a:t>
            </a:r>
          </a:p>
          <a:p>
            <a:r>
              <a:rPr lang="en-US" sz="3200" dirty="0"/>
              <a:t>	+</a:t>
            </a:r>
          </a:p>
          <a:p>
            <a:r>
              <a:rPr lang="en-US" sz="3200" dirty="0"/>
              <a:t>10*100*50=50000</a:t>
            </a:r>
          </a:p>
          <a:p>
            <a:r>
              <a:rPr lang="en-US" sz="3200" dirty="0"/>
              <a:t>Total=75000</a:t>
            </a:r>
          </a:p>
          <a:p>
            <a:r>
              <a:rPr lang="en-US" sz="3700" dirty="0"/>
              <a:t>	</a:t>
            </a:r>
          </a:p>
          <a:p>
            <a:endParaRPr lang="en-US" sz="3700" dirty="0"/>
          </a:p>
          <a:p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1723697" y="4512442"/>
            <a:ext cx="924911" cy="7567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0897" y="5381297"/>
            <a:ext cx="3699641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10 times faster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326164"/>
            <a:ext cx="8186738" cy="1143000"/>
          </a:xfrm>
        </p:spPr>
        <p:txBody>
          <a:bodyPr/>
          <a:lstStyle/>
          <a:p>
            <a:r>
              <a:rPr lang="en-US" sz="4300" b="1" dirty="0"/>
              <a:t>Our Goal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319349" y="1697536"/>
            <a:ext cx="8186738" cy="4814888"/>
          </a:xfrm>
        </p:spPr>
        <p:txBody>
          <a:bodyPr/>
          <a:lstStyle/>
          <a:p>
            <a:r>
              <a:rPr lang="en-US" dirty="0"/>
              <a:t>Find the low cost order for multiplying matrices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82"/>
          <p:cNvSpPr txBox="1">
            <a:spLocks noGrp="1"/>
          </p:cNvSpPr>
          <p:nvPr>
            <p:ph type="title" idx="4294967295"/>
          </p:nvPr>
        </p:nvSpPr>
        <p:spPr>
          <a:xfrm>
            <a:off x="872399" y="717823"/>
            <a:ext cx="12207875" cy="1143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sz="2700" dirty="0"/>
              <a:t>Matrix Chain Multiplication</a:t>
            </a:r>
            <a:endParaRPr sz="2700" dirty="0"/>
          </a:p>
        </p:txBody>
      </p:sp>
      <p:sp>
        <p:nvSpPr>
          <p:cNvPr id="13" name="Shape 83"/>
          <p:cNvSpPr txBox="1">
            <a:spLocks noGrp="1"/>
          </p:cNvSpPr>
          <p:nvPr>
            <p:ph type="body" idx="4294967295"/>
          </p:nvPr>
        </p:nvSpPr>
        <p:spPr>
          <a:xfrm>
            <a:off x="1397726" y="1917655"/>
            <a:ext cx="9029700" cy="3336925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lvl="0"/>
            <a:r>
              <a:rPr lang="en-US" sz="3700" b="1" dirty="0"/>
              <a:t>Input: </a:t>
            </a:r>
            <a:r>
              <a:rPr lang="en-US" sz="3700" dirty="0"/>
              <a:t>a chain of matrices to be multiplied</a:t>
            </a:r>
          </a:p>
          <a:p>
            <a:pPr lvl="0"/>
            <a:r>
              <a:rPr lang="en-US" sz="3700" b="1" dirty="0"/>
              <a:t>Output: </a:t>
            </a:r>
            <a:r>
              <a:rPr lang="en-US" sz="3700" dirty="0"/>
              <a:t>a parenthesizing of the chain</a:t>
            </a:r>
          </a:p>
          <a:p>
            <a:pPr lvl="0"/>
            <a:r>
              <a:rPr lang="en-US" sz="3700" b="1" dirty="0"/>
              <a:t>Objective: </a:t>
            </a:r>
            <a:r>
              <a:rPr lang="en-US" sz="3700" dirty="0"/>
              <a:t>minimize number of steps needed for the multiplication.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10883283" y="5559392"/>
            <a:ext cx="1017247" cy="995345"/>
            <a:chOff x="125367" y="4279546"/>
            <a:chExt cx="762935" cy="746509"/>
          </a:xfrm>
        </p:grpSpPr>
        <p:sp>
          <p:nvSpPr>
            <p:cNvPr id="17" name="Shape 72"/>
            <p:cNvSpPr/>
            <p:nvPr/>
          </p:nvSpPr>
          <p:spPr>
            <a:xfrm>
              <a:off x="125367" y="4279546"/>
              <a:ext cx="729467" cy="746509"/>
            </a:xfrm>
            <a:custGeom>
              <a:avLst/>
              <a:gdLst/>
              <a:ahLst/>
              <a:cxnLst/>
              <a:rect l="0" t="0" r="0" b="0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59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9527" y="4329634"/>
              <a:ext cx="618775" cy="623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CA" sz="4800" dirty="0">
                  <a:solidFill>
                    <a:schemeClr val="bg1"/>
                  </a:solidFill>
                  <a:latin typeface="Walter Turncoat" panose="020B0604020202020204" charset="0"/>
                  <a:ea typeface="Walter Turncoat" panose="020B0604020202020204" charset="0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91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2777" y="365352"/>
            <a:ext cx="8186738" cy="1143000"/>
          </a:xfrm>
        </p:spPr>
        <p:txBody>
          <a:bodyPr/>
          <a:lstStyle/>
          <a:p>
            <a:r>
              <a:rPr lang="en-US" sz="4300" b="1" dirty="0"/>
              <a:t>Brute-force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384663" y="1710599"/>
            <a:ext cx="8186738" cy="4814888"/>
          </a:xfrm>
        </p:spPr>
        <p:txBody>
          <a:bodyPr/>
          <a:lstStyle/>
          <a:p>
            <a:r>
              <a:rPr lang="en-US" dirty="0"/>
              <a:t>A fully parenthesized matrix product is the product of the two fully parenthesized matrix </a:t>
            </a:r>
            <a:r>
              <a:rPr lang="en-US" dirty="0" err="1"/>
              <a:t>subproducts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326164"/>
            <a:ext cx="8186738" cy="1143000"/>
          </a:xfrm>
        </p:spPr>
        <p:txBody>
          <a:bodyPr/>
          <a:lstStyle/>
          <a:p>
            <a:r>
              <a:rPr lang="en-US" sz="4300" b="1" dirty="0"/>
              <a:t>Brute-force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332411" y="1632222"/>
            <a:ext cx="8186738" cy="4814888"/>
          </a:xfrm>
        </p:spPr>
        <p:txBody>
          <a:bodyPr/>
          <a:lstStyle/>
          <a:p>
            <a:r>
              <a:rPr lang="en-US" dirty="0"/>
              <a:t>Split between the </a:t>
            </a:r>
            <a:r>
              <a:rPr lang="en-US" dirty="0" err="1"/>
              <a:t>subproducts</a:t>
            </a:r>
            <a:r>
              <a:rPr lang="en-US" dirty="0"/>
              <a:t> between </a:t>
            </a:r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and (k+1)</a:t>
            </a:r>
            <a:r>
              <a:rPr lang="en-US" dirty="0" err="1"/>
              <a:t>st</a:t>
            </a:r>
            <a:r>
              <a:rPr lang="en-US" dirty="0"/>
              <a:t> matrices for any k=1, 2,….,n-1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53589" y="286975"/>
            <a:ext cx="8186738" cy="1143000"/>
          </a:xfrm>
        </p:spPr>
        <p:txBody>
          <a:bodyPr/>
          <a:lstStyle/>
          <a:p>
            <a:r>
              <a:rPr lang="en-US" sz="4300" b="1" dirty="0"/>
              <a:t>Brute-force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227908" y="1593034"/>
            <a:ext cx="8186738" cy="4814888"/>
          </a:xfrm>
        </p:spPr>
        <p:txBody>
          <a:bodyPr/>
          <a:lstStyle/>
          <a:p>
            <a:r>
              <a:rPr lang="en-US" dirty="0"/>
              <a:t>Split between the </a:t>
            </a:r>
            <a:r>
              <a:rPr lang="en-US" dirty="0" err="1"/>
              <a:t>subproducts</a:t>
            </a:r>
            <a:r>
              <a:rPr lang="en-US" dirty="0"/>
              <a:t> between </a:t>
            </a:r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and (k+1)</a:t>
            </a:r>
            <a:r>
              <a:rPr lang="en-US" dirty="0" err="1"/>
              <a:t>st</a:t>
            </a:r>
            <a:r>
              <a:rPr lang="en-US" dirty="0"/>
              <a:t> matrices for any k=1, 2,….,n-1</a:t>
            </a:r>
          </a:p>
          <a:p>
            <a:endParaRPr lang="en-US" dirty="0"/>
          </a:p>
        </p:txBody>
      </p:sp>
      <p:pic>
        <p:nvPicPr>
          <p:cNvPr id="4" name="Picture 3" descr="b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096" y="3515175"/>
            <a:ext cx="5423657" cy="13971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88274" y="313100"/>
            <a:ext cx="8186738" cy="1143000"/>
          </a:xfrm>
        </p:spPr>
        <p:txBody>
          <a:bodyPr/>
          <a:lstStyle/>
          <a:p>
            <a:r>
              <a:rPr lang="en-US" sz="4300" b="1" dirty="0"/>
              <a:t>Brute-force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162594" y="1488531"/>
            <a:ext cx="8186738" cy="4814888"/>
          </a:xfrm>
        </p:spPr>
        <p:txBody>
          <a:bodyPr/>
          <a:lstStyle/>
          <a:p>
            <a:r>
              <a:rPr lang="en-US" dirty="0"/>
              <a:t>Split between the </a:t>
            </a:r>
            <a:r>
              <a:rPr lang="en-US" dirty="0" err="1"/>
              <a:t>subproducts</a:t>
            </a:r>
            <a:r>
              <a:rPr lang="en-US" dirty="0"/>
              <a:t> between </a:t>
            </a:r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and (k+1)</a:t>
            </a:r>
            <a:r>
              <a:rPr lang="en-US" dirty="0" err="1"/>
              <a:t>st</a:t>
            </a:r>
            <a:r>
              <a:rPr lang="en-US" dirty="0"/>
              <a:t> matrices for any k=1, 2,….,n-1</a:t>
            </a:r>
          </a:p>
          <a:p>
            <a:endParaRPr lang="en-US" dirty="0"/>
          </a:p>
        </p:txBody>
      </p:sp>
      <p:pic>
        <p:nvPicPr>
          <p:cNvPr id="4" name="Picture 3" descr="b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096" y="3515175"/>
            <a:ext cx="5423657" cy="1397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5463" y="5044965"/>
            <a:ext cx="7693572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* But poor strategy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84217" y="286975"/>
            <a:ext cx="8186738" cy="1143000"/>
          </a:xfrm>
        </p:spPr>
        <p:txBody>
          <a:bodyPr/>
          <a:lstStyle/>
          <a:p>
            <a:r>
              <a:rPr lang="en-US" sz="3200" b="1" dirty="0"/>
              <a:t>Applying dynamic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280160" y="1423217"/>
            <a:ext cx="8186738" cy="4814888"/>
          </a:xfrm>
        </p:spPr>
        <p:txBody>
          <a:bodyPr/>
          <a:lstStyle/>
          <a:p>
            <a:pPr marL="702716" indent="-609585">
              <a:buFont typeface="+mj-lt"/>
              <a:buAutoNum type="arabicPeriod"/>
            </a:pPr>
            <a:r>
              <a:rPr lang="en-US" dirty="0" err="1"/>
              <a:t>Charecterize</a:t>
            </a:r>
            <a:r>
              <a:rPr lang="en-US" dirty="0"/>
              <a:t> the structure of an optimal solution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79715" y="352289"/>
            <a:ext cx="8186738" cy="1143000"/>
          </a:xfrm>
        </p:spPr>
        <p:txBody>
          <a:bodyPr/>
          <a:lstStyle/>
          <a:p>
            <a:r>
              <a:rPr lang="en-US" sz="3200" b="1" dirty="0"/>
              <a:t>Applying dynamic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227908" y="1553845"/>
            <a:ext cx="8186738" cy="4814888"/>
          </a:xfrm>
        </p:spPr>
        <p:txBody>
          <a:bodyPr/>
          <a:lstStyle/>
          <a:p>
            <a:pPr marL="702716" indent="-609585">
              <a:buFont typeface="+mj-lt"/>
              <a:buAutoNum type="arabicPeriod"/>
            </a:pPr>
            <a:r>
              <a:rPr lang="en-US" dirty="0"/>
              <a:t>Characterize the structure of an optimal solution</a:t>
            </a:r>
          </a:p>
          <a:p>
            <a:pPr marL="702716" indent="-609585">
              <a:buFont typeface="+mj-lt"/>
              <a:buAutoNum type="arabicPeriod"/>
            </a:pPr>
            <a:r>
              <a:rPr lang="en-US" dirty="0"/>
              <a:t>Recursively define the value of an optimal solution</a:t>
            </a:r>
          </a:p>
          <a:p>
            <a:pPr marL="702716" indent="-609585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7250"/>
          </a:xfrm>
        </p:spPr>
        <p:txBody>
          <a:bodyPr/>
          <a:lstStyle/>
          <a:p>
            <a:r>
              <a:rPr lang="en-US" dirty="0"/>
              <a:t>Prepared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45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Abdullah Al Rifat		         [2016-2-60-030]</a:t>
            </a:r>
          </a:p>
          <a:p>
            <a:pPr marL="0" indent="0">
              <a:buNone/>
            </a:pPr>
            <a:r>
              <a:rPr lang="en-US" sz="3200" dirty="0" err="1"/>
              <a:t>Tasnova</a:t>
            </a:r>
            <a:r>
              <a:rPr lang="en-US" sz="3200" dirty="0"/>
              <a:t> </a:t>
            </a:r>
            <a:r>
              <a:rPr lang="en-US" sz="3200" dirty="0" err="1"/>
              <a:t>Bintee</a:t>
            </a:r>
            <a:r>
              <a:rPr lang="en-US" sz="3200" dirty="0"/>
              <a:t> Taher                  [2016-2-60-023]</a:t>
            </a:r>
          </a:p>
          <a:p>
            <a:pPr marL="0" indent="0">
              <a:buNone/>
            </a:pPr>
            <a:r>
              <a:rPr lang="en-US" sz="3200" dirty="0"/>
              <a:t>Md. Mahmudul </a:t>
            </a:r>
            <a:r>
              <a:rPr lang="en-US" sz="3200" dirty="0" err="1"/>
              <a:t>Haq</a:t>
            </a:r>
            <a:r>
              <a:rPr lang="en-US" sz="3200" dirty="0"/>
              <a:t> 	                  [2016-2-60-031]</a:t>
            </a:r>
          </a:p>
          <a:p>
            <a:pPr marL="0" indent="0">
              <a:buNone/>
            </a:pPr>
            <a:r>
              <a:rPr lang="en-US" sz="3200" dirty="0" err="1"/>
              <a:t>Reaz</a:t>
            </a:r>
            <a:r>
              <a:rPr lang="en-US" sz="3200" dirty="0"/>
              <a:t> Ahmed 			         [2016-1-63-029]</a:t>
            </a:r>
          </a:p>
        </p:txBody>
      </p:sp>
    </p:spTree>
    <p:extLst>
      <p:ext uri="{BB962C8B-B14F-4D97-AF65-F5344CB8AC3E}">
        <p14:creationId xmlns:p14="http://schemas.microsoft.com/office/powerpoint/2010/main" val="366751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31966" y="391478"/>
            <a:ext cx="8186738" cy="1143000"/>
          </a:xfrm>
        </p:spPr>
        <p:txBody>
          <a:bodyPr/>
          <a:lstStyle/>
          <a:p>
            <a:r>
              <a:rPr lang="en-US" sz="3200" b="1" dirty="0"/>
              <a:t>Applying dynamic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319349" y="1384028"/>
            <a:ext cx="8186738" cy="4814888"/>
          </a:xfrm>
        </p:spPr>
        <p:txBody>
          <a:bodyPr/>
          <a:lstStyle/>
          <a:p>
            <a:pPr marL="702716" indent="-609585">
              <a:buFont typeface="+mj-lt"/>
              <a:buAutoNum type="arabicPeriod"/>
            </a:pPr>
            <a:r>
              <a:rPr lang="en-US" dirty="0" err="1"/>
              <a:t>Charecterize</a:t>
            </a:r>
            <a:r>
              <a:rPr lang="en-US" dirty="0"/>
              <a:t> the structure of an optimal solution</a:t>
            </a:r>
          </a:p>
          <a:p>
            <a:pPr marL="702716" indent="-609585">
              <a:buFont typeface="+mj-lt"/>
              <a:buAutoNum type="arabicPeriod"/>
            </a:pPr>
            <a:r>
              <a:rPr lang="en-US" dirty="0"/>
              <a:t>Recursively define the value of an optimal </a:t>
            </a:r>
            <a:r>
              <a:rPr lang="en-US" dirty="0" err="1"/>
              <a:t>solutuin</a:t>
            </a:r>
            <a:endParaRPr lang="en-US" dirty="0"/>
          </a:p>
          <a:p>
            <a:pPr marL="702716" indent="-609585">
              <a:buFont typeface="+mj-lt"/>
              <a:buAutoNum type="arabicPeriod"/>
            </a:pPr>
            <a:r>
              <a:rPr lang="en-US" dirty="0"/>
              <a:t>Compute the value of an optima solution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8903" y="339226"/>
            <a:ext cx="8186738" cy="1143000"/>
          </a:xfrm>
        </p:spPr>
        <p:txBody>
          <a:bodyPr/>
          <a:lstStyle/>
          <a:p>
            <a:r>
              <a:rPr lang="en-US" sz="3200" b="1" dirty="0"/>
              <a:t>Applying dynamic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227908" y="1370965"/>
            <a:ext cx="8186738" cy="4814888"/>
          </a:xfrm>
        </p:spPr>
        <p:txBody>
          <a:bodyPr/>
          <a:lstStyle/>
          <a:p>
            <a:pPr marL="702716" indent="-609585">
              <a:buFont typeface="+mj-lt"/>
              <a:buAutoNum type="arabicPeriod"/>
            </a:pPr>
            <a:r>
              <a:rPr lang="en-US" dirty="0" err="1"/>
              <a:t>Charecterize</a:t>
            </a:r>
            <a:r>
              <a:rPr lang="en-US" dirty="0"/>
              <a:t> the structure of an optimal solution</a:t>
            </a:r>
          </a:p>
          <a:p>
            <a:pPr marL="702716" indent="-609585">
              <a:buFont typeface="+mj-lt"/>
              <a:buAutoNum type="arabicPeriod"/>
            </a:pPr>
            <a:r>
              <a:rPr lang="en-US" dirty="0"/>
              <a:t>Recursively define the value of an optimal </a:t>
            </a:r>
            <a:r>
              <a:rPr lang="en-US" dirty="0" err="1"/>
              <a:t>solutuin</a:t>
            </a:r>
            <a:endParaRPr lang="en-US" dirty="0"/>
          </a:p>
          <a:p>
            <a:pPr marL="702716" indent="-609585">
              <a:buFont typeface="+mj-lt"/>
              <a:buAutoNum type="arabicPeriod"/>
            </a:pPr>
            <a:r>
              <a:rPr lang="en-US" dirty="0"/>
              <a:t>Compute the value of an optima solution</a:t>
            </a:r>
          </a:p>
          <a:p>
            <a:pPr marL="702716" indent="-609585">
              <a:buFont typeface="+mj-lt"/>
              <a:buAutoNum type="arabicPeriod"/>
            </a:pPr>
            <a:r>
              <a:rPr lang="en-US" dirty="0"/>
              <a:t>Construct an optimal solution from computed information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82"/>
          <p:cNvSpPr txBox="1">
            <a:spLocks noGrp="1"/>
          </p:cNvSpPr>
          <p:nvPr>
            <p:ph type="title" idx="4294967295"/>
          </p:nvPr>
        </p:nvSpPr>
        <p:spPr>
          <a:xfrm>
            <a:off x="759188" y="406446"/>
            <a:ext cx="11432812" cy="1143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sz="3200" dirty="0"/>
              <a:t>A Dynamic Algorithm</a:t>
            </a:r>
            <a:endParaRPr sz="3200" dirty="0"/>
          </a:p>
        </p:txBody>
      </p:sp>
      <p:sp>
        <p:nvSpPr>
          <p:cNvPr id="12" name="Shape 83"/>
          <p:cNvSpPr txBox="1">
            <a:spLocks noGrp="1"/>
          </p:cNvSpPr>
          <p:nvPr>
            <p:ph type="body" idx="4294967295"/>
          </p:nvPr>
        </p:nvSpPr>
        <p:spPr>
          <a:xfrm>
            <a:off x="1219200" y="1287463"/>
            <a:ext cx="10972800" cy="5570537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135463" indent="0">
              <a:buNone/>
            </a:pPr>
            <a:r>
              <a:rPr lang="en-CA" sz="2100" dirty="0"/>
              <a:t>Mem-Matrix-Chain(array p, </a:t>
            </a:r>
            <a:r>
              <a:rPr lang="en-CA" sz="2100" dirty="0" err="1"/>
              <a:t>int</a:t>
            </a:r>
            <a:r>
              <a:rPr lang="en-CA" sz="2100" dirty="0"/>
              <a:t> </a:t>
            </a:r>
            <a:r>
              <a:rPr lang="en-CA" sz="2100" dirty="0" err="1"/>
              <a:t>i</a:t>
            </a:r>
            <a:r>
              <a:rPr lang="en-CA" sz="2100" dirty="0"/>
              <a:t>, </a:t>
            </a:r>
            <a:r>
              <a:rPr lang="en-CA" sz="2100" dirty="0" err="1"/>
              <a:t>int</a:t>
            </a:r>
            <a:r>
              <a:rPr lang="en-CA" sz="2100" dirty="0"/>
              <a:t> j) {</a:t>
            </a:r>
            <a:br>
              <a:rPr lang="en-CA" sz="2100" dirty="0"/>
            </a:br>
            <a:r>
              <a:rPr lang="en-CA" sz="2100" dirty="0"/>
              <a:t>         </a:t>
            </a:r>
            <a:r>
              <a:rPr lang="en-CA" sz="2100" b="1" dirty="0"/>
              <a:t>if</a:t>
            </a:r>
            <a:r>
              <a:rPr lang="en-CA" sz="2100" dirty="0"/>
              <a:t> (m[</a:t>
            </a:r>
            <a:r>
              <a:rPr lang="en-CA" sz="2100" dirty="0" err="1"/>
              <a:t>i</a:t>
            </a:r>
            <a:r>
              <a:rPr lang="en-CA" sz="2100" dirty="0"/>
              <a:t>, j] != UNDEFINED) </a:t>
            </a:r>
            <a:r>
              <a:rPr lang="en-CA" sz="2100" b="1" dirty="0"/>
              <a:t>then </a:t>
            </a:r>
            <a:br>
              <a:rPr lang="en-CA" sz="2100" dirty="0"/>
            </a:br>
            <a:r>
              <a:rPr lang="en-CA" sz="2100" dirty="0"/>
              <a:t>                   </a:t>
            </a:r>
            <a:r>
              <a:rPr lang="en-CA" sz="2100" b="1" dirty="0"/>
              <a:t>return</a:t>
            </a:r>
            <a:r>
              <a:rPr lang="en-CA" sz="2100" dirty="0"/>
              <a:t> m[</a:t>
            </a:r>
            <a:r>
              <a:rPr lang="en-CA" sz="2100" dirty="0" err="1"/>
              <a:t>i</a:t>
            </a:r>
            <a:r>
              <a:rPr lang="en-CA" sz="2100" dirty="0"/>
              <a:t>, j];                            		// already defined</a:t>
            </a:r>
            <a:br>
              <a:rPr lang="en-CA" sz="2100" dirty="0"/>
            </a:br>
            <a:r>
              <a:rPr lang="en-CA" sz="2100" dirty="0"/>
              <a:t>         </a:t>
            </a:r>
            <a:r>
              <a:rPr lang="en-CA" sz="2100" b="1" dirty="0"/>
              <a:t>else if</a:t>
            </a:r>
            <a:r>
              <a:rPr lang="en-CA" sz="2100" dirty="0"/>
              <a:t> ( </a:t>
            </a:r>
            <a:r>
              <a:rPr lang="en-CA" sz="2100" dirty="0" err="1"/>
              <a:t>i</a:t>
            </a:r>
            <a:r>
              <a:rPr lang="en-CA" sz="2100" dirty="0"/>
              <a:t> = = j) </a:t>
            </a:r>
            <a:r>
              <a:rPr lang="en-CA" sz="2100" b="1" dirty="0"/>
              <a:t>then</a:t>
            </a:r>
            <a:r>
              <a:rPr lang="en-CA" sz="2100" dirty="0"/>
              <a:t> </a:t>
            </a:r>
            <a:br>
              <a:rPr lang="en-CA" sz="2100" dirty="0"/>
            </a:br>
            <a:r>
              <a:rPr lang="en-CA" sz="2100" dirty="0"/>
              <a:t>                      m[</a:t>
            </a:r>
            <a:r>
              <a:rPr lang="en-CA" sz="2100" dirty="0" err="1"/>
              <a:t>i</a:t>
            </a:r>
            <a:r>
              <a:rPr lang="en-CA" sz="2100" dirty="0"/>
              <a:t>, </a:t>
            </a:r>
            <a:r>
              <a:rPr lang="en-CA" sz="2100" dirty="0" err="1"/>
              <a:t>i</a:t>
            </a:r>
            <a:r>
              <a:rPr lang="en-CA" sz="2100" dirty="0"/>
              <a:t>] = 0;                                		// basic case</a:t>
            </a:r>
            <a:br>
              <a:rPr lang="en-CA" sz="2100" dirty="0"/>
            </a:br>
            <a:r>
              <a:rPr lang="en-CA" sz="2100" dirty="0"/>
              <a:t>         </a:t>
            </a:r>
            <a:r>
              <a:rPr lang="en-CA" sz="2100" b="1" dirty="0"/>
              <a:t>else</a:t>
            </a:r>
            <a:r>
              <a:rPr lang="en-CA" sz="2100" dirty="0"/>
              <a:t> {</a:t>
            </a:r>
            <a:br>
              <a:rPr lang="en-CA" sz="2100" dirty="0"/>
            </a:br>
            <a:r>
              <a:rPr lang="en-CA" sz="2100" dirty="0"/>
              <a:t>                         m[</a:t>
            </a:r>
            <a:r>
              <a:rPr lang="en-CA" sz="2100" dirty="0" err="1"/>
              <a:t>i</a:t>
            </a:r>
            <a:r>
              <a:rPr lang="en-CA" sz="2100" dirty="0"/>
              <a:t>, j] = infinity;                    		// initialize</a:t>
            </a:r>
            <a:br>
              <a:rPr lang="en-CA" sz="2100" dirty="0"/>
            </a:br>
            <a:r>
              <a:rPr lang="en-CA" sz="2100" dirty="0"/>
              <a:t>                         </a:t>
            </a:r>
            <a:r>
              <a:rPr lang="en-CA" sz="2100" b="1" dirty="0"/>
              <a:t>for</a:t>
            </a:r>
            <a:r>
              <a:rPr lang="en-CA" sz="2100" dirty="0"/>
              <a:t> k = </a:t>
            </a:r>
            <a:r>
              <a:rPr lang="en-CA" sz="2100" dirty="0" err="1"/>
              <a:t>i</a:t>
            </a:r>
            <a:r>
              <a:rPr lang="en-CA" sz="2100" dirty="0"/>
              <a:t> to j − 1 </a:t>
            </a:r>
            <a:r>
              <a:rPr lang="en-CA" sz="2100" b="1" dirty="0"/>
              <a:t>do</a:t>
            </a:r>
            <a:r>
              <a:rPr lang="en-CA" sz="2100" dirty="0"/>
              <a:t> {               		// try all splits</a:t>
            </a:r>
            <a:br>
              <a:rPr lang="en-CA" sz="2100" dirty="0"/>
            </a:br>
            <a:r>
              <a:rPr lang="en-CA" sz="2100" dirty="0"/>
              <a:t>                               cost = Mem-Matrix-Chain(p, </a:t>
            </a:r>
            <a:r>
              <a:rPr lang="en-CA" sz="2100" dirty="0" err="1"/>
              <a:t>i</a:t>
            </a:r>
            <a:r>
              <a:rPr lang="en-CA" sz="2100" dirty="0"/>
              <a:t>, k) + </a:t>
            </a:r>
          </a:p>
          <a:p>
            <a:pPr marL="135463" indent="0">
              <a:buNone/>
            </a:pPr>
            <a:r>
              <a:rPr lang="en-CA" sz="2100" dirty="0"/>
              <a:t>		          Mem-Matrix-Chain(p, k + 1, j) + p[</a:t>
            </a:r>
            <a:r>
              <a:rPr lang="en-CA" sz="2100" dirty="0" err="1"/>
              <a:t>i</a:t>
            </a:r>
            <a:r>
              <a:rPr lang="en-CA" sz="2100" dirty="0"/>
              <a:t> − 1] p[k] p[j];</a:t>
            </a:r>
            <a:br>
              <a:rPr lang="en-CA" sz="2100" dirty="0"/>
            </a:br>
            <a:r>
              <a:rPr lang="en-CA" sz="2100" dirty="0"/>
              <a:t>                               </a:t>
            </a:r>
            <a:r>
              <a:rPr lang="en-CA" sz="2100" b="1" dirty="0"/>
              <a:t>if</a:t>
            </a:r>
            <a:r>
              <a:rPr lang="en-CA" sz="2100" dirty="0"/>
              <a:t> (cost &lt; m[</a:t>
            </a:r>
            <a:r>
              <a:rPr lang="en-CA" sz="2100" dirty="0" err="1"/>
              <a:t>i</a:t>
            </a:r>
            <a:r>
              <a:rPr lang="en-CA" sz="2100" dirty="0"/>
              <a:t>, j]) </a:t>
            </a:r>
            <a:r>
              <a:rPr lang="en-CA" sz="2100" b="1" dirty="0"/>
              <a:t>then</a:t>
            </a:r>
            <a:r>
              <a:rPr lang="en-CA" sz="2100" dirty="0"/>
              <a:t>      		</a:t>
            </a:r>
            <a:br>
              <a:rPr lang="en-CA" sz="2100" dirty="0"/>
            </a:br>
            <a:r>
              <a:rPr lang="en-CA" sz="2100" dirty="0"/>
              <a:t>                                   m[</a:t>
            </a:r>
            <a:r>
              <a:rPr lang="en-CA" sz="2100" dirty="0" err="1"/>
              <a:t>i</a:t>
            </a:r>
            <a:r>
              <a:rPr lang="en-CA" sz="2100" dirty="0"/>
              <a:t>, j] = cost; 		 // update if better</a:t>
            </a:r>
            <a:br>
              <a:rPr lang="en-CA" sz="2100" dirty="0"/>
            </a:br>
            <a:r>
              <a:rPr lang="en-CA" sz="2100" dirty="0"/>
              <a:t>                               } </a:t>
            </a:r>
            <a:br>
              <a:rPr lang="en-CA" sz="2100" dirty="0"/>
            </a:br>
            <a:r>
              <a:rPr lang="en-CA" sz="2100" dirty="0"/>
              <a:t>                        } </a:t>
            </a:r>
            <a:br>
              <a:rPr lang="en-CA" sz="2100" dirty="0"/>
            </a:br>
            <a:r>
              <a:rPr lang="en-CA" sz="2100" dirty="0"/>
              <a:t>         </a:t>
            </a:r>
            <a:r>
              <a:rPr lang="en-CA" sz="2100" b="1" dirty="0"/>
              <a:t>return</a:t>
            </a:r>
            <a:r>
              <a:rPr lang="en-CA" sz="2100" dirty="0"/>
              <a:t> m[</a:t>
            </a:r>
            <a:r>
              <a:rPr lang="en-CA" sz="2100" dirty="0" err="1"/>
              <a:t>i</a:t>
            </a:r>
            <a:r>
              <a:rPr lang="en-CA" sz="2100" dirty="0"/>
              <a:t>, j];                                      		// return final cost</a:t>
            </a:r>
            <a:br>
              <a:rPr lang="en-CA" sz="2100" dirty="0"/>
            </a:br>
            <a:r>
              <a:rPr lang="en-CA" sz="2100" dirty="0"/>
              <a:t>}</a:t>
            </a:r>
            <a:endParaRPr sz="2100" dirty="0"/>
          </a:p>
        </p:txBody>
      </p:sp>
      <p:grpSp>
        <p:nvGrpSpPr>
          <p:cNvPr id="2" name="Group 16"/>
          <p:cNvGrpSpPr/>
          <p:nvPr/>
        </p:nvGrpSpPr>
        <p:grpSpPr>
          <a:xfrm>
            <a:off x="10883283" y="5559392"/>
            <a:ext cx="972623" cy="995345"/>
            <a:chOff x="125367" y="4279546"/>
            <a:chExt cx="729467" cy="746509"/>
          </a:xfrm>
        </p:grpSpPr>
        <p:sp>
          <p:nvSpPr>
            <p:cNvPr id="18" name="Shape 72"/>
            <p:cNvSpPr/>
            <p:nvPr/>
          </p:nvSpPr>
          <p:spPr>
            <a:xfrm>
              <a:off x="125367" y="4279546"/>
              <a:ext cx="729467" cy="746509"/>
            </a:xfrm>
            <a:custGeom>
              <a:avLst/>
              <a:gdLst/>
              <a:ahLst/>
              <a:cxnLst/>
              <a:rect l="0" t="0" r="0" b="0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59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652" y="4370884"/>
              <a:ext cx="395782" cy="623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CA" sz="4800">
                  <a:solidFill>
                    <a:schemeClr val="bg1"/>
                  </a:solidFill>
                  <a:latin typeface="Walter Turncoat" panose="020B0604020202020204" charset="0"/>
                  <a:ea typeface="Walter Turncoat" panose="020B0604020202020204" charset="0"/>
                </a:rPr>
                <a:t>6</a:t>
              </a:r>
              <a:endParaRPr lang="en-CA" sz="4800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671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82"/>
          <p:cNvSpPr txBox="1">
            <a:spLocks noGrp="1"/>
          </p:cNvSpPr>
          <p:nvPr>
            <p:ph type="title" idx="4294967295"/>
          </p:nvPr>
        </p:nvSpPr>
        <p:spPr>
          <a:xfrm>
            <a:off x="780960" y="393383"/>
            <a:ext cx="11145429" cy="1143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sz="3200" dirty="0"/>
              <a:t>A Dynamic Algorithm</a:t>
            </a:r>
            <a:endParaRPr sz="3200" dirty="0"/>
          </a:p>
        </p:txBody>
      </p:sp>
      <p:sp>
        <p:nvSpPr>
          <p:cNvPr id="12" name="Shape 83"/>
          <p:cNvSpPr txBox="1">
            <a:spLocks noGrp="1"/>
          </p:cNvSpPr>
          <p:nvPr>
            <p:ph type="body" idx="4294967295"/>
          </p:nvPr>
        </p:nvSpPr>
        <p:spPr>
          <a:xfrm>
            <a:off x="1219200" y="1287463"/>
            <a:ext cx="10972800" cy="5570537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135463" indent="0">
              <a:buNone/>
            </a:pPr>
            <a:r>
              <a:rPr lang="en-CA" sz="2100" dirty="0"/>
              <a:t>Mem-Matrix-Chain(array p, </a:t>
            </a:r>
            <a:r>
              <a:rPr lang="en-CA" sz="2100" dirty="0" err="1"/>
              <a:t>int</a:t>
            </a:r>
            <a:r>
              <a:rPr lang="en-CA" sz="2100" dirty="0"/>
              <a:t> </a:t>
            </a:r>
            <a:r>
              <a:rPr lang="en-CA" sz="2100" dirty="0" err="1"/>
              <a:t>i</a:t>
            </a:r>
            <a:r>
              <a:rPr lang="en-CA" sz="2100" dirty="0"/>
              <a:t>, </a:t>
            </a:r>
            <a:r>
              <a:rPr lang="en-CA" sz="2100" dirty="0" err="1"/>
              <a:t>int</a:t>
            </a:r>
            <a:r>
              <a:rPr lang="en-CA" sz="2100" dirty="0"/>
              <a:t> j) {</a:t>
            </a:r>
            <a:br>
              <a:rPr lang="en-CA" sz="2100" dirty="0"/>
            </a:br>
            <a:r>
              <a:rPr lang="en-CA" sz="2100" dirty="0"/>
              <a:t>         </a:t>
            </a:r>
            <a:r>
              <a:rPr lang="en-CA" sz="2100" b="1" dirty="0"/>
              <a:t>if</a:t>
            </a:r>
            <a:r>
              <a:rPr lang="en-CA" sz="2100" dirty="0"/>
              <a:t> (m[</a:t>
            </a:r>
            <a:r>
              <a:rPr lang="en-CA" sz="2100" dirty="0" err="1"/>
              <a:t>i</a:t>
            </a:r>
            <a:r>
              <a:rPr lang="en-CA" sz="2100" dirty="0"/>
              <a:t>, j] != UNDEFINED) </a:t>
            </a:r>
            <a:r>
              <a:rPr lang="en-CA" sz="2100" b="1" dirty="0"/>
              <a:t>then </a:t>
            </a:r>
            <a:br>
              <a:rPr lang="en-CA" sz="2100" dirty="0"/>
            </a:br>
            <a:r>
              <a:rPr lang="en-CA" sz="2100" dirty="0"/>
              <a:t>                   </a:t>
            </a:r>
            <a:r>
              <a:rPr lang="en-CA" sz="2100" b="1" dirty="0"/>
              <a:t>return</a:t>
            </a:r>
            <a:r>
              <a:rPr lang="en-CA" sz="2100" dirty="0"/>
              <a:t> m[</a:t>
            </a:r>
            <a:r>
              <a:rPr lang="en-CA" sz="2100" dirty="0" err="1"/>
              <a:t>i</a:t>
            </a:r>
            <a:r>
              <a:rPr lang="en-CA" sz="2100" dirty="0"/>
              <a:t>, j];                            		// already defined</a:t>
            </a:r>
            <a:br>
              <a:rPr lang="en-CA" sz="2100" dirty="0"/>
            </a:br>
            <a:r>
              <a:rPr lang="en-CA" sz="2100" dirty="0"/>
              <a:t>         </a:t>
            </a:r>
            <a:r>
              <a:rPr lang="en-CA" sz="2100" b="1" dirty="0"/>
              <a:t>else if</a:t>
            </a:r>
            <a:r>
              <a:rPr lang="en-CA" sz="2100" dirty="0"/>
              <a:t> ( </a:t>
            </a:r>
            <a:r>
              <a:rPr lang="en-CA" sz="2100" dirty="0" err="1"/>
              <a:t>i</a:t>
            </a:r>
            <a:r>
              <a:rPr lang="en-CA" sz="2100" dirty="0"/>
              <a:t> = = j) </a:t>
            </a:r>
            <a:r>
              <a:rPr lang="en-CA" sz="2100" b="1" dirty="0"/>
              <a:t>then</a:t>
            </a:r>
            <a:r>
              <a:rPr lang="en-CA" sz="2100" dirty="0"/>
              <a:t> </a:t>
            </a:r>
            <a:br>
              <a:rPr lang="en-CA" sz="2100" dirty="0"/>
            </a:br>
            <a:r>
              <a:rPr lang="en-CA" sz="2100" dirty="0"/>
              <a:t>                      m[</a:t>
            </a:r>
            <a:r>
              <a:rPr lang="en-CA" sz="2100" dirty="0" err="1"/>
              <a:t>i</a:t>
            </a:r>
            <a:r>
              <a:rPr lang="en-CA" sz="2100" dirty="0"/>
              <a:t>, </a:t>
            </a:r>
            <a:r>
              <a:rPr lang="en-CA" sz="2100" dirty="0" err="1"/>
              <a:t>i</a:t>
            </a:r>
            <a:r>
              <a:rPr lang="en-CA" sz="2100" dirty="0"/>
              <a:t>] = 0;                                		// basic case</a:t>
            </a:r>
            <a:br>
              <a:rPr lang="en-CA" sz="2100" dirty="0"/>
            </a:br>
            <a:r>
              <a:rPr lang="en-CA" sz="2100" dirty="0"/>
              <a:t>         </a:t>
            </a:r>
            <a:r>
              <a:rPr lang="en-CA" sz="2100" b="1" dirty="0"/>
              <a:t>else</a:t>
            </a:r>
            <a:r>
              <a:rPr lang="en-CA" sz="2100" dirty="0"/>
              <a:t> {</a:t>
            </a:r>
            <a:br>
              <a:rPr lang="en-CA" sz="2100" dirty="0"/>
            </a:br>
            <a:r>
              <a:rPr lang="en-CA" sz="2100" dirty="0"/>
              <a:t>                         m[</a:t>
            </a:r>
            <a:r>
              <a:rPr lang="en-CA" sz="2100" dirty="0" err="1"/>
              <a:t>i</a:t>
            </a:r>
            <a:r>
              <a:rPr lang="en-CA" sz="2100" dirty="0"/>
              <a:t>, j] = infinity;                    		// initialize</a:t>
            </a:r>
            <a:br>
              <a:rPr lang="en-CA" sz="2100" dirty="0"/>
            </a:br>
            <a:r>
              <a:rPr lang="en-CA" sz="2100" dirty="0"/>
              <a:t>                         </a:t>
            </a:r>
            <a:r>
              <a:rPr lang="en-CA" sz="2100" b="1" dirty="0"/>
              <a:t>for</a:t>
            </a:r>
            <a:r>
              <a:rPr lang="en-CA" sz="2100" dirty="0"/>
              <a:t> k = </a:t>
            </a:r>
            <a:r>
              <a:rPr lang="en-CA" sz="2100" dirty="0" err="1"/>
              <a:t>i</a:t>
            </a:r>
            <a:r>
              <a:rPr lang="en-CA" sz="2100" dirty="0"/>
              <a:t> to j − 1 </a:t>
            </a:r>
            <a:r>
              <a:rPr lang="en-CA" sz="2100" b="1" dirty="0"/>
              <a:t>do</a:t>
            </a:r>
            <a:r>
              <a:rPr lang="en-CA" sz="2100" dirty="0"/>
              <a:t> {               		// try all splits</a:t>
            </a:r>
            <a:br>
              <a:rPr lang="en-CA" sz="2100" dirty="0"/>
            </a:br>
            <a:r>
              <a:rPr lang="en-CA" sz="2100" dirty="0"/>
              <a:t>                               cost = Mem-Matrix-Chain(p, </a:t>
            </a:r>
            <a:r>
              <a:rPr lang="en-CA" sz="2100" dirty="0" err="1"/>
              <a:t>i</a:t>
            </a:r>
            <a:r>
              <a:rPr lang="en-CA" sz="2100" dirty="0"/>
              <a:t>, k) + </a:t>
            </a:r>
          </a:p>
          <a:p>
            <a:pPr marL="135463" indent="0">
              <a:buNone/>
            </a:pPr>
            <a:r>
              <a:rPr lang="en-CA" sz="2100" dirty="0"/>
              <a:t>		          Mem-Matrix-Chain(p, k + 1, j) + p[</a:t>
            </a:r>
            <a:r>
              <a:rPr lang="en-CA" sz="2100" dirty="0" err="1"/>
              <a:t>i</a:t>
            </a:r>
            <a:r>
              <a:rPr lang="en-CA" sz="2100" dirty="0"/>
              <a:t> − 1] p[k] p[j];</a:t>
            </a:r>
            <a:br>
              <a:rPr lang="en-CA" sz="2100" dirty="0"/>
            </a:br>
            <a:r>
              <a:rPr lang="en-CA" sz="2100" dirty="0"/>
              <a:t>                               </a:t>
            </a:r>
            <a:r>
              <a:rPr lang="en-CA" sz="2100" b="1" dirty="0"/>
              <a:t>if</a:t>
            </a:r>
            <a:r>
              <a:rPr lang="en-CA" sz="2100" dirty="0"/>
              <a:t> (cost &lt; m[</a:t>
            </a:r>
            <a:r>
              <a:rPr lang="en-CA" sz="2100" dirty="0" err="1"/>
              <a:t>i</a:t>
            </a:r>
            <a:r>
              <a:rPr lang="en-CA" sz="2100" dirty="0"/>
              <a:t>, j]) </a:t>
            </a:r>
            <a:r>
              <a:rPr lang="en-CA" sz="2100" b="1" dirty="0"/>
              <a:t>then</a:t>
            </a:r>
            <a:r>
              <a:rPr lang="en-CA" sz="2100" dirty="0"/>
              <a:t>      		</a:t>
            </a:r>
            <a:br>
              <a:rPr lang="en-CA" sz="2100" dirty="0"/>
            </a:br>
            <a:r>
              <a:rPr lang="en-CA" sz="2100" dirty="0"/>
              <a:t>                                   m[</a:t>
            </a:r>
            <a:r>
              <a:rPr lang="en-CA" sz="2100" dirty="0" err="1"/>
              <a:t>i</a:t>
            </a:r>
            <a:r>
              <a:rPr lang="en-CA" sz="2100" dirty="0"/>
              <a:t>, j] = cost; 		 // update if better</a:t>
            </a:r>
            <a:br>
              <a:rPr lang="en-CA" sz="2100" dirty="0"/>
            </a:br>
            <a:r>
              <a:rPr lang="en-CA" sz="2100" dirty="0"/>
              <a:t>                               } </a:t>
            </a:r>
            <a:br>
              <a:rPr lang="en-CA" sz="2100" dirty="0"/>
            </a:br>
            <a:r>
              <a:rPr lang="en-CA" sz="2100" dirty="0"/>
              <a:t>                        } </a:t>
            </a:r>
            <a:br>
              <a:rPr lang="en-CA" sz="2100" dirty="0"/>
            </a:br>
            <a:r>
              <a:rPr lang="en-CA" sz="2100" dirty="0"/>
              <a:t>         </a:t>
            </a:r>
            <a:r>
              <a:rPr lang="en-CA" sz="2100" b="1" dirty="0"/>
              <a:t>return</a:t>
            </a:r>
            <a:r>
              <a:rPr lang="en-CA" sz="2100" dirty="0"/>
              <a:t> m[</a:t>
            </a:r>
            <a:r>
              <a:rPr lang="en-CA" sz="2100" dirty="0" err="1"/>
              <a:t>i</a:t>
            </a:r>
            <a:r>
              <a:rPr lang="en-CA" sz="2100" dirty="0"/>
              <a:t>, j];                                      		// return final cost</a:t>
            </a:r>
            <a:br>
              <a:rPr lang="en-CA" sz="2100" dirty="0"/>
            </a:br>
            <a:r>
              <a:rPr lang="en-CA" sz="2100" dirty="0"/>
              <a:t>}</a:t>
            </a:r>
            <a:endParaRPr sz="2100" dirty="0"/>
          </a:p>
        </p:txBody>
      </p:sp>
      <p:grpSp>
        <p:nvGrpSpPr>
          <p:cNvPr id="2" name="Group 16"/>
          <p:cNvGrpSpPr/>
          <p:nvPr/>
        </p:nvGrpSpPr>
        <p:grpSpPr>
          <a:xfrm>
            <a:off x="10883283" y="5559392"/>
            <a:ext cx="972623" cy="995345"/>
            <a:chOff x="125367" y="4279546"/>
            <a:chExt cx="729467" cy="746509"/>
          </a:xfrm>
        </p:grpSpPr>
        <p:sp>
          <p:nvSpPr>
            <p:cNvPr id="18" name="Shape 72"/>
            <p:cNvSpPr/>
            <p:nvPr/>
          </p:nvSpPr>
          <p:spPr>
            <a:xfrm>
              <a:off x="125367" y="4279546"/>
              <a:ext cx="729467" cy="746509"/>
            </a:xfrm>
            <a:custGeom>
              <a:avLst/>
              <a:gdLst/>
              <a:ahLst/>
              <a:cxnLst/>
              <a:rect l="0" t="0" r="0" b="0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59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652" y="4370884"/>
              <a:ext cx="67358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CA" sz="4800" dirty="0">
                  <a:solidFill>
                    <a:schemeClr val="bg1"/>
                  </a:solidFill>
                  <a:latin typeface="Walter Turncoat" panose="020B0604020202020204" charset="0"/>
                  <a:ea typeface="Walter Turncoat" panose="020B0604020202020204" charset="0"/>
                </a:rPr>
                <a:t>16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53994" y="3705671"/>
                <a:ext cx="2538071" cy="1320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rgbClr val="FF0000"/>
                    </a:solidFill>
                  </a:rPr>
                  <a:t>Complexity of this algorithm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659" y="4940895"/>
                <a:ext cx="3384095" cy="17612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 lIns="121917" tIns="60958" rIns="121917" bIns="60958"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715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/>
          <p:cNvSpPr txBox="1">
            <a:spLocks/>
          </p:cNvSpPr>
          <p:nvPr/>
        </p:nvSpPr>
        <p:spPr>
          <a:xfrm>
            <a:off x="981537" y="405055"/>
            <a:ext cx="10696657" cy="114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3200" dirty="0">
                <a:solidFill>
                  <a:schemeClr val="tx1"/>
                </a:solidFill>
              </a:rPr>
              <a:t>Dynamic Approach to Solve MCM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8" y="1705046"/>
            <a:ext cx="5096807" cy="10926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sz="2100" dirty="0"/>
              <a:t>Let us look at this matrices </a:t>
            </a:r>
          </a:p>
          <a:p>
            <a:r>
              <a:rPr lang="en-CA" sz="2100" dirty="0"/>
              <a:t>  A[5][4]     B[4][6]    C[6][2]    D[2][7]</a:t>
            </a:r>
          </a:p>
          <a:p>
            <a:r>
              <a:rPr lang="en-CA" sz="2100" dirty="0"/>
              <a:t>Our goal is to multiply these matrices….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5028" y="3280770"/>
            <a:ext cx="6444345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sz="2100" dirty="0"/>
              <a:t>From this we will get a dimension array p[] = {5,4,6,2,7}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267199" y="4434219"/>
          <a:ext cx="2825705" cy="494453"/>
        </p:xfrm>
        <a:graphic>
          <a:graphicData uri="http://schemas.openxmlformats.org/drawingml/2006/table">
            <a:tbl>
              <a:tblPr firstRow="1" bandRow="1"/>
              <a:tblGrid>
                <a:gridCol w="56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CA" sz="2400" dirty="0"/>
                        <a:t>5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6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7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77630" y="4434220"/>
            <a:ext cx="589569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dirty="0"/>
              <a:t>P[]</a:t>
            </a:r>
          </a:p>
        </p:txBody>
      </p:sp>
    </p:spTree>
    <p:extLst>
      <p:ext uri="{BB962C8B-B14F-4D97-AF65-F5344CB8AC3E}">
        <p14:creationId xmlns:p14="http://schemas.microsoft.com/office/powerpoint/2010/main" val="2438237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/>
          <p:cNvSpPr txBox="1">
            <a:spLocks/>
          </p:cNvSpPr>
          <p:nvPr/>
        </p:nvSpPr>
        <p:spPr>
          <a:xfrm>
            <a:off x="877035" y="287383"/>
            <a:ext cx="10474588" cy="1012678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3200" dirty="0">
                <a:solidFill>
                  <a:schemeClr val="tx1"/>
                </a:solidFill>
              </a:rPr>
              <a:t>Dynamic Approach to Solve MCM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768155" y="1390803"/>
          <a:ext cx="2825705" cy="494453"/>
        </p:xfrm>
        <a:graphic>
          <a:graphicData uri="http://schemas.openxmlformats.org/drawingml/2006/table">
            <a:tbl>
              <a:tblPr firstRow="1" bandRow="1"/>
              <a:tblGrid>
                <a:gridCol w="56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CA" sz="2400" dirty="0"/>
                        <a:t>5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6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7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78586" y="1390804"/>
            <a:ext cx="589569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dirty="0"/>
              <a:t>P[]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366295" y="3323906"/>
          <a:ext cx="2825705" cy="2814025"/>
        </p:xfrm>
        <a:graphic>
          <a:graphicData uri="http://schemas.openxmlformats.org/drawingml/2006/table">
            <a:tbl>
              <a:tblPr firstRow="1" bandRow="1"/>
              <a:tblGrid>
                <a:gridCol w="56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hape 82"/>
          <p:cNvSpPr txBox="1">
            <a:spLocks/>
          </p:cNvSpPr>
          <p:nvPr/>
        </p:nvSpPr>
        <p:spPr>
          <a:xfrm>
            <a:off x="7337815" y="2618446"/>
            <a:ext cx="3150759" cy="68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M[][]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366295" y="2747659"/>
          <a:ext cx="2825705" cy="494453"/>
        </p:xfrm>
        <a:graphic>
          <a:graphicData uri="http://schemas.openxmlformats.org/drawingml/2006/table">
            <a:tbl>
              <a:tblPr firstRow="1" bandRow="1"/>
              <a:tblGrid>
                <a:gridCol w="56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CA" sz="2400" dirty="0"/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3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670665" y="3294361"/>
          <a:ext cx="606943" cy="2817445"/>
        </p:xfrm>
        <a:graphic>
          <a:graphicData uri="http://schemas.openxmlformats.org/drawingml/2006/table">
            <a:tbl>
              <a:tblPr firstRow="1" bandRow="1"/>
              <a:tblGrid>
                <a:gridCol w="60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3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0022" y="1260873"/>
            <a:ext cx="3941775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dirty="0"/>
              <a:t>For calculating the upper matrix ….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3209" y="2191494"/>
            <a:ext cx="1272212" cy="289309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dirty="0" err="1"/>
              <a:t>i</a:t>
            </a:r>
            <a:r>
              <a:rPr lang="en-CA" dirty="0"/>
              <a:t>        j</a:t>
            </a:r>
          </a:p>
          <a:p>
            <a:r>
              <a:rPr lang="en-CA" dirty="0"/>
              <a:t>1      3</a:t>
            </a:r>
          </a:p>
          <a:p>
            <a:pPr marL="457189" lvl="8" indent="-457189">
              <a:buAutoNum type="arabicPlain" startAt="2"/>
            </a:pPr>
            <a:r>
              <a:rPr lang="en-CA" dirty="0"/>
              <a:t> 4</a:t>
            </a:r>
          </a:p>
          <a:p>
            <a:pPr lvl="8"/>
            <a:endParaRPr lang="en-CA" dirty="0"/>
          </a:p>
          <a:p>
            <a:pPr lvl="8"/>
            <a:r>
              <a:rPr lang="en-CA" dirty="0"/>
              <a:t>d = 2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3221" y="2157667"/>
            <a:ext cx="1529347" cy="289309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dirty="0" err="1"/>
              <a:t>i</a:t>
            </a:r>
            <a:r>
              <a:rPr lang="en-CA" dirty="0"/>
              <a:t>        j</a:t>
            </a:r>
          </a:p>
          <a:p>
            <a:r>
              <a:rPr lang="en-CA" dirty="0"/>
              <a:t>1      2</a:t>
            </a:r>
          </a:p>
          <a:p>
            <a:pPr marL="457189" lvl="8" indent="-457189">
              <a:buAutoNum type="arabicPlain" startAt="2"/>
            </a:pPr>
            <a:r>
              <a:rPr lang="en-CA" dirty="0"/>
              <a:t> 3</a:t>
            </a:r>
          </a:p>
          <a:p>
            <a:pPr marL="457189" lvl="8" indent="-457189">
              <a:buAutoNum type="arabicPlain" startAt="2"/>
            </a:pPr>
            <a:r>
              <a:rPr lang="en-CA" dirty="0"/>
              <a:t> 4</a:t>
            </a:r>
          </a:p>
          <a:p>
            <a:pPr lvl="8"/>
            <a:r>
              <a:rPr lang="en-CA" dirty="0"/>
              <a:t>d = 1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97679" y="2182027"/>
            <a:ext cx="1272212" cy="289309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dirty="0" err="1"/>
              <a:t>i</a:t>
            </a:r>
            <a:r>
              <a:rPr lang="en-CA" dirty="0"/>
              <a:t>        j</a:t>
            </a:r>
          </a:p>
          <a:p>
            <a:r>
              <a:rPr lang="en-CA" dirty="0"/>
              <a:t>1      4</a:t>
            </a:r>
          </a:p>
          <a:p>
            <a:pPr lvl="8"/>
            <a:r>
              <a:rPr lang="en-CA"/>
              <a:t> </a:t>
            </a:r>
            <a:endParaRPr lang="en-CA" dirty="0"/>
          </a:p>
          <a:p>
            <a:pPr lvl="8"/>
            <a:r>
              <a:rPr lang="en-CA" dirty="0"/>
              <a:t> </a:t>
            </a:r>
            <a:r>
              <a:rPr lang="en-CA"/>
              <a:t>d </a:t>
            </a:r>
            <a:r>
              <a:rPr lang="en-CA" dirty="0"/>
              <a:t>= 3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9944" y="4208194"/>
            <a:ext cx="4685209" cy="12721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dirty="0"/>
              <a:t>Here, n = 5, </a:t>
            </a:r>
          </a:p>
          <a:p>
            <a:r>
              <a:rPr lang="en-CA" dirty="0"/>
              <a:t>          d &lt; n-1  -&gt; d&lt;4</a:t>
            </a:r>
          </a:p>
          <a:p>
            <a:r>
              <a:rPr lang="en-CA" dirty="0"/>
              <a:t>          j = </a:t>
            </a:r>
            <a:r>
              <a:rPr lang="en-CA" dirty="0" err="1"/>
              <a:t>i</a:t>
            </a:r>
            <a:r>
              <a:rPr lang="en-CA" dirty="0"/>
              <a:t> + d</a:t>
            </a:r>
          </a:p>
          <a:p>
            <a:r>
              <a:rPr lang="en-CA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193390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/>
          <p:cNvSpPr txBox="1">
            <a:spLocks/>
          </p:cNvSpPr>
          <p:nvPr/>
        </p:nvSpPr>
        <p:spPr>
          <a:xfrm>
            <a:off x="850909" y="222175"/>
            <a:ext cx="10970977" cy="114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3200" dirty="0">
                <a:solidFill>
                  <a:schemeClr val="tx1"/>
                </a:solidFill>
              </a:rPr>
              <a:t>Dynamic Approach to Solve MCM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768155" y="1390803"/>
          <a:ext cx="2825705" cy="494453"/>
        </p:xfrm>
        <a:graphic>
          <a:graphicData uri="http://schemas.openxmlformats.org/drawingml/2006/table">
            <a:tbl>
              <a:tblPr firstRow="1" bandRow="1"/>
              <a:tblGrid>
                <a:gridCol w="56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CA" sz="2400" dirty="0"/>
                        <a:t>5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6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7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78586" y="1390804"/>
            <a:ext cx="589569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dirty="0"/>
              <a:t>P[]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768155" y="3336969"/>
          <a:ext cx="2825705" cy="2814025"/>
        </p:xfrm>
        <a:graphic>
          <a:graphicData uri="http://schemas.openxmlformats.org/drawingml/2006/table">
            <a:tbl>
              <a:tblPr firstRow="1" bandRow="1"/>
              <a:tblGrid>
                <a:gridCol w="56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hape 82"/>
          <p:cNvSpPr txBox="1">
            <a:spLocks/>
          </p:cNvSpPr>
          <p:nvPr/>
        </p:nvSpPr>
        <p:spPr>
          <a:xfrm>
            <a:off x="6684673" y="2618446"/>
            <a:ext cx="3150759" cy="68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M[][]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768155" y="2839099"/>
          <a:ext cx="2825705" cy="494453"/>
        </p:xfrm>
        <a:graphic>
          <a:graphicData uri="http://schemas.openxmlformats.org/drawingml/2006/table">
            <a:tbl>
              <a:tblPr firstRow="1" bandRow="1"/>
              <a:tblGrid>
                <a:gridCol w="56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CA" sz="2400" dirty="0"/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3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161213" y="3333550"/>
          <a:ext cx="606943" cy="2817445"/>
        </p:xfrm>
        <a:graphic>
          <a:graphicData uri="http://schemas.openxmlformats.org/drawingml/2006/table">
            <a:tbl>
              <a:tblPr firstRow="1" bandRow="1"/>
              <a:tblGrid>
                <a:gridCol w="60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3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0022" y="1260873"/>
            <a:ext cx="3941775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dirty="0"/>
              <a:t>For calculating the upper matrix ….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5302" y="1885257"/>
            <a:ext cx="5096807" cy="10926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sz="2100" dirty="0"/>
              <a:t>Let us look at this matrices </a:t>
            </a:r>
          </a:p>
          <a:p>
            <a:r>
              <a:rPr lang="en-CA" sz="2100" dirty="0"/>
              <a:t>  A[5][4]     B[4][6]    C[6][2]    D[2][7]</a:t>
            </a:r>
          </a:p>
          <a:p>
            <a:r>
              <a:rPr lang="en-CA" sz="2100" dirty="0"/>
              <a:t>Our goal is to multiply these matrices….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094351" y="3333550"/>
                <a:ext cx="38226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A[5][4]   </a:t>
                </a:r>
                <a14:m>
                  <m:oMath xmlns:m="http://schemas.openxmlformats.org/officeDocument/2006/math">
                    <m:r>
                      <a:rPr lang="en-CA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 B[4][6]</a:t>
                </a:r>
              </a:p>
              <a:p>
                <a:r>
                  <a:rPr lang="en-CA" sz="1600" dirty="0"/>
                  <a:t>Computations needed = 5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4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6</a:t>
                </a:r>
              </a:p>
              <a:p>
                <a:r>
                  <a:rPr lang="en-CA" sz="1600" dirty="0"/>
                  <a:t>	    = 120</a:t>
                </a: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51" y="3333550"/>
                <a:ext cx="3822605" cy="830997"/>
              </a:xfrm>
              <a:prstGeom prst="rect">
                <a:avLst/>
              </a:prstGeom>
              <a:blipFill>
                <a:blip r:embed="rId2"/>
                <a:stretch>
                  <a:fillRect l="-957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921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/>
          <p:cNvSpPr txBox="1">
            <a:spLocks/>
          </p:cNvSpPr>
          <p:nvPr/>
        </p:nvSpPr>
        <p:spPr>
          <a:xfrm>
            <a:off x="850908" y="182986"/>
            <a:ext cx="10696657" cy="114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3200" dirty="0">
                <a:solidFill>
                  <a:schemeClr val="tx1"/>
                </a:solidFill>
              </a:rPr>
              <a:t>Dynamic Approach to Solve MCM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768155" y="1390803"/>
          <a:ext cx="2825705" cy="494453"/>
        </p:xfrm>
        <a:graphic>
          <a:graphicData uri="http://schemas.openxmlformats.org/drawingml/2006/table">
            <a:tbl>
              <a:tblPr firstRow="1" bandRow="1"/>
              <a:tblGrid>
                <a:gridCol w="56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CA" sz="2400" dirty="0"/>
                        <a:t>5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6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7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78586" y="1390804"/>
            <a:ext cx="589569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dirty="0"/>
              <a:t>P[]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768155" y="3336969"/>
          <a:ext cx="3258840" cy="3104660"/>
        </p:xfrm>
        <a:graphic>
          <a:graphicData uri="http://schemas.openxmlformats.org/drawingml/2006/table">
            <a:tbl>
              <a:tblPr firstRow="1" bandRow="1"/>
              <a:tblGrid>
                <a:gridCol w="65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120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hape 82"/>
          <p:cNvSpPr txBox="1">
            <a:spLocks/>
          </p:cNvSpPr>
          <p:nvPr/>
        </p:nvSpPr>
        <p:spPr>
          <a:xfrm>
            <a:off x="6684673" y="2618446"/>
            <a:ext cx="3150759" cy="68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M[][]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768155" y="2839099"/>
          <a:ext cx="3258840" cy="494453"/>
        </p:xfrm>
        <a:graphic>
          <a:graphicData uri="http://schemas.openxmlformats.org/drawingml/2006/table">
            <a:tbl>
              <a:tblPr firstRow="1" bandRow="1"/>
              <a:tblGrid>
                <a:gridCol w="65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CA" sz="2400" dirty="0"/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3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161213" y="3333550"/>
          <a:ext cx="606943" cy="2817445"/>
        </p:xfrm>
        <a:graphic>
          <a:graphicData uri="http://schemas.openxmlformats.org/drawingml/2006/table">
            <a:tbl>
              <a:tblPr firstRow="1" bandRow="1"/>
              <a:tblGrid>
                <a:gridCol w="60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3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0022" y="1260873"/>
            <a:ext cx="3941775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dirty="0"/>
              <a:t>For calculating the upper matrix ….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5302" y="1885257"/>
            <a:ext cx="5096807" cy="10926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sz="2100" dirty="0"/>
              <a:t>Let us look at this matrices </a:t>
            </a:r>
          </a:p>
          <a:p>
            <a:r>
              <a:rPr lang="en-CA" sz="2100" dirty="0"/>
              <a:t>  A[5][4]     B[4][6]    C[6][2]    D[2][7]</a:t>
            </a:r>
          </a:p>
          <a:p>
            <a:r>
              <a:rPr lang="en-CA" sz="2100" dirty="0"/>
              <a:t>Our goal is to multiply these matrices….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84609" y="3367451"/>
                <a:ext cx="38226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A[5][4]   </a:t>
                </a:r>
                <a14:m>
                  <m:oMath xmlns:m="http://schemas.openxmlformats.org/officeDocument/2006/math">
                    <m:r>
                      <a:rPr lang="en-CA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 B[4][6]</a:t>
                </a:r>
              </a:p>
              <a:p>
                <a:r>
                  <a:rPr lang="en-CA" sz="1600" dirty="0"/>
                  <a:t>Computations needed = 5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4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6</a:t>
                </a:r>
              </a:p>
              <a:p>
                <a:r>
                  <a:rPr lang="en-CA" sz="1600" dirty="0"/>
                  <a:t>	    = 120</a:t>
                </a: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09" y="3367451"/>
                <a:ext cx="3822605" cy="830997"/>
              </a:xfrm>
              <a:prstGeom prst="rect">
                <a:avLst/>
              </a:prstGeom>
              <a:blipFill>
                <a:blip r:embed="rId2"/>
                <a:stretch>
                  <a:fillRect l="-797" t="-219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610961" y="4180115"/>
            <a:ext cx="5600985" cy="18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129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/>
          <p:cNvSpPr txBox="1">
            <a:spLocks/>
          </p:cNvSpPr>
          <p:nvPr/>
        </p:nvSpPr>
        <p:spPr>
          <a:xfrm>
            <a:off x="759469" y="169816"/>
            <a:ext cx="11271423" cy="1038803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3200" dirty="0">
                <a:solidFill>
                  <a:schemeClr val="tx1"/>
                </a:solidFill>
              </a:rPr>
              <a:t>Dynamic Approach to Solve MCM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768155" y="1390803"/>
          <a:ext cx="2825705" cy="494453"/>
        </p:xfrm>
        <a:graphic>
          <a:graphicData uri="http://schemas.openxmlformats.org/drawingml/2006/table">
            <a:tbl>
              <a:tblPr firstRow="1" bandRow="1"/>
              <a:tblGrid>
                <a:gridCol w="56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CA" sz="2400" dirty="0"/>
                        <a:t>5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6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7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78586" y="1390804"/>
            <a:ext cx="589569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dirty="0"/>
              <a:t>P[]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768155" y="3336969"/>
          <a:ext cx="3258840" cy="3104660"/>
        </p:xfrm>
        <a:graphic>
          <a:graphicData uri="http://schemas.openxmlformats.org/drawingml/2006/table">
            <a:tbl>
              <a:tblPr firstRow="1" bandRow="1"/>
              <a:tblGrid>
                <a:gridCol w="65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120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48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hape 82"/>
          <p:cNvSpPr txBox="1">
            <a:spLocks/>
          </p:cNvSpPr>
          <p:nvPr/>
        </p:nvSpPr>
        <p:spPr>
          <a:xfrm>
            <a:off x="6684673" y="2618446"/>
            <a:ext cx="3150759" cy="68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M[][]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768155" y="2839099"/>
          <a:ext cx="3258840" cy="494453"/>
        </p:xfrm>
        <a:graphic>
          <a:graphicData uri="http://schemas.openxmlformats.org/drawingml/2006/table">
            <a:tbl>
              <a:tblPr firstRow="1" bandRow="1"/>
              <a:tblGrid>
                <a:gridCol w="65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CA" sz="2400" dirty="0"/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3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161213" y="3333550"/>
          <a:ext cx="606943" cy="2817445"/>
        </p:xfrm>
        <a:graphic>
          <a:graphicData uri="http://schemas.openxmlformats.org/drawingml/2006/table">
            <a:tbl>
              <a:tblPr firstRow="1" bandRow="1"/>
              <a:tblGrid>
                <a:gridCol w="60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3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0022" y="1260873"/>
            <a:ext cx="3941775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dirty="0"/>
              <a:t>For calculating the upper matrix ….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5302" y="1885257"/>
            <a:ext cx="5096807" cy="10926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sz="2100" dirty="0"/>
              <a:t>Let us look at this matrices </a:t>
            </a:r>
          </a:p>
          <a:p>
            <a:r>
              <a:rPr lang="en-CA" sz="2100" dirty="0"/>
              <a:t>  A[5][4]     B[4][6]    C[6][2]    D[2][7]</a:t>
            </a:r>
          </a:p>
          <a:p>
            <a:r>
              <a:rPr lang="en-CA" sz="2100" dirty="0"/>
              <a:t>Our goal is to multiply these matrices….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079769" y="3281642"/>
                <a:ext cx="38226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B[4][6]</a:t>
                </a:r>
                <a14:m>
                  <m:oMath xmlns:m="http://schemas.openxmlformats.org/officeDocument/2006/math">
                    <m:r>
                      <a:rPr lang="en-CA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C[6][2]</a:t>
                </a:r>
              </a:p>
              <a:p>
                <a:r>
                  <a:rPr lang="en-CA" sz="1600" dirty="0"/>
                  <a:t>Computations needed = 4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6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2</a:t>
                </a:r>
              </a:p>
              <a:p>
                <a:r>
                  <a:rPr lang="en-CA" sz="1600" dirty="0"/>
                  <a:t>	    = 48</a:t>
                </a: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69" y="3281642"/>
                <a:ext cx="3822605" cy="830997"/>
              </a:xfrm>
              <a:prstGeom prst="rect">
                <a:avLst/>
              </a:prstGeom>
              <a:blipFill>
                <a:blip r:embed="rId2"/>
                <a:stretch>
                  <a:fillRect l="-797" t="-219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4601793" y="4662586"/>
            <a:ext cx="6224337" cy="79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158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/>
          <p:cNvSpPr txBox="1">
            <a:spLocks/>
          </p:cNvSpPr>
          <p:nvPr/>
        </p:nvSpPr>
        <p:spPr>
          <a:xfrm>
            <a:off x="772531" y="222175"/>
            <a:ext cx="10827286" cy="114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3200" dirty="0">
                <a:solidFill>
                  <a:schemeClr val="tx1"/>
                </a:solidFill>
              </a:rPr>
              <a:t>Dynamic Approach to Solve MCM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768155" y="1390803"/>
          <a:ext cx="2825705" cy="494453"/>
        </p:xfrm>
        <a:graphic>
          <a:graphicData uri="http://schemas.openxmlformats.org/drawingml/2006/table">
            <a:tbl>
              <a:tblPr firstRow="1" bandRow="1"/>
              <a:tblGrid>
                <a:gridCol w="56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CA" sz="2400" dirty="0"/>
                        <a:t>5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6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7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78586" y="1390804"/>
            <a:ext cx="589569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dirty="0"/>
              <a:t>P[]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768155" y="3336969"/>
          <a:ext cx="3258840" cy="3104660"/>
        </p:xfrm>
        <a:graphic>
          <a:graphicData uri="http://schemas.openxmlformats.org/drawingml/2006/table">
            <a:tbl>
              <a:tblPr firstRow="1" bandRow="1"/>
              <a:tblGrid>
                <a:gridCol w="65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120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48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84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hape 82"/>
          <p:cNvSpPr txBox="1">
            <a:spLocks/>
          </p:cNvSpPr>
          <p:nvPr/>
        </p:nvSpPr>
        <p:spPr>
          <a:xfrm>
            <a:off x="6684673" y="2618446"/>
            <a:ext cx="3150759" cy="68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M[][]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768155" y="2839099"/>
          <a:ext cx="3258840" cy="494453"/>
        </p:xfrm>
        <a:graphic>
          <a:graphicData uri="http://schemas.openxmlformats.org/drawingml/2006/table">
            <a:tbl>
              <a:tblPr firstRow="1" bandRow="1"/>
              <a:tblGrid>
                <a:gridCol w="65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CA" sz="2400" dirty="0"/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3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161213" y="3333550"/>
          <a:ext cx="606943" cy="2817445"/>
        </p:xfrm>
        <a:graphic>
          <a:graphicData uri="http://schemas.openxmlformats.org/drawingml/2006/table">
            <a:tbl>
              <a:tblPr firstRow="1" bandRow="1"/>
              <a:tblGrid>
                <a:gridCol w="60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3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0022" y="1260873"/>
            <a:ext cx="3941775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dirty="0"/>
              <a:t>For calculating the upper matrix ….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5302" y="1885257"/>
            <a:ext cx="5096807" cy="10926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sz="2100" dirty="0"/>
              <a:t>Let us look at this matrices </a:t>
            </a:r>
          </a:p>
          <a:p>
            <a:r>
              <a:rPr lang="en-CA" sz="2100" dirty="0"/>
              <a:t>  A[5][4]     B[4][6]    C[6][2]    D[2][7]</a:t>
            </a:r>
          </a:p>
          <a:p>
            <a:r>
              <a:rPr lang="en-CA" sz="2100" dirty="0"/>
              <a:t>Our goal is to multiply these matrices….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55339" y="2980271"/>
                <a:ext cx="38226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C[6][2]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D[2][7]</a:t>
                </a:r>
              </a:p>
              <a:p>
                <a:r>
                  <a:rPr lang="en-CA" sz="1600" dirty="0"/>
                  <a:t>Computations needed = 6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2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7</a:t>
                </a:r>
              </a:p>
              <a:p>
                <a:r>
                  <a:rPr lang="en-CA" sz="1600" dirty="0"/>
                  <a:t>	    = 84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19" y="3973695"/>
                <a:ext cx="5096807" cy="1107996"/>
              </a:xfrm>
              <a:prstGeom prst="rect">
                <a:avLst/>
              </a:prstGeom>
              <a:blipFill rotWithShape="0">
                <a:blip r:embed="rId2"/>
                <a:stretch>
                  <a:fillRect l="-797" t="-2206" b="-8824"/>
                </a:stretch>
              </a:blipFill>
            </p:spPr>
            <p:txBody>
              <a:bodyPr lIns="121917" tIns="60958" rIns="121917" bIns="60958"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5040841" y="4883240"/>
            <a:ext cx="6417807" cy="396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87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5286"/>
          </a:xfrm>
        </p:spPr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0606"/>
            <a:ext cx="9601200" cy="4286794"/>
          </a:xfrm>
        </p:spPr>
        <p:txBody>
          <a:bodyPr>
            <a:normAutofit fontScale="70000" lnSpcReduction="20000"/>
          </a:bodyPr>
          <a:lstStyle/>
          <a:p>
            <a:pPr lvl="0">
              <a:buSzPts val="2000"/>
              <a:buNone/>
            </a:pPr>
            <a:endParaRPr lang="en" sz="3300">
              <a:solidFill>
                <a:schemeClr val="tx1"/>
              </a:solidFill>
            </a:endParaRPr>
          </a:p>
          <a:p>
            <a:pPr>
              <a:buSzPts val="2000"/>
            </a:pPr>
            <a:r>
              <a:rPr lang="en" sz="3400">
                <a:solidFill>
                  <a:schemeClr val="tx1"/>
                </a:solidFill>
              </a:rPr>
              <a:t>Introduction</a:t>
            </a:r>
          </a:p>
          <a:p>
            <a:pPr marL="101600" indent="0">
              <a:buNone/>
            </a:pPr>
            <a:r>
              <a:rPr lang="en" sz="3400">
                <a:solidFill>
                  <a:schemeClr val="tx1"/>
                </a:solidFill>
              </a:rPr>
              <a:t>	B</a:t>
            </a:r>
            <a:r>
              <a:rPr lang="en-CA" sz="3400">
                <a:solidFill>
                  <a:schemeClr val="tx1"/>
                </a:solidFill>
              </a:rPr>
              <a:t>ackground Study </a:t>
            </a:r>
            <a:endParaRPr lang="en" sz="3400">
              <a:solidFill>
                <a:schemeClr val="tx1"/>
              </a:solidFill>
            </a:endParaRPr>
          </a:p>
          <a:p>
            <a:pPr marL="101600" indent="0">
              <a:buNone/>
            </a:pPr>
            <a:r>
              <a:rPr lang="en" sz="3400">
                <a:solidFill>
                  <a:schemeClr val="tx1"/>
                </a:solidFill>
              </a:rPr>
              <a:t>	What is Matrix Chain Multiplication?</a:t>
            </a:r>
          </a:p>
          <a:p>
            <a:r>
              <a:rPr lang="en" sz="3400">
                <a:solidFill>
                  <a:schemeClr val="tx1"/>
                </a:solidFill>
              </a:rPr>
              <a:t>Applications</a:t>
            </a:r>
          </a:p>
          <a:p>
            <a:pPr marL="101600" indent="0">
              <a:buNone/>
            </a:pPr>
            <a:r>
              <a:rPr lang="en" sz="3400">
                <a:solidFill>
                  <a:schemeClr val="tx1"/>
                </a:solidFill>
              </a:rPr>
              <a:t>	Where we can use MCM?</a:t>
            </a:r>
          </a:p>
          <a:p>
            <a:r>
              <a:rPr lang="en" sz="3400">
                <a:solidFill>
                  <a:schemeClr val="tx1"/>
                </a:solidFill>
              </a:rPr>
              <a:t>Functions</a:t>
            </a:r>
          </a:p>
          <a:p>
            <a:pPr marL="101600" indent="0">
              <a:buNone/>
            </a:pPr>
            <a:r>
              <a:rPr lang="en" sz="3400">
                <a:solidFill>
                  <a:schemeClr val="tx1"/>
                </a:solidFill>
              </a:rPr>
              <a:t>	</a:t>
            </a:r>
            <a:r>
              <a:rPr lang="en-CA" sz="3400">
                <a:solidFill>
                  <a:schemeClr val="tx1"/>
                </a:solidFill>
              </a:rPr>
              <a:t>Brute force approach </a:t>
            </a:r>
          </a:p>
          <a:p>
            <a:pPr marL="101600" indent="0">
              <a:buNone/>
            </a:pPr>
            <a:r>
              <a:rPr lang="en-CA" sz="3400">
                <a:solidFill>
                  <a:schemeClr val="tx1"/>
                </a:solidFill>
              </a:rPr>
              <a:t>	Dynamic approach </a:t>
            </a:r>
            <a:endParaRPr lang="en" sz="3400">
              <a:solidFill>
                <a:schemeClr val="tx1"/>
              </a:solidFill>
            </a:endParaRPr>
          </a:p>
          <a:p>
            <a:r>
              <a:rPr lang="en" sz="3400">
                <a:solidFill>
                  <a:schemeClr val="tx1"/>
                </a:solidFill>
              </a:rPr>
              <a:t>Conclution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672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/>
          <p:cNvSpPr txBox="1">
            <a:spLocks/>
          </p:cNvSpPr>
          <p:nvPr/>
        </p:nvSpPr>
        <p:spPr>
          <a:xfrm>
            <a:off x="668029" y="222175"/>
            <a:ext cx="10722783" cy="114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3200" dirty="0">
                <a:solidFill>
                  <a:schemeClr val="tx1"/>
                </a:solidFill>
              </a:rPr>
              <a:t>Dynamic Approach to Solve MCM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768155" y="1390803"/>
          <a:ext cx="2825705" cy="494453"/>
        </p:xfrm>
        <a:graphic>
          <a:graphicData uri="http://schemas.openxmlformats.org/drawingml/2006/table">
            <a:tbl>
              <a:tblPr firstRow="1" bandRow="1"/>
              <a:tblGrid>
                <a:gridCol w="56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CA" sz="2400" dirty="0"/>
                        <a:t>5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6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7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78586" y="1390804"/>
            <a:ext cx="589569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dirty="0"/>
              <a:t>P[]</a:t>
            </a:r>
          </a:p>
        </p:txBody>
      </p:sp>
      <p:sp>
        <p:nvSpPr>
          <p:cNvPr id="8" name="Shape 82"/>
          <p:cNvSpPr txBox="1">
            <a:spLocks/>
          </p:cNvSpPr>
          <p:nvPr/>
        </p:nvSpPr>
        <p:spPr>
          <a:xfrm>
            <a:off x="6684673" y="2618446"/>
            <a:ext cx="3150759" cy="68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M[][]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768155" y="2839099"/>
          <a:ext cx="3258840" cy="494453"/>
        </p:xfrm>
        <a:graphic>
          <a:graphicData uri="http://schemas.openxmlformats.org/drawingml/2006/table">
            <a:tbl>
              <a:tblPr firstRow="1" bandRow="1"/>
              <a:tblGrid>
                <a:gridCol w="65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CA" sz="2400" dirty="0"/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3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161213" y="3333550"/>
          <a:ext cx="606943" cy="2817445"/>
        </p:xfrm>
        <a:graphic>
          <a:graphicData uri="http://schemas.openxmlformats.org/drawingml/2006/table">
            <a:tbl>
              <a:tblPr firstRow="1" bandRow="1"/>
              <a:tblGrid>
                <a:gridCol w="60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3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0022" y="1260873"/>
            <a:ext cx="3941775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dirty="0"/>
              <a:t>For calculating the upper matrix ….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5302" y="1885257"/>
            <a:ext cx="5096807" cy="10926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sz="2100" dirty="0"/>
              <a:t>Let us look at this matrices </a:t>
            </a:r>
          </a:p>
          <a:p>
            <a:r>
              <a:rPr lang="en-CA" sz="2100" dirty="0"/>
              <a:t>  A[5][4]     B[4][6]    C[6][2]    D[2][7]</a:t>
            </a:r>
          </a:p>
          <a:p>
            <a:r>
              <a:rPr lang="en-CA" sz="2100" dirty="0"/>
              <a:t>Our goal is to multiply these matrices….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69767" y="3091480"/>
                <a:ext cx="3932607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A[5][4] 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 B[4][6]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C[6][2]</a:t>
                </a:r>
              </a:p>
              <a:p>
                <a:r>
                  <a:rPr lang="en-CA" sz="1600" dirty="0"/>
                  <a:t>(A[5][4] 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 B[4][6])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C[6][2]</a:t>
                </a:r>
              </a:p>
              <a:p>
                <a:r>
                  <a:rPr lang="en-CA" sz="1600" dirty="0"/>
                  <a:t>Computations needed   = 120 + 5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6</a:t>
                </a:r>
                <a14:m>
                  <m:oMath xmlns:m="http://schemas.openxmlformats.org/officeDocument/2006/math">
                    <m:r>
                      <a:rPr lang="en-CA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2</a:t>
                </a:r>
              </a:p>
              <a:p>
                <a:r>
                  <a:rPr lang="en-CA" sz="1600" dirty="0"/>
                  <a:t>	      = 180</a:t>
                </a:r>
              </a:p>
              <a:p>
                <a:r>
                  <a:rPr lang="en-CA" sz="1600" dirty="0"/>
                  <a:t>A[5][4]  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( B[4][6]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C[6][2])</a:t>
                </a:r>
              </a:p>
              <a:p>
                <a:r>
                  <a:rPr lang="en-CA" sz="1600" dirty="0"/>
                  <a:t>Computations needed = 0 + 48+5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2</a:t>
                </a:r>
              </a:p>
              <a:p>
                <a:r>
                  <a:rPr lang="en-CA" sz="1600" dirty="0"/>
                  <a:t>		      = 88</a:t>
                </a:r>
              </a:p>
              <a:p>
                <a:r>
                  <a:rPr lang="en-CA" sz="1600" dirty="0"/>
                  <a:t>Here, minimum is 88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67" y="3091480"/>
                <a:ext cx="3932607" cy="2062103"/>
              </a:xfrm>
              <a:prstGeom prst="rect">
                <a:avLst/>
              </a:prstGeom>
              <a:blipFill>
                <a:blip r:embed="rId2"/>
                <a:stretch>
                  <a:fillRect l="-775" t="-888" b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8768155" y="3336969"/>
          <a:ext cx="3258840" cy="3104660"/>
        </p:xfrm>
        <a:graphic>
          <a:graphicData uri="http://schemas.openxmlformats.org/drawingml/2006/table">
            <a:tbl>
              <a:tblPr firstRow="1" bandRow="1"/>
              <a:tblGrid>
                <a:gridCol w="65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120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88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48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84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3474261" y="4122301"/>
            <a:ext cx="7425203" cy="16986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312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/>
          <p:cNvSpPr txBox="1">
            <a:spLocks/>
          </p:cNvSpPr>
          <p:nvPr/>
        </p:nvSpPr>
        <p:spPr>
          <a:xfrm>
            <a:off x="877034" y="196049"/>
            <a:ext cx="10644406" cy="114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3200" dirty="0">
                <a:solidFill>
                  <a:schemeClr val="tx1"/>
                </a:solidFill>
              </a:rPr>
              <a:t>Dynamic Approach to Solve MCM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768155" y="1390803"/>
          <a:ext cx="2825705" cy="494453"/>
        </p:xfrm>
        <a:graphic>
          <a:graphicData uri="http://schemas.openxmlformats.org/drawingml/2006/table">
            <a:tbl>
              <a:tblPr firstRow="1" bandRow="1"/>
              <a:tblGrid>
                <a:gridCol w="56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CA" sz="2400" dirty="0"/>
                        <a:t>5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6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7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78586" y="1390804"/>
            <a:ext cx="589569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dirty="0"/>
              <a:t>P[]</a:t>
            </a:r>
          </a:p>
        </p:txBody>
      </p:sp>
      <p:sp>
        <p:nvSpPr>
          <p:cNvPr id="8" name="Shape 82"/>
          <p:cNvSpPr txBox="1">
            <a:spLocks/>
          </p:cNvSpPr>
          <p:nvPr/>
        </p:nvSpPr>
        <p:spPr>
          <a:xfrm>
            <a:off x="6684673" y="2618446"/>
            <a:ext cx="3150759" cy="68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M[][]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768155" y="2839099"/>
          <a:ext cx="3258840" cy="494453"/>
        </p:xfrm>
        <a:graphic>
          <a:graphicData uri="http://schemas.openxmlformats.org/drawingml/2006/table">
            <a:tbl>
              <a:tblPr firstRow="1" bandRow="1"/>
              <a:tblGrid>
                <a:gridCol w="65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CA" sz="2400" dirty="0"/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3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161213" y="3333550"/>
          <a:ext cx="606943" cy="2817445"/>
        </p:xfrm>
        <a:graphic>
          <a:graphicData uri="http://schemas.openxmlformats.org/drawingml/2006/table">
            <a:tbl>
              <a:tblPr firstRow="1" bandRow="1"/>
              <a:tblGrid>
                <a:gridCol w="60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3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0022" y="1260873"/>
            <a:ext cx="3941775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dirty="0"/>
              <a:t>For calculating the upper matrix ….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5302" y="1885257"/>
            <a:ext cx="5096807" cy="10926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sz="2100" dirty="0"/>
              <a:t>Let us look at this matrices </a:t>
            </a:r>
          </a:p>
          <a:p>
            <a:r>
              <a:rPr lang="en-CA" sz="2100" dirty="0"/>
              <a:t>  A[5][4]     B[4][6]    C[6][2]    D[2][7]</a:t>
            </a:r>
          </a:p>
          <a:p>
            <a:r>
              <a:rPr lang="en-CA" sz="2100" dirty="0"/>
              <a:t>Our goal is to multiply these matrices….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69767" y="3435654"/>
                <a:ext cx="393260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B[4][6]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C[6][2]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D[2][7]</a:t>
                </a:r>
              </a:p>
              <a:p>
                <a:r>
                  <a:rPr lang="en-CA" sz="1600" dirty="0"/>
                  <a:t>(B[4][6]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C[6][2])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D[2][7]</a:t>
                </a:r>
              </a:p>
              <a:p>
                <a:r>
                  <a:rPr lang="en-CA" sz="1600" dirty="0"/>
                  <a:t>Computations needed   = 48 + 0+4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2</a:t>
                </a:r>
                <a14:m>
                  <m:oMath xmlns:m="http://schemas.openxmlformats.org/officeDocument/2006/math">
                    <m:r>
                      <a:rPr lang="en-CA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endParaRPr lang="en-CA" sz="1600" dirty="0"/>
              </a:p>
              <a:p>
                <a:r>
                  <a:rPr lang="en-CA" sz="1600" dirty="0"/>
                  <a:t>	      = 104</a:t>
                </a:r>
              </a:p>
              <a:p>
                <a:r>
                  <a:rPr lang="en-CA" sz="1600" dirty="0"/>
                  <a:t>B[4][6]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(C[6][2]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D[2][7])</a:t>
                </a:r>
              </a:p>
              <a:p>
                <a:r>
                  <a:rPr lang="en-CA" sz="1600" dirty="0"/>
                  <a:t>Computations needed = 0 + 84+4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endParaRPr lang="en-CA" sz="1600" dirty="0"/>
              </a:p>
              <a:p>
                <a:r>
                  <a:rPr lang="en-CA" sz="1600" dirty="0"/>
                  <a:t>= 84+168</a:t>
                </a:r>
              </a:p>
              <a:p>
                <a:r>
                  <a:rPr lang="en-CA" sz="1600" dirty="0"/>
                  <a:t>	    = 252</a:t>
                </a:r>
              </a:p>
              <a:p>
                <a:r>
                  <a:rPr lang="en-CA" sz="1600" dirty="0"/>
                  <a:t>Here, minimum is 104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67" y="3435654"/>
                <a:ext cx="3932607" cy="2308324"/>
              </a:xfrm>
              <a:prstGeom prst="rect">
                <a:avLst/>
              </a:prstGeom>
              <a:blipFill>
                <a:blip r:embed="rId2"/>
                <a:stretch>
                  <a:fillRect l="-775" t="-794" b="-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8768155" y="3336969"/>
          <a:ext cx="3258840" cy="3395295"/>
        </p:xfrm>
        <a:graphic>
          <a:graphicData uri="http://schemas.openxmlformats.org/drawingml/2006/table">
            <a:tbl>
              <a:tblPr firstRow="1" bandRow="1"/>
              <a:tblGrid>
                <a:gridCol w="65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120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88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48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104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84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3678226" y="4742272"/>
            <a:ext cx="7789588" cy="14372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810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/>
          <p:cNvSpPr txBox="1">
            <a:spLocks/>
          </p:cNvSpPr>
          <p:nvPr/>
        </p:nvSpPr>
        <p:spPr>
          <a:xfrm>
            <a:off x="772532" y="248301"/>
            <a:ext cx="11153857" cy="114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3200" dirty="0">
                <a:solidFill>
                  <a:schemeClr val="tx1"/>
                </a:solidFill>
              </a:rPr>
              <a:t>Dynamic Approach to Solve MCM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768155" y="1390803"/>
          <a:ext cx="2825705" cy="494453"/>
        </p:xfrm>
        <a:graphic>
          <a:graphicData uri="http://schemas.openxmlformats.org/drawingml/2006/table">
            <a:tbl>
              <a:tblPr firstRow="1" bandRow="1"/>
              <a:tblGrid>
                <a:gridCol w="56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CA" sz="2400" dirty="0"/>
                        <a:t>5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6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7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78586" y="1390804"/>
            <a:ext cx="589569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dirty="0"/>
              <a:t>P[]</a:t>
            </a:r>
          </a:p>
        </p:txBody>
      </p:sp>
      <p:sp>
        <p:nvSpPr>
          <p:cNvPr id="8" name="Shape 82"/>
          <p:cNvSpPr txBox="1">
            <a:spLocks/>
          </p:cNvSpPr>
          <p:nvPr/>
        </p:nvSpPr>
        <p:spPr>
          <a:xfrm>
            <a:off x="6684673" y="2618446"/>
            <a:ext cx="3150759" cy="68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M[][]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768155" y="2839099"/>
          <a:ext cx="3258840" cy="494453"/>
        </p:xfrm>
        <a:graphic>
          <a:graphicData uri="http://schemas.openxmlformats.org/drawingml/2006/table">
            <a:tbl>
              <a:tblPr firstRow="1" bandRow="1"/>
              <a:tblGrid>
                <a:gridCol w="65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CA" sz="2400" dirty="0"/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3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161213" y="3333550"/>
          <a:ext cx="606943" cy="2817445"/>
        </p:xfrm>
        <a:graphic>
          <a:graphicData uri="http://schemas.openxmlformats.org/drawingml/2006/table">
            <a:tbl>
              <a:tblPr firstRow="1" bandRow="1"/>
              <a:tblGrid>
                <a:gridCol w="60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3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489">
                <a:tc>
                  <a:txBody>
                    <a:bodyPr/>
                    <a:lstStyle/>
                    <a:p>
                      <a:r>
                        <a:rPr lang="en-CA" sz="2400" dirty="0"/>
                        <a:t>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0022" y="1260873"/>
            <a:ext cx="3941775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dirty="0"/>
              <a:t>For calculating the upper matrix ….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5302" y="1885257"/>
            <a:ext cx="5096807" cy="10926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CA" sz="2100" dirty="0"/>
              <a:t>Let us look at this matrices </a:t>
            </a:r>
          </a:p>
          <a:p>
            <a:r>
              <a:rPr lang="en-CA" sz="2100" dirty="0"/>
              <a:t>  A[5][4]     B[4][6]    C[6][2]    D[2][7]</a:t>
            </a:r>
          </a:p>
          <a:p>
            <a:r>
              <a:rPr lang="en-CA" sz="2100" dirty="0"/>
              <a:t>Our goal is to multiply these matrices….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9190" y="3178891"/>
                <a:ext cx="3932607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A[5][4]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CA" sz="1600" dirty="0"/>
                  <a:t>B[4][6]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C[6][2]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D[2][7]</a:t>
                </a:r>
              </a:p>
              <a:p>
                <a:r>
                  <a:rPr lang="en-CA" sz="1600" dirty="0"/>
                  <a:t>(A[5][4]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CA" sz="1600" dirty="0"/>
                  <a:t>B[4][6]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C[6][2])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D[2][7]</a:t>
                </a:r>
              </a:p>
              <a:p>
                <a:r>
                  <a:rPr lang="en-CA" sz="1600" dirty="0"/>
                  <a:t>Computations needed   = 88 + 0+</a:t>
                </a:r>
                <a14:m>
                  <m:oMath xmlns:m="http://schemas.openxmlformats.org/officeDocument/2006/math">
                    <m:r>
                      <a:rPr lang="en-CA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2</a:t>
                </a:r>
                <a14:m>
                  <m:oMath xmlns:m="http://schemas.openxmlformats.org/officeDocument/2006/math">
                    <m:r>
                      <a:rPr lang="en-CA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endParaRPr lang="en-CA" sz="1600" dirty="0"/>
              </a:p>
              <a:p>
                <a:r>
                  <a:rPr lang="en-CA" sz="1600" dirty="0"/>
                  <a:t>	      = 158</a:t>
                </a:r>
              </a:p>
              <a:p>
                <a:r>
                  <a:rPr lang="en-CA" sz="1600" dirty="0"/>
                  <a:t>A[5][4]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CA" sz="1600" dirty="0"/>
                  <a:t>(B[4][6]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C[6][2]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1600" dirty="0"/>
                  <a:t> D[2][7])</a:t>
                </a:r>
              </a:p>
              <a:p>
                <a:r>
                  <a:rPr lang="en-CA" sz="1600" dirty="0"/>
                  <a:t>Computations needed = 0+104+5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CA" sz="1600" dirty="0"/>
                  <a:t>	    = 244</a:t>
                </a:r>
              </a:p>
              <a:p>
                <a:r>
                  <a:rPr lang="en-CA" sz="1600" dirty="0"/>
                  <a:t>Here, minimum is 158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0" y="3178891"/>
                <a:ext cx="3932607" cy="2062103"/>
              </a:xfrm>
              <a:prstGeom prst="rect">
                <a:avLst/>
              </a:prstGeom>
              <a:blipFill>
                <a:blip r:embed="rId2"/>
                <a:stretch>
                  <a:fillRect l="-930" t="-885" b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8768155" y="3336969"/>
          <a:ext cx="3258840" cy="3395295"/>
        </p:xfrm>
        <a:graphic>
          <a:graphicData uri="http://schemas.openxmlformats.org/drawingml/2006/table">
            <a:tbl>
              <a:tblPr firstRow="1" bandRow="1"/>
              <a:tblGrid>
                <a:gridCol w="65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120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88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158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48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104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84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80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Walter Turncoat" panose="020B0604020202020204" charset="0"/>
                        <a:ea typeface="Walter Turncoat" panose="020B060402020202020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  <a:latin typeface="Walter Turncoat" panose="020B0604020202020204" charset="0"/>
                          <a:ea typeface="Walter Turncoat" panose="020B0604020202020204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3749270" y="4258855"/>
            <a:ext cx="7727711" cy="15529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73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ctrTitle" idx="4294967295"/>
          </p:nvPr>
        </p:nvSpPr>
        <p:spPr>
          <a:xfrm>
            <a:off x="2009775" y="1120499"/>
            <a:ext cx="8172450" cy="1547813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12800" dirty="0"/>
              <a:t>158</a:t>
            </a:r>
            <a:endParaRPr sz="1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C7D011-65CD-47B6-A00A-875C8621A9DF}"/>
              </a:ext>
            </a:extLst>
          </p:cNvPr>
          <p:cNvSpPr txBox="1"/>
          <p:nvPr/>
        </p:nvSpPr>
        <p:spPr>
          <a:xfrm>
            <a:off x="2398643" y="3114261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ldhabi" panose="01000000000000000000" pitchFamily="2" charset="-78"/>
                <a:cs typeface="Aldhabi" panose="01000000000000000000" pitchFamily="2" charset="-78"/>
              </a:rPr>
              <a:t>That is our minimum cost.</a:t>
            </a:r>
          </a:p>
          <a:p>
            <a:pPr algn="ctr"/>
            <a:r>
              <a:rPr lang="en-US" sz="5400" dirty="0">
                <a:latin typeface="Aldhabi" panose="01000000000000000000" pitchFamily="2" charset="-78"/>
                <a:cs typeface="Aldhabi" panose="01000000000000000000" pitchFamily="2" charset="-78"/>
              </a:rPr>
              <a:t>A[5][4] X B[4][6] X C[6][2] X D[2][7]</a:t>
            </a:r>
            <a:endParaRPr lang="en-US" sz="4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61977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2" y="650326"/>
            <a:ext cx="6862940" cy="3584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hape 619"/>
              <p:cNvSpPr txBox="1">
                <a:spLocks/>
              </p:cNvSpPr>
              <p:nvPr/>
            </p:nvSpPr>
            <p:spPr>
              <a:xfrm>
                <a:off x="1473053" y="3318227"/>
                <a:ext cx="6049200" cy="1130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937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3D4965"/>
                  </a:buClr>
                  <a:buSzPts val="2600"/>
                  <a:buFont typeface="Dosis"/>
                  <a:buChar char="✘"/>
                  <a:defRPr sz="2600" b="0" i="0" u="none" strike="noStrike" cap="none">
                    <a:solidFill>
                      <a:srgbClr val="3D4965"/>
                    </a:solidFill>
                    <a:latin typeface="Dosis"/>
                    <a:ea typeface="Dosis"/>
                    <a:cs typeface="Dosis"/>
                    <a:sym typeface="Dosis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D4965"/>
                  </a:buClr>
                  <a:buSzPts val="2000"/>
                  <a:buFont typeface="Dosis"/>
                  <a:buChar char="✗"/>
                  <a:defRPr sz="2000" b="0" i="0" u="none" strike="noStrike" cap="none">
                    <a:solidFill>
                      <a:srgbClr val="3D4965"/>
                    </a:solidFill>
                    <a:latin typeface="Dosis"/>
                    <a:ea typeface="Dosis"/>
                    <a:cs typeface="Dosis"/>
                    <a:sym typeface="Dosis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D4965"/>
                  </a:buClr>
                  <a:buSzPts val="2000"/>
                  <a:buFont typeface="Dosis"/>
                  <a:buChar char="■"/>
                  <a:defRPr sz="2000" b="0" i="0" u="none" strike="noStrike" cap="none">
                    <a:solidFill>
                      <a:srgbClr val="3D4965"/>
                    </a:solidFill>
                    <a:latin typeface="Dosis"/>
                    <a:ea typeface="Dosis"/>
                    <a:cs typeface="Dosis"/>
                    <a:sym typeface="Dosis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D4965"/>
                  </a:buClr>
                  <a:buSzPts val="1800"/>
                  <a:buFont typeface="Dosis"/>
                  <a:buChar char="●"/>
                  <a:defRPr sz="1800" b="0" i="0" u="none" strike="noStrike" cap="none">
                    <a:solidFill>
                      <a:srgbClr val="3D4965"/>
                    </a:solidFill>
                    <a:latin typeface="Dosis"/>
                    <a:ea typeface="Dosis"/>
                    <a:cs typeface="Dosis"/>
                    <a:sym typeface="Dosis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D4965"/>
                  </a:buClr>
                  <a:buSzPts val="1800"/>
                  <a:buFont typeface="Dosis"/>
                  <a:buChar char="○"/>
                  <a:defRPr sz="1800" b="0" i="0" u="none" strike="noStrike" cap="none">
                    <a:solidFill>
                      <a:srgbClr val="3D4965"/>
                    </a:solidFill>
                    <a:latin typeface="Dosis"/>
                    <a:ea typeface="Dosis"/>
                    <a:cs typeface="Dosis"/>
                    <a:sym typeface="Dosis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D4965"/>
                  </a:buClr>
                  <a:buSzPts val="1800"/>
                  <a:buFont typeface="Dosis"/>
                  <a:buChar char="■"/>
                  <a:defRPr sz="1800" b="0" i="0" u="none" strike="noStrike" cap="none">
                    <a:solidFill>
                      <a:srgbClr val="3D4965"/>
                    </a:solidFill>
                    <a:latin typeface="Dosis"/>
                    <a:ea typeface="Dosis"/>
                    <a:cs typeface="Dosis"/>
                    <a:sym typeface="Dosis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D4965"/>
                  </a:buClr>
                  <a:buSzPts val="1800"/>
                  <a:buFont typeface="Dosis"/>
                  <a:buChar char="●"/>
                  <a:defRPr sz="1800" b="0" i="0" u="none" strike="noStrike" cap="none">
                    <a:solidFill>
                      <a:srgbClr val="3D4965"/>
                    </a:solidFill>
                    <a:latin typeface="Dosis"/>
                    <a:ea typeface="Dosis"/>
                    <a:cs typeface="Dosis"/>
                    <a:sym typeface="Dosis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D4965"/>
                  </a:buClr>
                  <a:buSzPts val="1800"/>
                  <a:buFont typeface="Dosis"/>
                  <a:buChar char="○"/>
                  <a:defRPr sz="1800" b="0" i="0" u="none" strike="noStrike" cap="none">
                    <a:solidFill>
                      <a:srgbClr val="3D4965"/>
                    </a:solidFill>
                    <a:latin typeface="Dosis"/>
                    <a:ea typeface="Dosis"/>
                    <a:cs typeface="Dosis"/>
                    <a:sym typeface="Dosis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D4965"/>
                  </a:buClr>
                  <a:buSzPts val="1800"/>
                  <a:buFont typeface="Dosis"/>
                  <a:buChar char="■"/>
                  <a:defRPr sz="1800" b="0" i="0" u="none" strike="noStrike" cap="none">
                    <a:solidFill>
                      <a:srgbClr val="3D4965"/>
                    </a:solidFill>
                    <a:latin typeface="Dosis"/>
                    <a:ea typeface="Dosis"/>
                    <a:cs typeface="Dosis"/>
                    <a:sym typeface="Dosis"/>
                  </a:defRPr>
                </a:lvl9pPr>
              </a:lstStyle>
              <a:p>
                <a:pPr marL="0" indent="0" algn="ctr">
                  <a:buFont typeface="Dosis"/>
                  <a:buNone/>
                </a:pPr>
                <a:r>
                  <a:rPr lang="en-US" sz="2000" dirty="0"/>
                  <a:t>Whoa! Our program also gives the same result for multiplying</a:t>
                </a:r>
              </a:p>
              <a:p>
                <a:pPr marL="0" indent="0" algn="ctr">
                  <a:buFont typeface="Dosis"/>
                  <a:buNone/>
                </a:pPr>
                <a:r>
                  <a:rPr lang="en-US" sz="2000" dirty="0"/>
                  <a:t> A[5][4]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B[4][6]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 C[6][2]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 D[2][7]</a:t>
                </a:r>
              </a:p>
            </p:txBody>
          </p:sp>
        </mc:Choice>
        <mc:Fallback xmlns="">
          <p:sp>
            <p:nvSpPr>
              <p:cNvPr id="3" name="Shape 6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071" y="4424303"/>
                <a:ext cx="8065600" cy="1506692"/>
              </a:xfrm>
              <a:prstGeom prst="rect">
                <a:avLst/>
              </a:prstGeom>
              <a:blipFill rotWithShape="0">
                <a:blip r:embed="rId3"/>
                <a:stretch>
                  <a:fillRect l="-1109" r="-1008"/>
                </a:stretch>
              </a:blipFill>
              <a:ln>
                <a:noFill/>
              </a:ln>
            </p:spPr>
            <p:txBody>
              <a:bodyPr lIns="121917" tIns="60958" rIns="121917" bIns="60958"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624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829" y="2877457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Have you any Question?</a:t>
            </a:r>
          </a:p>
        </p:txBody>
      </p:sp>
    </p:spTree>
    <p:extLst>
      <p:ext uri="{BB962C8B-B14F-4D97-AF65-F5344CB8AC3E}">
        <p14:creationId xmlns:p14="http://schemas.microsoft.com/office/powerpoint/2010/main" val="2425141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29" y="322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2392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77686"/>
          </a:xfrm>
        </p:spPr>
        <p:txBody>
          <a:bodyPr/>
          <a:lstStyle/>
          <a:p>
            <a:r>
              <a:rPr lang="en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2400">
                <a:solidFill>
                  <a:schemeClr val="tx1"/>
                </a:solidFill>
                <a:ea typeface="Sniglet"/>
                <a:cs typeface="Sniglet"/>
                <a:sym typeface="Sniglet"/>
              </a:rPr>
              <a:t>1.  Dynamic Programming is a technique for algorithm design.</a:t>
            </a:r>
          </a:p>
          <a:p>
            <a:pPr lvl="0">
              <a:buNone/>
            </a:pPr>
            <a:r>
              <a:rPr lang="en-US" sz="2400">
                <a:solidFill>
                  <a:schemeClr val="tx1"/>
                </a:solidFill>
                <a:ea typeface="Sniglet"/>
                <a:cs typeface="Sniglet"/>
                <a:sym typeface="Sniglet"/>
              </a:rPr>
              <a:t>2.  It is a tabular method in which it uses divide-and-conquer to solve problems.</a:t>
            </a:r>
          </a:p>
          <a:p>
            <a:pPr lvl="0">
              <a:buNone/>
            </a:pPr>
            <a:r>
              <a:rPr lang="en-US" sz="2400">
                <a:solidFill>
                  <a:schemeClr val="tx1"/>
                </a:solidFill>
                <a:ea typeface="Sniglet"/>
                <a:cs typeface="Sniglet"/>
                <a:sym typeface="Sniglet"/>
              </a:rPr>
              <a:t>3.  Dynamic programming is applicable when the subproblems are not independent.</a:t>
            </a:r>
          </a:p>
          <a:p>
            <a:pPr lvl="0">
              <a:buNone/>
            </a:pPr>
            <a:r>
              <a:rPr lang="en-US" sz="2400">
                <a:solidFill>
                  <a:schemeClr val="tx1"/>
                </a:solidFill>
                <a:ea typeface="Sniglet"/>
                <a:cs typeface="Sniglet"/>
                <a:sym typeface="Sniglet"/>
              </a:rPr>
              <a:t>4.  So to solve a given problem, we need to solve different parts of the problem.</a:t>
            </a:r>
          </a:p>
          <a:p>
            <a:pPr>
              <a:buNone/>
            </a:pPr>
            <a:endParaRPr lang="en-US" sz="24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2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8497"/>
          </a:xfrm>
        </p:spPr>
        <p:txBody>
          <a:bodyPr/>
          <a:lstStyle/>
          <a:p>
            <a:r>
              <a:rPr lang="en-US"/>
              <a:t>Matrix Chain Multiplication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67989" y="1881051"/>
            <a:ext cx="8412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>
              <a:spcBef>
                <a:spcPts val="600"/>
              </a:spcBef>
            </a:pPr>
            <a:r>
              <a:rPr lang="en-US" sz="2400"/>
              <a:t>Matrix multiplication problem determines the way to perform a series of operations in an optimal sequence. </a:t>
            </a:r>
            <a:br>
              <a:rPr lang="en-US" sz="2400"/>
            </a:br>
            <a:br>
              <a:rPr lang="en-US" sz="2400"/>
            </a:br>
            <a:r>
              <a:rPr lang="en-US" sz="2400"/>
              <a:t>The goal is to find the most efficient way to multiply a chain of matrices from a given sequence. </a:t>
            </a:r>
            <a:br>
              <a:rPr lang="en-US" sz="2400"/>
            </a:br>
            <a:br>
              <a:rPr lang="en-US" sz="2400"/>
            </a:br>
            <a:r>
              <a:rPr lang="en-US" sz="2400"/>
              <a:t>The problem is not actually to perform the multiplications, but merely to decide the sequence of the matrix multiplications involved.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07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474" y="594360"/>
            <a:ext cx="9601200" cy="1485900"/>
          </a:xfrm>
        </p:spPr>
        <p:txBody>
          <a:bodyPr/>
          <a:lstStyle/>
          <a:p>
            <a:r>
              <a:rPr lang="en">
                <a:solidFill>
                  <a:schemeClr val="tx1"/>
                </a:solidFill>
              </a:rPr>
              <a:t>Method of Matrix Multiplication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/>
              <a:t>To multiply multiple matrices we need to check if the column of 1st matrix and the row of 2nd matrix are equal.If not then we can not multiply the matrices.</a:t>
            </a:r>
          </a:p>
          <a:p>
            <a:pPr>
              <a:buFont typeface="Arial" pitchFamily="34" charset="0"/>
              <a:buChar char="•"/>
            </a:pPr>
            <a:endParaRPr lang="en-US" sz="2400"/>
          </a:p>
        </p:txBody>
      </p:sp>
      <p:pic>
        <p:nvPicPr>
          <p:cNvPr id="19460" name="Picture 4" descr="https://i.stack.imgur.com/yxMKj.png"/>
          <p:cNvPicPr>
            <a:picLocks noChangeAspect="1" noChangeArrowheads="1"/>
          </p:cNvPicPr>
          <p:nvPr/>
        </p:nvPicPr>
        <p:blipFill>
          <a:blip r:embed="rId2"/>
          <a:srcRect r="812" b="60069"/>
          <a:stretch>
            <a:fillRect/>
          </a:stretch>
        </p:blipFill>
        <p:spPr bwMode="auto">
          <a:xfrm>
            <a:off x="2625634" y="3908550"/>
            <a:ext cx="6923314" cy="14733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21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537" y="672737"/>
            <a:ext cx="9601200" cy="1090749"/>
          </a:xfrm>
        </p:spPr>
        <p:txBody>
          <a:bodyPr/>
          <a:lstStyle/>
          <a:p>
            <a:r>
              <a:rPr lang="en"/>
              <a:t>Example of MCM</a:t>
            </a:r>
            <a:endParaRPr lang="en-US" b="1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1737361" y="1463040"/>
            <a:ext cx="10019210" cy="50422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/>
              <a:t>Consider the chain A, B, C, D of 4 matrices</a:t>
            </a:r>
          </a:p>
          <a:p>
            <a:pPr>
              <a:buNone/>
            </a:pPr>
            <a:r>
              <a:rPr lang="en-US" sz="2400"/>
              <a:t> Let us compute the product of ABCD</a:t>
            </a:r>
          </a:p>
          <a:p>
            <a:pPr>
              <a:buNone/>
            </a:pPr>
            <a:r>
              <a:rPr lang="en-US" sz="2400"/>
              <a:t> 5 different orderings = 5 different parenthesizations</a:t>
            </a:r>
          </a:p>
          <a:p>
            <a:pPr marL="0" indent="0">
              <a:buNone/>
            </a:pPr>
            <a:r>
              <a:rPr lang="en-US" sz="2400"/>
              <a:t>1. (A(B(CD)))			</a:t>
            </a:r>
          </a:p>
          <a:p>
            <a:pPr marL="0" indent="0">
              <a:buNone/>
            </a:pPr>
            <a:r>
              <a:rPr lang="en-US" sz="2400"/>
              <a:t>2. ((AB)(CD))			</a:t>
            </a:r>
          </a:p>
          <a:p>
            <a:pPr marL="0" indent="0">
              <a:buNone/>
            </a:pPr>
            <a:r>
              <a:rPr lang="en-US" sz="2400"/>
              <a:t>3. (((AB)C)D)</a:t>
            </a:r>
          </a:p>
          <a:p>
            <a:pPr marL="0" indent="0">
              <a:buNone/>
            </a:pPr>
            <a:r>
              <a:rPr lang="en-US" sz="2400"/>
              <a:t>4. (A((BC)D))	</a:t>
            </a:r>
          </a:p>
          <a:p>
            <a:pPr marL="0" indent="0">
              <a:buNone/>
            </a:pPr>
            <a:r>
              <a:rPr lang="en-US" sz="2400"/>
              <a:t>5. ((A(BC))D)	</a:t>
            </a:r>
          </a:p>
          <a:p>
            <a:pPr marL="342900" indent="-342900">
              <a:buNone/>
            </a:pPr>
            <a:r>
              <a:rPr lang="en-US" sz="2400"/>
              <a:t>Matrix multiplication is associative ,e.g., so parenthenization does </a:t>
            </a:r>
          </a:p>
          <a:p>
            <a:pPr marL="342900" indent="-342900">
              <a:buNone/>
            </a:pPr>
            <a:r>
              <a:rPr lang="en-US" sz="2400"/>
              <a:t>not change results.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80786"/>
            <a:ext cx="9601200" cy="1485900"/>
          </a:xfrm>
        </p:spPr>
        <p:txBody>
          <a:bodyPr/>
          <a:lstStyle/>
          <a:p>
            <a:r>
              <a:rPr lang="en-US" b="1"/>
              <a:t>Applications of MCM</a:t>
            </a:r>
          </a:p>
        </p:txBody>
      </p:sp>
      <p:sp>
        <p:nvSpPr>
          <p:cNvPr id="3" name="Rectangle 2"/>
          <p:cNvSpPr/>
          <p:nvPr/>
        </p:nvSpPr>
        <p:spPr>
          <a:xfrm>
            <a:off x="1741714" y="1514866"/>
            <a:ext cx="859100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5463" lvl="0">
              <a:spcBef>
                <a:spcPts val="800"/>
              </a:spcBef>
            </a:pPr>
            <a:r>
              <a:rPr lang="en-US" sz="2900"/>
              <a:t>1. Matrix can be used to create binary images</a:t>
            </a:r>
          </a:p>
          <a:p>
            <a:pPr marL="135463" lvl="0">
              <a:spcBef>
                <a:spcPts val="800"/>
              </a:spcBef>
            </a:pPr>
            <a:r>
              <a:rPr lang="en-US" sz="2900"/>
              <a:t>2. Matrix multiplication is also used in medical science.[Greyscale images are represented by matrix] </a:t>
            </a:r>
          </a:p>
          <a:p>
            <a:pPr marL="135463" lvl="0">
              <a:spcBef>
                <a:spcPts val="800"/>
              </a:spcBef>
            </a:pPr>
            <a:r>
              <a:rPr lang="en-US" sz="2900"/>
              <a:t>3. Matrix multiplications are also used in RGB system &amp; cube.</a:t>
            </a:r>
          </a:p>
          <a:p>
            <a:pPr marL="135463" lvl="0">
              <a:spcBef>
                <a:spcPts val="800"/>
              </a:spcBef>
            </a:pPr>
            <a:r>
              <a:rPr lang="en-US" sz="2900"/>
              <a:t>4. By using matrix multiplications we can Rotate , Reflect, shear an image .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85183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pptC246.tmp</Template>
  <TotalTime>1625</TotalTime>
  <Words>2013</Words>
  <Application>Microsoft Office PowerPoint</Application>
  <PresentationFormat>Widescreen</PresentationFormat>
  <Paragraphs>588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Aldhabi</vt:lpstr>
      <vt:lpstr>Arial</vt:lpstr>
      <vt:lpstr>Arial Rounded MT Bold</vt:lpstr>
      <vt:lpstr>Calibri</vt:lpstr>
      <vt:lpstr>Cambria Math</vt:lpstr>
      <vt:lpstr>Dosis</vt:lpstr>
      <vt:lpstr>Franklin Gothic Book</vt:lpstr>
      <vt:lpstr>Sniglet</vt:lpstr>
      <vt:lpstr>Walter Turncoat</vt:lpstr>
      <vt:lpstr>Crop</vt:lpstr>
      <vt:lpstr>Matrix Chain Multiplication</vt:lpstr>
      <vt:lpstr>Instructed By</vt:lpstr>
      <vt:lpstr>Prepared By</vt:lpstr>
      <vt:lpstr>Overview</vt:lpstr>
      <vt:lpstr>Dynamic Programming</vt:lpstr>
      <vt:lpstr>Matrix Chain Multiplication</vt:lpstr>
      <vt:lpstr>Method of Matrix Multiplication</vt:lpstr>
      <vt:lpstr>Example of MCM</vt:lpstr>
      <vt:lpstr>Applications of MCM</vt:lpstr>
      <vt:lpstr>PowerPoint Presentation</vt:lpstr>
      <vt:lpstr>Matrix Multiply Algorithm</vt:lpstr>
      <vt:lpstr>Matrix Multiply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Goal</vt:lpstr>
      <vt:lpstr>Matrix Chain Multiplication</vt:lpstr>
      <vt:lpstr>Brute-force</vt:lpstr>
      <vt:lpstr>Brute-force</vt:lpstr>
      <vt:lpstr>Brute-force</vt:lpstr>
      <vt:lpstr>Brute-force</vt:lpstr>
      <vt:lpstr>Applying dynamic programming</vt:lpstr>
      <vt:lpstr>Applying dynamic programming</vt:lpstr>
      <vt:lpstr>Applying dynamic programming</vt:lpstr>
      <vt:lpstr>Applying dynamic programming</vt:lpstr>
      <vt:lpstr>A Dynamic Algorithm</vt:lpstr>
      <vt:lpstr>A Dynamic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158</vt:lpstr>
      <vt:lpstr>PowerPoint Presentation</vt:lpstr>
      <vt:lpstr>Have you any Question?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salesman problem</dc:title>
  <dc:creator>Hemayet Nirjhoy</dc:creator>
  <cp:lastModifiedBy>ACER</cp:lastModifiedBy>
  <cp:revision>97</cp:revision>
  <dcterms:created xsi:type="dcterms:W3CDTF">2018-03-30T15:54:42Z</dcterms:created>
  <dcterms:modified xsi:type="dcterms:W3CDTF">2018-08-29T05:25:51Z</dcterms:modified>
</cp:coreProperties>
</file>