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5" r:id="rId5"/>
    <p:sldId id="270" r:id="rId6"/>
    <p:sldId id="260" r:id="rId7"/>
    <p:sldId id="261" r:id="rId8"/>
    <p:sldId id="263" r:id="rId9"/>
    <p:sldId id="268" r:id="rId10"/>
    <p:sldId id="267" r:id="rId11"/>
    <p:sldId id="266" r:id="rId12"/>
    <p:sldId id="264" r:id="rId13"/>
    <p:sldId id="271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5E8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7" d="100"/>
          <a:sy n="57" d="100"/>
        </p:scale>
        <p:origin x="55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946" y="2519679"/>
            <a:ext cx="10590790" cy="3213178"/>
          </a:xfrm>
        </p:spPr>
        <p:txBody>
          <a:bodyPr anchor="b"/>
          <a:lstStyle>
            <a:lvl1pPr>
              <a:defRPr sz="6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385946" y="5732856"/>
            <a:ext cx="10590790" cy="1033704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2190781" y="2150669"/>
            <a:ext cx="1188719" cy="3657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10742372" y="3873399"/>
            <a:ext cx="4631754" cy="36576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423049" y="354876"/>
            <a:ext cx="1005839" cy="921224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630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5963912"/>
            <a:ext cx="10590791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5945" y="822960"/>
            <a:ext cx="10590791" cy="41148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6643998"/>
            <a:ext cx="10590790" cy="592454"/>
          </a:xfrm>
        </p:spPr>
        <p:txBody>
          <a:bodyPr>
            <a:normAutofit/>
          </a:bodyPr>
          <a:lstStyle>
            <a:lvl1pPr marL="0" indent="0">
              <a:buNone/>
              <a:defRPr sz="144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0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558" y="1276101"/>
            <a:ext cx="10598179" cy="164758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5" y="4251960"/>
            <a:ext cx="10590791" cy="2971800"/>
          </a:xfrm>
        </p:spPr>
        <p:txBody>
          <a:bodyPr anchor="ctr">
            <a:normAutofit/>
          </a:bodyPr>
          <a:lstStyle>
            <a:lvl1pPr marL="0" indent="0">
              <a:buNone/>
              <a:defRPr sz="216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4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1057879" y="728803"/>
            <a:ext cx="962294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11861350" y="3136545"/>
            <a:ext cx="783316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52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254" y="1178561"/>
            <a:ext cx="10144687" cy="3235958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2335135" y="4414519"/>
            <a:ext cx="9277463" cy="41060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68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5946" y="6035040"/>
            <a:ext cx="11093876" cy="1197428"/>
          </a:xfrm>
        </p:spPr>
        <p:txBody>
          <a:bodyPr anchor="ctr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34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2844800"/>
            <a:ext cx="10590792" cy="218701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6029960"/>
            <a:ext cx="10590791" cy="1032480"/>
          </a:xfrm>
        </p:spPr>
        <p:txBody>
          <a:bodyPr anchor="t"/>
          <a:lstStyle>
            <a:lvl1pPr marL="0" indent="0" algn="l">
              <a:buNone/>
              <a:defRPr sz="24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347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3"/>
            <a:ext cx="377025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85944" y="3815717"/>
            <a:ext cx="3770255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5266" y="3124200"/>
            <a:ext cx="377641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415266" y="3815716"/>
            <a:ext cx="3776411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465762" y="3124201"/>
            <a:ext cx="377487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9465995" y="3815715"/>
            <a:ext cx="3774643" cy="341675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284765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9326881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5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5439413"/>
            <a:ext cx="3660526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601464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85945" y="6130927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2638" y="5439413"/>
            <a:ext cx="3660526" cy="691516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698155" y="3124200"/>
            <a:ext cx="3229492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484206" y="6130926"/>
            <a:ext cx="3660526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79331" y="5439414"/>
            <a:ext cx="3661314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9795637" y="3124200"/>
            <a:ext cx="3229490" cy="190981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9579330" y="6130925"/>
            <a:ext cx="3661315" cy="1101542"/>
          </a:xfrm>
        </p:spPr>
        <p:txBody>
          <a:bodyPr anchor="t">
            <a:normAutofit/>
          </a:bodyPr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5286997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57362" y="3083560"/>
            <a:ext cx="0" cy="41909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73333" y="7670206"/>
            <a:ext cx="4373138" cy="36576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38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90791" cy="848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3124200"/>
            <a:ext cx="10590791" cy="409956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834527" y="7670206"/>
            <a:ext cx="1188719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205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2283" y="1534160"/>
            <a:ext cx="1691958" cy="569830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5945" y="1534160"/>
            <a:ext cx="7507230" cy="5698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2783725" y="7670206"/>
            <a:ext cx="1190562" cy="3657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1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945" y="3124200"/>
            <a:ext cx="10590791" cy="4099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5" y="3213174"/>
            <a:ext cx="5221230" cy="2740589"/>
          </a:xfrm>
        </p:spPr>
        <p:txBody>
          <a:bodyPr anchor="ctr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4671" y="3213173"/>
            <a:ext cx="4509054" cy="2740589"/>
          </a:xfrm>
        </p:spPr>
        <p:txBody>
          <a:bodyPr anchor="ctr"/>
          <a:lstStyle>
            <a:lvl1pPr marL="0" indent="0" algn="l">
              <a:buNone/>
              <a:defRPr sz="24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1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5945" y="3124201"/>
            <a:ext cx="5790190" cy="409956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50455" y="3124200"/>
            <a:ext cx="5790191" cy="40995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2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6" y="3124200"/>
            <a:ext cx="579018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5945" y="3815715"/>
            <a:ext cx="5790190" cy="3408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50455" y="3124200"/>
            <a:ext cx="5790191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>
                <a:solidFill>
                  <a:schemeClr val="accent1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50455" y="3815715"/>
            <a:ext cx="5790191" cy="3408047"/>
          </a:xfrm>
        </p:spPr>
        <p:txBody>
          <a:bodyPr>
            <a:normAutofit/>
          </a:bodyPr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396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385945" y="1168402"/>
            <a:ext cx="10513696" cy="84835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41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001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1554480"/>
            <a:ext cx="3351790" cy="1920240"/>
          </a:xfrm>
        </p:spPr>
        <p:txBody>
          <a:bodyPr anchor="b"/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37375" y="1737360"/>
            <a:ext cx="6228079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3755137"/>
            <a:ext cx="3351790" cy="3474719"/>
          </a:xfrm>
        </p:spPr>
        <p:txBody>
          <a:bodyPr/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6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946" y="2032000"/>
            <a:ext cx="4638161" cy="2082800"/>
          </a:xfrm>
        </p:spPr>
        <p:txBody>
          <a:bodyPr anchor="b">
            <a:normAutofit/>
          </a:bodyPr>
          <a:lstStyle>
            <a:lvl1pPr algn="l">
              <a:defRPr sz="432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7444" y="1371600"/>
            <a:ext cx="3872632" cy="548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pPr marL="0" lvl="0" indent="0" algn="ctr">
              <a:buNone/>
            </a:pPr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385945" y="4389120"/>
            <a:ext cx="4631054" cy="1645920"/>
          </a:xfrm>
        </p:spPr>
        <p:txBody>
          <a:bodyPr>
            <a:normAutofit/>
          </a:bodyPr>
          <a:lstStyle>
            <a:lvl1pPr marL="0" indent="0">
              <a:buNone/>
              <a:defRPr sz="168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8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4630400" cy="82296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385945" y="1168402"/>
            <a:ext cx="10513696" cy="8483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5945" y="3124200"/>
            <a:ext cx="10513696" cy="4099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3725" y="7670206"/>
            <a:ext cx="1188719" cy="3657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3333" y="7670206"/>
            <a:ext cx="4631754" cy="3657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2525374" y="0"/>
            <a:ext cx="82296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2423049" y="354876"/>
            <a:ext cx="1005839" cy="9212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36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9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548640" rtl="0" eaLnBrk="1" latinLnBrk="0" hangingPunct="1">
        <a:spcBef>
          <a:spcPct val="0"/>
        </a:spcBef>
        <a:buNone/>
        <a:defRPr sz="432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21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94804" y="1059366"/>
            <a:ext cx="1394638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 dirty="0"/>
              <a:t>Web Scraping and Data Insights from quotes.toscrape.com</a:t>
            </a:r>
          </a:p>
          <a:p>
            <a:pPr algn="ctr"/>
            <a:r>
              <a:rPr sz="2800" dirty="0">
                <a:solidFill>
                  <a:srgbClr val="C00000"/>
                </a:solidFill>
              </a:rPr>
              <a:t>Using Python, SQL, and Data Visualization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</a:p>
          <a:p>
            <a:endParaRPr lang="en-US" sz="2800" dirty="0">
              <a:solidFill>
                <a:srgbClr val="C00000"/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800" b="1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Team Lead : Nicky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Member : Raj Yadav</a:t>
            </a:r>
          </a:p>
          <a:p>
            <a:r>
              <a:rPr lang="en-US" sz="2800" b="1" dirty="0">
                <a:solidFill>
                  <a:schemeClr val="accent2">
                    <a:lumMod val="50000"/>
                  </a:schemeClr>
                </a:solidFill>
              </a:rPr>
              <a:t>Date : 11 May 2025</a:t>
            </a:r>
            <a:endParaRPr sz="2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Picture 3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9210" y="0"/>
            <a:ext cx="146304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9A618E-690B-7351-755D-FE4CDF10BD2D}"/>
              </a:ext>
            </a:extLst>
          </p:cNvPr>
          <p:cNvSpPr txBox="1"/>
          <p:nvPr/>
        </p:nvSpPr>
        <p:spPr>
          <a:xfrm>
            <a:off x="-1399965" y="289924"/>
            <a:ext cx="1686670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Sales Data Analysis – Customer &amp; Product Insights</a:t>
            </a:r>
          </a:p>
          <a:p>
            <a:pPr algn="ctr"/>
            <a:r>
              <a:rPr lang="en-IN" sz="2800" dirty="0">
                <a:solidFill>
                  <a:srgbClr val="C00000"/>
                </a:solidFill>
              </a:rPr>
              <a:t>Using Python, SQL, and Data Visualization </a:t>
            </a:r>
          </a:p>
          <a:p>
            <a:endParaRPr lang="en-IN" sz="1200" dirty="0">
              <a:solidFill>
                <a:srgbClr val="C00000"/>
              </a:solidFill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5BF57-20E3-346C-5334-DB00916CD543}"/>
              </a:ext>
            </a:extLst>
          </p:cNvPr>
          <p:cNvSpPr txBox="1"/>
          <p:nvPr/>
        </p:nvSpPr>
        <p:spPr>
          <a:xfrm>
            <a:off x="0" y="2118731"/>
            <a:ext cx="145411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Team Lead: Raj Yadav</a:t>
            </a:r>
            <a:endParaRPr lang="en-US" sz="2400" dirty="0"/>
          </a:p>
          <a:p>
            <a:r>
              <a:rPr lang="en-US" sz="2000" dirty="0"/>
              <a:t>Role: Project Coordinator &amp; </a:t>
            </a:r>
          </a:p>
          <a:p>
            <a:r>
              <a:rPr lang="en-US" sz="2000" dirty="0"/>
              <a:t>Responsibilities: Performed data cleaning and preprocessing using Python. Conducted Exploratory Data Analysis (EDA) to uncover trends and anomalies</a:t>
            </a:r>
          </a:p>
          <a:p>
            <a:endParaRPr lang="en-US" sz="2000" dirty="0"/>
          </a:p>
          <a:p>
            <a:r>
              <a:rPr lang="en-US" sz="2400" b="1" dirty="0"/>
              <a:t>Team Members: Nicky</a:t>
            </a:r>
            <a:endParaRPr lang="en-US" sz="2400" dirty="0"/>
          </a:p>
          <a:p>
            <a:r>
              <a:rPr lang="en-US" sz="2000" dirty="0"/>
              <a:t>Role: SQL Specialist</a:t>
            </a:r>
          </a:p>
          <a:p>
            <a:r>
              <a:rPr lang="en-US" sz="2000" dirty="0"/>
              <a:t>Responsibilities: Wrote queries for data extraction, transformation, and aggregation from raw datasets.</a:t>
            </a:r>
          </a:p>
          <a:p>
            <a:endParaRPr lang="en-US" sz="2400" dirty="0"/>
          </a:p>
          <a:p>
            <a:r>
              <a:rPr lang="en-US" sz="2400" b="1" dirty="0"/>
              <a:t>Team Members: Kaniska</a:t>
            </a:r>
            <a:endParaRPr lang="en-US" sz="2400" dirty="0"/>
          </a:p>
          <a:p>
            <a:r>
              <a:rPr lang="en-US" sz="2000" dirty="0"/>
              <a:t>Role: Data Visualization Analyst</a:t>
            </a:r>
          </a:p>
          <a:p>
            <a:r>
              <a:rPr lang="en-US" sz="2000" dirty="0"/>
              <a:t>Responsibilities: Designed visual dashboards and created meaningful charts using Python libraries.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B6B9C-A066-4A73-6FDF-F8549AE48533}"/>
              </a:ext>
            </a:extLst>
          </p:cNvPr>
          <p:cNvSpPr txBox="1"/>
          <p:nvPr/>
        </p:nvSpPr>
        <p:spPr>
          <a:xfrm>
            <a:off x="89210" y="7471317"/>
            <a:ext cx="2375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Date : 11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30222-A658-9603-965D-BB580369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7ABD6527-2FAD-4A8C-5328-9029782C7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EA7967-27CB-5CD2-98EC-4C03FFB1CED2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ECA536-876F-0078-C85C-41A3B5C2E4C4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03E4099A-36D6-2EE1-1400-15D7E60A5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66"/>
            <a:ext cx="14630400" cy="83671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92A9DB-12EF-6CBA-7934-454709B19375}"/>
              </a:ext>
            </a:extLst>
          </p:cNvPr>
          <p:cNvSpPr txBox="1"/>
          <p:nvPr/>
        </p:nvSpPr>
        <p:spPr>
          <a:xfrm>
            <a:off x="106401" y="129540"/>
            <a:ext cx="4775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Result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4716D-2612-A1D6-542B-0F4147ACC901}"/>
              </a:ext>
            </a:extLst>
          </p:cNvPr>
          <p:cNvSpPr txBox="1"/>
          <p:nvPr/>
        </p:nvSpPr>
        <p:spPr>
          <a:xfrm>
            <a:off x="497677" y="857488"/>
            <a:ext cx="444544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2. </a:t>
            </a:r>
            <a:r>
              <a:rPr lang="en-US" sz="2000" dirty="0"/>
              <a:t>Line Chart: Monthly Sales Trend.</a:t>
            </a:r>
          </a:p>
          <a:p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53B61C7-A16A-AFF0-AE04-E83F4FDE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88" y="1771888"/>
            <a:ext cx="13230225" cy="582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977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96B1-9C46-A287-08B6-4F1434F2F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3F0C379A-1FCB-6695-96C4-F0EB6E5A0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8703F4-9956-379E-48EC-A37CC708D1EB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3741C-AD77-0A83-9519-BE1270175B2A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3717DFE0-BA81-C2F0-0972-9C3C65C22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" y="-4414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9EAE6D-0822-9F8F-43B2-F2D2B9F8D937}"/>
              </a:ext>
            </a:extLst>
          </p:cNvPr>
          <p:cNvSpPr txBox="1"/>
          <p:nvPr/>
        </p:nvSpPr>
        <p:spPr>
          <a:xfrm>
            <a:off x="-11151" y="196674"/>
            <a:ext cx="477566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Result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5283A5-1535-588F-43C6-766E720A1AE9}"/>
              </a:ext>
            </a:extLst>
          </p:cNvPr>
          <p:cNvSpPr txBox="1"/>
          <p:nvPr/>
        </p:nvSpPr>
        <p:spPr>
          <a:xfrm>
            <a:off x="457200" y="888810"/>
            <a:ext cx="44887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3. </a:t>
            </a:r>
            <a:r>
              <a:rPr lang="en-US" sz="2400" dirty="0"/>
              <a:t>Pie Chart: Sales by Region.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A386C34-D8E2-194E-9FFE-4F582588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4867" y="1498392"/>
            <a:ext cx="7415561" cy="5842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791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Successfully applied web scraping and SQL analysis.</a:t>
            </a:r>
          </a:p>
          <a:p>
            <a:r>
              <a:rPr sz="2400" dirty="0">
                <a:solidFill>
                  <a:srgbClr val="FFFFFF"/>
                </a:solidFill>
              </a:rPr>
              <a:t>Cleaned and visualized data using Pandas and Seaborn.</a:t>
            </a:r>
          </a:p>
          <a:p>
            <a:r>
              <a:rPr sz="2400" dirty="0">
                <a:solidFill>
                  <a:srgbClr val="FFFFFF"/>
                </a:solidFill>
              </a:rPr>
              <a:t>Learned end-to-end data workflow integration.</a:t>
            </a:r>
          </a:p>
          <a:p>
            <a:r>
              <a:rPr sz="2400" dirty="0">
                <a:solidFill>
                  <a:srgbClr val="FFFFFF"/>
                </a:solidFill>
              </a:rPr>
              <a:t>Scalable to other websites or datasets.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9F515C-D42D-BFC0-3C27-840E4E31E925}"/>
              </a:ext>
            </a:extLst>
          </p:cNvPr>
          <p:cNvSpPr txBox="1"/>
          <p:nvPr/>
        </p:nvSpPr>
        <p:spPr>
          <a:xfrm>
            <a:off x="611760" y="977265"/>
            <a:ext cx="8699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Conclusion &amp; </a:t>
            </a:r>
            <a:r>
              <a:rPr lang="en-US" sz="4000" b="1" dirty="0"/>
              <a:t>Business Insights</a:t>
            </a:r>
          </a:p>
          <a:p>
            <a:endParaRPr lang="en-IN" sz="4000" b="1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5E51E-572E-15CC-9A51-6BE5F0AD6639}"/>
              </a:ext>
            </a:extLst>
          </p:cNvPr>
          <p:cNvSpPr txBox="1"/>
          <p:nvPr/>
        </p:nvSpPr>
        <p:spPr>
          <a:xfrm>
            <a:off x="1326064" y="2403485"/>
            <a:ext cx="935680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Technology is the most profitable category.</a:t>
            </a:r>
          </a:p>
          <a:p>
            <a:r>
              <a:rPr lang="en-US" sz="2400" dirty="0"/>
              <a:t>2. Western region leads in sales performance.</a:t>
            </a:r>
          </a:p>
          <a:p>
            <a:r>
              <a:rPr lang="en-US" sz="2400" dirty="0"/>
              <a:t>3. Seasonal peak in Nov–Dec.</a:t>
            </a:r>
          </a:p>
          <a:p>
            <a:r>
              <a:rPr lang="en-US" sz="2400" dirty="0"/>
              <a:t>4. High-discount products can result in negative profit.</a:t>
            </a:r>
          </a:p>
          <a:p>
            <a:r>
              <a:rPr lang="en-US" sz="2400" dirty="0"/>
              <a:t>5. Opportunities: Region-based strategy, Discount optimization.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FA00D-E93E-FA2B-1E38-A27CB8D7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0CE85F21-BB34-D6FB-7631-E65584FDA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65A32D-9311-F824-FDAA-D5C81F87E158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8D5AF2-2E51-C6E2-5287-74EA5779F211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Successfully applied web scraping and SQL analysis.</a:t>
            </a:r>
          </a:p>
          <a:p>
            <a:r>
              <a:rPr sz="2400" dirty="0">
                <a:solidFill>
                  <a:srgbClr val="FFFFFF"/>
                </a:solidFill>
              </a:rPr>
              <a:t>Cleaned and visualized data using Pandas and Seaborn.</a:t>
            </a:r>
          </a:p>
          <a:p>
            <a:r>
              <a:rPr sz="2400" dirty="0">
                <a:solidFill>
                  <a:srgbClr val="FFFFFF"/>
                </a:solidFill>
              </a:rPr>
              <a:t>Learned end-to-end data workflow integration.</a:t>
            </a:r>
          </a:p>
          <a:p>
            <a:r>
              <a:rPr sz="2400" dirty="0">
                <a:solidFill>
                  <a:srgbClr val="FFFFFF"/>
                </a:solidFill>
              </a:rPr>
              <a:t>Scalable to other websites or datasets.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D0E75EA0-0166-2622-F9E0-C3AA14898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259DA9-4176-7408-5742-848DFFA39D04}"/>
              </a:ext>
            </a:extLst>
          </p:cNvPr>
          <p:cNvSpPr txBox="1"/>
          <p:nvPr/>
        </p:nvSpPr>
        <p:spPr>
          <a:xfrm>
            <a:off x="4100217" y="3117437"/>
            <a:ext cx="64299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49060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34787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/>
              <a:t>Project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9663223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/>
              <a:t>Goal: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chemeClr val="accent1"/>
                </a:solidFill>
              </a:rPr>
              <a:t>Scrape quotes, authors, and tags from the website.</a:t>
            </a:r>
          </a:p>
          <a:p>
            <a:r>
              <a:rPr sz="2400" dirty="0"/>
              <a:t>Tools:</a:t>
            </a:r>
            <a:r>
              <a:rPr sz="2400" dirty="0">
                <a:solidFill>
                  <a:srgbClr val="FFFFFF"/>
                </a:solidFill>
              </a:rPr>
              <a:t> Python (</a:t>
            </a:r>
            <a:r>
              <a:rPr sz="2400" dirty="0" err="1">
                <a:solidFill>
                  <a:srgbClr val="FFFFFF"/>
                </a:solidFill>
              </a:rPr>
              <a:t>BeautifulSoup</a:t>
            </a:r>
            <a:r>
              <a:rPr sz="2400" dirty="0">
                <a:solidFill>
                  <a:srgbClr val="FFFFFF"/>
                </a:solidFill>
              </a:rPr>
              <a:t>), SQL, Pandas, Matplotlib, Seaborn.</a:t>
            </a:r>
          </a:p>
          <a:p>
            <a:r>
              <a:rPr sz="2400" dirty="0"/>
              <a:t>Outcomes: </a:t>
            </a:r>
            <a:r>
              <a:rPr sz="2400" dirty="0">
                <a:solidFill>
                  <a:srgbClr val="FFFFFF"/>
                </a:solidFill>
              </a:rPr>
              <a:t>Dataset, SQL queries, and insights visualized.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44B325-BD53-7EF0-6D53-BF3A2ECA2A63}"/>
              </a:ext>
            </a:extLst>
          </p:cNvPr>
          <p:cNvSpPr txBox="1"/>
          <p:nvPr/>
        </p:nvSpPr>
        <p:spPr>
          <a:xfrm>
            <a:off x="100360" y="2110264"/>
            <a:ext cx="5107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C9CB07-3126-7095-E45D-8168380A55C0}"/>
              </a:ext>
            </a:extLst>
          </p:cNvPr>
          <p:cNvSpPr txBox="1"/>
          <p:nvPr/>
        </p:nvSpPr>
        <p:spPr>
          <a:xfrm>
            <a:off x="914400" y="3250031"/>
            <a:ext cx="1406437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Goal: </a:t>
            </a:r>
            <a:r>
              <a:rPr lang="en-US" sz="2400" dirty="0"/>
              <a:t>Analyze sales performance, customer behavior, and product trends to provide actionable insights for the business.</a:t>
            </a:r>
            <a:endParaRPr lang="en-IN" sz="2400" dirty="0"/>
          </a:p>
          <a:p>
            <a:r>
              <a:rPr lang="en-IN" sz="2400" dirty="0"/>
              <a:t>Tools Used: Python , SQL, Visualizations ( Matplotlib, Seaborn), </a:t>
            </a:r>
            <a:r>
              <a:rPr lang="en-US" sz="2400" dirty="0"/>
              <a:t>PowerPoint (Reporting)</a:t>
            </a:r>
            <a:r>
              <a:rPr lang="en-IN" sz="2400" dirty="0"/>
              <a:t>.</a:t>
            </a:r>
          </a:p>
          <a:p>
            <a:r>
              <a:rPr lang="en-IN" sz="2400" dirty="0"/>
              <a:t>Outcomes: Dataset, SQL queries, and insights visualized.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Web Scraping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Target Website: http://quotes.toscrape.com/</a:t>
            </a:r>
          </a:p>
          <a:p>
            <a:r>
              <a:rPr sz="2400">
                <a:solidFill>
                  <a:srgbClr val="FFFFFF"/>
                </a:solidFill>
              </a:rPr>
              <a:t>Data Extracted: Quote Text, Author Name, Tag Names.</a:t>
            </a:r>
          </a:p>
          <a:p>
            <a:r>
              <a:rPr sz="2400">
                <a:solidFill>
                  <a:srgbClr val="FFFFFF"/>
                </a:solidFill>
              </a:rPr>
              <a:t>All pages scraped using pagination and saved as CSV.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2664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CC2120-1315-89E6-A04C-5B43558C2FFF}"/>
              </a:ext>
            </a:extLst>
          </p:cNvPr>
          <p:cNvSpPr txBox="1"/>
          <p:nvPr/>
        </p:nvSpPr>
        <p:spPr>
          <a:xfrm>
            <a:off x="723900" y="1188720"/>
            <a:ext cx="184731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sz="4000" b="1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2838B2-A5A3-32ED-5B99-5DF032CC7007}"/>
              </a:ext>
            </a:extLst>
          </p:cNvPr>
          <p:cNvSpPr txBox="1"/>
          <p:nvPr/>
        </p:nvSpPr>
        <p:spPr>
          <a:xfrm>
            <a:off x="1129490" y="5631366"/>
            <a:ext cx="36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4C8CDFED-07EF-89AD-FF3A-19F35CAAA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63" y="1794924"/>
            <a:ext cx="14240105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Loaded the raw dataset using 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Converted date columns like Order Date to datetime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Handled missing values by: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Removing or imputing nulls in sales/profit fields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Removing duplicate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Formatted column names for consistency and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Extracted features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Month-Year from date for time series analysis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Profit Margin and other derived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62C0FE-FFF6-C213-A3EA-21F7C2CACF67}"/>
              </a:ext>
            </a:extLst>
          </p:cNvPr>
          <p:cNvSpPr txBox="1"/>
          <p:nvPr/>
        </p:nvSpPr>
        <p:spPr>
          <a:xfrm>
            <a:off x="122664" y="970597"/>
            <a:ext cx="1013130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000" b="1" dirty="0">
                <a:latin typeface="Century Gothic" panose="020B0502020202020204" pitchFamily="34" charset="0"/>
              </a:rPr>
              <a:t>Data Cleaning &amp; Preprocessing (Python)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Questions &amp; Discussion</a:t>
            </a:r>
          </a:p>
          <a:p>
            <a:r>
              <a:rPr sz="2400" dirty="0">
                <a:solidFill>
                  <a:srgbClr val="FFFFFF"/>
                </a:solidFill>
              </a:rPr>
              <a:t>Contact Info (Optional)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1512"/>
            <a:ext cx="14630400" cy="822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73483B-0E57-0880-7F1F-8A056765A2B7}"/>
              </a:ext>
            </a:extLst>
          </p:cNvPr>
          <p:cNvSpPr txBox="1"/>
          <p:nvPr/>
        </p:nvSpPr>
        <p:spPr>
          <a:xfrm>
            <a:off x="1494264" y="2092877"/>
            <a:ext cx="1267893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b="1" dirty="0"/>
          </a:p>
          <a:p>
            <a:r>
              <a:rPr lang="en-US" sz="2400" dirty="0"/>
              <a:t>- Analyzed summary statistics for key metrics (Sales, Profit, Quantity).</a:t>
            </a:r>
          </a:p>
          <a:p>
            <a:r>
              <a:rPr lang="en-US" sz="2400" dirty="0"/>
              <a:t>- Created group-wise aggregations:</a:t>
            </a:r>
          </a:p>
          <a:p>
            <a:pPr lvl="1"/>
            <a:r>
              <a:rPr lang="en-US" sz="2400" dirty="0"/>
              <a:t>Sales &amp; profit by Category, Sub-Category, Region.</a:t>
            </a:r>
          </a:p>
          <a:p>
            <a:pPr lvl="1"/>
            <a:r>
              <a:rPr lang="en-US" sz="2400" dirty="0"/>
              <a:t>Identified top customers by revenue.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2FDCF5-3674-425A-EE42-69086BF2AA02}"/>
              </a:ext>
            </a:extLst>
          </p:cNvPr>
          <p:cNvSpPr txBox="1"/>
          <p:nvPr/>
        </p:nvSpPr>
        <p:spPr>
          <a:xfrm>
            <a:off x="635619" y="1730754"/>
            <a:ext cx="801533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Exploratory Data Analysis (EDA)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D1B89-87FD-4638-9873-EFEF57F04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3C63299E-32AC-8947-0719-F7BC25CD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3B5CA4-E778-C572-1C41-1DA185957676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B1E60-DC7A-E1E6-91E0-69A541FDB859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Questions &amp; Discussion</a:t>
            </a:r>
          </a:p>
          <a:p>
            <a:r>
              <a:rPr sz="2400" dirty="0">
                <a:solidFill>
                  <a:srgbClr val="FFFFFF"/>
                </a:solidFill>
              </a:rPr>
              <a:t>Contact Info (Optional)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61932894-D0F5-EA5B-91AC-3EBE9A7EA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3D3BBF-C404-32AF-0428-5232179024E9}"/>
              </a:ext>
            </a:extLst>
          </p:cNvPr>
          <p:cNvSpPr txBox="1"/>
          <p:nvPr/>
        </p:nvSpPr>
        <p:spPr>
          <a:xfrm>
            <a:off x="1828799" y="2371181"/>
            <a:ext cx="1096806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 High-discount orders often led to negative profits. </a:t>
            </a:r>
          </a:p>
          <a:p>
            <a:r>
              <a:rPr lang="en-US" sz="2400" dirty="0"/>
              <a:t>- Technology category had highest average profit.</a:t>
            </a:r>
          </a:p>
          <a:p>
            <a:r>
              <a:rPr lang="en-US" sz="2400" dirty="0"/>
              <a:t>- Sales peaked during November and December, indicating seasonality.</a:t>
            </a:r>
          </a:p>
          <a:p>
            <a:r>
              <a:rPr lang="en-US" sz="2400" dirty="0"/>
              <a:t>- Profit variability was high in Furniture, indicating need for review.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EA2644-7DA5-D88A-0F6B-B0A1294823EC}"/>
              </a:ext>
            </a:extLst>
          </p:cNvPr>
          <p:cNvSpPr txBox="1"/>
          <p:nvPr/>
        </p:nvSpPr>
        <p:spPr>
          <a:xfrm>
            <a:off x="914400" y="1188720"/>
            <a:ext cx="612058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Key Insights Discovered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9476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SQL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Loaded CSV into SQL database.</a:t>
            </a:r>
          </a:p>
          <a:p>
            <a:r>
              <a:rPr sz="2400">
                <a:solidFill>
                  <a:srgbClr val="FFFFFF"/>
                </a:solidFill>
              </a:rPr>
              <a:t>Queries Answered:</a:t>
            </a:r>
          </a:p>
          <a:p>
            <a:r>
              <a:rPr sz="2400">
                <a:solidFill>
                  <a:srgbClr val="FFFFFF"/>
                </a:solidFill>
              </a:rPr>
              <a:t>1. Number of quotes by each author.</a:t>
            </a:r>
          </a:p>
          <a:p>
            <a:r>
              <a:rPr sz="2400">
                <a:solidFill>
                  <a:srgbClr val="FFFFFF"/>
                </a:solidFill>
              </a:rPr>
              <a:t>2. Top 5 most common tags.</a:t>
            </a:r>
          </a:p>
          <a:p>
            <a:r>
              <a:rPr sz="2400">
                <a:solidFill>
                  <a:srgbClr val="FFFFFF"/>
                </a:solidFill>
              </a:rPr>
              <a:t>3. Authors with more than 5 quotes.</a:t>
            </a:r>
          </a:p>
          <a:p>
            <a:r>
              <a:rPr sz="2400">
                <a:solidFill>
                  <a:srgbClr val="FFFFFF"/>
                </a:solidFill>
              </a:rPr>
              <a:t>4. Longest quote and its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18128-C9BE-C6CB-3F93-AD4134A74924}"/>
              </a:ext>
            </a:extLst>
          </p:cNvPr>
          <p:cNvSpPr txBox="1"/>
          <p:nvPr/>
        </p:nvSpPr>
        <p:spPr>
          <a:xfrm>
            <a:off x="1104900" y="1371600"/>
            <a:ext cx="307968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SQL Insights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8EF94-F8C4-4569-1350-80E55B248D62}"/>
              </a:ext>
            </a:extLst>
          </p:cNvPr>
          <p:cNvSpPr txBox="1"/>
          <p:nvPr/>
        </p:nvSpPr>
        <p:spPr>
          <a:xfrm>
            <a:off x="2644744" y="2583970"/>
            <a:ext cx="626966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Loaded CSV into SQL database.</a:t>
            </a:r>
          </a:p>
          <a:p>
            <a:r>
              <a:rPr lang="en-US" sz="2400" dirty="0"/>
              <a:t>Queries Answered:</a:t>
            </a:r>
          </a:p>
          <a:p>
            <a:pPr marL="457200" indent="-457200">
              <a:buAutoNum type="arabicPeriod"/>
            </a:pPr>
            <a:r>
              <a:rPr lang="en-US" sz="2400" dirty="0"/>
              <a:t>Total sales by customer segment.</a:t>
            </a:r>
          </a:p>
          <a:p>
            <a:pPr marL="457200" indent="-457200">
              <a:buAutoNum type="arabicPeriod"/>
            </a:pPr>
            <a:r>
              <a:rPr lang="en-US" sz="2400" dirty="0"/>
              <a:t>Average discount applied per region.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FFFFFF"/>
                </a:solidFill>
              </a:rPr>
              <a:t>Key SQL Results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r>
              <a:rPr sz="2400">
                <a:solidFill>
                  <a:srgbClr val="FFFFFF"/>
                </a:solidFill>
              </a:rPr>
              <a:t>Most quoted author: Albert Einstein.</a:t>
            </a:r>
          </a:p>
          <a:p>
            <a:r>
              <a:rPr sz="2400">
                <a:solidFill>
                  <a:srgbClr val="FFFFFF"/>
                </a:solidFill>
              </a:rPr>
              <a:t>Top tag: inspirational.</a:t>
            </a:r>
          </a:p>
          <a:p>
            <a:r>
              <a:rPr sz="2400">
                <a:solidFill>
                  <a:srgbClr val="FFFFFF"/>
                </a:solidFill>
              </a:rPr>
              <a:t>Authors with more than 5 quotes: e.g., Einstein, Twain.</a:t>
            </a:r>
          </a:p>
          <a:p>
            <a:r>
              <a:rPr sz="2400">
                <a:solidFill>
                  <a:srgbClr val="FFFFFF"/>
                </a:solidFill>
              </a:rPr>
              <a:t>Longest quote: '...' by XYZ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9E822C-E4D1-1FF7-BAB7-638EFF54835F}"/>
              </a:ext>
            </a:extLst>
          </p:cNvPr>
          <p:cNvSpPr txBox="1"/>
          <p:nvPr/>
        </p:nvSpPr>
        <p:spPr>
          <a:xfrm>
            <a:off x="578005" y="1028700"/>
            <a:ext cx="4147289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Key SQL Insights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89769-6C90-61EC-7D4C-B32F8FEB7AB9}"/>
              </a:ext>
            </a:extLst>
          </p:cNvPr>
          <p:cNvSpPr txBox="1"/>
          <p:nvPr/>
        </p:nvSpPr>
        <p:spPr>
          <a:xfrm>
            <a:off x="1462221" y="2018028"/>
            <a:ext cx="117756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The Consumer Segment has highest Total Sales, followed by corporate and home office segments.</a:t>
            </a:r>
          </a:p>
          <a:p>
            <a:r>
              <a:rPr lang="en-US" sz="2400" dirty="0"/>
              <a:t>2. The West Region has highest average profit . </a:t>
            </a:r>
          </a:p>
          <a:p>
            <a:r>
              <a:rPr lang="en-US" sz="2400" dirty="0"/>
              <a:t>3. The Central Region has Lowest average profit.</a:t>
            </a:r>
          </a:p>
          <a:p>
            <a:endParaRPr lang="en-IN" sz="1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23352A-77F3-E950-34EB-3CA84257AAEC}"/>
              </a:ext>
            </a:extLst>
          </p:cNvPr>
          <p:cNvSpPr txBox="1"/>
          <p:nvPr/>
        </p:nvSpPr>
        <p:spPr>
          <a:xfrm>
            <a:off x="708567" y="934844"/>
            <a:ext cx="5729454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</a:t>
            </a:r>
            <a:r>
              <a:rPr lang="en-IN" sz="1800" b="1" dirty="0"/>
              <a:t> </a:t>
            </a:r>
            <a:r>
              <a:rPr lang="en-IN" sz="4000" b="1" dirty="0"/>
              <a:t>Highlights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0B74D-2431-8719-4AE6-65BD5488BA11}"/>
              </a:ext>
            </a:extLst>
          </p:cNvPr>
          <p:cNvSpPr txBox="1"/>
          <p:nvPr/>
        </p:nvSpPr>
        <p:spPr>
          <a:xfrm>
            <a:off x="3259048" y="2127664"/>
            <a:ext cx="853894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Bar charts for top products.</a:t>
            </a:r>
          </a:p>
          <a:p>
            <a:r>
              <a:rPr lang="en-US" sz="2400" dirty="0"/>
              <a:t>2. Line charts for sales trends.</a:t>
            </a:r>
          </a:p>
          <a:p>
            <a:r>
              <a:rPr lang="en-US" sz="2400" dirty="0"/>
              <a:t>3. Heatmaps for regional sales distribution.</a:t>
            </a:r>
          </a:p>
          <a:p>
            <a:r>
              <a:rPr lang="en-US" sz="2400" dirty="0"/>
              <a:t>4. Pie Chart: Sales by Region</a:t>
            </a:r>
          </a:p>
          <a:p>
            <a:r>
              <a:rPr lang="en-US" sz="2400" dirty="0"/>
              <a:t>5. Boxplot: Profit Distribution by Category</a:t>
            </a:r>
          </a:p>
          <a:p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22F2F-38C8-4BD8-A729-116979833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5-11 090703.png">
            <a:extLst>
              <a:ext uri="{FF2B5EF4-FFF2-40B4-BE49-F238E27FC236}">
                <a16:creationId xmlns:a16="http://schemas.microsoft.com/office/drawing/2014/main" id="{2882ECCF-B520-909A-C5B8-B9D95D3AC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DFAF87-EFEF-582E-BA68-6EAE3F473AF1}"/>
              </a:ext>
            </a:extLst>
          </p:cNvPr>
          <p:cNvSpPr txBox="1"/>
          <p:nvPr/>
        </p:nvSpPr>
        <p:spPr>
          <a:xfrm>
            <a:off x="457200" y="27432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FFFF"/>
                </a:solidFill>
              </a:rPr>
              <a:t>Visualization Highlights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65566E-1D72-7F39-FD15-F6D37BDDA08F}"/>
              </a:ext>
            </a:extLst>
          </p:cNvPr>
          <p:cNvSpPr txBox="1"/>
          <p:nvPr/>
        </p:nvSpPr>
        <p:spPr>
          <a:xfrm>
            <a:off x="914400" y="1371600"/>
            <a:ext cx="12801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2400" dirty="0">
                <a:solidFill>
                  <a:srgbClr val="FFFFFF"/>
                </a:solidFill>
              </a:rPr>
              <a:t>Top 10 authors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10 tags bar chart.</a:t>
            </a:r>
          </a:p>
          <a:p>
            <a:r>
              <a:rPr sz="2400" dirty="0">
                <a:solidFill>
                  <a:srgbClr val="FFFFFF"/>
                </a:solidFill>
              </a:rPr>
              <a:t>Top 5 authors pie chart.</a:t>
            </a:r>
          </a:p>
          <a:p>
            <a:r>
              <a:rPr sz="2400" dirty="0">
                <a:solidFill>
                  <a:srgbClr val="FFFFFF"/>
                </a:solidFill>
              </a:rPr>
              <a:t>Quote length histogram.</a:t>
            </a:r>
          </a:p>
          <a:p>
            <a:r>
              <a:rPr sz="2400" dirty="0">
                <a:solidFill>
                  <a:srgbClr val="FFFFFF"/>
                </a:solidFill>
              </a:rPr>
              <a:t>Boxplot: Quote length by author.</a:t>
            </a:r>
          </a:p>
        </p:txBody>
      </p:sp>
      <p:pic>
        <p:nvPicPr>
          <p:cNvPr id="5" name="Picture 4" descr="abstract-modern-triangle-geometry-shape-backdrop-for-presentation-background-and-minimalist-wallpaper-free-vector.jpg">
            <a:extLst>
              <a:ext uri="{FF2B5EF4-FFF2-40B4-BE49-F238E27FC236}">
                <a16:creationId xmlns:a16="http://schemas.microsoft.com/office/drawing/2014/main" id="{9838AFB2-A17E-3EF7-3D4A-20A19B6E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7437"/>
            <a:ext cx="14887018" cy="90807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4CF176-DAE9-3FCE-4D94-60BCCBA9AAC1}"/>
              </a:ext>
            </a:extLst>
          </p:cNvPr>
          <p:cNvSpPr txBox="1"/>
          <p:nvPr/>
        </p:nvSpPr>
        <p:spPr>
          <a:xfrm>
            <a:off x="162158" y="203835"/>
            <a:ext cx="48558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Visualization Result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A06D77-B852-6604-036E-0F3D2B64B11A}"/>
              </a:ext>
            </a:extLst>
          </p:cNvPr>
          <p:cNvSpPr txBox="1"/>
          <p:nvPr/>
        </p:nvSpPr>
        <p:spPr>
          <a:xfrm>
            <a:off x="162158" y="923698"/>
            <a:ext cx="485902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Wingdings" panose="05000000000000000000" pitchFamily="2" charset="2"/>
              </a:rPr>
              <a:t>1.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/>
              <a:t>Bar Chart: Top 10 Products by Sales</a:t>
            </a:r>
          </a:p>
          <a:p>
            <a:endParaRPr lang="en-US" sz="2400" dirty="0"/>
          </a:p>
          <a:p>
            <a:endParaRPr lang="en-IN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7F96C47-DB17-46F6-5004-2C51628C5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300" y="1838098"/>
            <a:ext cx="11353800" cy="620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97868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220</TotalTime>
  <Words>901</Words>
  <Application>Microsoft Office PowerPoint</Application>
  <PresentationFormat>Custom</PresentationFormat>
  <Paragraphs>150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 Yadav</dc:creator>
  <cp:keywords/>
  <dc:description>generated using python-pptx</dc:description>
  <cp:lastModifiedBy>Raj Yadav</cp:lastModifiedBy>
  <cp:revision>5</cp:revision>
  <dcterms:created xsi:type="dcterms:W3CDTF">2013-01-27T09:14:16Z</dcterms:created>
  <dcterms:modified xsi:type="dcterms:W3CDTF">2025-06-08T10:30:09Z</dcterms:modified>
  <cp:category/>
</cp:coreProperties>
</file>