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6" r:id="rId12"/>
    <p:sldId id="264" r:id="rId13"/>
    <p:sldId id="265" r:id="rId1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5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2519679"/>
            <a:ext cx="10590790" cy="3213178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2190781" y="2150669"/>
            <a:ext cx="1188719" cy="3657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0742372" y="3873399"/>
            <a:ext cx="4631754" cy="36576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23049" y="354876"/>
            <a:ext cx="1005839" cy="92122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3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5963912"/>
            <a:ext cx="10590791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5" y="822960"/>
            <a:ext cx="10590791" cy="4114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6643998"/>
            <a:ext cx="10590790" cy="592454"/>
          </a:xfrm>
        </p:spPr>
        <p:txBody>
          <a:bodyPr>
            <a:normAutofit/>
          </a:bodyPr>
          <a:lstStyle>
            <a:lvl1pPr marL="0" indent="0">
              <a:buNone/>
              <a:defRPr sz="144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5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558" y="1276101"/>
            <a:ext cx="10598179" cy="164758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251960"/>
            <a:ext cx="10590791" cy="297180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4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057879" y="728803"/>
            <a:ext cx="96229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1861350" y="3136545"/>
            <a:ext cx="78331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254" y="1178561"/>
            <a:ext cx="10144687" cy="3235958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335135" y="4414519"/>
            <a:ext cx="9277463" cy="41060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6" y="6035040"/>
            <a:ext cx="11093876" cy="1197428"/>
          </a:xfrm>
        </p:spPr>
        <p:txBody>
          <a:bodyPr anchor="ctr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4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2844800"/>
            <a:ext cx="10590792" cy="218701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6029960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47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3"/>
            <a:ext cx="377025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85944" y="3815717"/>
            <a:ext cx="3770255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266" y="3124200"/>
            <a:ext cx="377641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15266" y="3815716"/>
            <a:ext cx="3776411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65762" y="3124201"/>
            <a:ext cx="377487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65995" y="3815715"/>
            <a:ext cx="3774643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284765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326881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5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439413"/>
            <a:ext cx="366052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1464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85945" y="6130927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2638" y="5439413"/>
            <a:ext cx="3660526" cy="691516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698155" y="3124200"/>
            <a:ext cx="3229492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84206" y="6130926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79331" y="5439414"/>
            <a:ext cx="366131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795637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79330" y="6130925"/>
            <a:ext cx="3661315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286997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357362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3333" y="7670206"/>
            <a:ext cx="4373138" cy="3657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38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3124200"/>
            <a:ext cx="10590791" cy="409956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34527" y="7670206"/>
            <a:ext cx="1188719" cy="3657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52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2283" y="1534160"/>
            <a:ext cx="1691958" cy="569830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1534160"/>
            <a:ext cx="7507230" cy="5698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83725" y="7670206"/>
            <a:ext cx="1190562" cy="3657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1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945" y="3124200"/>
            <a:ext cx="10590791" cy="4099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213174"/>
            <a:ext cx="5221230" cy="2740589"/>
          </a:xfrm>
        </p:spPr>
        <p:txBody>
          <a:bodyPr anchor="ctr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671" y="3213173"/>
            <a:ext cx="4509054" cy="2740589"/>
          </a:xfrm>
        </p:spPr>
        <p:txBody>
          <a:bodyPr anchor="ctr"/>
          <a:lstStyle>
            <a:lvl1pPr marL="0" indent="0" algn="l">
              <a:buNone/>
              <a:defRPr sz="24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8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45" y="3124201"/>
            <a:ext cx="5790190" cy="40995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0455" y="3124200"/>
            <a:ext cx="5790191" cy="40995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2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3124200"/>
            <a:ext cx="579018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945" y="3815715"/>
            <a:ext cx="5790190" cy="3408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50455" y="3124200"/>
            <a:ext cx="579019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50455" y="3815715"/>
            <a:ext cx="5790191" cy="3408047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9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13696" cy="84835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4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1554480"/>
            <a:ext cx="3351790" cy="192024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75" y="1737360"/>
            <a:ext cx="6228079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3755137"/>
            <a:ext cx="3351790" cy="3474719"/>
          </a:xfrm>
        </p:spPr>
        <p:txBody>
          <a:bodyPr/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6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2032000"/>
            <a:ext cx="4638161" cy="208280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7444" y="1371600"/>
            <a:ext cx="3872632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4389120"/>
            <a:ext cx="4631054" cy="1645920"/>
          </a:xfrm>
        </p:spPr>
        <p:txBody>
          <a:bodyPr>
            <a:normAutofit/>
          </a:bodyPr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385945" y="1168402"/>
            <a:ext cx="10513696" cy="848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0"/>
            <a:ext cx="10513696" cy="409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3725" y="7670206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333" y="7670206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548640" rtl="0" eaLnBrk="1" latinLnBrk="0" hangingPunct="1">
        <a:spcBef>
          <a:spcPct val="0"/>
        </a:spcBef>
        <a:buNone/>
        <a:defRPr sz="432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21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804" y="1059366"/>
            <a:ext cx="1394638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 dirty="0"/>
              <a:t>Web Scraping and Data Insights from quotes.toscrape.com</a:t>
            </a:r>
          </a:p>
          <a:p>
            <a:pPr algn="ctr"/>
            <a:r>
              <a:rPr sz="2800" dirty="0">
                <a:solidFill>
                  <a:srgbClr val="C00000"/>
                </a:solidFill>
              </a:rPr>
              <a:t>Using Python, SQL, and Data Visualization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Team Lead : Nicky</a:t>
            </a:r>
          </a:p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Member : Raj Yadav</a:t>
            </a:r>
          </a:p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Date : 11 May 2025</a:t>
            </a:r>
            <a:endParaRPr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9A618E-690B-7351-755D-FE4CDF10BD2D}"/>
              </a:ext>
            </a:extLst>
          </p:cNvPr>
          <p:cNvSpPr txBox="1"/>
          <p:nvPr/>
        </p:nvSpPr>
        <p:spPr>
          <a:xfrm>
            <a:off x="-1399965" y="1315844"/>
            <a:ext cx="168667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Web Scraping and Data Insights from quotes.toscrape.com</a:t>
            </a:r>
          </a:p>
          <a:p>
            <a:pPr algn="ctr"/>
            <a:r>
              <a:rPr lang="en-IN" sz="2800" dirty="0">
                <a:solidFill>
                  <a:srgbClr val="C00000"/>
                </a:solidFill>
              </a:rPr>
              <a:t>Using Python, SQL, and Data Visualization </a:t>
            </a:r>
          </a:p>
          <a:p>
            <a:endParaRPr lang="en-IN" sz="1200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5BF57-20E3-346C-5334-DB00916CD543}"/>
              </a:ext>
            </a:extLst>
          </p:cNvPr>
          <p:cNvSpPr txBox="1"/>
          <p:nvPr/>
        </p:nvSpPr>
        <p:spPr>
          <a:xfrm>
            <a:off x="858643" y="4583151"/>
            <a:ext cx="4360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Team Lead : Nicky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Member : Raj Yadav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Date : 11 May 2025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30222-A658-9603-965D-BB580369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>
            <a:extLst>
              <a:ext uri="{FF2B5EF4-FFF2-40B4-BE49-F238E27FC236}">
                <a16:creationId xmlns:a16="http://schemas.microsoft.com/office/drawing/2014/main" id="{7ABD6527-2FAD-4A8C-5328-9029782C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EA7967-27CB-5CD2-98EC-4C03FFB1CED2}"/>
              </a:ext>
            </a:extLst>
          </p:cNvPr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Visualization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CA536-876F-0078-C85C-41A3B5C2E4C4}"/>
              </a:ext>
            </a:extLst>
          </p:cNvPr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Top 10 authors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10 tags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5 authors pie chart.</a:t>
            </a:r>
          </a:p>
          <a:p>
            <a:r>
              <a:rPr sz="2400" dirty="0">
                <a:solidFill>
                  <a:srgbClr val="FFFFFF"/>
                </a:solidFill>
              </a:rPr>
              <a:t>Quote length histogram.</a:t>
            </a:r>
          </a:p>
          <a:p>
            <a:r>
              <a:rPr sz="2400" dirty="0">
                <a:solidFill>
                  <a:srgbClr val="FFFFFF"/>
                </a:solidFill>
              </a:rPr>
              <a:t>Boxplot: Quote length by author.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>
            <a:extLst>
              <a:ext uri="{FF2B5EF4-FFF2-40B4-BE49-F238E27FC236}">
                <a16:creationId xmlns:a16="http://schemas.microsoft.com/office/drawing/2014/main" id="{03E4099A-36D6-2EE1-1400-15D7E60A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2A9DB-12EF-6CBA-7934-454709B19375}"/>
              </a:ext>
            </a:extLst>
          </p:cNvPr>
          <p:cNvSpPr txBox="1"/>
          <p:nvPr/>
        </p:nvSpPr>
        <p:spPr>
          <a:xfrm>
            <a:off x="106401" y="129540"/>
            <a:ext cx="47756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Visualization</a:t>
            </a:r>
            <a:r>
              <a:rPr lang="en-IN" sz="1800" b="1" dirty="0"/>
              <a:t> </a:t>
            </a:r>
            <a:r>
              <a:rPr lang="en-IN" sz="4000" b="1" dirty="0"/>
              <a:t>Result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4716D-2612-A1D6-542B-0F4147ACC901}"/>
              </a:ext>
            </a:extLst>
          </p:cNvPr>
          <p:cNvSpPr txBox="1"/>
          <p:nvPr/>
        </p:nvSpPr>
        <p:spPr>
          <a:xfrm>
            <a:off x="497677" y="857488"/>
            <a:ext cx="38651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2.  </a:t>
            </a:r>
            <a:r>
              <a:rPr lang="en-US" sz="2400" dirty="0"/>
              <a:t>Top 10 tags bar chart.</a:t>
            </a: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94CFB5-56BE-5939-3312-58BC8608A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333500"/>
            <a:ext cx="93726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77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96B1-9C46-A287-08B6-4F1434F2F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>
            <a:extLst>
              <a:ext uri="{FF2B5EF4-FFF2-40B4-BE49-F238E27FC236}">
                <a16:creationId xmlns:a16="http://schemas.microsoft.com/office/drawing/2014/main" id="{3F0C379A-1FCB-6695-96C4-F0EB6E5A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8703F4-9956-379E-48EC-A37CC708D1EB}"/>
              </a:ext>
            </a:extLst>
          </p:cNvPr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Visualization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3741C-AD77-0A83-9519-BE1270175B2A}"/>
              </a:ext>
            </a:extLst>
          </p:cNvPr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Top 10 authors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10 tags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5 authors pie chart.</a:t>
            </a:r>
          </a:p>
          <a:p>
            <a:r>
              <a:rPr sz="2400" dirty="0">
                <a:solidFill>
                  <a:srgbClr val="FFFFFF"/>
                </a:solidFill>
              </a:rPr>
              <a:t>Quote length histogram.</a:t>
            </a:r>
          </a:p>
          <a:p>
            <a:r>
              <a:rPr sz="2400" dirty="0">
                <a:solidFill>
                  <a:srgbClr val="FFFFFF"/>
                </a:solidFill>
              </a:rPr>
              <a:t>Boxplot: Quote length by author.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>
            <a:extLst>
              <a:ext uri="{FF2B5EF4-FFF2-40B4-BE49-F238E27FC236}">
                <a16:creationId xmlns:a16="http://schemas.microsoft.com/office/drawing/2014/main" id="{3717DFE0-BA81-C2F0-0972-9C3C65C22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" y="-1301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EAE6D-0822-9F8F-43B2-F2D2B9F8D937}"/>
              </a:ext>
            </a:extLst>
          </p:cNvPr>
          <p:cNvSpPr txBox="1"/>
          <p:nvPr/>
        </p:nvSpPr>
        <p:spPr>
          <a:xfrm>
            <a:off x="-11151" y="196674"/>
            <a:ext cx="47756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Visualization</a:t>
            </a:r>
            <a:r>
              <a:rPr lang="en-IN" sz="1800" b="1" dirty="0"/>
              <a:t> </a:t>
            </a:r>
            <a:r>
              <a:rPr lang="en-IN" sz="4000" b="1" dirty="0"/>
              <a:t>Result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283A5-1535-588F-43C6-766E720A1AE9}"/>
              </a:ext>
            </a:extLst>
          </p:cNvPr>
          <p:cNvSpPr txBox="1"/>
          <p:nvPr/>
        </p:nvSpPr>
        <p:spPr>
          <a:xfrm>
            <a:off x="457200" y="888810"/>
            <a:ext cx="42434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3. </a:t>
            </a:r>
            <a:r>
              <a:rPr lang="en-US" sz="2400" dirty="0"/>
              <a:t>Top 10 authors bar chart.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5D00EE-506A-58F5-E459-A0A15A021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333500"/>
            <a:ext cx="93726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79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Successfully applied web scraping and SQL analysis.</a:t>
            </a:r>
          </a:p>
          <a:p>
            <a:r>
              <a:rPr sz="2400" dirty="0">
                <a:solidFill>
                  <a:srgbClr val="FFFFFF"/>
                </a:solidFill>
              </a:rPr>
              <a:t>Cleaned and visualized data using Pandas and Seaborn.</a:t>
            </a:r>
          </a:p>
          <a:p>
            <a:r>
              <a:rPr sz="2400" dirty="0">
                <a:solidFill>
                  <a:srgbClr val="FFFFFF"/>
                </a:solidFill>
              </a:rPr>
              <a:t>Learned end-to-end data workflow integration.</a:t>
            </a:r>
          </a:p>
          <a:p>
            <a:r>
              <a:rPr sz="2400" dirty="0">
                <a:solidFill>
                  <a:srgbClr val="FFFFFF"/>
                </a:solidFill>
              </a:rPr>
              <a:t>Scalable to other websites or datasets.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9F515C-D42D-BFC0-3C27-840E4E31E925}"/>
              </a:ext>
            </a:extLst>
          </p:cNvPr>
          <p:cNvSpPr txBox="1"/>
          <p:nvPr/>
        </p:nvSpPr>
        <p:spPr>
          <a:xfrm>
            <a:off x="611760" y="977265"/>
            <a:ext cx="296747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Conclusion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5E51E-572E-15CC-9A51-6BE5F0AD6639}"/>
              </a:ext>
            </a:extLst>
          </p:cNvPr>
          <p:cNvSpPr txBox="1"/>
          <p:nvPr/>
        </p:nvSpPr>
        <p:spPr>
          <a:xfrm>
            <a:off x="1705207" y="1838742"/>
            <a:ext cx="908133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/>
              <a:t>Successfully applied web scraping and SQL analysis.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/>
              <a:t>Cleaned and visualized data using Pandas and Seaborn.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/>
              <a:t>Learned end-to-end data workflow integration.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Scalable to other websites or datasets</a:t>
            </a:r>
            <a:r>
              <a:rPr lang="en-US" sz="1800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Questions &amp; Discussion</a:t>
            </a:r>
          </a:p>
          <a:p>
            <a:r>
              <a:rPr sz="2400" dirty="0">
                <a:solidFill>
                  <a:srgbClr val="FFFFFF"/>
                </a:solidFill>
              </a:rPr>
              <a:t>Contact Info (Optional)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34787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/>
              <a:t>Project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9663223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/>
              <a:t>Goal: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chemeClr val="accent1"/>
                </a:solidFill>
              </a:rPr>
              <a:t>Scrape quotes, authors, and tags from the website.</a:t>
            </a:r>
          </a:p>
          <a:p>
            <a:r>
              <a:rPr sz="2400" dirty="0"/>
              <a:t>Tools:</a:t>
            </a:r>
            <a:r>
              <a:rPr sz="2400" dirty="0">
                <a:solidFill>
                  <a:srgbClr val="FFFFFF"/>
                </a:solidFill>
              </a:rPr>
              <a:t> Python (</a:t>
            </a:r>
            <a:r>
              <a:rPr sz="2400" dirty="0" err="1">
                <a:solidFill>
                  <a:srgbClr val="FFFFFF"/>
                </a:solidFill>
              </a:rPr>
              <a:t>BeautifulSoup</a:t>
            </a:r>
            <a:r>
              <a:rPr sz="2400" dirty="0">
                <a:solidFill>
                  <a:srgbClr val="FFFFFF"/>
                </a:solidFill>
              </a:rPr>
              <a:t>), SQL, Pandas, Matplotlib, Seaborn.</a:t>
            </a:r>
          </a:p>
          <a:p>
            <a:r>
              <a:rPr sz="2400" dirty="0"/>
              <a:t>Outcomes: </a:t>
            </a:r>
            <a:r>
              <a:rPr sz="2400" dirty="0">
                <a:solidFill>
                  <a:srgbClr val="FFFFFF"/>
                </a:solidFill>
              </a:rPr>
              <a:t>Dataset, SQL queries, and insights visualized.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44B325-BD53-7EF0-6D53-BF3A2ECA2A63}"/>
              </a:ext>
            </a:extLst>
          </p:cNvPr>
          <p:cNvSpPr txBox="1"/>
          <p:nvPr/>
        </p:nvSpPr>
        <p:spPr>
          <a:xfrm>
            <a:off x="568711" y="920650"/>
            <a:ext cx="5107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Project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9CB07-3126-7095-E45D-8168380A55C0}"/>
              </a:ext>
            </a:extLst>
          </p:cNvPr>
          <p:cNvSpPr txBox="1"/>
          <p:nvPr/>
        </p:nvSpPr>
        <p:spPr>
          <a:xfrm>
            <a:off x="1739590" y="2133659"/>
            <a:ext cx="9663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Goal: Scrape quotes, authors, and tags from the website.</a:t>
            </a:r>
          </a:p>
          <a:p>
            <a:r>
              <a:rPr lang="en-IN" sz="2400" dirty="0"/>
              <a:t>Tools: Python (</a:t>
            </a:r>
            <a:r>
              <a:rPr lang="en-IN" sz="2400" dirty="0" err="1"/>
              <a:t>BeautifulSoup</a:t>
            </a:r>
            <a:r>
              <a:rPr lang="en-IN" sz="2400" dirty="0"/>
              <a:t>), SQL, Pandas, Matplotlib, Seaborn.</a:t>
            </a:r>
          </a:p>
          <a:p>
            <a:r>
              <a:rPr lang="en-IN" sz="2400" dirty="0"/>
              <a:t>Outcomes: Dataset, SQL queries, and insights visualized.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Web Scraping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2400">
                <a:solidFill>
                  <a:srgbClr val="FFFFFF"/>
                </a:solidFill>
              </a:rPr>
              <a:t>Target Website: http://quotes.toscrape.com/</a:t>
            </a:r>
          </a:p>
          <a:p>
            <a:r>
              <a:rPr sz="2400">
                <a:solidFill>
                  <a:srgbClr val="FFFFFF"/>
                </a:solidFill>
              </a:rPr>
              <a:t>Data Extracted: Quote Text, Author Name, Tag Names.</a:t>
            </a:r>
          </a:p>
          <a:p>
            <a:r>
              <a:rPr sz="2400">
                <a:solidFill>
                  <a:srgbClr val="FFFFFF"/>
                </a:solidFill>
              </a:rPr>
              <a:t>All pages scraped using pagination and saved as CSV.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C2120-1315-89E6-A04C-5B43558C2FFF}"/>
              </a:ext>
            </a:extLst>
          </p:cNvPr>
          <p:cNvSpPr txBox="1"/>
          <p:nvPr/>
        </p:nvSpPr>
        <p:spPr>
          <a:xfrm>
            <a:off x="723900" y="1188720"/>
            <a:ext cx="366158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Web Scraping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C2E02-E0E8-280E-1EAA-3164F717BC8B}"/>
              </a:ext>
            </a:extLst>
          </p:cNvPr>
          <p:cNvSpPr txBox="1"/>
          <p:nvPr/>
        </p:nvSpPr>
        <p:spPr>
          <a:xfrm>
            <a:off x="2554690" y="2493168"/>
            <a:ext cx="87623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/>
              <a:t>Target Website: http://quotes.toscrape.com/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/>
              <a:t>Data Extracted: Quote Text, Author Name, Tag Names.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/>
              <a:t>All pages scraped using pagination and saved as CSV</a:t>
            </a:r>
            <a:r>
              <a:rPr lang="en-US" sz="1800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Sample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2400">
                <a:solidFill>
                  <a:srgbClr val="FFFFFF"/>
                </a:solidFill>
              </a:rPr>
              <a:t>author: Albert Einstein</a:t>
            </a:r>
          </a:p>
          <a:p>
            <a:r>
              <a:rPr sz="2400">
                <a:solidFill>
                  <a:srgbClr val="FFFFFF"/>
                </a:solidFill>
              </a:rPr>
              <a:t>quote: 'The world as we have created it is a process of our thinking.'</a:t>
            </a:r>
          </a:p>
          <a:p>
            <a:r>
              <a:rPr sz="2400">
                <a:solidFill>
                  <a:srgbClr val="FFFFFF"/>
                </a:solidFill>
              </a:rPr>
              <a:t>tag_name: change, deep-thoughts, thinking, world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EE4F1E-8E84-29A6-0B65-22023335EDDC}"/>
              </a:ext>
            </a:extLst>
          </p:cNvPr>
          <p:cNvSpPr txBox="1"/>
          <p:nvPr/>
        </p:nvSpPr>
        <p:spPr>
          <a:xfrm>
            <a:off x="914400" y="1371600"/>
            <a:ext cx="339548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Sample Data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EB06A-B588-26C2-B31D-E9782E5F2D97}"/>
              </a:ext>
            </a:extLst>
          </p:cNvPr>
          <p:cNvSpPr txBox="1"/>
          <p:nvPr/>
        </p:nvSpPr>
        <p:spPr>
          <a:xfrm>
            <a:off x="2612140" y="2526157"/>
            <a:ext cx="106186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author: Albert Einstein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quote: 'The world as we have created it is a process of our thinking.'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/>
              <a:t>tag_name</a:t>
            </a:r>
            <a:r>
              <a:rPr lang="en-US" sz="2400" dirty="0"/>
              <a:t>: change, deep-thoughts, thinking, world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SQL Insights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2400">
                <a:solidFill>
                  <a:srgbClr val="FFFFFF"/>
                </a:solidFill>
              </a:rPr>
              <a:t>Loaded CSV into SQL database.</a:t>
            </a:r>
          </a:p>
          <a:p>
            <a:r>
              <a:rPr sz="2400">
                <a:solidFill>
                  <a:srgbClr val="FFFFFF"/>
                </a:solidFill>
              </a:rPr>
              <a:t>Queries Answered:</a:t>
            </a:r>
          </a:p>
          <a:p>
            <a:r>
              <a:rPr sz="2400">
                <a:solidFill>
                  <a:srgbClr val="FFFFFF"/>
                </a:solidFill>
              </a:rPr>
              <a:t>1. Number of quotes by each author.</a:t>
            </a:r>
          </a:p>
          <a:p>
            <a:r>
              <a:rPr sz="2400">
                <a:solidFill>
                  <a:srgbClr val="FFFFFF"/>
                </a:solidFill>
              </a:rPr>
              <a:t>2. Top 5 most common tags.</a:t>
            </a:r>
          </a:p>
          <a:p>
            <a:r>
              <a:rPr sz="2400">
                <a:solidFill>
                  <a:srgbClr val="FFFFFF"/>
                </a:solidFill>
              </a:rPr>
              <a:t>3. Authors with more than 5 quotes.</a:t>
            </a:r>
          </a:p>
          <a:p>
            <a:r>
              <a:rPr sz="2400">
                <a:solidFill>
                  <a:srgbClr val="FFFFFF"/>
                </a:solidFill>
              </a:rPr>
              <a:t>4. Longest quote and its author.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18128-C9BE-C6CB-3F93-AD4134A74924}"/>
              </a:ext>
            </a:extLst>
          </p:cNvPr>
          <p:cNvSpPr txBox="1"/>
          <p:nvPr/>
        </p:nvSpPr>
        <p:spPr>
          <a:xfrm>
            <a:off x="1104900" y="1371600"/>
            <a:ext cx="307968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SQL Insights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8EF94-F8C4-4569-1350-80E55B248D62}"/>
              </a:ext>
            </a:extLst>
          </p:cNvPr>
          <p:cNvSpPr txBox="1"/>
          <p:nvPr/>
        </p:nvSpPr>
        <p:spPr>
          <a:xfrm>
            <a:off x="2644744" y="2583970"/>
            <a:ext cx="57198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Loaded CSV into SQL database.</a:t>
            </a:r>
          </a:p>
          <a:p>
            <a:r>
              <a:rPr lang="en-US" sz="2400" dirty="0"/>
              <a:t>Queries Answered:</a:t>
            </a:r>
          </a:p>
          <a:p>
            <a:r>
              <a:rPr lang="en-US" sz="2400" dirty="0"/>
              <a:t>1. Number of quotes by each author.</a:t>
            </a:r>
          </a:p>
          <a:p>
            <a:r>
              <a:rPr lang="en-US" sz="2400" dirty="0"/>
              <a:t>2. Top 5 most common tags.</a:t>
            </a:r>
          </a:p>
          <a:p>
            <a:r>
              <a:rPr lang="en-US" sz="2400" dirty="0"/>
              <a:t>3. Authors with more than 5 quotes.</a:t>
            </a:r>
          </a:p>
          <a:p>
            <a:r>
              <a:rPr lang="en-US" sz="2400" dirty="0"/>
              <a:t>4. Longest quote and its author.</a:t>
            </a:r>
          </a:p>
          <a:p>
            <a:endParaRPr lang="en-IN" sz="1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Key SQL Results (Example)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2400">
                <a:solidFill>
                  <a:srgbClr val="FFFFFF"/>
                </a:solidFill>
              </a:rPr>
              <a:t>Most quoted author: Albert Einstein.</a:t>
            </a:r>
          </a:p>
          <a:p>
            <a:r>
              <a:rPr sz="2400">
                <a:solidFill>
                  <a:srgbClr val="FFFFFF"/>
                </a:solidFill>
              </a:rPr>
              <a:t>Top tag: inspirational.</a:t>
            </a:r>
          </a:p>
          <a:p>
            <a:r>
              <a:rPr sz="2400">
                <a:solidFill>
                  <a:srgbClr val="FFFFFF"/>
                </a:solidFill>
              </a:rPr>
              <a:t>Authors with more than 5 quotes: e.g., Einstein, Twain.</a:t>
            </a:r>
          </a:p>
          <a:p>
            <a:r>
              <a:rPr sz="2400">
                <a:solidFill>
                  <a:srgbClr val="FFFFFF"/>
                </a:solidFill>
              </a:rPr>
              <a:t>Longest quote: '...' by XYZ Author.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9E822C-E4D1-1FF7-BAB7-638EFF54835F}"/>
              </a:ext>
            </a:extLst>
          </p:cNvPr>
          <p:cNvSpPr txBox="1"/>
          <p:nvPr/>
        </p:nvSpPr>
        <p:spPr>
          <a:xfrm>
            <a:off x="1447800" y="1028700"/>
            <a:ext cx="670407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Key SQL Results (Example)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89769-6C90-61EC-7D4C-B32F8FEB7AB9}"/>
              </a:ext>
            </a:extLst>
          </p:cNvPr>
          <p:cNvSpPr txBox="1"/>
          <p:nvPr/>
        </p:nvSpPr>
        <p:spPr>
          <a:xfrm>
            <a:off x="3653882" y="2268141"/>
            <a:ext cx="858440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Most quoted author: Albert Einstein.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/>
              <a:t>Top tag: inspirational.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/>
              <a:t>Authors with more than 5 quotes: e.g., Einstein, Twain.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Longest quote: 25 by Albert Einstein Author.</a:t>
            </a:r>
          </a:p>
          <a:p>
            <a:endParaRPr lang="en-IN"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EDA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2400">
                <a:solidFill>
                  <a:srgbClr val="FFFFFF"/>
                </a:solidFill>
              </a:rPr>
              <a:t>Total quotes: 1000+</a:t>
            </a:r>
          </a:p>
          <a:p>
            <a:r>
              <a:rPr sz="2400">
                <a:solidFill>
                  <a:srgbClr val="FFFFFF"/>
                </a:solidFill>
              </a:rPr>
              <a:t>Unique authors: 50+</a:t>
            </a:r>
          </a:p>
          <a:p>
            <a:r>
              <a:rPr sz="2400">
                <a:solidFill>
                  <a:srgbClr val="FFFFFF"/>
                </a:solidFill>
              </a:rPr>
              <a:t>Missing values cleaned, duplicates dropped.</a:t>
            </a:r>
          </a:p>
          <a:p>
            <a:r>
              <a:rPr sz="2400">
                <a:solidFill>
                  <a:srgbClr val="FFFFFF"/>
                </a:solidFill>
              </a:rPr>
              <a:t>Tag names normalized (hyphens removed).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0BA1B8-DE30-5B8E-F044-33FC6BC50C28}"/>
              </a:ext>
            </a:extLst>
          </p:cNvPr>
          <p:cNvSpPr txBox="1"/>
          <p:nvPr/>
        </p:nvSpPr>
        <p:spPr>
          <a:xfrm>
            <a:off x="762000" y="1562100"/>
            <a:ext cx="367280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EDA Summary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B87F8-D0C1-372A-1D3A-3D0D37DD7307}"/>
              </a:ext>
            </a:extLst>
          </p:cNvPr>
          <p:cNvSpPr txBox="1"/>
          <p:nvPr/>
        </p:nvSpPr>
        <p:spPr>
          <a:xfrm>
            <a:off x="1991898" y="2729865"/>
            <a:ext cx="73260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/>
              <a:t>Total quotes: 97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Unique authors: 49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/>
              <a:t>Missing values cleaned, duplicates dropped.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/>
              <a:t>Tag names normalized (hyphens removed).</a:t>
            </a:r>
          </a:p>
          <a:p>
            <a:endParaRPr lang="en-IN"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Visualization Highlights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Top 10 authors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10 tags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5 authors pie chart.</a:t>
            </a:r>
          </a:p>
          <a:p>
            <a:r>
              <a:rPr sz="2400" dirty="0">
                <a:solidFill>
                  <a:srgbClr val="FFFFFF"/>
                </a:solidFill>
              </a:rPr>
              <a:t>Quote length histogram.</a:t>
            </a:r>
          </a:p>
          <a:p>
            <a:r>
              <a:rPr sz="2400" dirty="0">
                <a:solidFill>
                  <a:srgbClr val="FFFFFF"/>
                </a:solidFill>
              </a:rPr>
              <a:t>Boxplot: Quote length by author.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3352A-77F3-E950-34EB-3CA84257AAEC}"/>
              </a:ext>
            </a:extLst>
          </p:cNvPr>
          <p:cNvSpPr txBox="1"/>
          <p:nvPr/>
        </p:nvSpPr>
        <p:spPr>
          <a:xfrm>
            <a:off x="708567" y="934844"/>
            <a:ext cx="57294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Visualization</a:t>
            </a:r>
            <a:r>
              <a:rPr lang="en-IN" sz="1800" b="1" dirty="0"/>
              <a:t> </a:t>
            </a:r>
            <a:r>
              <a:rPr lang="en-IN" sz="4000" b="1" dirty="0"/>
              <a:t>Highlights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0B74D-2431-8719-4AE6-65BD5488BA11}"/>
              </a:ext>
            </a:extLst>
          </p:cNvPr>
          <p:cNvSpPr txBox="1"/>
          <p:nvPr/>
        </p:nvSpPr>
        <p:spPr>
          <a:xfrm>
            <a:off x="4660280" y="2172873"/>
            <a:ext cx="55370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Top 10 authors bar chart.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/>
              <a:t>Top 10 tags bar chart.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/>
              <a:t>Top 5 authors pie chart.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/>
              <a:t>Quote length histogram.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 </a:t>
            </a:r>
            <a:r>
              <a:rPr lang="en-US" sz="2400" dirty="0"/>
              <a:t>Boxplot: Quote length by author.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22F2F-38C8-4BD8-A729-116979833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>
            <a:extLst>
              <a:ext uri="{FF2B5EF4-FFF2-40B4-BE49-F238E27FC236}">
                <a16:creationId xmlns:a16="http://schemas.microsoft.com/office/drawing/2014/main" id="{2882ECCF-B520-909A-C5B8-B9D95D3A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DFAF87-EFEF-582E-BA68-6EAE3F473AF1}"/>
              </a:ext>
            </a:extLst>
          </p:cNvPr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Visualization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5566E-1D72-7F39-FD15-F6D37BDDA08F}"/>
              </a:ext>
            </a:extLst>
          </p:cNvPr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Top 10 authors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10 tags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5 authors pie chart.</a:t>
            </a:r>
          </a:p>
          <a:p>
            <a:r>
              <a:rPr sz="2400" dirty="0">
                <a:solidFill>
                  <a:srgbClr val="FFFFFF"/>
                </a:solidFill>
              </a:rPr>
              <a:t>Quote length histogram.</a:t>
            </a:r>
          </a:p>
          <a:p>
            <a:r>
              <a:rPr sz="2400" dirty="0">
                <a:solidFill>
                  <a:srgbClr val="FFFFFF"/>
                </a:solidFill>
              </a:rPr>
              <a:t>Boxplot: Quote length by author.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>
            <a:extLst>
              <a:ext uri="{FF2B5EF4-FFF2-40B4-BE49-F238E27FC236}">
                <a16:creationId xmlns:a16="http://schemas.microsoft.com/office/drawing/2014/main" id="{9838AFB2-A17E-3EF7-3D4A-20A19B6E5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6618" y="0"/>
            <a:ext cx="14887018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4CF176-DAE9-3FCE-4D94-60BCCBA9AAC1}"/>
              </a:ext>
            </a:extLst>
          </p:cNvPr>
          <p:cNvSpPr txBox="1"/>
          <p:nvPr/>
        </p:nvSpPr>
        <p:spPr>
          <a:xfrm>
            <a:off x="162158" y="203835"/>
            <a:ext cx="4855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Visualization Result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06D77-B852-6604-036E-0F3D2B64B11A}"/>
              </a:ext>
            </a:extLst>
          </p:cNvPr>
          <p:cNvSpPr txBox="1"/>
          <p:nvPr/>
        </p:nvSpPr>
        <p:spPr>
          <a:xfrm>
            <a:off x="162158" y="923698"/>
            <a:ext cx="41168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1.  </a:t>
            </a:r>
            <a:r>
              <a:rPr lang="en-US" sz="2400" dirty="0"/>
              <a:t>Top 5 authors pie chart.</a:t>
            </a:r>
          </a:p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5C7E6F-A12C-A397-9F21-1CB6AAFA8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22" y="1714500"/>
            <a:ext cx="769550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786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783</Words>
  <Application>Microsoft Office PowerPoint</Application>
  <PresentationFormat>Custom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Raj Yadav</dc:creator>
  <cp:keywords/>
  <dc:description>generated using python-pptx</dc:description>
  <cp:lastModifiedBy>Raj Yadav</cp:lastModifiedBy>
  <cp:revision>3</cp:revision>
  <dcterms:created xsi:type="dcterms:W3CDTF">2013-01-27T09:14:16Z</dcterms:created>
  <dcterms:modified xsi:type="dcterms:W3CDTF">2025-05-11T04:39:11Z</dcterms:modified>
  <cp:category/>
</cp:coreProperties>
</file>