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10799750" cx="139715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389067-8DB6-42E1-B262-B79B566B7627}">
  <a:tblStyle styleId="{C6389067-8DB6-42E1-B262-B79B566B762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43808A8A-B470-4B84-9D5E-236B3B90F67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1" orient="horz"/>
        <p:guide pos="44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fdf2e9c7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7fdf2e9c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559620" y="275864"/>
            <a:ext cx="6852350" cy="12050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6928580" y="3644825"/>
            <a:ext cx="9152300" cy="301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816011" y="719524"/>
            <a:ext cx="9152300" cy="8863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047869" y="1767462"/>
            <a:ext cx="11875850" cy="37599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68"/>
              <a:buFont typeface="Calibri"/>
              <a:buNone/>
              <a:defRPr sz="916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746449" y="5672376"/>
            <a:ext cx="10478691" cy="260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3667"/>
              <a:buNone/>
              <a:defRPr sz="3666"/>
            </a:lvl1pPr>
            <a:lvl2pPr lvl="1" algn="ctr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3056"/>
              <a:buNone/>
              <a:defRPr sz="3056"/>
            </a:lvl2pPr>
            <a:lvl3pPr lvl="2" algn="ctr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750"/>
              <a:buNone/>
              <a:defRPr sz="2750"/>
            </a:lvl3pPr>
            <a:lvl4pPr lvl="3" algn="ctr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sz="2445"/>
            </a:lvl4pPr>
            <a:lvl5pPr lvl="4" algn="ctr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sz="2445"/>
            </a:lvl5pPr>
            <a:lvl6pPr lvl="5" algn="ctr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sz="2445"/>
            </a:lvl6pPr>
            <a:lvl7pPr lvl="6" algn="ctr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sz="2445"/>
            </a:lvl7pPr>
            <a:lvl8pPr lvl="7" algn="ctr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sz="2445"/>
            </a:lvl8pPr>
            <a:lvl9pPr lvl="8" algn="ctr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sz="2445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953270" y="2692444"/>
            <a:ext cx="12050495" cy="4492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68"/>
              <a:buFont typeface="Calibri"/>
              <a:buNone/>
              <a:defRPr sz="916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953270" y="7227345"/>
            <a:ext cx="12050495" cy="2362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3667"/>
              <a:buNone/>
              <a:defRPr sz="3666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rgbClr val="888888"/>
              </a:buClr>
              <a:buSzPts val="3056"/>
              <a:buNone/>
              <a:defRPr sz="3056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rgbClr val="888888"/>
              </a:buClr>
              <a:buSzPts val="2750"/>
              <a:buNone/>
              <a:defRPr sz="27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rgbClr val="888888"/>
              </a:buClr>
              <a:buSzPts val="2445"/>
              <a:buNone/>
              <a:defRPr sz="2445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rgbClr val="888888"/>
              </a:buClr>
              <a:buSzPts val="2445"/>
              <a:buNone/>
              <a:defRPr sz="2445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rgbClr val="888888"/>
              </a:buClr>
              <a:buSzPts val="2445"/>
              <a:buNone/>
              <a:defRPr sz="2445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rgbClr val="888888"/>
              </a:buClr>
              <a:buSzPts val="2445"/>
              <a:buNone/>
              <a:defRPr sz="2445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rgbClr val="888888"/>
              </a:buClr>
              <a:buSzPts val="2445"/>
              <a:buNone/>
              <a:defRPr sz="2445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rgbClr val="888888"/>
              </a:buClr>
              <a:buSzPts val="2445"/>
              <a:buNone/>
              <a:defRPr sz="24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960547" y="2874937"/>
            <a:ext cx="5937925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7073116" y="2874937"/>
            <a:ext cx="5937925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962366" y="574990"/>
            <a:ext cx="12050495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962368" y="2647443"/>
            <a:ext cx="5910636" cy="12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3667"/>
              <a:buNone/>
              <a:defRPr b="1" sz="3666"/>
            </a:lvl1pPr>
            <a:lvl2pPr indent="-228600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3056"/>
              <a:buNone/>
              <a:defRPr b="1" sz="3056"/>
            </a:lvl2pPr>
            <a:lvl3pPr indent="-228600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750"/>
              <a:buNone/>
              <a:defRPr b="1" sz="2750"/>
            </a:lvl3pPr>
            <a:lvl4pPr indent="-228600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b="1" sz="2445"/>
            </a:lvl4pPr>
            <a:lvl5pPr indent="-228600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b="1" sz="2445"/>
            </a:lvl5pPr>
            <a:lvl6pPr indent="-228600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b="1" sz="2445"/>
            </a:lvl6pPr>
            <a:lvl7pPr indent="-228600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b="1" sz="2445"/>
            </a:lvl7pPr>
            <a:lvl8pPr indent="-228600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b="1" sz="2445"/>
            </a:lvl8pPr>
            <a:lvl9pPr indent="-228600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b="1" sz="2445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962368" y="3944914"/>
            <a:ext cx="5910636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7073117" y="2647443"/>
            <a:ext cx="5939745" cy="12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3667"/>
              <a:buNone/>
              <a:defRPr b="1" sz="3666"/>
            </a:lvl1pPr>
            <a:lvl2pPr indent="-228600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3056"/>
              <a:buNone/>
              <a:defRPr b="1" sz="3056"/>
            </a:lvl2pPr>
            <a:lvl3pPr indent="-228600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750"/>
              <a:buNone/>
              <a:defRPr b="1" sz="2750"/>
            </a:lvl3pPr>
            <a:lvl4pPr indent="-228600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b="1" sz="2445"/>
            </a:lvl4pPr>
            <a:lvl5pPr indent="-228600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b="1" sz="2445"/>
            </a:lvl5pPr>
            <a:lvl6pPr indent="-228600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b="1" sz="2445"/>
            </a:lvl6pPr>
            <a:lvl7pPr indent="-228600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b="1" sz="2445"/>
            </a:lvl7pPr>
            <a:lvl8pPr indent="-228600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b="1" sz="2445"/>
            </a:lvl8pPr>
            <a:lvl9pPr indent="-228600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b="1" sz="2445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7073117" y="3944914"/>
            <a:ext cx="5939745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962366" y="719984"/>
            <a:ext cx="4506201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90"/>
              <a:buFont typeface="Calibri"/>
              <a:buNone/>
              <a:defRPr sz="489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939745" y="1554968"/>
            <a:ext cx="7073116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39115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4890"/>
              <a:buChar char="•"/>
              <a:defRPr sz="4890"/>
            </a:lvl1pPr>
            <a:lvl2pPr indent="-500253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4278"/>
              <a:buChar char="•"/>
              <a:defRPr sz="4278"/>
            </a:lvl2pPr>
            <a:lvl3pPr indent="-461454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3667"/>
              <a:buChar char="•"/>
              <a:defRPr sz="3666"/>
            </a:lvl3pPr>
            <a:lvl4pPr indent="-422656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3056"/>
              <a:buChar char="•"/>
              <a:defRPr sz="3056"/>
            </a:lvl4pPr>
            <a:lvl5pPr indent="-422656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3056"/>
              <a:buChar char="•"/>
              <a:defRPr sz="3056"/>
            </a:lvl5pPr>
            <a:lvl6pPr indent="-422656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3056"/>
              <a:buChar char="•"/>
              <a:defRPr sz="3056"/>
            </a:lvl6pPr>
            <a:lvl7pPr indent="-422656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3056"/>
              <a:buChar char="•"/>
              <a:defRPr sz="3056"/>
            </a:lvl7pPr>
            <a:lvl8pPr indent="-422656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3056"/>
              <a:buChar char="•"/>
              <a:defRPr sz="3056"/>
            </a:lvl8pPr>
            <a:lvl9pPr indent="-422656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3056"/>
              <a:buChar char="•"/>
              <a:defRPr sz="3056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962366" y="3239929"/>
            <a:ext cx="4506201" cy="6002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sz="2445"/>
            </a:lvl1pPr>
            <a:lvl2pPr indent="-228600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139"/>
              <a:buNone/>
              <a:defRPr sz="2139"/>
            </a:lvl2pPr>
            <a:lvl3pPr indent="-228600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34"/>
              <a:buNone/>
              <a:defRPr sz="1834"/>
            </a:lvl3pPr>
            <a:lvl4pPr indent="-228600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528"/>
              <a:buNone/>
              <a:defRPr sz="1528"/>
            </a:lvl4pPr>
            <a:lvl5pPr indent="-228600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528"/>
              <a:buNone/>
              <a:defRPr sz="1528"/>
            </a:lvl5pPr>
            <a:lvl6pPr indent="-228600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528"/>
              <a:buNone/>
              <a:defRPr sz="1528"/>
            </a:lvl6pPr>
            <a:lvl7pPr indent="-228600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528"/>
              <a:buNone/>
              <a:defRPr sz="1528"/>
            </a:lvl7pPr>
            <a:lvl8pPr indent="-228600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528"/>
              <a:buNone/>
              <a:defRPr sz="1528"/>
            </a:lvl8pPr>
            <a:lvl9pPr indent="-228600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528"/>
              <a:buNone/>
              <a:defRPr sz="1528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962366" y="719984"/>
            <a:ext cx="4506201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90"/>
              <a:buFont typeface="Calibri"/>
              <a:buNone/>
              <a:defRPr sz="489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939745" y="1554968"/>
            <a:ext cx="7073116" cy="7674832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962366" y="3239929"/>
            <a:ext cx="4506201" cy="6002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sz="2445"/>
            </a:lvl1pPr>
            <a:lvl2pPr indent="-228600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139"/>
              <a:buNone/>
              <a:defRPr sz="2139"/>
            </a:lvl2pPr>
            <a:lvl3pPr indent="-228600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34"/>
              <a:buNone/>
              <a:defRPr sz="1834"/>
            </a:lvl3pPr>
            <a:lvl4pPr indent="-228600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528"/>
              <a:buNone/>
              <a:defRPr sz="1528"/>
            </a:lvl4pPr>
            <a:lvl5pPr indent="-228600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528"/>
              <a:buNone/>
              <a:defRPr sz="1528"/>
            </a:lvl5pPr>
            <a:lvl6pPr indent="-228600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528"/>
              <a:buNone/>
              <a:defRPr sz="1528"/>
            </a:lvl6pPr>
            <a:lvl7pPr indent="-228600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528"/>
              <a:buNone/>
              <a:defRPr sz="1528"/>
            </a:lvl7pPr>
            <a:lvl8pPr indent="-228600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528"/>
              <a:buNone/>
              <a:defRPr sz="1528"/>
            </a:lvl8pPr>
            <a:lvl9pPr indent="-228600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528"/>
              <a:buNone/>
              <a:defRPr sz="1528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23"/>
              <a:buFont typeface="Calibri"/>
              <a:buNone/>
              <a:defRPr b="0" i="0" sz="67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00253" lvl="0" marL="457200" marR="0" rtl="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4278"/>
              <a:buFont typeface="Arial"/>
              <a:buChar char="•"/>
              <a:defRPr b="0" i="0" sz="42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1454" lvl="1" marL="914400" marR="0" rtl="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3667"/>
              <a:buFont typeface="Arial"/>
              <a:buChar char="•"/>
              <a:defRPr b="0" i="0" sz="3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2656" lvl="2" marL="1371600" marR="0" rtl="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3056"/>
              <a:buFont typeface="Arial"/>
              <a:buChar char="•"/>
              <a:defRPr b="0" i="0" sz="305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3225" lvl="3" marL="1828800" marR="0" rtl="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750"/>
              <a:buFont typeface="Arial"/>
              <a:buChar char="•"/>
              <a:defRPr b="0" i="0" sz="2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3225" lvl="4" marL="2286000" marR="0" rtl="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750"/>
              <a:buFont typeface="Arial"/>
              <a:buChar char="•"/>
              <a:defRPr b="0" i="0" sz="2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3225" lvl="5" marL="2743200" marR="0" rtl="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750"/>
              <a:buFont typeface="Arial"/>
              <a:buChar char="•"/>
              <a:defRPr b="0" i="0" sz="2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3225" lvl="6" marL="3200400" marR="0" rtl="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750"/>
              <a:buFont typeface="Arial"/>
              <a:buChar char="•"/>
              <a:defRPr b="0" i="0" sz="2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3225" lvl="7" marL="3657600" marR="0" rtl="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750"/>
              <a:buFont typeface="Arial"/>
              <a:buChar char="•"/>
              <a:defRPr b="0" i="0" sz="2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3225" lvl="8" marL="4114800" marR="0" rtl="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750"/>
              <a:buFont typeface="Arial"/>
              <a:buChar char="•"/>
              <a:defRPr b="0" i="0" sz="2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3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3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3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3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3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3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3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3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3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3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3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0" Type="http://schemas.openxmlformats.org/officeDocument/2006/relationships/hyperlink" Target="https://pandas.pydata.org/docs/reference/api/pandas.DataFrame.iloc.html" TargetMode="External"/><Relationship Id="rId42" Type="http://schemas.openxmlformats.org/officeDocument/2006/relationships/hyperlink" Target="https://pandas.pydata.org/docs/reference/api/pandas.DataFrame.loc.html?highlight=loc" TargetMode="External"/><Relationship Id="rId41" Type="http://schemas.openxmlformats.org/officeDocument/2006/relationships/hyperlink" Target="https://pandas.pydata.org/docs/reference/api/pandas.DataFrame.loc.html?highlight=loc" TargetMode="External"/><Relationship Id="rId44" Type="http://schemas.openxmlformats.org/officeDocument/2006/relationships/hyperlink" Target="https://pandas.pydata.org/pandas-docs/stable/reference/api/pandas.DataFrame.at.html#pandas.DataFrame.at" TargetMode="External"/><Relationship Id="rId43" Type="http://schemas.openxmlformats.org/officeDocument/2006/relationships/hyperlink" Target="https://pandas.pydata.org/pandas-docs/stable/reference/api/pandas.DataFrame.iat.html#pandas.DataFrame.iat" TargetMode="External"/><Relationship Id="rId46" Type="http://schemas.openxmlformats.org/officeDocument/2006/relationships/hyperlink" Target="https://pandas.pydata.org/pandas-docs/stable/user_guide/indexing.html" TargetMode="External"/><Relationship Id="rId45" Type="http://schemas.openxmlformats.org/officeDocument/2006/relationships/hyperlink" Target="https://pandas.pydata.org/pandas-docs/stable/user_guide/indexing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andas.pydata.org/pandas-docs/stable/user_guide/io.html" TargetMode="External"/><Relationship Id="rId4" Type="http://schemas.openxmlformats.org/officeDocument/2006/relationships/hyperlink" Target="https://pandas.pydata.org/pandas-docs/stable/user_guide/indexing.html" TargetMode="External"/><Relationship Id="rId9" Type="http://schemas.openxmlformats.org/officeDocument/2006/relationships/hyperlink" Target="https://pandas.pydata.org/pandas-docs/stable/reference/api/pandas.concat.html?highlight=concat#pandas.concat" TargetMode="External"/><Relationship Id="rId48" Type="http://schemas.openxmlformats.org/officeDocument/2006/relationships/hyperlink" Target="http://pandas.pydata.org/" TargetMode="External"/><Relationship Id="rId47" Type="http://schemas.openxmlformats.org/officeDocument/2006/relationships/hyperlink" Target="https://pandas.pydata.org/pandas-docs/stable/user_guide/indexing.html" TargetMode="External"/><Relationship Id="rId49" Type="http://schemas.openxmlformats.org/officeDocument/2006/relationships/hyperlink" Target="http://www.princetonoptimization.com/" TargetMode="External"/><Relationship Id="rId5" Type="http://schemas.openxmlformats.org/officeDocument/2006/relationships/hyperlink" Target="https://pandas.pydata.org/pandas-docs/stable/user_guide/basics.html#sorting" TargetMode="External"/><Relationship Id="rId6" Type="http://schemas.openxmlformats.org/officeDocument/2006/relationships/hyperlink" Target="https://pandas.pydata.org/pandas-docs/stable/user_guide/basics.html#reindexing-and-altering-labels" TargetMode="External"/><Relationship Id="rId7" Type="http://schemas.openxmlformats.org/officeDocument/2006/relationships/hyperlink" Target="https://pandas.pydata.org/pandas-docs/stable/reference/api/pandas.DataFrame.melt.html?highlight=melt#pandas.DataFrame.melt" TargetMode="External"/><Relationship Id="rId8" Type="http://schemas.openxmlformats.org/officeDocument/2006/relationships/hyperlink" Target="https://pandas.pydata.org/pandas-docs/stable/reference/api/pandas.DataFrame.pivot.html?highlight=pivot#pandas.DataFrame.pivot" TargetMode="External"/><Relationship Id="rId31" Type="http://schemas.openxmlformats.org/officeDocument/2006/relationships/hyperlink" Target="https://pandas.pydata.org/pandas-docs/stable/reference/api/pandas.DataFrame.drop_duplicates.html?highlight=drop_dupli#pandas.DataFrame.drop_duplicates" TargetMode="External"/><Relationship Id="rId30" Type="http://schemas.openxmlformats.org/officeDocument/2006/relationships/image" Target="../media/image2.png"/><Relationship Id="rId33" Type="http://schemas.openxmlformats.org/officeDocument/2006/relationships/hyperlink" Target="https://pandas.pydata.org/pandas-docs/stable/reference/api/pandas.DataFrame.sample.html?highlight=sample#pandas.DataFrame.sample" TargetMode="External"/><Relationship Id="rId32" Type="http://schemas.openxmlformats.org/officeDocument/2006/relationships/hyperlink" Target="https://pandas.pydata.org/pandas-docs/stable/reference/api/pandas.DataFrame.sample.html?highlight=sample#pandas.DataFrame.sample" TargetMode="External"/><Relationship Id="rId35" Type="http://schemas.openxmlformats.org/officeDocument/2006/relationships/hyperlink" Target="https://pandas.pydata.org/pandas-docs/stable/reference/api/pandas.DataFrame.nsmallest.html?highlight=nsmallest" TargetMode="External"/><Relationship Id="rId34" Type="http://schemas.openxmlformats.org/officeDocument/2006/relationships/hyperlink" Target="https://pandas.pydata.org/pandas-docs/stable/reference/api/pandas.DataFrame.nlargest.html?highlight=nlargest" TargetMode="External"/><Relationship Id="rId37" Type="http://schemas.openxmlformats.org/officeDocument/2006/relationships/hyperlink" Target="https://pandas.pydata.org/pandas-docs/stable/reference/api/pandas.DataFrame.tail.html?highlight=tail" TargetMode="External"/><Relationship Id="rId36" Type="http://schemas.openxmlformats.org/officeDocument/2006/relationships/hyperlink" Target="https://pandas.pydata.org/pandas-docs/stable/reference/api/pandas.DataFrame.head.html?highlight=head" TargetMode="External"/><Relationship Id="rId39" Type="http://schemas.openxmlformats.org/officeDocument/2006/relationships/hyperlink" Target="https://pandas.pydata.org/docs/reference/api/pandas.DataFrame.iloc.html" TargetMode="External"/><Relationship Id="rId38" Type="http://schemas.openxmlformats.org/officeDocument/2006/relationships/hyperlink" Target="https://pandas.pydata.org/pandas-docs/stable/reference/api/pandas.DataFrame.filter.html?highlight=filter#pandas.DataFrame.filter" TargetMode="External"/><Relationship Id="rId20" Type="http://schemas.openxmlformats.org/officeDocument/2006/relationships/hyperlink" Target="https://pandas.pydata.org/pandas-docs/stable/reference/api/pandas.MultiIndex.from_tuples.html?highlight=multiindex%20from_tuples#pandas.MultiIndex.from_tuples" TargetMode="External"/><Relationship Id="rId22" Type="http://schemas.openxmlformats.org/officeDocument/2006/relationships/hyperlink" Target="https://pandas.pydata.org/pandas-docs/stable/reference/api/pandas.DataFrame.rename.html?highlight=rename#pandas.DataFrame.rename" TargetMode="External"/><Relationship Id="rId21" Type="http://schemas.openxmlformats.org/officeDocument/2006/relationships/hyperlink" Target="https://pandas.pydata.org/pandas-docs/stable/reference/api/pandas.DataFrame.melt.html?highlight=melt#pandas.DataFrame.melt" TargetMode="External"/><Relationship Id="rId24" Type="http://schemas.openxmlformats.org/officeDocument/2006/relationships/hyperlink" Target="https://pandas.pydata.org/pandas-docs/stable/reference/index.html#api" TargetMode="External"/><Relationship Id="rId23" Type="http://schemas.openxmlformats.org/officeDocument/2006/relationships/hyperlink" Target="https://pandas.pydata.org/pandas-docs/stable/reference/api/pandas.DataFrame.query.html?highlight=query#pandas.DataFrame.query" TargetMode="External"/><Relationship Id="rId26" Type="http://schemas.openxmlformats.org/officeDocument/2006/relationships/image" Target="../media/image4.png"/><Relationship Id="rId25" Type="http://schemas.openxmlformats.org/officeDocument/2006/relationships/hyperlink" Target="https://pandas.pydata.org/pandas-docs/stable/user_guide/index.html#user-guide" TargetMode="External"/><Relationship Id="rId28" Type="http://schemas.openxmlformats.org/officeDocument/2006/relationships/image" Target="../media/image3.png"/><Relationship Id="rId27" Type="http://schemas.openxmlformats.org/officeDocument/2006/relationships/image" Target="../media/image5.png"/><Relationship Id="rId29" Type="http://schemas.openxmlformats.org/officeDocument/2006/relationships/image" Target="../media/image1.png"/><Relationship Id="rId51" Type="http://schemas.openxmlformats.org/officeDocument/2006/relationships/hyperlink" Target="https://pandas.pydata.org/docs/reference/api/pandas.DataFrame.query.html" TargetMode="External"/><Relationship Id="rId50" Type="http://schemas.openxmlformats.org/officeDocument/2006/relationships/hyperlink" Target="https://www.rstudio.com/wp-content/uploads/2015/02/data-wrangling-cheatsheet.pdf" TargetMode="External"/><Relationship Id="rId53" Type="http://schemas.openxmlformats.org/officeDocument/2006/relationships/hyperlink" Target="https://pandas.pydata.org/docs/reference/api/pandas.DataFrame.query.html" TargetMode="External"/><Relationship Id="rId52" Type="http://schemas.openxmlformats.org/officeDocument/2006/relationships/hyperlink" Target="https://pandas.pydata.org/docs/reference/api/pandas.DataFrame.query.html" TargetMode="External"/><Relationship Id="rId11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0" Type="http://schemas.openxmlformats.org/officeDocument/2006/relationships/hyperlink" Target="https://pandas.pydata.org/pandas-docs/stable/reference/api/pandas.concat.html?highlight=concat#pandas.concat" TargetMode="External"/><Relationship Id="rId54" Type="http://schemas.openxmlformats.org/officeDocument/2006/relationships/hyperlink" Target="https://pandas.pydata.org/docs/reference/api/pandas.DataFrame.query.html" TargetMode="External"/><Relationship Id="rId13" Type="http://schemas.openxmlformats.org/officeDocument/2006/relationships/hyperlink" Target="https://pandas.pydata.org/pandas-docs/stable/reference/api/pandas.DataFrame.rename.html?highlight=rename#pandas.DataFrame.rename" TargetMode="External"/><Relationship Id="rId12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5" Type="http://schemas.openxmlformats.org/officeDocument/2006/relationships/hyperlink" Target="https://pandas.pydata.org/pandas-docs/stable/reference/api/pandas.DataFrame.reset_index.html?highlight=reset_index#pandas.DataFrame.reset_index" TargetMode="External"/><Relationship Id="rId14" Type="http://schemas.openxmlformats.org/officeDocument/2006/relationships/hyperlink" Target="https://pandas.pydata.org/pandas-docs/stable/reference/api/pandas.DataFrame.sort_index.html?highlight=sort_index#pandas.DataFrame.sort_index" TargetMode="External"/><Relationship Id="rId17" Type="http://schemas.openxmlformats.org/officeDocument/2006/relationships/hyperlink" Target="https://pandas.pydata.org/pandas-docs/stable/reference/api/pandas.DataFrame.html" TargetMode="External"/><Relationship Id="rId16" Type="http://schemas.openxmlformats.org/officeDocument/2006/relationships/hyperlink" Target="https://pandas.pydata.org/pandas-docs/stable/reference/api/pandas.DataFrame.drop.html?highlight=drop#pandas.DataFrame.drop" TargetMode="External"/><Relationship Id="rId19" Type="http://schemas.openxmlformats.org/officeDocument/2006/relationships/hyperlink" Target="https://pandas.pydata.org/pandas-docs/stable/reference/api/pandas.DataFrame.html" TargetMode="External"/><Relationship Id="rId18" Type="http://schemas.openxmlformats.org/officeDocument/2006/relationships/hyperlink" Target="https://pandas.pydata.org/pandas-docs/stable/reference/api/pandas.DataFrame.html" TargetMode="External"/></Relationships>
</file>

<file path=ppt/slides/_rels/slide2.xml.rels><?xml version="1.0" encoding="UTF-8" standalone="yes"?><Relationships xmlns="http://schemas.openxmlformats.org/package/2006/relationships"><Relationship Id="rId40" Type="http://schemas.openxmlformats.org/officeDocument/2006/relationships/hyperlink" Target="https://pandas.pydata.org/pandas-docs/stable/reference/api/pandas.DataFrame.merge.html?highlight=merge#pandas.DataFrame.merge" TargetMode="External"/><Relationship Id="rId42" Type="http://schemas.openxmlformats.org/officeDocument/2006/relationships/hyperlink" Target="https://pandas.pydata.org/pandas-docs/stable/reference/api/pandas.DataFrame.drop.html?highlight=drop#pandas.DataFrame.drop" TargetMode="External"/><Relationship Id="rId41" Type="http://schemas.openxmlformats.org/officeDocument/2006/relationships/hyperlink" Target="https://pandas.pydata.org/pandas-docs/stable/reference/api/pandas.DataFrame.query.html?highlight=query#pandas.DataFrame.query" TargetMode="External"/><Relationship Id="rId44" Type="http://schemas.openxmlformats.org/officeDocument/2006/relationships/hyperlink" Target="https://pandas.pydata.org/pandas-docs/stable/reference/api/pandas.DataFrame.groupby.html?highlight=groupby#pandas.DataFrame.groupby" TargetMode="External"/><Relationship Id="rId43" Type="http://schemas.openxmlformats.org/officeDocument/2006/relationships/hyperlink" Target="https://pandas.pydata.org/pandas-docs/stable/user_guide/groupby.html" TargetMode="External"/><Relationship Id="rId46" Type="http://schemas.openxmlformats.org/officeDocument/2006/relationships/hyperlink" Target="https://pandas.pydata.org/pandas-docs/stable/reference/api/pandas.DataFrame.max.html?highlight=max#pandas.DataFrame.max" TargetMode="External"/><Relationship Id="rId45" Type="http://schemas.openxmlformats.org/officeDocument/2006/relationships/hyperlink" Target="https://pandas.pydata.org/pandas-docs/stable/reference/api/pandas.DataFrame.groupby.html?highlight=groupby#pandas.DataFrame.groupby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andas.pydata.org/pandas-docs/stable/user_guide/basics.html#descriptive-statistics" TargetMode="External"/><Relationship Id="rId4" Type="http://schemas.openxmlformats.org/officeDocument/2006/relationships/hyperlink" Target="https://pandas.pydata.org/pandas-docs/stable/user_guide/merging.html" TargetMode="External"/><Relationship Id="rId9" Type="http://schemas.openxmlformats.org/officeDocument/2006/relationships/hyperlink" Target="https://pandas.pydata.org/pandas-docs/stable/user_guide/basics.html#descriptive-statistics" TargetMode="External"/><Relationship Id="rId48" Type="http://schemas.openxmlformats.org/officeDocument/2006/relationships/hyperlink" Target="https://pandas.pydata.org/pandas-docs/stable/reference/api/pandas.DataFrame.min.html?highlight=min#pandas.DataFrame.min" TargetMode="External"/><Relationship Id="rId47" Type="http://schemas.openxmlformats.org/officeDocument/2006/relationships/hyperlink" Target="https://pandas.pydata.org/pandas-docs/stable/reference/api/pandas.DataFrame.clip.html?highlight=clip#pandas.DataFrame.clip" TargetMode="External"/><Relationship Id="rId49" Type="http://schemas.openxmlformats.org/officeDocument/2006/relationships/hyperlink" Target="https://pandas.pydata.org/pandas-docs/stable/reference/api/pandas.DataFrame.abs.html?highlight=abs" TargetMode="External"/><Relationship Id="rId5" Type="http://schemas.openxmlformats.org/officeDocument/2006/relationships/hyperlink" Target="https://pandas.pydata.org/pandas-docs/stable/reference/api/pandas.DataFrame.value_counts.html?highlight=value_counts#pandas.DataFrame.value_counts" TargetMode="External"/><Relationship Id="rId6" Type="http://schemas.openxmlformats.org/officeDocument/2006/relationships/hyperlink" Target="https://pandas.pydata.org/pandas-docs/stable/reference/api/pandas.DataFrame.shape.html" TargetMode="External"/><Relationship Id="rId7" Type="http://schemas.openxmlformats.org/officeDocument/2006/relationships/hyperlink" Target="https://pandas.pydata.org/pandas-docs/stable/reference/api/pandas.DataFrame.nunique.html?highlight=nunique" TargetMode="External"/><Relationship Id="rId8" Type="http://schemas.openxmlformats.org/officeDocument/2006/relationships/hyperlink" Target="https://pandas.pydata.org/pandas-docs/stable/reference/api/pandas.DataFrame.describe.html?highlight=describe#pandas.DataFrame.describe" TargetMode="External"/><Relationship Id="rId31" Type="http://schemas.openxmlformats.org/officeDocument/2006/relationships/hyperlink" Target="https://pandas.pydata.org/pandas-docs/stable/reference/api/pandas.Series.cumprod.html?highlight=cumprod#pandas.Series.cumprod" TargetMode="External"/><Relationship Id="rId30" Type="http://schemas.openxmlformats.org/officeDocument/2006/relationships/hyperlink" Target="https://pandas.pydata.org/pandas-docs/stable/reference/api/pandas.DataFrame.cummin.html?highlight=cummin#pandas.DataFrame.cummin" TargetMode="External"/><Relationship Id="rId33" Type="http://schemas.openxmlformats.org/officeDocument/2006/relationships/hyperlink" Target="https://pandas.pydata.org/pandas-docs/stable/reference/api/pandas.DataFrame.merge.html?highlight=merge#pandas.DataFrame.merge" TargetMode="External"/><Relationship Id="rId32" Type="http://schemas.openxmlformats.org/officeDocument/2006/relationships/hyperlink" Target="https://pandas.pydata.org/pandas-docs/stable/reference/api/pandas.DataFrame.merge.html?highlight=merge#pandas.DataFrame.merge" TargetMode="External"/><Relationship Id="rId35" Type="http://schemas.openxmlformats.org/officeDocument/2006/relationships/hyperlink" Target="https://pandas.pydata.org/pandas-docs/stable/reference/api/pandas.DataFrame.merge.html?highlight=merge#pandas.DataFrame.merge" TargetMode="External"/><Relationship Id="rId34" Type="http://schemas.openxmlformats.org/officeDocument/2006/relationships/hyperlink" Target="https://pandas.pydata.org/pandas-docs/stable/reference/api/pandas.DataFrame.merge.html?highlight=merge#pandas.DataFrame.merge" TargetMode="External"/><Relationship Id="rId37" Type="http://schemas.openxmlformats.org/officeDocument/2006/relationships/hyperlink" Target="https://pandas.pydata.org/pandas-docs/stable/reference/api/pandas.DataFrame.isin.html?highlight=isin#pandas.DataFrame.isin" TargetMode="External"/><Relationship Id="rId36" Type="http://schemas.openxmlformats.org/officeDocument/2006/relationships/hyperlink" Target="https://pandas.pydata.org/pandas-docs/stable/reference/api/pandas.DataFrame.isin.html?highlight=isin#pandas.DataFrame.isin" TargetMode="External"/><Relationship Id="rId39" Type="http://schemas.openxmlformats.org/officeDocument/2006/relationships/hyperlink" Target="https://pandas.pydata.org/pandas-docs/stable/reference/api/pandas.DataFrame.merge.html?highlight=merge#pandas.DataFrame.merge" TargetMode="External"/><Relationship Id="rId38" Type="http://schemas.openxmlformats.org/officeDocument/2006/relationships/hyperlink" Target="https://pandas.pydata.org/pandas-docs/stable/reference/api/pandas.DataFrame.merge.html?highlight=merge#pandas.DataFrame.merge" TargetMode="External"/><Relationship Id="rId62" Type="http://schemas.openxmlformats.org/officeDocument/2006/relationships/hyperlink" Target="https://pandas.pydata.org/pandas-docs/stable/reference/api/pandas.DataFrame.plot.html?highlight=plot#pandas.DataFrame.plot" TargetMode="External"/><Relationship Id="rId61" Type="http://schemas.openxmlformats.org/officeDocument/2006/relationships/hyperlink" Target="https://pandas.pydata.org/pandas-docs/stable/user_guide/visualization.html" TargetMode="External"/><Relationship Id="rId20" Type="http://schemas.openxmlformats.org/officeDocument/2006/relationships/hyperlink" Target="https://pandas.pydata.org/pandas-docs/stable/reference/api/pandas.DataFrame.assign.html?highlight=assign" TargetMode="External"/><Relationship Id="rId64" Type="http://schemas.openxmlformats.org/officeDocument/2006/relationships/image" Target="../media/image6.png"/><Relationship Id="rId63" Type="http://schemas.openxmlformats.org/officeDocument/2006/relationships/hyperlink" Target="https://pandas.pydata.org/pandas-docs/stable/reference/api/pandas.DataFrame.plot.html?highlight=plot#pandas.DataFrame.plot" TargetMode="External"/><Relationship Id="rId22" Type="http://schemas.openxmlformats.org/officeDocument/2006/relationships/hyperlink" Target="https://pandas.pydata.org/pandas-docs/stable/reference/api/pandas.DataFrame.shift.html?highlight=shift#pandas.DataFrame.shift" TargetMode="External"/><Relationship Id="rId21" Type="http://schemas.openxmlformats.org/officeDocument/2006/relationships/hyperlink" Target="https://pandas.pydata.org/pandas-docs/stable/reference/api/pandas.qcut.html?highlight=qcut#pandas.qcut" TargetMode="External"/><Relationship Id="rId65" Type="http://schemas.openxmlformats.org/officeDocument/2006/relationships/image" Target="../media/image7.png"/><Relationship Id="rId24" Type="http://schemas.openxmlformats.org/officeDocument/2006/relationships/hyperlink" Target="https://pandas.pydata.org/pandas-docs/stable/reference/api/pandas.DataFrame.rank.html?highlight=rank#pandas.DataFrame.rank" TargetMode="External"/><Relationship Id="rId23" Type="http://schemas.openxmlformats.org/officeDocument/2006/relationships/hyperlink" Target="https://pandas.pydata.org/pandas-docs/stable/reference/api/pandas.DataFrame.rank.html?highlight=rank#pandas.DataFrame.rank" TargetMode="External"/><Relationship Id="rId60" Type="http://schemas.openxmlformats.org/officeDocument/2006/relationships/hyperlink" Target="https://www.rstudio.com/wp-content/uploads/2015/02/data-wrangling-cheatsheet.pdf" TargetMode="External"/><Relationship Id="rId26" Type="http://schemas.openxmlformats.org/officeDocument/2006/relationships/hyperlink" Target="https://pandas.pydata.org/pandas-docs/stable/reference/api/pandas.DataFrame.rank.html?highlight=rank#pandas.DataFrame.rank" TargetMode="External"/><Relationship Id="rId25" Type="http://schemas.openxmlformats.org/officeDocument/2006/relationships/hyperlink" Target="https://pandas.pydata.org/pandas-docs/stable/reference/api/pandas.DataFrame.rank.html?highlight=rank#pandas.DataFrame.rank" TargetMode="External"/><Relationship Id="rId28" Type="http://schemas.openxmlformats.org/officeDocument/2006/relationships/hyperlink" Target="https://pandas.pydata.org/pandas-docs/stable/reference/api/pandas.DataFrame.cumsum.html?highlight=cumsum#pandas.DataFrame.cumsum" TargetMode="External"/><Relationship Id="rId27" Type="http://schemas.openxmlformats.org/officeDocument/2006/relationships/hyperlink" Target="https://pandas.pydata.org/pandas-docs/stable/reference/api/pandas.DataFrame.shift.html?highlight=shift#pandas.DataFrame.shift" TargetMode="External"/><Relationship Id="rId29" Type="http://schemas.openxmlformats.org/officeDocument/2006/relationships/hyperlink" Target="https://pandas.pydata.org/pandas-docs/stable/reference/api/pandas.DataFrame.cummax.html?highlight=cummax#pandas.DataFrame.cummax" TargetMode="External"/><Relationship Id="rId51" Type="http://schemas.openxmlformats.org/officeDocument/2006/relationships/hyperlink" Target="https://pandas.pydata.org/pandas-docs/stable/reference/api/pandas.DataFrame.expanding.html?highlight=expanding#pandas.DataFrame.expanding" TargetMode="External"/><Relationship Id="rId50" Type="http://schemas.openxmlformats.org/officeDocument/2006/relationships/hyperlink" Target="https://pandas.pydata.org/pandas-docs/stable/user_guide/window.html" TargetMode="External"/><Relationship Id="rId53" Type="http://schemas.openxmlformats.org/officeDocument/2006/relationships/hyperlink" Target="https://pandas.pydata.org/pandas-docs/stable/reference/api/pandas.DataFrame.size.html?highlight=size#pandas.DataFrame.size" TargetMode="External"/><Relationship Id="rId52" Type="http://schemas.openxmlformats.org/officeDocument/2006/relationships/hyperlink" Target="https://pandas.pydata.org/pandas-docs/stable/reference/api/pandas.DataFrame.rolling.html?highlight=rolling#pandas.DataFrame.rolling" TargetMode="External"/><Relationship Id="rId11" Type="http://schemas.openxmlformats.org/officeDocument/2006/relationships/hyperlink" Target="https://pandas.pydata.org/pandas-docs/stable/reference/api/pandas.DataFrame.count.html?highlight=count#pandas.DataFrame.count" TargetMode="External"/><Relationship Id="rId55" Type="http://schemas.openxmlformats.org/officeDocument/2006/relationships/hyperlink" Target="https://pandas.pydata.org/pandas-docs/stable/user_guide/missing_data.html" TargetMode="External"/><Relationship Id="rId10" Type="http://schemas.openxmlformats.org/officeDocument/2006/relationships/hyperlink" Target="https://pandas.pydata.org/pandas-docs/stable/reference/api/pandas.DataFrame.sum.html?highlight=sum#pandas.DataFrame.sum" TargetMode="External"/><Relationship Id="rId54" Type="http://schemas.openxmlformats.org/officeDocument/2006/relationships/hyperlink" Target="https://pandas.pydata.org/pandas-docs/stable/reference/api/pandas.DataFrame.agg.html?highlight=agg#pandas.DataFrame.agg" TargetMode="External"/><Relationship Id="rId13" Type="http://schemas.openxmlformats.org/officeDocument/2006/relationships/hyperlink" Target="https://pandas.pydata.org/pandas-docs/stable/reference/api/pandas.DataFrame.quantile.html?highlight=quantile#pandas.DataFrame.quantile" TargetMode="External"/><Relationship Id="rId57" Type="http://schemas.openxmlformats.org/officeDocument/2006/relationships/hyperlink" Target="https://pandas.pydata.org/pandas-docs/stable/reference/api/pandas.DataFrame.fillna.html?highlight=fillna#pandas.DataFrame.fillna" TargetMode="External"/><Relationship Id="rId12" Type="http://schemas.openxmlformats.org/officeDocument/2006/relationships/hyperlink" Target="https://pandas.pydata.org/pandas-docs/stable/reference/api/pandas.DataFrame.median.html?highlight=median#pandas.DataFrame.median" TargetMode="External"/><Relationship Id="rId56" Type="http://schemas.openxmlformats.org/officeDocument/2006/relationships/hyperlink" Target="https://pandas.pydata.org/pandas-docs/stable/reference/api/pandas.DataFrame.dropna.html?highlight=dropna#pandas.DataFrame.dropna" TargetMode="External"/><Relationship Id="rId15" Type="http://schemas.openxmlformats.org/officeDocument/2006/relationships/hyperlink" Target="https://pandas.pydata.org/pandas-docs/stable/reference/api/pandas.DataFrame.min.html?highlight=min#pandas.DataFrame.min" TargetMode="External"/><Relationship Id="rId59" Type="http://schemas.openxmlformats.org/officeDocument/2006/relationships/hyperlink" Target="http://www.princetonoptimization.com/" TargetMode="External"/><Relationship Id="rId14" Type="http://schemas.openxmlformats.org/officeDocument/2006/relationships/hyperlink" Target="https://pandas.pydata.org/pandas-docs/stable/reference/api/pandas.DataFrame.apply.html?highlight=apply#pandas.DataFrame.apply" TargetMode="External"/><Relationship Id="rId58" Type="http://schemas.openxmlformats.org/officeDocument/2006/relationships/hyperlink" Target="http://pandas.pydata.org/" TargetMode="External"/><Relationship Id="rId17" Type="http://schemas.openxmlformats.org/officeDocument/2006/relationships/hyperlink" Target="https://pandas.pydata.org/pandas-docs/stable/reference/api/pandas.DataFrame.mean.html?highlight=mean#pandas.DataFrame.mean" TargetMode="External"/><Relationship Id="rId16" Type="http://schemas.openxmlformats.org/officeDocument/2006/relationships/hyperlink" Target="https://pandas.pydata.org/pandas-docs/stable/reference/api/pandas.DataFrame.max.html?highlight=max#pandas.DataFrame.max" TargetMode="External"/><Relationship Id="rId19" Type="http://schemas.openxmlformats.org/officeDocument/2006/relationships/hyperlink" Target="https://pandas.pydata.org/pandas-docs/stable/reference/api/pandas.DataFrame.std.html?highlight=std#pandas.DataFrame.std" TargetMode="External"/><Relationship Id="rId18" Type="http://schemas.openxmlformats.org/officeDocument/2006/relationships/hyperlink" Target="https://pandas.pydata.org/pandas-docs/stable/reference/api/pandas.DataFrame.var.html?highlight=var#pandas.DataFrame.va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3855840" y="2087613"/>
            <a:ext cx="10073118" cy="3267749"/>
          </a:xfrm>
          <a:prstGeom prst="roundRect">
            <a:avLst>
              <a:gd fmla="val 1508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8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228999" y="1722426"/>
            <a:ext cx="3463425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Creating DataFrames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228999" y="2151997"/>
            <a:ext cx="3463426" cy="6347955"/>
          </a:xfrm>
          <a:prstGeom prst="roundRect">
            <a:avLst>
              <a:gd fmla="val 1508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8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3855841" y="1728704"/>
            <a:ext cx="10073118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Reshaping Data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Change layout,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sorting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reindexing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renaming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8" name="Google Shape;88;p13"/>
          <p:cNvGraphicFramePr/>
          <p:nvPr/>
        </p:nvGraphicFramePr>
        <p:xfrm>
          <a:off x="4191785" y="226310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{C6389067-8DB6-42E1-B262-B79B566B7627}</a:tableStyleId>
              </a:tblPr>
              <a:tblGrid>
                <a:gridCol w="274325"/>
                <a:gridCol w="274325"/>
                <a:gridCol w="274325"/>
                <a:gridCol w="27432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BBD6E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BBD6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oogle Shape;89;p13"/>
          <p:cNvGraphicFramePr/>
          <p:nvPr/>
        </p:nvGraphicFramePr>
        <p:xfrm>
          <a:off x="5907917" y="2244789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{C6389067-8DB6-42E1-B262-B79B566B7627}</a:tableStyleId>
              </a:tblPr>
              <a:tblGrid>
                <a:gridCol w="274325"/>
                <a:gridCol w="274325"/>
                <a:gridCol w="27432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7F7F7F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A8D08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A8D08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9CC2E5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9CC2E5"/>
                    </a:solidFill>
                  </a:tcPr>
                </a:tc>
              </a:tr>
            </a:tbl>
          </a:graphicData>
        </a:graphic>
      </p:graphicFrame>
      <p:cxnSp>
        <p:nvCxnSpPr>
          <p:cNvPr id="90" name="Google Shape;90;p13"/>
          <p:cNvCxnSpPr/>
          <p:nvPr/>
        </p:nvCxnSpPr>
        <p:spPr>
          <a:xfrm>
            <a:off x="5424488" y="2468846"/>
            <a:ext cx="363152" cy="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1" name="Google Shape;91;p13"/>
          <p:cNvSpPr txBox="1"/>
          <p:nvPr/>
        </p:nvSpPr>
        <p:spPr>
          <a:xfrm>
            <a:off x="4092366" y="3177148"/>
            <a:ext cx="27213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pd.</a:t>
            </a:r>
            <a:r>
              <a:rPr b="1" i="0" lang="en-US" sz="1200" u="sng" cap="none" strike="noStrik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melt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Gather columns into rows.</a:t>
            </a:r>
            <a:endParaRPr/>
          </a:p>
        </p:txBody>
      </p:sp>
      <p:graphicFrame>
        <p:nvGraphicFramePr>
          <p:cNvPr id="92" name="Google Shape;92;p13"/>
          <p:cNvGraphicFramePr/>
          <p:nvPr/>
        </p:nvGraphicFramePr>
        <p:xfrm>
          <a:off x="7018457" y="224671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{C6389067-8DB6-42E1-B262-B79B566B7627}</a:tableStyleId>
              </a:tblPr>
              <a:tblGrid>
                <a:gridCol w="274325"/>
                <a:gridCol w="274325"/>
                <a:gridCol w="27432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7F7F7F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A8D08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A8D08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9CC2E5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9CC2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p13"/>
          <p:cNvGraphicFramePr/>
          <p:nvPr/>
        </p:nvGraphicFramePr>
        <p:xfrm>
          <a:off x="8463124" y="224671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{C6389067-8DB6-42E1-B262-B79B566B7627}</a:tableStyleId>
              </a:tblPr>
              <a:tblGrid>
                <a:gridCol w="274325"/>
                <a:gridCol w="274325"/>
                <a:gridCol w="274325"/>
                <a:gridCol w="27432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BBD6E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BBD6EE"/>
                    </a:solidFill>
                  </a:tcPr>
                </a:tc>
              </a:tr>
            </a:tbl>
          </a:graphicData>
        </a:graphic>
      </p:graphicFrame>
      <p:cxnSp>
        <p:nvCxnSpPr>
          <p:cNvPr id="94" name="Google Shape;94;p13"/>
          <p:cNvCxnSpPr/>
          <p:nvPr/>
        </p:nvCxnSpPr>
        <p:spPr>
          <a:xfrm>
            <a:off x="7994567" y="2452457"/>
            <a:ext cx="363152" cy="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5" name="Google Shape;95;p13"/>
          <p:cNvSpPr txBox="1"/>
          <p:nvPr/>
        </p:nvSpPr>
        <p:spPr>
          <a:xfrm>
            <a:off x="7020088" y="3253210"/>
            <a:ext cx="37166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pivot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(columns='var', values='val')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Spread rows into columns.</a:t>
            </a:r>
            <a:endParaRPr/>
          </a:p>
        </p:txBody>
      </p:sp>
      <p:graphicFrame>
        <p:nvGraphicFramePr>
          <p:cNvPr id="96" name="Google Shape;96;p13"/>
          <p:cNvGraphicFramePr/>
          <p:nvPr/>
        </p:nvGraphicFramePr>
        <p:xfrm>
          <a:off x="4199671" y="374479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{C6389067-8DB6-42E1-B262-B79B566B7627}</a:tableStyleId>
              </a:tblPr>
              <a:tblGrid>
                <a:gridCol w="274325"/>
                <a:gridCol w="274325"/>
                <a:gridCol w="27432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Google Shape;97;p13"/>
          <p:cNvGraphicFramePr/>
          <p:nvPr/>
        </p:nvGraphicFramePr>
        <p:xfrm>
          <a:off x="4199671" y="427981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{C6389067-8DB6-42E1-B262-B79B566B7627}</a:tableStyleId>
              </a:tblPr>
              <a:tblGrid>
                <a:gridCol w="274325"/>
                <a:gridCol w="274325"/>
                <a:gridCol w="27432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</a:tbl>
          </a:graphicData>
        </a:graphic>
      </p:graphicFrame>
      <p:sp>
        <p:nvSpPr>
          <p:cNvPr id="98" name="Google Shape;98;p13"/>
          <p:cNvSpPr/>
          <p:nvPr/>
        </p:nvSpPr>
        <p:spPr>
          <a:xfrm>
            <a:off x="5077525" y="3734642"/>
            <a:ext cx="241744" cy="1085740"/>
          </a:xfrm>
          <a:prstGeom prst="rightBrace">
            <a:avLst>
              <a:gd fmla="val 47006" name="adj1"/>
              <a:gd fmla="val 50000" name="adj2"/>
            </a:avLst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2375" lIns="104775" spcFirstLastPara="1" rIns="104775" wrap="square" tIns="52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4137609" y="4799694"/>
            <a:ext cx="27213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concat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([df1,df2])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Append rows of DataFrames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0" name="Google Shape;100;p13"/>
          <p:cNvGraphicFramePr/>
          <p:nvPr/>
        </p:nvGraphicFramePr>
        <p:xfrm>
          <a:off x="5524096" y="38467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{C6389067-8DB6-42E1-B262-B79B566B7627}</a:tableStyleId>
              </a:tblPr>
              <a:tblGrid>
                <a:gridCol w="274325"/>
                <a:gridCol w="274325"/>
                <a:gridCol w="27432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Google Shape;101;p13"/>
          <p:cNvGraphicFramePr/>
          <p:nvPr/>
        </p:nvGraphicFramePr>
        <p:xfrm>
          <a:off x="7105325" y="3739177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{C6389067-8DB6-42E1-B262-B79B566B7627}</a:tableStyleId>
              </a:tblPr>
              <a:tblGrid>
                <a:gridCol w="274325"/>
                <a:gridCol w="27432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102;p13"/>
          <p:cNvSpPr/>
          <p:nvPr/>
        </p:nvSpPr>
        <p:spPr>
          <a:xfrm>
            <a:off x="7949045" y="3733791"/>
            <a:ext cx="138810" cy="930279"/>
          </a:xfrm>
          <a:prstGeom prst="rightBrace">
            <a:avLst>
              <a:gd fmla="val 47006" name="adj1"/>
              <a:gd fmla="val 50000" name="adj2"/>
            </a:avLst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2375" lIns="104775" spcFirstLastPara="1" rIns="104775" wrap="square" tIns="52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3" name="Google Shape;103;p13"/>
          <p:cNvGraphicFramePr/>
          <p:nvPr/>
        </p:nvGraphicFramePr>
        <p:xfrm>
          <a:off x="7090668" y="4263371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{C6389067-8DB6-42E1-B262-B79B566B7627}</a:tableStyleId>
              </a:tblPr>
              <a:tblGrid>
                <a:gridCol w="274325"/>
                <a:gridCol w="274325"/>
                <a:gridCol w="27432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BBD6E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BBD6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Google Shape;104;p13"/>
          <p:cNvGraphicFramePr/>
          <p:nvPr/>
        </p:nvGraphicFramePr>
        <p:xfrm>
          <a:off x="8265429" y="399319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{C6389067-8DB6-42E1-B262-B79B566B7627}</a:tableStyleId>
              </a:tblPr>
              <a:tblGrid>
                <a:gridCol w="274325"/>
                <a:gridCol w="274325"/>
                <a:gridCol w="274325"/>
                <a:gridCol w="27432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BBD6E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BBD6EE"/>
                    </a:solidFill>
                  </a:tcPr>
                </a:tc>
              </a:tr>
            </a:tbl>
          </a:graphicData>
        </a:graphic>
      </p:graphicFrame>
      <p:sp>
        <p:nvSpPr>
          <p:cNvPr id="105" name="Google Shape;105;p13"/>
          <p:cNvSpPr txBox="1"/>
          <p:nvPr/>
        </p:nvSpPr>
        <p:spPr>
          <a:xfrm>
            <a:off x="6985846" y="4785237"/>
            <a:ext cx="31574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concat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([df1,df2], axis=1)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Append columns of DataFrames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4110200" y="2177611"/>
            <a:ext cx="2849319" cy="1480974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2375" lIns="104775" spcFirstLastPara="1" rIns="104775" wrap="square" tIns="52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4110200" y="3662857"/>
            <a:ext cx="2855040" cy="1652363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2375" lIns="104775" spcFirstLastPara="1" rIns="104775" wrap="square" tIns="52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6959519" y="3662857"/>
            <a:ext cx="3317245" cy="1652363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2375" lIns="104775" spcFirstLastPara="1" rIns="104775" wrap="square" tIns="52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6959519" y="2177610"/>
            <a:ext cx="3317245" cy="149180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2375" lIns="104775" spcFirstLastPara="1" rIns="104775" wrap="square" tIns="52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10296433" y="2227341"/>
            <a:ext cx="3691389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1"/>
              </a:rPr>
              <a:t>sort_values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('mpg')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rows by values of a column (low to high).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sort_values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('mpg’, ascending=False)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rows by values of a column (high to low).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3"/>
              </a:rPr>
              <a:t>rename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(columns = {'y':'year'})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the columns of a DataFrame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sort_index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index of a DataFrame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5"/>
              </a:rPr>
              <a:t>reset_index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 index of DataFrame to row numbers, moving index to columns.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6"/>
              </a:rPr>
              <a:t>drop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(columns=['Length’, 'Height'])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Drop columns from DataFrame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1" name="Google Shape;111;p13"/>
          <p:cNvGraphicFramePr/>
          <p:nvPr/>
        </p:nvGraphicFramePr>
        <p:xfrm>
          <a:off x="1050435" y="22801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{43808A8A-B470-4B84-9D5E-236B3B90F674}</a:tableStyleId>
              </a:tblPr>
              <a:tblGrid>
                <a:gridCol w="446750"/>
                <a:gridCol w="446750"/>
                <a:gridCol w="446750"/>
                <a:gridCol w="446750"/>
              </a:tblGrid>
              <a:tr h="17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a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b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c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7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7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</a:tr>
              <a:tr h="17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8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11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</a:tr>
              <a:tr h="17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3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6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9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12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</a:tr>
            </a:tbl>
          </a:graphicData>
        </a:graphic>
      </p:graphicFrame>
      <p:sp>
        <p:nvSpPr>
          <p:cNvPr id="112" name="Google Shape;112;p13"/>
          <p:cNvSpPr txBox="1"/>
          <p:nvPr/>
        </p:nvSpPr>
        <p:spPr>
          <a:xfrm>
            <a:off x="357319" y="2887409"/>
            <a:ext cx="329106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 = 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7"/>
              </a:rPr>
              <a:t>pd.DataFrame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{"a" : [4, 5, 6],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"b" : [7, 8, 9],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"c" : [10, 11, 12]},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index = [1, 2, 3])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Specify values for each column.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 = 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8"/>
              </a:rPr>
              <a:t>pd.DataFrame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[[4, 7, 10],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[5, 8, 11],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[6, 9, 12]],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index=[1, 2, 3],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columns=['a', 'b', 'c'])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Specify values for each row.</a:t>
            </a:r>
            <a:endParaRPr/>
          </a:p>
        </p:txBody>
      </p:sp>
      <p:graphicFrame>
        <p:nvGraphicFramePr>
          <p:cNvPr id="113" name="Google Shape;113;p13"/>
          <p:cNvGraphicFramePr/>
          <p:nvPr/>
        </p:nvGraphicFramePr>
        <p:xfrm>
          <a:off x="1098327" y="58748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{43808A8A-B470-4B84-9D5E-236B3B90F674}</a:tableStyleId>
              </a:tblPr>
              <a:tblGrid>
                <a:gridCol w="338250"/>
                <a:gridCol w="338250"/>
                <a:gridCol w="338250"/>
                <a:gridCol w="338250"/>
                <a:gridCol w="338250"/>
              </a:tblGrid>
              <a:tr h="13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a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b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c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3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N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v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65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D</a:t>
                      </a:r>
                      <a:endParaRPr b="1" sz="8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7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</a:tr>
              <a:tr h="1316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8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11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</a:tr>
              <a:tr h="13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e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6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9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12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13"/>
          <p:cNvSpPr/>
          <p:nvPr/>
        </p:nvSpPr>
        <p:spPr>
          <a:xfrm>
            <a:off x="960438" y="4665393"/>
            <a:ext cx="25112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357319" y="6909876"/>
            <a:ext cx="344249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 = 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9"/>
              </a:rPr>
              <a:t>pd.DataFrame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{"a" : [4 ,5, 6],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"b" : [7, 8, 9],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"c" : [10, 11, 12]},    index = pd.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0"/>
              </a:rPr>
              <a:t>MultiIndex.from_tuples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[('d’, 1), ('d’, 2),</a:t>
            </a:r>
            <a:b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('e’, 2)], names=['n’, 'v']))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Create DataFrame with a MultiIndex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228999" y="8600067"/>
            <a:ext cx="3463425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 Chaining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fmla="val 1508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281972" y="9015820"/>
            <a:ext cx="3454610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pandas methods return a DataFrame so that another pandas method can be applied to the result.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improves readability of code.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 = (pd.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1"/>
              </a:rPr>
              <a:t>melt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2"/>
              </a:rPr>
              <a:t>rename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(columns={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'variable':'var',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'value':'val'})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3"/>
              </a:rPr>
              <a:t>query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('val &gt;= 200')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)</a:t>
            </a:r>
            <a:endParaRPr/>
          </a:p>
        </p:txBody>
      </p:sp>
      <p:graphicFrame>
        <p:nvGraphicFramePr>
          <p:cNvPr id="119" name="Google Shape;119;p13"/>
          <p:cNvGraphicFramePr/>
          <p:nvPr/>
        </p:nvGraphicFramePr>
        <p:xfrm>
          <a:off x="3940252" y="92717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{C6389067-8DB6-42E1-B262-B79B566B7627}</a:tableStyleId>
              </a:tblPr>
              <a:tblGrid>
                <a:gridCol w="230900"/>
                <a:gridCol w="1176000"/>
                <a:gridCol w="1770675"/>
                <a:gridCol w="1637025"/>
              </a:tblGrid>
              <a:tr h="231900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Logic in Python (and pandas)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</a:tr>
              <a:tr h="1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Less than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endParaRPr/>
                    </a:p>
                  </a:txBody>
                  <a:tcPr marT="45725" marB="45725" marR="45725" marL="457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Not equal to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Greater than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df.column.isin(</a:t>
                      </a:r>
                      <a:r>
                        <a:rPr b="1" i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</a:t>
                      </a: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45725" marB="45725" marR="45725" marL="457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Group membership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Equals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pd.isnull(</a:t>
                      </a:r>
                      <a:r>
                        <a:rPr b="1" i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obj</a:t>
                      </a: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45725" marB="45725" marR="45725" marL="457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Is NaN</a:t>
                      </a:r>
                      <a:endParaRPr sz="900"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&lt;=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Less than or equals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pd.notnull(</a:t>
                      </a:r>
                      <a:r>
                        <a:rPr b="1" i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obj</a:t>
                      </a: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45725" marB="45725" marR="45725" marL="457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Is not NaN</a:t>
                      </a:r>
                      <a:endParaRPr sz="900"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Greater than or equals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&amp;,|,~,^,df.any(),df.all()</a:t>
                      </a:r>
                      <a:endParaRPr/>
                    </a:p>
                  </a:txBody>
                  <a:tcPr marT="45725" marB="45725" marR="45725" marL="457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Logical</a:t>
                      </a:r>
                      <a:r>
                        <a:rPr lang="en-US" sz="900"/>
                        <a:t> and, or, not, xor, any, all</a:t>
                      </a:r>
                      <a:endParaRPr sz="900"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Google Shape;120;p13"/>
          <p:cNvGraphicFramePr/>
          <p:nvPr/>
        </p:nvGraphicFramePr>
        <p:xfrm>
          <a:off x="8958512" y="92717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{C6389067-8DB6-42E1-B262-B79B566B7627}</a:tableStyleId>
              </a:tblPr>
              <a:tblGrid>
                <a:gridCol w="1441800"/>
                <a:gridCol w="3498050"/>
              </a:tblGrid>
              <a:tr h="2319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regex (Regular Expressions) Examples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1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'\.'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Matches strings containing</a:t>
                      </a:r>
                      <a:r>
                        <a:rPr lang="en-US" sz="900"/>
                        <a:t> a period '.'</a:t>
                      </a:r>
                      <a:endParaRPr sz="900"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'Length$'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Matches strings ending with word 'Length'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'^Sepal'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Matches strings beginning with the word 'Sepal'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'^x[1-5]$'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Matches strings beginning with 'x' and ending with 1,2,3,4,5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'^(?!Species$).*'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Matches strings except</a:t>
                      </a:r>
                      <a:r>
                        <a:rPr lang="en-US" sz="900"/>
                        <a:t> the string 'Species'</a:t>
                      </a:r>
                      <a:endParaRPr sz="900"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21" name="Google Shape;121;p13"/>
          <p:cNvSpPr txBox="1"/>
          <p:nvPr/>
        </p:nvSpPr>
        <p:spPr>
          <a:xfrm>
            <a:off x="374273" y="1264252"/>
            <a:ext cx="3881324" cy="536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4"/>
              </a:rPr>
              <a:t>API Reference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5"/>
              </a:rPr>
              <a:t>User Guide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122" name="Google Shape;122;p13"/>
          <p:cNvSpPr txBox="1"/>
          <p:nvPr/>
        </p:nvSpPr>
        <p:spPr>
          <a:xfrm>
            <a:off x="250415" y="146553"/>
            <a:ext cx="3441322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Wrangling</a:t>
            </a:r>
            <a:br>
              <a:rPr b="1" lang="en-US" sz="2800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2000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with pandas Cheat Sheet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http://pandas.pydata.org</a:t>
            </a:r>
            <a:endParaRPr/>
          </a:p>
        </p:txBody>
      </p:sp>
      <p:pic>
        <p:nvPicPr>
          <p:cNvPr id="123" name="Google Shape;123;p13"/>
          <p:cNvPicPr preferRelativeResize="0"/>
          <p:nvPr/>
        </p:nvPicPr>
        <p:blipFill rotWithShape="1">
          <a:blip r:embed="rId26">
            <a:alphaModFix/>
          </a:blip>
          <a:srcRect b="22071" l="0" r="0" t="0"/>
          <a:stretch/>
        </p:blipFill>
        <p:spPr>
          <a:xfrm>
            <a:off x="6844323" y="484481"/>
            <a:ext cx="1148259" cy="67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3"/>
          <p:cNvSpPr/>
          <p:nvPr/>
        </p:nvSpPr>
        <p:spPr>
          <a:xfrm>
            <a:off x="3855840" y="29657"/>
            <a:ext cx="10073118" cy="39665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83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Tidy Data </a:t>
            </a:r>
            <a:r>
              <a:rPr b="0" lang="en-US" sz="1604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A foundation for wrangling in pandas</a:t>
            </a:r>
            <a:endParaRPr b="0" sz="2683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3886450" y="773912"/>
            <a:ext cx="840733" cy="515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75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tidy data set:</a:t>
            </a:r>
            <a:endParaRPr/>
          </a:p>
        </p:txBody>
      </p:sp>
      <p:pic>
        <p:nvPicPr>
          <p:cNvPr id="126" name="Google Shape;126;p13"/>
          <p:cNvPicPr preferRelativeResize="0"/>
          <p:nvPr/>
        </p:nvPicPr>
        <p:blipFill rotWithShape="1">
          <a:blip r:embed="rId27">
            <a:alphaModFix/>
          </a:blip>
          <a:srcRect b="13151" l="0" r="0" t="0"/>
          <a:stretch/>
        </p:blipFill>
        <p:spPr>
          <a:xfrm>
            <a:off x="4765252" y="484481"/>
            <a:ext cx="1148259" cy="70132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 txBox="1"/>
          <p:nvPr/>
        </p:nvSpPr>
        <p:spPr>
          <a:xfrm>
            <a:off x="4459798" y="1252301"/>
            <a:ext cx="1879664" cy="515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75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b="1" lang="en-US" sz="1375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b="0" lang="en-US" sz="1375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saved in its own </a:t>
            </a:r>
            <a:r>
              <a:rPr b="1" lang="en-US" sz="1375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endParaRPr/>
          </a:p>
        </p:txBody>
      </p:sp>
      <p:sp>
        <p:nvSpPr>
          <p:cNvPr id="128" name="Google Shape;128;p13"/>
          <p:cNvSpPr txBox="1"/>
          <p:nvPr/>
        </p:nvSpPr>
        <p:spPr>
          <a:xfrm>
            <a:off x="5965146" y="246661"/>
            <a:ext cx="846707" cy="1256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564" u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/>
          </a:p>
        </p:txBody>
      </p:sp>
      <p:cxnSp>
        <p:nvCxnSpPr>
          <p:cNvPr id="129" name="Google Shape;129;p13"/>
          <p:cNvCxnSpPr/>
          <p:nvPr/>
        </p:nvCxnSpPr>
        <p:spPr>
          <a:xfrm>
            <a:off x="6844322" y="876310"/>
            <a:ext cx="1148259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cxnSp>
        <p:nvCxnSpPr>
          <p:cNvPr id="130" name="Google Shape;130;p13"/>
          <p:cNvCxnSpPr/>
          <p:nvPr/>
        </p:nvCxnSpPr>
        <p:spPr>
          <a:xfrm>
            <a:off x="6844321" y="1086515"/>
            <a:ext cx="1148259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131" name="Google Shape;131;p13"/>
          <p:cNvSpPr txBox="1"/>
          <p:nvPr/>
        </p:nvSpPr>
        <p:spPr>
          <a:xfrm>
            <a:off x="6730877" y="1256929"/>
            <a:ext cx="1879664" cy="515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75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b="1" lang="en-US" sz="1375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 </a:t>
            </a:r>
            <a:r>
              <a:rPr b="0" lang="en-US" sz="1375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saved in its own </a:t>
            </a:r>
            <a:r>
              <a:rPr b="1" lang="en-US" sz="1375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endParaRPr/>
          </a:p>
        </p:txBody>
      </p:sp>
      <p:sp>
        <p:nvSpPr>
          <p:cNvPr id="132" name="Google Shape;132;p13"/>
          <p:cNvSpPr txBox="1"/>
          <p:nvPr/>
        </p:nvSpPr>
        <p:spPr>
          <a:xfrm>
            <a:off x="8204806" y="490471"/>
            <a:ext cx="3552947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75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Tidy data complements pandas’s </a:t>
            </a:r>
            <a:r>
              <a:rPr b="1" lang="en-US" sz="1375" u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vectorized operations</a:t>
            </a:r>
            <a:r>
              <a:rPr b="0" lang="en-US" sz="1375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pandas will automatically preserve observations as you manipulate variables. No other format works as intuitively with pandas.</a:t>
            </a:r>
            <a:endParaRPr b="1" sz="1375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3"/>
          <p:cNvPicPr preferRelativeResize="0"/>
          <p:nvPr/>
        </p:nvPicPr>
        <p:blipFill rotWithShape="1">
          <a:blip r:embed="rId28">
            <a:alphaModFix/>
          </a:blip>
          <a:srcRect b="23857" l="0" r="16528" t="0"/>
          <a:stretch/>
        </p:blipFill>
        <p:spPr>
          <a:xfrm>
            <a:off x="11635204" y="490306"/>
            <a:ext cx="319491" cy="658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 rotWithShape="1">
          <a:blip r:embed="rId29">
            <a:alphaModFix/>
          </a:blip>
          <a:srcRect b="19625" l="0" r="1077" t="0"/>
          <a:stretch/>
        </p:blipFill>
        <p:spPr>
          <a:xfrm>
            <a:off x="12395021" y="490306"/>
            <a:ext cx="378630" cy="695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 rotWithShape="1">
          <a:blip r:embed="rId30">
            <a:alphaModFix/>
          </a:blip>
          <a:srcRect b="19625" l="0" r="6010" t="0"/>
          <a:stretch/>
        </p:blipFill>
        <p:spPr>
          <a:xfrm>
            <a:off x="13374290" y="490306"/>
            <a:ext cx="359751" cy="69549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11954697" y="413256"/>
            <a:ext cx="474810" cy="72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126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137" name="Google Shape;137;p13"/>
          <p:cNvSpPr txBox="1"/>
          <p:nvPr/>
        </p:nvSpPr>
        <p:spPr>
          <a:xfrm>
            <a:off x="11607988" y="1116254"/>
            <a:ext cx="378630" cy="515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75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endParaRPr/>
          </a:p>
        </p:txBody>
      </p:sp>
      <p:sp>
        <p:nvSpPr>
          <p:cNvPr id="138" name="Google Shape;138;p13"/>
          <p:cNvSpPr txBox="1"/>
          <p:nvPr/>
        </p:nvSpPr>
        <p:spPr>
          <a:xfrm>
            <a:off x="12395021" y="1116253"/>
            <a:ext cx="378630" cy="515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75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11946286" y="1154148"/>
            <a:ext cx="474810" cy="72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126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11642742" y="812105"/>
            <a:ext cx="1739086" cy="123283"/>
          </a:xfrm>
          <a:prstGeom prst="rightArrow">
            <a:avLst>
              <a:gd fmla="val 50000" name="adj1"/>
              <a:gd fmla="val 130855" name="adj2"/>
            </a:avLst>
          </a:prstGeom>
          <a:gradFill>
            <a:gsLst>
              <a:gs pos="0">
                <a:srgbClr val="E1EFD8"/>
              </a:gs>
              <a:gs pos="95575">
                <a:schemeClr val="accent6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83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11647265" y="994797"/>
            <a:ext cx="1739086" cy="123283"/>
          </a:xfrm>
          <a:prstGeom prst="rightArrow">
            <a:avLst>
              <a:gd fmla="val 50000" name="adj1"/>
              <a:gd fmla="val 130855" name="adj2"/>
            </a:avLst>
          </a:prstGeom>
          <a:gradFill>
            <a:gsLst>
              <a:gs pos="0">
                <a:srgbClr val="E1EFD8"/>
              </a:gs>
              <a:gs pos="95575">
                <a:schemeClr val="accent6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83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2" name="Google Shape;142;p13"/>
          <p:cNvGraphicFramePr/>
          <p:nvPr/>
        </p:nvGraphicFramePr>
        <p:xfrm>
          <a:off x="4341328" y="58545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{C6389067-8DB6-42E1-B262-B79B566B7627}</a:tableStyleId>
              </a:tblPr>
              <a:tblGrid>
                <a:gridCol w="276350"/>
                <a:gridCol w="276350"/>
                <a:gridCol w="276350"/>
                <a:gridCol w="276350"/>
              </a:tblGrid>
              <a:tr h="9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9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  <a:tr h="9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8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cxnSp>
        <p:nvCxnSpPr>
          <p:cNvPr id="143" name="Google Shape;143;p13"/>
          <p:cNvCxnSpPr/>
          <p:nvPr/>
        </p:nvCxnSpPr>
        <p:spPr>
          <a:xfrm>
            <a:off x="5544765" y="6112247"/>
            <a:ext cx="363152" cy="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graphicFrame>
        <p:nvGraphicFramePr>
          <p:cNvPr id="144" name="Google Shape;144;p13"/>
          <p:cNvGraphicFramePr/>
          <p:nvPr/>
        </p:nvGraphicFramePr>
        <p:xfrm>
          <a:off x="5978974" y="59522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{C6389067-8DB6-42E1-B262-B79B566B7627}</a:tableStyleId>
              </a:tblPr>
              <a:tblGrid>
                <a:gridCol w="276350"/>
                <a:gridCol w="276350"/>
                <a:gridCol w="276350"/>
                <a:gridCol w="276350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Google Shape;145;p13"/>
          <p:cNvGraphicFramePr/>
          <p:nvPr/>
        </p:nvGraphicFramePr>
        <p:xfrm>
          <a:off x="7504846" y="58685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{C6389067-8DB6-42E1-B262-B79B566B7627}</a:tableStyleId>
              </a:tblPr>
              <a:tblGrid>
                <a:gridCol w="230275"/>
                <a:gridCol w="230275"/>
                <a:gridCol w="230275"/>
                <a:gridCol w="230275"/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accent6"/>
                        </a:solidFill>
                      </a:endParaRPr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accent6"/>
                        </a:solidFill>
                      </a:endParaRPr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accent6"/>
                        </a:solidFill>
                      </a:endParaRPr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Google Shape;146;p13"/>
          <p:cNvGraphicFramePr/>
          <p:nvPr/>
        </p:nvGraphicFramePr>
        <p:xfrm>
          <a:off x="9446232" y="58892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{C6389067-8DB6-42E1-B262-B79B566B7627}</a:tableStyleId>
              </a:tblPr>
              <a:tblGrid>
                <a:gridCol w="230275"/>
                <a:gridCol w="230275"/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accent6"/>
                        </a:solidFill>
                      </a:endParaRPr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cxnSp>
        <p:nvCxnSpPr>
          <p:cNvPr id="147" name="Google Shape;147;p13"/>
          <p:cNvCxnSpPr/>
          <p:nvPr/>
        </p:nvCxnSpPr>
        <p:spPr>
          <a:xfrm>
            <a:off x="8969339" y="6141999"/>
            <a:ext cx="363152" cy="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48" name="Google Shape;148;p13"/>
          <p:cNvSpPr txBox="1"/>
          <p:nvPr/>
        </p:nvSpPr>
        <p:spPr>
          <a:xfrm>
            <a:off x="3903507" y="6345819"/>
            <a:ext cx="365434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df[df.Length &gt; 7]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rows that meet logical criteria.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1"/>
              </a:rPr>
              <a:t>drop_duplicates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duplicate rows (only considers columns).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2"/>
              </a:rPr>
              <a:t>sample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(frac=0.5)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select fraction of rows.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3"/>
              </a:rPr>
              <a:t>sample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(n=10)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select n rows.</a:t>
            </a:r>
            <a:endParaRPr/>
          </a:p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4"/>
              </a:rPr>
              <a:t>nlargest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(n, 'value’)</a:t>
            </a:r>
            <a:b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and order top n entries.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5"/>
              </a:rPr>
              <a:t>nsmallest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(n, 'value')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and order bottom n entries.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6"/>
              </a:rPr>
              <a:t>head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(n)</a:t>
            </a:r>
            <a:endParaRPr/>
          </a:p>
          <a:p>
            <a:pPr indent="0" lvl="0" marL="920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first n rows.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7"/>
              </a:rPr>
              <a:t>tail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(n)</a:t>
            </a:r>
            <a:endParaRPr/>
          </a:p>
          <a:p>
            <a:pPr indent="0" lvl="0" marL="920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last n rows.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13"/>
          <p:cNvCxnSpPr/>
          <p:nvPr/>
        </p:nvCxnSpPr>
        <p:spPr>
          <a:xfrm>
            <a:off x="4968728" y="773912"/>
            <a:ext cx="0" cy="486122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150" name="Google Shape;150;p13"/>
          <p:cNvSpPr txBox="1"/>
          <p:nvPr/>
        </p:nvSpPr>
        <p:spPr>
          <a:xfrm>
            <a:off x="7210127" y="6352804"/>
            <a:ext cx="3157237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df[['width’, 'length’, 'species']]</a:t>
            </a:r>
            <a:endParaRPr/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Select multiple columns with specific names.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df['width'] 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df.width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Select single column with specific name.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8"/>
              </a:rPr>
              <a:t>filter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(regex='</a:t>
            </a:r>
            <a:r>
              <a:rPr b="1" i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regex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Select columns whose name matches 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regular expression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13"/>
          <p:cNvSpPr txBox="1"/>
          <p:nvPr/>
        </p:nvSpPr>
        <p:spPr>
          <a:xfrm>
            <a:off x="10586567" y="6813411"/>
            <a:ext cx="346016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9"/>
              </a:rPr>
              <a:t>iloc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[10:20]</a:t>
            </a:r>
            <a:endParaRPr/>
          </a:p>
          <a:p>
            <a:pPr indent="0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rows 10-20.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0"/>
              </a:rPr>
              <a:t>iloc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[:, [1, 2, 5]]</a:t>
            </a:r>
            <a:endParaRPr/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Select columns in positions 1, 2 and 5 (first column is 0).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1"/>
              </a:rPr>
              <a:t>loc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[:, 'x2':'x4']</a:t>
            </a:r>
            <a:endParaRPr/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Select all columns between x2 and x4 (inclusive).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2"/>
              </a:rPr>
              <a:t>loc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[df['a'] &gt; 10, ['a’, 'c']]</a:t>
            </a:r>
            <a:endParaRPr/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Select rows meeting logical condition, and only the specific columns .</a:t>
            </a:r>
            <a:endParaRPr/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3"/>
              </a:rPr>
              <a:t>iat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 2]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single value by index</a:t>
            </a:r>
            <a:endParaRPr/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4"/>
              </a:rPr>
              <a:t>at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[4, 'A']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single value by label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3850499" y="5399460"/>
            <a:ext cx="3254826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5"/>
              </a:rPr>
              <a:t>Subset Observations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rows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7181809" y="5399460"/>
            <a:ext cx="3369452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6"/>
              </a:rPr>
              <a:t>Subset Variables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columns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10631717" y="5399459"/>
            <a:ext cx="3297241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7"/>
              </a:rPr>
              <a:t>Subsets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rows and columns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10593385" y="5823912"/>
            <a:ext cx="342002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df.loc[]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df.iloc[]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select only rows, only columns or both.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df.at[]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df.iat[]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access a single value by row and column.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index selects rows, second index columns.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3"/>
          <p:cNvSpPr txBox="1"/>
          <p:nvPr/>
        </p:nvSpPr>
        <p:spPr>
          <a:xfrm>
            <a:off x="7539038" y="10618708"/>
            <a:ext cx="671036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Cheatsheet for pandas (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8"/>
              </a:rPr>
              <a:t>http://pandas.pydata.org/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originally written by Irv Lustig,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9"/>
              </a:rPr>
              <a:t>Princeton Consultants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inspired by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0"/>
              </a:rPr>
              <a:t>Rstudio Data Wrangling Cheatsheet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7181809" y="7729466"/>
            <a:ext cx="3369452" cy="38179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1"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1"/>
              </a:rPr>
              <a:t>query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3"/>
          <p:cNvSpPr txBox="1"/>
          <p:nvPr/>
        </p:nvSpPr>
        <p:spPr>
          <a:xfrm>
            <a:off x="7210127" y="8100605"/>
            <a:ext cx="345461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query() allows Boolean expressions for filtering rows.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2"/>
              </a:rPr>
              <a:t>query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('Length &gt; 7')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3"/>
              </a:rPr>
              <a:t>query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('Length &gt; 7 and Width &lt; 8')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4"/>
              </a:rPr>
              <a:t>query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('Name.str.startswith("abc")', </a:t>
            </a:r>
            <a:b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engine="python")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9" name="Google Shape;159;p13"/>
          <p:cNvCxnSpPr/>
          <p:nvPr/>
        </p:nvCxnSpPr>
        <p:spPr>
          <a:xfrm>
            <a:off x="5334610" y="763560"/>
            <a:ext cx="0" cy="486122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cxnSp>
        <p:nvCxnSpPr>
          <p:cNvPr id="160" name="Google Shape;160;p13"/>
          <p:cNvCxnSpPr/>
          <p:nvPr/>
        </p:nvCxnSpPr>
        <p:spPr>
          <a:xfrm>
            <a:off x="5694876" y="763560"/>
            <a:ext cx="0" cy="486122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/>
          <p:nvPr/>
        </p:nvSpPr>
        <p:spPr>
          <a:xfrm>
            <a:off x="145643" y="6535971"/>
            <a:ext cx="8958782" cy="2557781"/>
          </a:xfrm>
          <a:prstGeom prst="roundRect">
            <a:avLst>
              <a:gd fmla="val 1508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fmla="val 1508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134509" y="224145"/>
            <a:ext cx="4389120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Summarize Data</a:t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703100" y="1532184"/>
            <a:ext cx="4389120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New Columns</a:t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9300675" y="224143"/>
            <a:ext cx="4389120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Combine Data Sets</a:t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145643" y="653638"/>
            <a:ext cx="437798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df['w'].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value_counts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920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Count number of rows with each unique value of variable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len(df)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rows in DataFrame.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shape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20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Tuple of # of rows, # of columns in DataFrame.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df['w'].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nunique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distinct values in a column.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describe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920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descriptive and statistics for each column (or GroupBy).</a:t>
            </a:r>
            <a:endParaRPr/>
          </a:p>
        </p:txBody>
      </p:sp>
      <p:graphicFrame>
        <p:nvGraphicFramePr>
          <p:cNvPr id="171" name="Google Shape;171;p14"/>
          <p:cNvGraphicFramePr/>
          <p:nvPr/>
        </p:nvGraphicFramePr>
        <p:xfrm>
          <a:off x="838910" y="2568009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{C6389067-8DB6-42E1-B262-B79B566B7627}</a:tableStyleId>
              </a:tblPr>
              <a:tblGrid>
                <a:gridCol w="274325"/>
                <a:gridCol w="274325"/>
                <a:gridCol w="274325"/>
                <a:gridCol w="27432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BBD6E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BBD6E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BBD6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Google Shape;172;p14"/>
          <p:cNvGraphicFramePr/>
          <p:nvPr/>
        </p:nvGraphicFramePr>
        <p:xfrm>
          <a:off x="2616518" y="254794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{C6389067-8DB6-42E1-B262-B79B566B7627}</a:tableStyleId>
              </a:tblPr>
              <a:tblGrid>
                <a:gridCol w="274325"/>
                <a:gridCol w="27432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4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FEE599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FEE599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FEE599"/>
                    </a:solidFill>
                  </a:tcPr>
                </a:tc>
              </a:tr>
            </a:tbl>
          </a:graphicData>
        </a:graphic>
      </p:graphicFrame>
      <p:cxnSp>
        <p:nvCxnSpPr>
          <p:cNvPr id="173" name="Google Shape;173;p14"/>
          <p:cNvCxnSpPr/>
          <p:nvPr/>
        </p:nvCxnSpPr>
        <p:spPr>
          <a:xfrm>
            <a:off x="2094814" y="2826293"/>
            <a:ext cx="363152" cy="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74" name="Google Shape;174;p14"/>
          <p:cNvSpPr txBox="1"/>
          <p:nvPr/>
        </p:nvSpPr>
        <p:spPr>
          <a:xfrm>
            <a:off x="131415" y="3097027"/>
            <a:ext cx="437798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 provides a large set of </a:t>
            </a:r>
            <a:r>
              <a:rPr b="1"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summary functions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operate on different kinds of pandas objects (DataFrame columns, Series, GroupBy, Expanding and Rolling (see below)) and produce single values for each of the groups. When applied to a DataFrame, the result is returned as a pandas Series for each column. Examples:</a:t>
            </a:r>
            <a:endParaRPr/>
          </a:p>
        </p:txBody>
      </p:sp>
      <p:sp>
        <p:nvSpPr>
          <p:cNvPr id="175" name="Google Shape;175;p14"/>
          <p:cNvSpPr txBox="1"/>
          <p:nvPr/>
        </p:nvSpPr>
        <p:spPr>
          <a:xfrm>
            <a:off x="131415" y="4033881"/>
            <a:ext cx="2326551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sum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values of each object.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1"/>
              </a:rPr>
              <a:t>count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non-NA/null values of each object.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median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 value of each object.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3"/>
              </a:rPr>
              <a:t>quantile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([0.25,0.75])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Quantiles of each object.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apply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function to each object.</a:t>
            </a:r>
            <a:endParaRPr/>
          </a:p>
        </p:txBody>
      </p:sp>
      <p:sp>
        <p:nvSpPr>
          <p:cNvPr id="176" name="Google Shape;176;p14"/>
          <p:cNvSpPr txBox="1"/>
          <p:nvPr/>
        </p:nvSpPr>
        <p:spPr>
          <a:xfrm>
            <a:off x="2276390" y="4033881"/>
            <a:ext cx="2299706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5"/>
              </a:rPr>
              <a:t>min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value in each object.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6"/>
              </a:rPr>
              <a:t>max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value in each object.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7"/>
              </a:rPr>
              <a:t>mean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value of each object.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8"/>
              </a:rPr>
              <a:t>var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Variance of each object.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9"/>
              </a:rPr>
              <a:t>std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deviation of each object.</a:t>
            </a:r>
            <a:endParaRPr/>
          </a:p>
        </p:txBody>
      </p:sp>
      <p:graphicFrame>
        <p:nvGraphicFramePr>
          <p:cNvPr id="177" name="Google Shape;177;p14"/>
          <p:cNvGraphicFramePr/>
          <p:nvPr/>
        </p:nvGraphicFramePr>
        <p:xfrm>
          <a:off x="5636364" y="20606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{C6389067-8DB6-42E1-B262-B79B566B7627}</a:tableStyleId>
              </a:tblPr>
              <a:tblGrid>
                <a:gridCol w="230275"/>
                <a:gridCol w="230275"/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accent6"/>
                        </a:solidFill>
                      </a:endParaRPr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Google Shape;178;p14"/>
          <p:cNvGraphicFramePr/>
          <p:nvPr/>
        </p:nvGraphicFramePr>
        <p:xfrm>
          <a:off x="7237824" y="2061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{C6389067-8DB6-42E1-B262-B79B566B7627}</a:tableStyleId>
              </a:tblPr>
              <a:tblGrid>
                <a:gridCol w="230275"/>
                <a:gridCol w="230275"/>
                <a:gridCol w="230275"/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accent6"/>
                        </a:solidFill>
                      </a:endParaRPr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accent6"/>
                        </a:solidFill>
                      </a:endParaRPr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  <p:cxnSp>
        <p:nvCxnSpPr>
          <p:cNvPr id="179" name="Google Shape;179;p14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80" name="Google Shape;180;p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0"/>
              </a:rPr>
              <a:t>assign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(Area=lambda df: df.Length*df.Height)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Compute and append one or more new columns.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df['Volume'] = df.Length*df.Height*df.Depth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Add single column.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1"/>
              </a:rPr>
              <a:t>qcut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(df.col, n, labels=False)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 column into n buckets.</a:t>
            </a:r>
            <a:endParaRPr/>
          </a:p>
        </p:txBody>
      </p:sp>
      <p:graphicFrame>
        <p:nvGraphicFramePr>
          <p:cNvPr id="181" name="Google Shape;181;p14"/>
          <p:cNvGraphicFramePr/>
          <p:nvPr/>
        </p:nvGraphicFramePr>
        <p:xfrm>
          <a:off x="4803118" y="3941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{C6389067-8DB6-42E1-B262-B79B566B7627}</a:tableStyleId>
              </a:tblPr>
              <a:tblGrid>
                <a:gridCol w="230275"/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Google Shape;182;p14"/>
          <p:cNvGraphicFramePr/>
          <p:nvPr/>
        </p:nvGraphicFramePr>
        <p:xfrm>
          <a:off x="6338494" y="3941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{C6389067-8DB6-42E1-B262-B79B566B7627}</a:tableStyleId>
              </a:tblPr>
              <a:tblGrid>
                <a:gridCol w="230275"/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3" name="Google Shape;183;p14"/>
          <p:cNvGraphicFramePr/>
          <p:nvPr/>
        </p:nvGraphicFramePr>
        <p:xfrm>
          <a:off x="8501482" y="3941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{C6389067-8DB6-42E1-B262-B79B566B7627}</a:tableStyleId>
              </a:tblPr>
              <a:tblGrid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" name="Google Shape;184;p14"/>
          <p:cNvGraphicFramePr/>
          <p:nvPr/>
        </p:nvGraphicFramePr>
        <p:xfrm>
          <a:off x="7240441" y="3941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{C6389067-8DB6-42E1-B262-B79B566B7627}</a:tableStyleId>
              </a:tblPr>
              <a:tblGrid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sp>
        <p:nvSpPr>
          <p:cNvPr id="185" name="Google Shape;185;p14"/>
          <p:cNvSpPr/>
          <p:nvPr/>
        </p:nvSpPr>
        <p:spPr>
          <a:xfrm>
            <a:off x="7753171" y="4001062"/>
            <a:ext cx="748311" cy="50645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5"/>
              </a:gs>
              <a:gs pos="100000">
                <a:srgbClr val="A8D08C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Vector function</a:t>
            </a: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5542075" y="3983936"/>
            <a:ext cx="748311" cy="50645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5"/>
              </a:gs>
              <a:gs pos="100000">
                <a:srgbClr val="A8D08C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Vector function</a:t>
            </a:r>
            <a:endParaRPr/>
          </a:p>
        </p:txBody>
      </p:sp>
      <p:sp>
        <p:nvSpPr>
          <p:cNvPr id="187" name="Google Shape;187;p14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 provides a large set of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functions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operate on all columns of a DataFrame or a single selected column (a pandas Series). These functions produce vectors of values for each of the columns, or a single Series for the individual Series. Examples:</a:t>
            </a:r>
            <a:endParaRPr/>
          </a:p>
        </p:txBody>
      </p:sp>
      <p:sp>
        <p:nvSpPr>
          <p:cNvPr id="188" name="Google Shape;188;p14"/>
          <p:cNvSpPr txBox="1"/>
          <p:nvPr/>
        </p:nvSpPr>
        <p:spPr>
          <a:xfrm>
            <a:off x="4675804" y="7166113"/>
            <a:ext cx="268241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2"/>
              </a:rPr>
              <a:t>shift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with values shifted by 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3"/>
              </a:rPr>
              <a:t>rank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(method='dense')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Ranks with no gaps.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4"/>
              </a:rPr>
              <a:t>rank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(method='min')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Ranks. Ties get min rank.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5"/>
              </a:rPr>
              <a:t>rank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(pct=True)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Ranks rescaled to interval [0, 1].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6"/>
              </a:rPr>
              <a:t>rank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(method='first')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Ranks. Ties go to first value.</a:t>
            </a:r>
            <a:endParaRPr/>
          </a:p>
        </p:txBody>
      </p:sp>
      <p:sp>
        <p:nvSpPr>
          <p:cNvPr id="189" name="Google Shape;189;p14"/>
          <p:cNvSpPr txBox="1"/>
          <p:nvPr/>
        </p:nvSpPr>
        <p:spPr>
          <a:xfrm>
            <a:off x="6969477" y="7185163"/>
            <a:ext cx="216206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7"/>
              </a:rPr>
              <a:t>shift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(-1)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with values lagged by 1.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8"/>
              </a:rPr>
              <a:t>cumsum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Cumulative sum.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9"/>
              </a:rPr>
              <a:t>cummax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Cumulative max.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0"/>
              </a:rPr>
              <a:t>cummin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Cumulative min.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1"/>
              </a:rPr>
              <a:t>cumprod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Cumulative product.</a:t>
            </a:r>
            <a:endParaRPr/>
          </a:p>
        </p:txBody>
      </p:sp>
      <p:graphicFrame>
        <p:nvGraphicFramePr>
          <p:cNvPr id="190" name="Google Shape;190;p14"/>
          <p:cNvGraphicFramePr/>
          <p:nvPr/>
        </p:nvGraphicFramePr>
        <p:xfrm>
          <a:off x="10256130" y="8682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{C6389067-8DB6-42E1-B262-B79B566B7627}</a:tableStyleId>
              </a:tblPr>
              <a:tblGrid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x2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3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1" name="Google Shape;191;p14"/>
          <p:cNvGraphicFramePr/>
          <p:nvPr/>
        </p:nvGraphicFramePr>
        <p:xfrm>
          <a:off x="11566133" y="8682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{C6389067-8DB6-42E1-B262-B79B566B7627}</a:tableStyleId>
              </a:tblPr>
              <a:tblGrid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x3</a:t>
                      </a:r>
                      <a:endParaRPr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F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92;p14"/>
          <p:cNvSpPr/>
          <p:nvPr/>
        </p:nvSpPr>
        <p:spPr>
          <a:xfrm>
            <a:off x="10892901" y="981882"/>
            <a:ext cx="479033" cy="428809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4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4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fmla="val 31020" name="adj1"/>
              <a:gd fmla="val 2176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4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4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adf</a:t>
            </a:r>
            <a:endParaRPr b="1" sz="1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bdf</a:t>
            </a:r>
            <a:endParaRPr b="1" sz="1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Standard Joins</a:t>
            </a:r>
            <a:endParaRPr/>
          </a:p>
        </p:txBody>
      </p:sp>
      <p:cxnSp>
        <p:nvCxnSpPr>
          <p:cNvPr id="197" name="Google Shape;197;p14"/>
          <p:cNvCxnSpPr/>
          <p:nvPr/>
        </p:nvCxnSpPr>
        <p:spPr>
          <a:xfrm flipH="1" rot="10800000">
            <a:off x="9313831" y="1825996"/>
            <a:ext cx="4375964" cy="1151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98" name="Google Shape;198;p14"/>
          <p:cNvGraphicFramePr/>
          <p:nvPr/>
        </p:nvGraphicFramePr>
        <p:xfrm>
          <a:off x="9491949" y="19207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{C6389067-8DB6-42E1-B262-B79B566B7627}</a:tableStyleId>
              </a:tblPr>
              <a:tblGrid>
                <a:gridCol w="312725"/>
                <a:gridCol w="312725"/>
                <a:gridCol w="31272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x2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x3</a:t>
                      </a:r>
                      <a:endParaRPr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F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3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NaN</a:t>
                      </a:r>
                      <a:endParaRPr b="1" sz="1200"/>
                    </a:p>
                  </a:txBody>
                  <a:tcPr marT="0" marB="0" marR="0" marL="0">
                    <a:solidFill>
                      <a:srgbClr val="DDEA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9" name="Google Shape;199;p14"/>
          <p:cNvGraphicFramePr/>
          <p:nvPr/>
        </p:nvGraphicFramePr>
        <p:xfrm>
          <a:off x="9491949" y="28179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{C6389067-8DB6-42E1-B262-B79B566B7627}</a:tableStyleId>
              </a:tblPr>
              <a:tblGrid>
                <a:gridCol w="312725"/>
                <a:gridCol w="312725"/>
                <a:gridCol w="31272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x2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x3</a:t>
                      </a:r>
                      <a:endParaRPr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1.0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2.0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F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NaN</a:t>
                      </a:r>
                      <a:endParaRPr b="1" sz="1200"/>
                    </a:p>
                  </a:txBody>
                  <a:tcPr marT="0" marB="0" marR="0" marL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" name="Google Shape;200;p14"/>
          <p:cNvGraphicFramePr/>
          <p:nvPr/>
        </p:nvGraphicFramePr>
        <p:xfrm>
          <a:off x="9510316" y="37151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{C6389067-8DB6-42E1-B262-B79B566B7627}</a:tableStyleId>
              </a:tblPr>
              <a:tblGrid>
                <a:gridCol w="312725"/>
                <a:gridCol w="312725"/>
                <a:gridCol w="31272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x2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x3</a:t>
                      </a:r>
                      <a:endParaRPr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F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1" name="Google Shape;201;p14"/>
          <p:cNvGraphicFramePr/>
          <p:nvPr/>
        </p:nvGraphicFramePr>
        <p:xfrm>
          <a:off x="9522746" y="44688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{C6389067-8DB6-42E1-B262-B79B566B7627}</a:tableStyleId>
              </a:tblPr>
              <a:tblGrid>
                <a:gridCol w="312725"/>
                <a:gridCol w="312725"/>
                <a:gridCol w="31272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x2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x3</a:t>
                      </a:r>
                      <a:endParaRPr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F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3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NaN</a:t>
                      </a:r>
                      <a:endParaRPr b="1" sz="1200"/>
                    </a:p>
                  </a:txBody>
                  <a:tcPr marT="0" marB="0" marR="0" marL="0">
                    <a:solidFill>
                      <a:srgbClr val="DDEAF6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NaN</a:t>
                      </a:r>
                      <a:endParaRPr b="1" sz="1200"/>
                    </a:p>
                  </a:txBody>
                  <a:tcPr marT="0" marB="0" marR="0" marL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sp>
        <p:nvSpPr>
          <p:cNvPr id="202" name="Google Shape;202;p14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2"/>
              </a:rPr>
              <a:t>merge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(adf, bdf,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how='left', on='x1')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matching rows from bdf to adf.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3"/>
              </a:rPr>
              <a:t>merge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(adf, bdf,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how='right', on='x1')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matching rows from adf to bdf.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4"/>
              </a:rPr>
              <a:t>merge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(adf, bdf,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how='inner', on='x1')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data. Retain only rows in both sets.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5"/>
              </a:rPr>
              <a:t>merge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(adf, bdf,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how='outer', on='x1')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data. Retain all values, all rows.</a:t>
            </a:r>
            <a:endParaRPr/>
          </a:p>
        </p:txBody>
      </p:sp>
      <p:sp>
        <p:nvSpPr>
          <p:cNvPr id="203" name="Google Shape;203;p14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Filtering Joins</a:t>
            </a:r>
            <a:endParaRPr/>
          </a:p>
        </p:txBody>
      </p:sp>
      <p:cxnSp>
        <p:nvCxnSpPr>
          <p:cNvPr id="204" name="Google Shape;204;p14"/>
          <p:cNvCxnSpPr/>
          <p:nvPr/>
        </p:nvCxnSpPr>
        <p:spPr>
          <a:xfrm>
            <a:off x="9319871" y="5600740"/>
            <a:ext cx="4370003" cy="75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05" name="Google Shape;205;p14"/>
          <p:cNvGraphicFramePr/>
          <p:nvPr/>
        </p:nvGraphicFramePr>
        <p:xfrm>
          <a:off x="9541301" y="5644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{C6389067-8DB6-42E1-B262-B79B566B7627}</a:tableStyleId>
              </a:tblPr>
              <a:tblGrid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x2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Google Shape;206;p14"/>
          <p:cNvGraphicFramePr/>
          <p:nvPr/>
        </p:nvGraphicFramePr>
        <p:xfrm>
          <a:off x="9541301" y="63545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{C6389067-8DB6-42E1-B262-B79B566B7627}</a:tableStyleId>
              </a:tblPr>
              <a:tblGrid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x2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3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07" name="Google Shape;207;p14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adf[adf.x1.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6"/>
              </a:rPr>
              <a:t>isin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(bdf.x1)]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rows in adf that have a match in bdf.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adf[~adf.x1.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7"/>
              </a:rPr>
              <a:t>isin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(bdf.x1)]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rows in adf that do not have a match in bdf.</a:t>
            </a: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fmla="val 1508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9" name="Google Shape;209;p14"/>
          <p:cNvGraphicFramePr/>
          <p:nvPr/>
        </p:nvGraphicFramePr>
        <p:xfrm>
          <a:off x="10189792" y="71536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{C6389067-8DB6-42E1-B262-B79B566B7627}</a:tableStyleId>
              </a:tblPr>
              <a:tblGrid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x2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3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Google Shape;210;p14"/>
          <p:cNvGraphicFramePr/>
          <p:nvPr/>
        </p:nvGraphicFramePr>
        <p:xfrm>
          <a:off x="11499795" y="71536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{C6389067-8DB6-42E1-B262-B79B566B7627}</a:tableStyleId>
              </a:tblPr>
              <a:tblGrid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x2</a:t>
                      </a:r>
                      <a:endParaRPr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</a:t>
                      </a:r>
                      <a:endParaRPr/>
                    </a:p>
                  </a:txBody>
                  <a:tcPr marT="0" marB="0" marR="0" marL="0">
                    <a:solidFill>
                      <a:srgbClr val="FBE4D4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</a:t>
                      </a:r>
                      <a:endParaRPr/>
                    </a:p>
                  </a:txBody>
                  <a:tcPr marT="0" marB="0" marR="0" marL="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3</a:t>
                      </a:r>
                      <a:endParaRPr/>
                    </a:p>
                  </a:txBody>
                  <a:tcPr marT="0" marB="0" marR="0" marL="0">
                    <a:solidFill>
                      <a:srgbClr val="FBE4D4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</a:t>
                      </a:r>
                      <a:endParaRPr/>
                    </a:p>
                  </a:txBody>
                  <a:tcPr marT="0" marB="0" marR="0" marL="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4</a:t>
                      </a:r>
                      <a:endParaRPr/>
                    </a:p>
                  </a:txBody>
                  <a:tcPr marT="0" marB="0" marR="0" marL="0">
                    <a:solidFill>
                      <a:srgbClr val="FBE4D4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14"/>
          <p:cNvSpPr/>
          <p:nvPr/>
        </p:nvSpPr>
        <p:spPr>
          <a:xfrm>
            <a:off x="10826563" y="7267330"/>
            <a:ext cx="479033" cy="428809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4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4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fmla="val 31020" name="adj1"/>
              <a:gd fmla="val 2176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4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4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ydf</a:t>
            </a:r>
            <a:endParaRPr b="1" sz="1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1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zdf</a:t>
            </a:r>
            <a:endParaRPr b="1" sz="1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Set-like Operations</a:t>
            </a:r>
            <a:endParaRPr/>
          </a:p>
        </p:txBody>
      </p:sp>
      <p:cxnSp>
        <p:nvCxnSpPr>
          <p:cNvPr id="216" name="Google Shape;216;p14"/>
          <p:cNvCxnSpPr/>
          <p:nvPr/>
        </p:nvCxnSpPr>
        <p:spPr>
          <a:xfrm>
            <a:off x="9307886" y="8119685"/>
            <a:ext cx="4370003" cy="75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17" name="Google Shape;217;p14"/>
          <p:cNvGraphicFramePr/>
          <p:nvPr/>
        </p:nvGraphicFramePr>
        <p:xfrm>
          <a:off x="9522746" y="82028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{C6389067-8DB6-42E1-B262-B79B566B7627}</a:tableStyleId>
              </a:tblPr>
              <a:tblGrid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x2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3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Google Shape;218;p14"/>
          <p:cNvGraphicFramePr/>
          <p:nvPr/>
        </p:nvGraphicFramePr>
        <p:xfrm>
          <a:off x="9541301" y="88887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{C6389067-8DB6-42E1-B262-B79B566B7627}</a:tableStyleId>
              </a:tblPr>
              <a:tblGrid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x2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3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</a:t>
                      </a:r>
                      <a:endParaRPr/>
                    </a:p>
                  </a:txBody>
                  <a:tcPr marT="0" marB="0" marR="0" marL="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4</a:t>
                      </a:r>
                      <a:endParaRPr/>
                    </a:p>
                  </a:txBody>
                  <a:tcPr marT="0" marB="0" marR="0" marL="0">
                    <a:solidFill>
                      <a:srgbClr val="FBE4D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Google Shape;219;p14"/>
          <p:cNvGraphicFramePr/>
          <p:nvPr/>
        </p:nvGraphicFramePr>
        <p:xfrm>
          <a:off x="9541607" y="99390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{C6389067-8DB6-42E1-B262-B79B566B7627}</a:tableStyleId>
              </a:tblPr>
              <a:tblGrid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x2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p14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8"/>
              </a:rPr>
              <a:t>merge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(ydf, zdf)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 that appear in both ydf and zdf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(Intersection).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9"/>
              </a:rPr>
              <a:t>merge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(ydf, zdf, how='outer')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 that appear in either or both ydf and zdf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(Union).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0"/>
              </a:rPr>
              <a:t>merge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(ydf, zdf, how='outer',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indicator=True)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1"/>
              </a:rPr>
              <a:t>query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('_merge == "left_only"')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2"/>
              </a:rPr>
              <a:t>drop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(columns=['_merge'])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 that appear in ydf but not zdf (Setdiff).</a:t>
            </a:r>
            <a:endParaRPr/>
          </a:p>
        </p:txBody>
      </p:sp>
      <p:sp>
        <p:nvSpPr>
          <p:cNvPr id="221" name="Google Shape;221;p14"/>
          <p:cNvSpPr/>
          <p:nvPr/>
        </p:nvSpPr>
        <p:spPr>
          <a:xfrm>
            <a:off x="134509" y="6112678"/>
            <a:ext cx="4389120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3"/>
              </a:rPr>
              <a:t>Group Data</a:t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2" name="Google Shape;222;p14"/>
          <p:cNvGraphicFramePr/>
          <p:nvPr/>
        </p:nvGraphicFramePr>
        <p:xfrm>
          <a:off x="181877" y="664479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{C6389067-8DB6-42E1-B262-B79B566B7627}</a:tableStyleId>
              </a:tblPr>
              <a:tblGrid>
                <a:gridCol w="239875"/>
                <a:gridCol w="239875"/>
                <a:gridCol w="23987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dk2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cxnSp>
        <p:nvCxnSpPr>
          <p:cNvPr id="223" name="Google Shape;223;p14"/>
          <p:cNvCxnSpPr/>
          <p:nvPr/>
        </p:nvCxnSpPr>
        <p:spPr>
          <a:xfrm>
            <a:off x="992418" y="7298221"/>
            <a:ext cx="363152" cy="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graphicFrame>
        <p:nvGraphicFramePr>
          <p:cNvPr id="224" name="Google Shape;224;p14"/>
          <p:cNvGraphicFramePr/>
          <p:nvPr/>
        </p:nvGraphicFramePr>
        <p:xfrm>
          <a:off x="1457303" y="6988341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{C6389067-8DB6-42E1-B262-B79B566B7627}</a:tableStyleId>
              </a:tblPr>
              <a:tblGrid>
                <a:gridCol w="239875"/>
                <a:gridCol w="239875"/>
                <a:gridCol w="23987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dk2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14"/>
          <p:cNvSpPr txBox="1"/>
          <p:nvPr/>
        </p:nvSpPr>
        <p:spPr>
          <a:xfrm>
            <a:off x="2244755" y="6568594"/>
            <a:ext cx="247922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4"/>
              </a:rPr>
              <a:t>groupby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(by="col")</a:t>
            </a:r>
            <a:endParaRPr i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 GroupBy object, grouped by values in column named "col".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5"/>
              </a:rPr>
              <a:t>groupby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(level="ind")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 GroupBy object, grouped by values in index level named "ind".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101690" y="8291595"/>
            <a:ext cx="44460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 summary functions listed above can be applied to a group. Additional GroupBy functions:</a:t>
            </a:r>
            <a:endParaRPr/>
          </a:p>
        </p:txBody>
      </p:sp>
      <p:sp>
        <p:nvSpPr>
          <p:cNvPr id="227" name="Google Shape;227;p14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6"/>
              </a:rPr>
              <a:t>max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(axis=1)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Element-wise max.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7"/>
              </a:rPr>
              <a:t>clip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(lower=-10,upper=10)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Trim values at input thresholds</a:t>
            </a:r>
            <a:endParaRPr/>
          </a:p>
        </p:txBody>
      </p:sp>
      <p:sp>
        <p:nvSpPr>
          <p:cNvPr id="228" name="Google Shape;228;p14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8"/>
              </a:rPr>
              <a:t>min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(axis=1)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Element-wise min.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9"/>
              </a:rPr>
              <a:t>abs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value.</a:t>
            </a:r>
            <a:endParaRPr/>
          </a:p>
        </p:txBody>
      </p:sp>
      <p:sp>
        <p:nvSpPr>
          <p:cNvPr id="229" name="Google Shape;229;p14"/>
          <p:cNvSpPr txBox="1"/>
          <p:nvPr/>
        </p:nvSpPr>
        <p:spPr>
          <a:xfrm>
            <a:off x="4705717" y="6538832"/>
            <a:ext cx="43779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examples below can also be applied to groups. In this case, the function is applied on a per-group basis, and the returned vectors are of the length of the original DataFrame.</a:t>
            </a:r>
            <a:endParaRPr/>
          </a:p>
        </p:txBody>
      </p:sp>
      <p:sp>
        <p:nvSpPr>
          <p:cNvPr id="230" name="Google Shape;230;p14"/>
          <p:cNvSpPr/>
          <p:nvPr/>
        </p:nvSpPr>
        <p:spPr>
          <a:xfrm>
            <a:off x="108506" y="9182032"/>
            <a:ext cx="4389120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0"/>
              </a:rPr>
              <a:t>Windows</a:t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136406" y="9556649"/>
            <a:ext cx="43010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1"/>
              </a:rPr>
              <a:t>expanding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an Expanding object allowing summary functions to be applied cumulatively.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2"/>
              </a:rPr>
              <a:t>rolling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 Rolling object allowing summary functions to be applied to windows of length n.</a:t>
            </a:r>
            <a:endParaRPr/>
          </a:p>
        </p:txBody>
      </p:sp>
      <p:sp>
        <p:nvSpPr>
          <p:cNvPr id="232" name="Google Shape;232;p14"/>
          <p:cNvSpPr txBox="1"/>
          <p:nvPr/>
        </p:nvSpPr>
        <p:spPr>
          <a:xfrm>
            <a:off x="108506" y="8645882"/>
            <a:ext cx="23265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3"/>
              </a:rPr>
              <a:t>size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of each group.</a:t>
            </a:r>
            <a:endParaRPr/>
          </a:p>
        </p:txBody>
      </p:sp>
      <p:sp>
        <p:nvSpPr>
          <p:cNvPr id="233" name="Google Shape;233;p14"/>
          <p:cNvSpPr txBox="1"/>
          <p:nvPr/>
        </p:nvSpPr>
        <p:spPr>
          <a:xfrm>
            <a:off x="2226238" y="8649278"/>
            <a:ext cx="23265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4"/>
              </a:rPr>
              <a:t>agg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group using function.</a:t>
            </a:r>
            <a:endParaRPr/>
          </a:p>
        </p:txBody>
      </p:sp>
      <p:sp>
        <p:nvSpPr>
          <p:cNvPr id="234" name="Google Shape;234;p14"/>
          <p:cNvSpPr/>
          <p:nvPr/>
        </p:nvSpPr>
        <p:spPr>
          <a:xfrm>
            <a:off x="4703100" y="235863"/>
            <a:ext cx="4389120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5"/>
              </a:rPr>
              <a:t>Handling Missing Data</a:t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4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6"/>
              </a:rPr>
              <a:t>dropna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Drop rows with any column having NA/null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7"/>
              </a:rPr>
              <a:t>fillna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(value)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all NA/null data with value.</a:t>
            </a:r>
            <a:endParaRPr/>
          </a:p>
        </p:txBody>
      </p:sp>
      <p:sp>
        <p:nvSpPr>
          <p:cNvPr id="236" name="Google Shape;236;p14"/>
          <p:cNvSpPr txBox="1"/>
          <p:nvPr/>
        </p:nvSpPr>
        <p:spPr>
          <a:xfrm>
            <a:off x="7513638" y="10618708"/>
            <a:ext cx="671036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Cheatsheet for pandas (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8"/>
              </a:rPr>
              <a:t>http://pandas.pydata.org/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originally written by Irv Lustig,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9"/>
              </a:rPr>
              <a:t>Princeton Consultants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inspired by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0"/>
              </a:rPr>
              <a:t>Rstudio Data Wrangling Cheatsheet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4710593" y="9181163"/>
            <a:ext cx="4389120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1"/>
              </a:rPr>
              <a:t>Plotting</a:t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4782404" y="9618148"/>
            <a:ext cx="26824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2"/>
              </a:rPr>
              <a:t>plot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.hist()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 for each column</a:t>
            </a:r>
            <a:endParaRPr/>
          </a:p>
        </p:txBody>
      </p:sp>
      <p:sp>
        <p:nvSpPr>
          <p:cNvPr id="239" name="Google Shape;239;p14"/>
          <p:cNvSpPr txBox="1"/>
          <p:nvPr/>
        </p:nvSpPr>
        <p:spPr>
          <a:xfrm>
            <a:off x="6764490" y="9611383"/>
            <a:ext cx="26824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3"/>
              </a:rPr>
              <a:t>plot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.scatter(x='w',y='h')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Scatter chart using pairs of points</a:t>
            </a:r>
            <a:endParaRPr/>
          </a:p>
        </p:txBody>
      </p:sp>
      <p:pic>
        <p:nvPicPr>
          <p:cNvPr id="240" name="Google Shape;240;p14"/>
          <p:cNvPicPr preferRelativeResize="0"/>
          <p:nvPr/>
        </p:nvPicPr>
        <p:blipFill rotWithShape="1">
          <a:blip r:embed="rId64">
            <a:alphaModFix/>
          </a:blip>
          <a:srcRect b="0" l="0" r="0" t="0"/>
          <a:stretch/>
        </p:blipFill>
        <p:spPr>
          <a:xfrm>
            <a:off x="5217223" y="10087418"/>
            <a:ext cx="964344" cy="531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4"/>
          <p:cNvPicPr preferRelativeResize="0"/>
          <p:nvPr/>
        </p:nvPicPr>
        <p:blipFill rotWithShape="1">
          <a:blip r:embed="rId65">
            <a:alphaModFix/>
          </a:blip>
          <a:srcRect b="0" l="0" r="0" t="0"/>
          <a:stretch/>
        </p:blipFill>
        <p:spPr>
          <a:xfrm>
            <a:off x="7349467" y="10079813"/>
            <a:ext cx="895085" cy="542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/>
          <p:nvPr/>
        </p:nvSpPr>
        <p:spPr>
          <a:xfrm>
            <a:off x="101700" y="647450"/>
            <a:ext cx="6095400" cy="3950400"/>
          </a:xfrm>
          <a:prstGeom prst="roundRect">
            <a:avLst>
              <a:gd fmla="val 1508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3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5"/>
          <p:cNvSpPr/>
          <p:nvPr/>
        </p:nvSpPr>
        <p:spPr>
          <a:xfrm>
            <a:off x="134497" y="224150"/>
            <a:ext cx="6062700" cy="423300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Frequently Used Display Options</a:t>
            </a:r>
            <a:endParaRPr sz="2683" u="sng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134500" y="647450"/>
            <a:ext cx="3005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display.</a:t>
            </a:r>
            <a:r>
              <a:rPr b="1" lang="en-US" sz="1200" u="sng">
                <a:solidFill>
                  <a:srgbClr val="0563C1"/>
                </a:solidFill>
                <a:latin typeface="Consolas"/>
                <a:ea typeface="Consolas"/>
                <a:cs typeface="Consolas"/>
                <a:sym typeface="Consolas"/>
              </a:rPr>
              <a:t>max_rows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sz="1200" u="sng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Sets the max rows displayed when a frame is pretty-printed.  Truncated lines are replaced by an ellipsis.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display.</a:t>
            </a:r>
            <a:r>
              <a:rPr b="1" lang="en-US" sz="1200" u="sng">
                <a:solidFill>
                  <a:srgbClr val="0563C1"/>
                </a:solidFill>
                <a:latin typeface="Consolas"/>
                <a:ea typeface="Consolas"/>
                <a:cs typeface="Consolas"/>
                <a:sym typeface="Consolas"/>
              </a:rPr>
              <a:t>max_columns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chemeClr val="dk1"/>
              </a:solidFill>
            </a:endParaRPr>
          </a:p>
          <a:p>
            <a:pPr indent="0" lvl="0" marL="1111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Sets the max columns displayed when a frame is pretty-printed. Truncated lines are replaced by an ellipsis.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display.</a:t>
            </a:r>
            <a:r>
              <a:rPr b="1" lang="en-US" sz="1200" u="sng">
                <a:solidFill>
                  <a:srgbClr val="0563C1"/>
                </a:solidFill>
                <a:latin typeface="Consolas"/>
                <a:ea typeface="Consolas"/>
                <a:cs typeface="Consolas"/>
                <a:sym typeface="Consolas"/>
              </a:rPr>
              <a:t>min_rows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u="sng">
              <a:solidFill>
                <a:schemeClr val="dk1"/>
              </a:solidFill>
            </a:endParaRPr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Determines how many rows are shown in the truncated repr once display.max_rows() is exceeded.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display.</a:t>
            </a:r>
            <a:r>
              <a:rPr b="1" lang="en-US" sz="1200" u="sng">
                <a:solidFill>
                  <a:srgbClr val="0563C1"/>
                </a:solidFill>
                <a:latin typeface="Consolas"/>
                <a:ea typeface="Consolas"/>
                <a:cs typeface="Consolas"/>
                <a:sym typeface="Consolas"/>
              </a:rPr>
              <a:t>expand_frame_repr</a:t>
            </a:r>
            <a:r>
              <a:rPr b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u="sng"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Allows for the representation of a </a:t>
            </a:r>
            <a:r>
              <a:rPr lang="en-US" sz="1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stretch across pages, wrapped over all the columns.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display.</a:t>
            </a:r>
            <a:r>
              <a:rPr b="1" lang="en-US" sz="1200" u="sng">
                <a:solidFill>
                  <a:srgbClr val="0563C1"/>
                </a:solidFill>
                <a:latin typeface="Consolas"/>
                <a:ea typeface="Consolas"/>
                <a:cs typeface="Consolas"/>
                <a:sym typeface="Consolas"/>
              </a:rPr>
              <a:t>large_repr</a:t>
            </a:r>
            <a:r>
              <a:rPr b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u="sng">
              <a:solidFill>
                <a:srgbClr val="000000"/>
              </a:solidFill>
            </a:endParaRPr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Displays a </a:t>
            </a:r>
            <a:r>
              <a:rPr lang="en-US" sz="1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that exceed max_columns or max_rows as a truncated frame or summary</a:t>
            </a:r>
            <a:endParaRPr/>
          </a:p>
        </p:txBody>
      </p:sp>
      <p:sp>
        <p:nvSpPr>
          <p:cNvPr id="249" name="Google Shape;249;p15"/>
          <p:cNvSpPr txBox="1"/>
          <p:nvPr/>
        </p:nvSpPr>
        <p:spPr>
          <a:xfrm>
            <a:off x="3222025" y="638750"/>
            <a:ext cx="29049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display.</a:t>
            </a:r>
            <a:r>
              <a:rPr b="1" lang="en-US" sz="1200" u="sng">
                <a:solidFill>
                  <a:srgbClr val="0563C1"/>
                </a:solidFill>
                <a:latin typeface="Consolas"/>
                <a:ea typeface="Consolas"/>
                <a:cs typeface="Consolas"/>
                <a:sym typeface="Consolas"/>
              </a:rPr>
              <a:t>max_colwidth</a:t>
            </a:r>
            <a:r>
              <a:rPr b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u="sng">
              <a:solidFill>
                <a:srgbClr val="000000"/>
              </a:solidFill>
            </a:endParaRPr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Sets the maximum width of columns.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display.</a:t>
            </a:r>
            <a:r>
              <a:rPr b="1" lang="en-US" sz="1200" u="sng">
                <a:solidFill>
                  <a:srgbClr val="0563C1"/>
                </a:solidFill>
                <a:latin typeface="Consolas"/>
                <a:ea typeface="Consolas"/>
                <a:cs typeface="Consolas"/>
                <a:sym typeface="Consolas"/>
              </a:rPr>
              <a:t>max_info_columns</a:t>
            </a:r>
            <a:r>
              <a:rPr b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sz="1200" u="sng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Sets a threshold for the number of columns displayed when calling info().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display.</a:t>
            </a:r>
            <a:r>
              <a:rPr b="1" lang="en-US" sz="1200" u="sng">
                <a:solidFill>
                  <a:srgbClr val="0563C1"/>
                </a:solidFill>
                <a:latin typeface="Consolas"/>
                <a:ea typeface="Consolas"/>
                <a:cs typeface="Consolas"/>
                <a:sym typeface="Consolas"/>
              </a:rPr>
              <a:t>max_info_rows</a:t>
            </a:r>
            <a:r>
              <a:rPr b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and </a:t>
            </a:r>
            <a:endParaRPr b="1" sz="1200" u="sng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display.</a:t>
            </a:r>
            <a:r>
              <a:rPr b="1" lang="en-US" sz="1200" u="sng">
                <a:solidFill>
                  <a:srgbClr val="0563C1"/>
                </a:solidFill>
                <a:latin typeface="Consolas"/>
                <a:ea typeface="Consolas"/>
                <a:cs typeface="Consolas"/>
                <a:sym typeface="Consolas"/>
              </a:rPr>
              <a:t>max_info_columns</a:t>
            </a:r>
            <a:r>
              <a:rPr b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sz="1200" u="sng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Limits the null check that would occur using info() on a large </a:t>
            </a:r>
            <a:r>
              <a:rPr lang="en-US" sz="1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the specified rows and columns respectively.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display.</a:t>
            </a:r>
            <a:r>
              <a:rPr b="1" lang="en-US" sz="1200" u="sng">
                <a:solidFill>
                  <a:srgbClr val="0563C1"/>
                </a:solidFill>
                <a:latin typeface="Consolas"/>
                <a:ea typeface="Consolas"/>
                <a:cs typeface="Consolas"/>
                <a:sym typeface="Consolas"/>
              </a:rPr>
              <a:t>precision</a:t>
            </a:r>
            <a:r>
              <a:rPr b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Sets the output display precision in terms of decimal places.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display.</a:t>
            </a:r>
            <a:r>
              <a:rPr b="1" lang="en-US" sz="1200" u="sng">
                <a:solidFill>
                  <a:srgbClr val="0563C1"/>
                </a:solidFill>
                <a:latin typeface="Consolas"/>
                <a:ea typeface="Consolas"/>
                <a:cs typeface="Consolas"/>
                <a:sym typeface="Consolas"/>
              </a:rPr>
              <a:t>chop_threshold</a:t>
            </a:r>
            <a:r>
              <a:rPr b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Sets the rounding threshold to zero when displaying a </a:t>
            </a:r>
            <a:r>
              <a:rPr lang="en-US" sz="1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Series 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1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DataFrame.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Does not change the precision at which the number is stored.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display.</a:t>
            </a:r>
            <a:r>
              <a:rPr b="1" lang="en-US" sz="1200" u="sng">
                <a:solidFill>
                  <a:srgbClr val="0563C1"/>
                </a:solidFill>
                <a:latin typeface="Consolas"/>
                <a:ea typeface="Consolas"/>
                <a:cs typeface="Consolas"/>
                <a:sym typeface="Consolas"/>
              </a:rPr>
              <a:t>colheader_justify</a:t>
            </a:r>
            <a:r>
              <a:rPr b="1" lang="en-US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sz="1200" u="sng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11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Controls the justification of the headers.  The options are ‘right’ and ‘left’.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