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99" r:id="rId4"/>
    <p:sldId id="300" r:id="rId5"/>
    <p:sldId id="307" r:id="rId6"/>
    <p:sldId id="305" r:id="rId7"/>
    <p:sldId id="309" r:id="rId8"/>
    <p:sldId id="310" r:id="rId9"/>
    <p:sldId id="311" r:id="rId10"/>
    <p:sldId id="302" r:id="rId11"/>
    <p:sldId id="304" r:id="rId12"/>
    <p:sldId id="306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98" d="100"/>
          <a:sy n="98" d="100"/>
        </p:scale>
        <p:origin x="11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63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Joins in RDBMS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610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.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/>
                </a:solidFill>
              </a:rPr>
              <a:t>4. </a:t>
            </a:r>
            <a:r>
              <a:rPr lang="en-US" sz="3600" dirty="0">
                <a:solidFill>
                  <a:schemeClr val="bg1"/>
                </a:solidFill>
              </a:rPr>
              <a:t>O</a:t>
            </a:r>
            <a:r>
              <a:rPr lang="en-US" sz="3600" dirty="0" smtClean="0">
                <a:solidFill>
                  <a:schemeClr val="bg1"/>
                </a:solidFill>
              </a:rPr>
              <a:t>uter 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762000"/>
            <a:ext cx="4572000" cy="60198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Types</a:t>
            </a:r>
          </a:p>
          <a:p>
            <a:pPr marL="0" indent="0">
              <a:buNone/>
            </a:pPr>
            <a:r>
              <a:rPr lang="en-US" sz="3800" dirty="0" smtClean="0"/>
              <a:t>      1. Left outer join </a:t>
            </a:r>
          </a:p>
          <a:p>
            <a:pPr marL="0" indent="0">
              <a:buNone/>
            </a:pPr>
            <a:r>
              <a:rPr lang="en-US" sz="3800" dirty="0" smtClean="0"/>
              <a:t>      2. Right outer join</a:t>
            </a:r>
          </a:p>
          <a:p>
            <a:pPr marL="0" indent="0">
              <a:buNone/>
            </a:pPr>
            <a:r>
              <a:rPr lang="en-US" sz="3800" dirty="0" smtClean="0"/>
              <a:t>      3. Full join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Syntax- </a:t>
            </a:r>
            <a:r>
              <a:rPr lang="en-US" sz="3800" b="1" dirty="0" smtClean="0"/>
              <a:t>Left outer join</a:t>
            </a:r>
          </a:p>
          <a:p>
            <a:pPr marL="0" indent="0">
              <a:buNone/>
            </a:pPr>
            <a:r>
              <a:rPr lang="en-US" sz="3800" dirty="0" smtClean="0"/>
              <a:t>      select * 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from table1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left join table2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on table1.column = table2.column;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Will fetch common data + all the data from left table.</a:t>
            </a:r>
          </a:p>
          <a:p>
            <a:pPr marL="0" indent="0">
              <a:buNone/>
            </a:pPr>
            <a:endParaRPr lang="en-US" sz="3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Syntax- </a:t>
            </a:r>
            <a:r>
              <a:rPr lang="en-US" sz="3800" b="1" dirty="0" smtClean="0"/>
              <a:t>Right outer join</a:t>
            </a:r>
            <a:endParaRPr lang="en-US" sz="3800" b="1" dirty="0"/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select </a:t>
            </a:r>
            <a:r>
              <a:rPr lang="en-US" sz="3800" dirty="0"/>
              <a:t>* </a:t>
            </a:r>
          </a:p>
          <a:p>
            <a:pPr marL="0" indent="0">
              <a:buNone/>
            </a:pPr>
            <a:r>
              <a:rPr lang="en-US" sz="3800" dirty="0"/>
              <a:t>      from table1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right  </a:t>
            </a:r>
            <a:r>
              <a:rPr lang="en-US" sz="3800" dirty="0"/>
              <a:t>join table2</a:t>
            </a:r>
          </a:p>
          <a:p>
            <a:pPr marL="0" indent="0">
              <a:buNone/>
            </a:pPr>
            <a:r>
              <a:rPr lang="en-US" sz="3800" dirty="0" smtClean="0"/>
              <a:t>      on table1.column </a:t>
            </a:r>
            <a:r>
              <a:rPr lang="en-US" sz="3800" dirty="0"/>
              <a:t>= table2.column;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Will fetch common data + all the data from </a:t>
            </a:r>
            <a:r>
              <a:rPr lang="en-US" sz="3800" dirty="0" smtClean="0"/>
              <a:t>right </a:t>
            </a:r>
            <a:r>
              <a:rPr lang="en-US" sz="3800" dirty="0"/>
              <a:t>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779253"/>
            <a:ext cx="42672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Syntax- </a:t>
            </a:r>
            <a:r>
              <a:rPr lang="en-US" sz="3800" b="1" dirty="0" smtClean="0"/>
              <a:t>Full </a:t>
            </a:r>
            <a:r>
              <a:rPr lang="en-US" sz="3800" b="1" dirty="0"/>
              <a:t>outer join</a:t>
            </a:r>
          </a:p>
          <a:p>
            <a:pPr marL="0" indent="0">
              <a:buNone/>
            </a:pPr>
            <a:r>
              <a:rPr lang="en-US" sz="3800" dirty="0"/>
              <a:t>      select * </a:t>
            </a:r>
          </a:p>
          <a:p>
            <a:pPr marL="0" indent="0">
              <a:buNone/>
            </a:pPr>
            <a:r>
              <a:rPr lang="en-US" sz="3800" dirty="0"/>
              <a:t>      from table1</a:t>
            </a:r>
          </a:p>
          <a:p>
            <a:pPr marL="0" indent="0">
              <a:buNone/>
            </a:pPr>
            <a:r>
              <a:rPr lang="en-US" sz="3800" dirty="0"/>
              <a:t>      left join table2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on </a:t>
            </a:r>
            <a:r>
              <a:rPr lang="en-US" sz="3800" dirty="0"/>
              <a:t>table1.column = </a:t>
            </a:r>
            <a:r>
              <a:rPr lang="en-US" sz="3800" dirty="0" smtClean="0"/>
              <a:t>table2.column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union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</a:t>
            </a:r>
            <a:r>
              <a:rPr lang="en-US" sz="3800" dirty="0"/>
              <a:t>select * </a:t>
            </a:r>
          </a:p>
          <a:p>
            <a:pPr marL="0" indent="0">
              <a:buNone/>
            </a:pPr>
            <a:r>
              <a:rPr lang="en-US" sz="3800" dirty="0"/>
              <a:t>      from table1</a:t>
            </a:r>
          </a:p>
          <a:p>
            <a:pPr marL="0" indent="0">
              <a:buNone/>
            </a:pPr>
            <a:r>
              <a:rPr lang="en-US" sz="3800" dirty="0"/>
              <a:t>      right  join table2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on </a:t>
            </a:r>
            <a:r>
              <a:rPr lang="en-US" sz="3800" dirty="0"/>
              <a:t>table1.column = table2.column;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610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.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/>
                </a:solidFill>
              </a:rPr>
              <a:t>5.  Multiple Joins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762000"/>
            <a:ext cx="8915400" cy="6019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Syntax- </a:t>
            </a:r>
            <a:r>
              <a:rPr lang="en-US" sz="3800" b="1" dirty="0" smtClean="0"/>
              <a:t>Multiple join</a:t>
            </a:r>
          </a:p>
          <a:p>
            <a:pPr marL="0" indent="0">
              <a:buNone/>
            </a:pPr>
            <a:r>
              <a:rPr lang="en-US" sz="3800" dirty="0" smtClean="0"/>
              <a:t>      select * 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from table1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join table2</a:t>
            </a:r>
          </a:p>
          <a:p>
            <a:pPr marL="0" indent="0">
              <a:buNone/>
            </a:pPr>
            <a:r>
              <a:rPr lang="en-US" sz="3800" dirty="0" smtClean="0"/>
              <a:t>      on table1.column = table2.column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join table3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on table1.column = table3.column;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 </a:t>
            </a:r>
            <a:r>
              <a:rPr lang="en-US" sz="3800" dirty="0" err="1" smtClean="0"/>
              <a:t>e.g</a:t>
            </a:r>
            <a:endParaRPr lang="en-US" sz="3800" dirty="0" smtClean="0"/>
          </a:p>
          <a:p>
            <a:pPr marL="0" indent="0">
              <a:buNone/>
            </a:pPr>
            <a:r>
              <a:rPr lang="en-US" sz="3800" dirty="0" smtClean="0"/>
              <a:t>     select * </a:t>
            </a:r>
          </a:p>
          <a:p>
            <a:pPr marL="0" indent="0">
              <a:buNone/>
            </a:pPr>
            <a:r>
              <a:rPr lang="en-US" sz="3800" dirty="0" smtClean="0"/>
              <a:t>     from </a:t>
            </a:r>
            <a:r>
              <a:rPr lang="en-US" sz="3800" dirty="0" err="1" smtClean="0"/>
              <a:t>emp</a:t>
            </a:r>
            <a:r>
              <a:rPr lang="en-US" sz="3800" dirty="0" smtClean="0"/>
              <a:t> e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join </a:t>
            </a:r>
            <a:r>
              <a:rPr lang="en-US" sz="3800" dirty="0" err="1" smtClean="0"/>
              <a:t>dept</a:t>
            </a:r>
            <a:r>
              <a:rPr lang="en-US" sz="3800" dirty="0" smtClean="0"/>
              <a:t> d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on </a:t>
            </a:r>
            <a:r>
              <a:rPr lang="en-US" sz="3800" dirty="0" err="1" smtClean="0"/>
              <a:t>e.deptno</a:t>
            </a:r>
            <a:r>
              <a:rPr lang="en-US" sz="3800" dirty="0" smtClean="0"/>
              <a:t> = </a:t>
            </a:r>
            <a:r>
              <a:rPr lang="en-US" sz="3800" dirty="0" err="1" smtClean="0"/>
              <a:t>d.deptno</a:t>
            </a:r>
            <a:endParaRPr lang="en-US" sz="3800" dirty="0" smtClean="0"/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join </a:t>
            </a:r>
            <a:r>
              <a:rPr lang="en-US" sz="3800" dirty="0" err="1" smtClean="0"/>
              <a:t>salgrade</a:t>
            </a:r>
            <a:r>
              <a:rPr lang="en-US" sz="3800" dirty="0" smtClean="0"/>
              <a:t> s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on </a:t>
            </a:r>
            <a:r>
              <a:rPr lang="en-US" sz="3800" dirty="0" err="1" smtClean="0"/>
              <a:t>e.sal</a:t>
            </a:r>
            <a:r>
              <a:rPr lang="en-US" sz="3800" dirty="0" smtClean="0"/>
              <a:t> between </a:t>
            </a:r>
            <a:r>
              <a:rPr lang="en-US" sz="3800" dirty="0" err="1" smtClean="0"/>
              <a:t>s.losal</a:t>
            </a:r>
            <a:r>
              <a:rPr lang="en-US" sz="3800" dirty="0" smtClean="0"/>
              <a:t> and </a:t>
            </a:r>
            <a:r>
              <a:rPr lang="en-US" sz="3800" dirty="0" err="1" smtClean="0"/>
              <a:t>s.hisal</a:t>
            </a:r>
            <a:r>
              <a:rPr lang="en-US" sz="3800" dirty="0" smtClean="0"/>
              <a:t>;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Summery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</a:t>
            </a:r>
          </a:p>
          <a:p>
            <a:endParaRPr lang="en-US" dirty="0" smtClean="0"/>
          </a:p>
          <a:p>
            <a:r>
              <a:rPr lang="en-US" dirty="0" smtClean="0"/>
              <a:t>2.     Inner join  </a:t>
            </a:r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Outer join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Multiple joins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593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</a:t>
            </a:r>
          </a:p>
          <a:p>
            <a:endParaRPr lang="en-US" dirty="0" smtClean="0"/>
          </a:p>
          <a:p>
            <a:r>
              <a:rPr lang="en-US" dirty="0" smtClean="0"/>
              <a:t>2.     Inner join  </a:t>
            </a:r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Outer join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Multiple joins  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   Summary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Handling data from multiple files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Types of join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Cross join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Inner join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Outer join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Joins on multiple tables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Concept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42" y="762000"/>
            <a:ext cx="9031857" cy="5867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         select *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from table1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join table2;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Will generate cartesian product.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.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Cross 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38201"/>
            <a:ext cx="6858000" cy="3124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Inner join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55451"/>
              </p:ext>
            </p:extLst>
          </p:nvPr>
        </p:nvGraphicFramePr>
        <p:xfrm>
          <a:off x="304800" y="4516120"/>
          <a:ext cx="228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25264790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828991519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52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19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84588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80288"/>
              </p:ext>
            </p:extLst>
          </p:nvPr>
        </p:nvGraphicFramePr>
        <p:xfrm>
          <a:off x="2743200" y="4516120"/>
          <a:ext cx="21687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85">
                  <a:extLst>
                    <a:ext uri="{9D8B030D-6E8A-4147-A177-3AD203B41FA5}">
                      <a16:colId xmlns:a16="http://schemas.microsoft.com/office/drawing/2014/main" val="571059302"/>
                    </a:ext>
                  </a:extLst>
                </a:gridCol>
                <a:gridCol w="1084385">
                  <a:extLst>
                    <a:ext uri="{9D8B030D-6E8A-4147-A177-3AD203B41FA5}">
                      <a16:colId xmlns:a16="http://schemas.microsoft.com/office/drawing/2014/main" val="595167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6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9325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17250"/>
              </p:ext>
            </p:extLst>
          </p:nvPr>
        </p:nvGraphicFramePr>
        <p:xfrm>
          <a:off x="4939324" y="4505960"/>
          <a:ext cx="32902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9">
                  <a:extLst>
                    <a:ext uri="{9D8B030D-6E8A-4147-A177-3AD203B41FA5}">
                      <a16:colId xmlns:a16="http://schemas.microsoft.com/office/drawing/2014/main" val="86607356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78782633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63716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18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324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emp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5979160"/>
            <a:ext cx="6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562864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4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610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.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/>
                </a:solidFill>
              </a:rPr>
              <a:t>3. Inner 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762000"/>
            <a:ext cx="5105400" cy="60198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Types</a:t>
            </a:r>
          </a:p>
          <a:p>
            <a:pPr marL="0" indent="0">
              <a:buNone/>
            </a:pPr>
            <a:r>
              <a:rPr lang="en-US" sz="3800" dirty="0" smtClean="0"/>
              <a:t>      1. Equi join </a:t>
            </a:r>
          </a:p>
          <a:p>
            <a:pPr marL="0" indent="0">
              <a:buNone/>
            </a:pPr>
            <a:r>
              <a:rPr lang="en-US" sz="3800" dirty="0" smtClean="0"/>
              <a:t>      2. Non equi join</a:t>
            </a:r>
          </a:p>
          <a:p>
            <a:pPr marL="0" indent="0">
              <a:buNone/>
            </a:pPr>
            <a:r>
              <a:rPr lang="en-US" sz="3800" dirty="0" smtClean="0"/>
              <a:t>      3. Self join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Syntax- </a:t>
            </a:r>
            <a:r>
              <a:rPr lang="en-US" sz="3800" b="1" dirty="0" smtClean="0"/>
              <a:t>Equi join</a:t>
            </a:r>
          </a:p>
          <a:p>
            <a:pPr marL="0" indent="0">
              <a:buNone/>
            </a:pPr>
            <a:r>
              <a:rPr lang="en-US" sz="3800" dirty="0" smtClean="0"/>
              <a:t>      select * 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from table1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join table2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on table1.column = table2.column;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Will fetch common data from both the tables.</a:t>
            </a:r>
          </a:p>
          <a:p>
            <a:pPr marL="0" indent="0">
              <a:buNone/>
            </a:pPr>
            <a:endParaRPr lang="en-US" sz="3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Syntax- </a:t>
            </a:r>
            <a:r>
              <a:rPr lang="en-US" sz="3800" b="1" dirty="0" smtClean="0"/>
              <a:t>Non equi join</a:t>
            </a:r>
            <a:endParaRPr lang="en-US" sz="3800" b="1" dirty="0"/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select </a:t>
            </a:r>
            <a:r>
              <a:rPr lang="en-US" sz="3800" dirty="0"/>
              <a:t>* </a:t>
            </a:r>
          </a:p>
          <a:p>
            <a:pPr marL="0" indent="0">
              <a:buNone/>
            </a:pPr>
            <a:r>
              <a:rPr lang="en-US" sz="3800" dirty="0"/>
              <a:t>      from table1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smtClean="0"/>
              <a:t>  </a:t>
            </a:r>
            <a:r>
              <a:rPr lang="en-US" sz="3800" dirty="0"/>
              <a:t>join table2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on </a:t>
            </a:r>
            <a:r>
              <a:rPr lang="en-US" sz="3800" dirty="0"/>
              <a:t>table1.column </a:t>
            </a:r>
            <a:r>
              <a:rPr lang="en-US" sz="3800" dirty="0" smtClean="0"/>
              <a:t>between table1.column and table2.column</a:t>
            </a:r>
            <a:r>
              <a:rPr lang="en-US" sz="3800" dirty="0"/>
              <a:t>;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Will fetch common data </a:t>
            </a:r>
            <a:r>
              <a:rPr lang="en-US" sz="3800" dirty="0" smtClean="0"/>
              <a:t> </a:t>
            </a:r>
            <a:endParaRPr lang="en-US" sz="3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779253"/>
            <a:ext cx="38862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Syntax- </a:t>
            </a:r>
            <a:r>
              <a:rPr lang="en-US" sz="3800" b="1" dirty="0" smtClean="0"/>
              <a:t>Self join</a:t>
            </a:r>
            <a:endParaRPr lang="en-US" sz="3800" b="1" dirty="0"/>
          </a:p>
          <a:p>
            <a:pPr marL="0" indent="0">
              <a:buNone/>
            </a:pPr>
            <a:r>
              <a:rPr lang="en-US" sz="3800" dirty="0" smtClean="0"/>
              <a:t>    </a:t>
            </a:r>
            <a:r>
              <a:rPr lang="en-US" sz="3800" dirty="0"/>
              <a:t>select * </a:t>
            </a:r>
          </a:p>
          <a:p>
            <a:pPr marL="0" indent="0">
              <a:buNone/>
            </a:pPr>
            <a:r>
              <a:rPr lang="en-US" sz="3800" dirty="0"/>
              <a:t>   </a:t>
            </a:r>
            <a:r>
              <a:rPr lang="en-US" sz="3800" dirty="0" smtClean="0"/>
              <a:t> </a:t>
            </a:r>
            <a:r>
              <a:rPr lang="en-US" sz="3800" dirty="0"/>
              <a:t>from table1</a:t>
            </a:r>
          </a:p>
          <a:p>
            <a:pPr marL="0" indent="0">
              <a:buNone/>
            </a:pPr>
            <a:r>
              <a:rPr lang="en-US" sz="3800" dirty="0"/>
              <a:t>  </a:t>
            </a:r>
            <a:r>
              <a:rPr lang="en-US" sz="3800" dirty="0" smtClean="0"/>
              <a:t>  join </a:t>
            </a:r>
            <a:r>
              <a:rPr lang="en-US" sz="3800" dirty="0"/>
              <a:t>table2</a:t>
            </a:r>
          </a:p>
          <a:p>
            <a:pPr marL="0" indent="0">
              <a:buNone/>
            </a:pPr>
            <a:r>
              <a:rPr lang="en-US" sz="3800" dirty="0"/>
              <a:t>  </a:t>
            </a:r>
            <a:r>
              <a:rPr lang="en-US" sz="3800" dirty="0" smtClean="0"/>
              <a:t>  on table1.column1 </a:t>
            </a:r>
            <a:r>
              <a:rPr lang="en-US" sz="3800" dirty="0"/>
              <a:t>= </a:t>
            </a:r>
            <a:r>
              <a:rPr lang="en-US" sz="3800" dirty="0" smtClean="0"/>
              <a:t>table1.column2;</a:t>
            </a:r>
          </a:p>
          <a:p>
            <a:pPr marL="0" indent="0">
              <a:buNone/>
            </a:pPr>
            <a:r>
              <a:rPr lang="en-US" sz="3800" dirty="0" smtClean="0"/>
              <a:t> </a:t>
            </a:r>
            <a:endParaRPr lang="en-US" sz="3800" dirty="0"/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7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Outer 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join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800" y="4516120"/>
          <a:ext cx="228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25264790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828991519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52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19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84588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32452"/>
              </p:ext>
            </p:extLst>
          </p:nvPr>
        </p:nvGraphicFramePr>
        <p:xfrm>
          <a:off x="2683400" y="4516120"/>
          <a:ext cx="196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00">
                  <a:extLst>
                    <a:ext uri="{9D8B030D-6E8A-4147-A177-3AD203B41FA5}">
                      <a16:colId xmlns:a16="http://schemas.microsoft.com/office/drawing/2014/main" val="571059302"/>
                    </a:ext>
                  </a:extLst>
                </a:gridCol>
                <a:gridCol w="982400">
                  <a:extLst>
                    <a:ext uri="{9D8B030D-6E8A-4147-A177-3AD203B41FA5}">
                      <a16:colId xmlns:a16="http://schemas.microsoft.com/office/drawing/2014/main" val="595167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6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9325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26320"/>
              </p:ext>
            </p:extLst>
          </p:nvPr>
        </p:nvGraphicFramePr>
        <p:xfrm>
          <a:off x="4939324" y="4505960"/>
          <a:ext cx="32902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9">
                  <a:extLst>
                    <a:ext uri="{9D8B030D-6E8A-4147-A177-3AD203B41FA5}">
                      <a16:colId xmlns:a16="http://schemas.microsoft.com/office/drawing/2014/main" val="86607356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78782633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63716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9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2344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324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emp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5979160"/>
            <a:ext cx="6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5029200" y="5997972"/>
            <a:ext cx="113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24000"/>
            <a:ext cx="5638800" cy="27096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914400"/>
            <a:ext cx="2378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Left outer join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771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Outer 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join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57881"/>
              </p:ext>
            </p:extLst>
          </p:nvPr>
        </p:nvGraphicFramePr>
        <p:xfrm>
          <a:off x="304800" y="4543138"/>
          <a:ext cx="228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25264790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828991519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52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19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84588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93982"/>
              </p:ext>
            </p:extLst>
          </p:nvPr>
        </p:nvGraphicFramePr>
        <p:xfrm>
          <a:off x="2667000" y="4536440"/>
          <a:ext cx="2057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5710593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95167441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61548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558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93256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R&amp;D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4287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08722"/>
              </p:ext>
            </p:extLst>
          </p:nvPr>
        </p:nvGraphicFramePr>
        <p:xfrm>
          <a:off x="4939324" y="4505960"/>
          <a:ext cx="32902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9">
                  <a:extLst>
                    <a:ext uri="{9D8B030D-6E8A-4147-A177-3AD203B41FA5}">
                      <a16:colId xmlns:a16="http://schemas.microsoft.com/office/drawing/2014/main" val="86607356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78782633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63716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9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R&amp;D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2344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324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emp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5979160"/>
            <a:ext cx="6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5029200" y="5997972"/>
            <a:ext cx="113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914400"/>
            <a:ext cx="258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Right outer join </a:t>
            </a:r>
            <a:endParaRPr lang="en-IN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551" y="1556656"/>
            <a:ext cx="3894849" cy="23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Outer 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join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800" y="4516120"/>
          <a:ext cx="228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25264790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828991519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52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19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84588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43200" y="4516120"/>
          <a:ext cx="21687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85">
                  <a:extLst>
                    <a:ext uri="{9D8B030D-6E8A-4147-A177-3AD203B41FA5}">
                      <a16:colId xmlns:a16="http://schemas.microsoft.com/office/drawing/2014/main" val="571059302"/>
                    </a:ext>
                  </a:extLst>
                </a:gridCol>
                <a:gridCol w="1084385">
                  <a:extLst>
                    <a:ext uri="{9D8B030D-6E8A-4147-A177-3AD203B41FA5}">
                      <a16:colId xmlns:a16="http://schemas.microsoft.com/office/drawing/2014/main" val="595167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6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9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R&amp;D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4287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82671"/>
              </p:ext>
            </p:extLst>
          </p:nvPr>
        </p:nvGraphicFramePr>
        <p:xfrm>
          <a:off x="4939324" y="4505960"/>
          <a:ext cx="32902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9">
                  <a:extLst>
                    <a:ext uri="{9D8B030D-6E8A-4147-A177-3AD203B41FA5}">
                      <a16:colId xmlns:a16="http://schemas.microsoft.com/office/drawing/2014/main" val="86607356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78782633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63716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9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2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7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R&amp;D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867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324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emp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792323" y="5995154"/>
            <a:ext cx="6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3591457" y="6221661"/>
            <a:ext cx="113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output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914400"/>
            <a:ext cx="170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Cross join </a:t>
            </a:r>
            <a:endParaRPr lang="en-IN" sz="28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477" y="1066800"/>
            <a:ext cx="5507123" cy="27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1253</TotalTime>
  <Words>339</Words>
  <Application>Microsoft Office PowerPoint</Application>
  <PresentationFormat>On-screen Show (4:3)</PresentationFormat>
  <Paragraphs>246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object-technologies-template</vt:lpstr>
      <vt:lpstr>Joins in RDBMS</vt:lpstr>
      <vt:lpstr>PowerPoint Presentation</vt:lpstr>
      <vt:lpstr>1. Concept</vt:lpstr>
      <vt:lpstr>.       2. Cross Join </vt:lpstr>
      <vt:lpstr>Inner join</vt:lpstr>
      <vt:lpstr>.       3. Inner Join </vt:lpstr>
      <vt:lpstr>Outer  join</vt:lpstr>
      <vt:lpstr>Outer  join</vt:lpstr>
      <vt:lpstr>Outer  join</vt:lpstr>
      <vt:lpstr>.       4. Outer Join </vt:lpstr>
      <vt:lpstr>.       5.  Multiple Joins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1027</cp:revision>
  <dcterms:created xsi:type="dcterms:W3CDTF">2011-08-02T13:33:00Z</dcterms:created>
  <dcterms:modified xsi:type="dcterms:W3CDTF">2024-11-13T05:26:00Z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ACCA0AD6FCD841B28A2ACCBA6E27FEB9_12</vt:lpwstr>
  </property>
</Properties>
</file>