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2" r:id="rId4"/>
    <p:sldId id="267" r:id="rId5"/>
    <p:sldId id="264" r:id="rId6"/>
    <p:sldId id="263" r:id="rId7"/>
    <p:sldId id="268" r:id="rId8"/>
    <p:sldId id="270" r:id="rId9"/>
    <p:sldId id="269" r:id="rId10"/>
    <p:sldId id="257" r:id="rId11"/>
    <p:sldId id="258" r:id="rId12"/>
    <p:sldId id="259" r:id="rId13"/>
    <p:sldId id="260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6CD32-A495-411F-9870-7A4DC40A71F2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4007E-A67C-4EEA-A87D-6930A1D590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D6650F-2A80-498F-9C42-53B396143645}" type="slidenum">
              <a:rPr lang="en-US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FF64478-0D41-4EE4-8EB7-25B76A57C9AA}" type="datetimeFigureOut">
              <a:rPr lang="en-US" smtClean="0"/>
              <a:pPr/>
              <a:t>9/15/2022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3197CC7-07CD-422B-9CD0-9C9EE30AE6C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BCNF and Temporal Data </a:t>
            </a:r>
            <a:r>
              <a:rPr lang="en-US" dirty="0" err="1" smtClean="0"/>
              <a:t>Modelling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Temporal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A temporal database stores data relating to time instances. It offers temporal data types and stores information relating to past, present and future time. </a:t>
            </a:r>
          </a:p>
          <a:p>
            <a:pPr algn="just"/>
            <a:r>
              <a:rPr lang="en-US" dirty="0" smtClean="0"/>
              <a:t>Temporal databases could be </a:t>
            </a:r>
            <a:r>
              <a:rPr lang="en-US" dirty="0" err="1" smtClean="0"/>
              <a:t>uni</a:t>
            </a:r>
            <a:r>
              <a:rPr lang="en-US" dirty="0" smtClean="0"/>
              <a:t>-temporal, bi-temporal or tri-temporal.</a:t>
            </a:r>
          </a:p>
          <a:p>
            <a:pPr algn="just"/>
            <a:r>
              <a:rPr lang="en-US" dirty="0" smtClean="0"/>
              <a:t>More specifically the temporal aspects usually include valid time, transaction time or decision time.</a:t>
            </a:r>
          </a:p>
          <a:p>
            <a:pPr lvl="1" algn="just"/>
            <a:r>
              <a:rPr lang="en-US" b="1" dirty="0" smtClean="0"/>
              <a:t>Valid time </a:t>
            </a:r>
            <a:r>
              <a:rPr lang="en-US" dirty="0" smtClean="0"/>
              <a:t>is the time period during which a fact is true in the real world.</a:t>
            </a:r>
          </a:p>
          <a:p>
            <a:pPr lvl="1" algn="just"/>
            <a:r>
              <a:rPr lang="en-US" b="1" dirty="0" smtClean="0"/>
              <a:t>Transaction time</a:t>
            </a:r>
            <a:r>
              <a:rPr lang="en-US" dirty="0" smtClean="0"/>
              <a:t> is the time at which a fact was recorded in the database.</a:t>
            </a:r>
          </a:p>
          <a:p>
            <a:pPr lvl="1" algn="just"/>
            <a:r>
              <a:rPr lang="en-US" b="1" dirty="0" smtClean="0"/>
              <a:t>Decision time</a:t>
            </a:r>
            <a:r>
              <a:rPr lang="en-US" dirty="0" smtClean="0"/>
              <a:t> is the time at which the decision was made about the fact.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Temporal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Temporal data have an association time interval during which the data are </a:t>
            </a:r>
            <a:r>
              <a:rPr lang="en-US" i="1" dirty="0" smtClean="0"/>
              <a:t>valid</a:t>
            </a:r>
            <a:endParaRPr lang="en-US" b="1" i="1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snapshot is the value of the data at a particular point in time 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Several proposals to extend ER model by adding valid time to </a:t>
            </a:r>
          </a:p>
          <a:p>
            <a:pPr lvl="1" algn="just"/>
            <a:r>
              <a:rPr lang="en-US" dirty="0" smtClean="0"/>
              <a:t> </a:t>
            </a:r>
            <a:r>
              <a:rPr lang="en-US" b="1" dirty="0" smtClean="0"/>
              <a:t>attributes</a:t>
            </a:r>
            <a:r>
              <a:rPr lang="en-US" dirty="0" smtClean="0"/>
              <a:t>, e.g., address of an instructor at different points in time </a:t>
            </a:r>
          </a:p>
          <a:p>
            <a:pPr lvl="1" algn="just"/>
            <a:r>
              <a:rPr lang="en-US" b="1" dirty="0" smtClean="0"/>
              <a:t>entities</a:t>
            </a:r>
            <a:r>
              <a:rPr lang="en-US" dirty="0" smtClean="0"/>
              <a:t>, e.g., time duration when a student entity exists </a:t>
            </a:r>
          </a:p>
          <a:p>
            <a:pPr lvl="1" algn="just"/>
            <a:r>
              <a:rPr lang="en-US" b="1" dirty="0" smtClean="0"/>
              <a:t>relationships</a:t>
            </a:r>
            <a:r>
              <a:rPr lang="en-US" dirty="0" smtClean="0"/>
              <a:t>, e.g., time during which an instructor was associated with a student as an advisor. </a:t>
            </a:r>
          </a:p>
          <a:p>
            <a:pPr algn="just"/>
            <a:r>
              <a:rPr lang="en-US" dirty="0" smtClean="0"/>
              <a:t>But no accepted standard</a:t>
            </a:r>
          </a:p>
          <a:p>
            <a:pPr lvl="1"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Temporal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267200"/>
          </a:xfrm>
        </p:spPr>
        <p:txBody>
          <a:bodyPr/>
          <a:lstStyle/>
          <a:p>
            <a:pPr algn="just"/>
            <a:r>
              <a:rPr lang="en-US" dirty="0" smtClean="0"/>
              <a:t>Adding a temporal component results in functional dependencies like </a:t>
            </a:r>
          </a:p>
          <a:p>
            <a:pPr algn="just">
              <a:buNone/>
            </a:pPr>
            <a:r>
              <a:rPr lang="en-US" dirty="0" smtClean="0"/>
              <a:t>      ID → street, city </a:t>
            </a:r>
          </a:p>
          <a:p>
            <a:pPr algn="just"/>
            <a:r>
              <a:rPr lang="en-US" dirty="0" smtClean="0"/>
              <a:t>not to hold, because the address varies over time </a:t>
            </a:r>
          </a:p>
          <a:p>
            <a:pPr algn="just"/>
            <a:r>
              <a:rPr lang="en-US" dirty="0" smtClean="0"/>
              <a:t>A temporal functional dependency X → Y holds on schema R if the functional dependency X → Y holds on all snapshots for all legal instances  r(R)</a:t>
            </a:r>
          </a:p>
          <a:p>
            <a:pPr algn="just"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Temporal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practice, database designers may add start and end time attributes to relations </a:t>
            </a:r>
          </a:p>
          <a:p>
            <a:r>
              <a:rPr lang="en-US" dirty="0" smtClean="0"/>
              <a:t>E.g., course(</a:t>
            </a:r>
            <a:r>
              <a:rPr lang="en-US" dirty="0" err="1" smtClean="0"/>
              <a:t>course_id</a:t>
            </a:r>
            <a:r>
              <a:rPr lang="en-US" dirty="0" smtClean="0"/>
              <a:t>, </a:t>
            </a:r>
            <a:r>
              <a:rPr lang="en-US" dirty="0" err="1" smtClean="0"/>
              <a:t>course_title</a:t>
            </a:r>
            <a:r>
              <a:rPr lang="en-US" dirty="0" smtClean="0"/>
              <a:t>) is replaced by </a:t>
            </a:r>
          </a:p>
          <a:p>
            <a:pPr>
              <a:buNone/>
            </a:pPr>
            <a:r>
              <a:rPr lang="en-US" dirty="0" smtClean="0"/>
              <a:t>    course(</a:t>
            </a:r>
            <a:r>
              <a:rPr lang="en-US" dirty="0" err="1" smtClean="0"/>
              <a:t>course_id</a:t>
            </a:r>
            <a:r>
              <a:rPr lang="en-US" dirty="0" smtClean="0"/>
              <a:t>, </a:t>
            </a:r>
            <a:r>
              <a:rPr lang="en-US" dirty="0" err="1" smtClean="0"/>
              <a:t>course_title</a:t>
            </a:r>
            <a:r>
              <a:rPr lang="en-US" dirty="0" smtClean="0"/>
              <a:t>, start, end) </a:t>
            </a:r>
          </a:p>
          <a:p>
            <a:pPr lvl="1"/>
            <a:r>
              <a:rPr lang="en-US" dirty="0" smtClean="0"/>
              <a:t>Constraint: no two </a:t>
            </a:r>
            <a:r>
              <a:rPr lang="en-US" dirty="0" err="1" smtClean="0"/>
              <a:t>tuples</a:t>
            </a:r>
            <a:r>
              <a:rPr lang="en-US" dirty="0" smtClean="0"/>
              <a:t> can have overlapping valid times </a:t>
            </a:r>
          </a:p>
          <a:p>
            <a:pPr lvl="2"/>
            <a:r>
              <a:rPr lang="en-US" dirty="0" smtClean="0"/>
              <a:t>Hard to enforce efficiently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Boyce 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Boyce–</a:t>
            </a:r>
            <a:r>
              <a:rPr lang="en-US" dirty="0" err="1" smtClean="0"/>
              <a:t>Codd</a:t>
            </a:r>
            <a:r>
              <a:rPr lang="en-US" dirty="0" smtClean="0"/>
              <a:t> Normal Form (BCNF) is based on </a:t>
            </a:r>
            <a:r>
              <a:rPr lang="en-US" u="sng" dirty="0" smtClean="0"/>
              <a:t>functional dependencies</a:t>
            </a:r>
            <a:r>
              <a:rPr lang="en-US" dirty="0" smtClean="0"/>
              <a:t> that take into account all candidate keys in a relation</a:t>
            </a:r>
          </a:p>
          <a:p>
            <a:pPr algn="just"/>
            <a:r>
              <a:rPr lang="en-US" dirty="0" smtClean="0"/>
              <a:t>BCNF also has additional constraints compared with the general definition of 3NF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Note: </a:t>
            </a:r>
            <a:r>
              <a:rPr lang="en-US" dirty="0" smtClean="0"/>
              <a:t>A relation is in BCNF if and only if every determinant is a candidate key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Boyce </a:t>
            </a:r>
            <a:r>
              <a:rPr lang="en-US" dirty="0" err="1" smtClean="0"/>
              <a:t>Codd</a:t>
            </a:r>
            <a:r>
              <a:rPr lang="en-US" dirty="0" smtClean="0"/>
              <a:t> normal form (BCNF)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Difference between 3NF and BCNF is that for a functional dependency A -&gt; B, </a:t>
            </a:r>
          </a:p>
          <a:p>
            <a:pPr lvl="1" algn="just"/>
            <a:r>
              <a:rPr lang="en-US" dirty="0" smtClean="0"/>
              <a:t>3NF allows this dependency in a relation if B is a primary-key attribute and A is not a candidate key</a:t>
            </a:r>
          </a:p>
          <a:p>
            <a:pPr lvl="1" algn="just"/>
            <a:r>
              <a:rPr lang="en-US" dirty="0" smtClean="0"/>
              <a:t>Whereas, BCNF insists that for this dependency to remain in a relation, A must be a candidate key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Every relation in BCNF is also in 3NF</a:t>
            </a:r>
          </a:p>
          <a:p>
            <a:pPr algn="just"/>
            <a:r>
              <a:rPr lang="en-US" dirty="0" smtClean="0"/>
              <a:t>However, a relation in 3NF is not necessarily in BCNF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Normal Form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524000" y="1295400"/>
            <a:ext cx="5486400" cy="541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981200" y="2057400"/>
            <a:ext cx="4572000" cy="4572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9800" y="2819400"/>
            <a:ext cx="4114800" cy="3733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38400" y="3657600"/>
            <a:ext cx="3657600" cy="28194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038600" y="1600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1NF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038600" y="22860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2NF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038600" y="3124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3NF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62400" y="40386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smtClean="0"/>
              <a:t>BCNF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762000"/>
            <a:ext cx="81534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</a:rPr>
              <a:t>A Table That Is In </a:t>
            </a:r>
            <a:r>
              <a:rPr lang="en-US" sz="3500" dirty="0" smtClean="0">
                <a:solidFill>
                  <a:schemeClr val="accent2">
                    <a:lumMod val="75000"/>
                  </a:schemeClr>
                </a:solidFill>
                <a:latin typeface="Tahoma" pitchFamily="34" charset="0"/>
              </a:rPr>
              <a:t>3NF But </a:t>
            </a:r>
            <a:r>
              <a:rPr lang="en-US" sz="3500" dirty="0">
                <a:solidFill>
                  <a:schemeClr val="accent2">
                    <a:lumMod val="75000"/>
                  </a:schemeClr>
                </a:solidFill>
                <a:latin typeface="Tahoma" pitchFamily="34" charset="0"/>
              </a:rPr>
              <a:t>Not In BCNF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6388" y="2690813"/>
            <a:ext cx="6657975" cy="35242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2133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400" dirty="0" smtClean="0"/>
              <a:t>The Decomposition of a Table Structure to Meet BCNF Requirements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133600"/>
            <a:ext cx="7391400" cy="45042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BCNF Decomposition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algorithm to be followed for decomposition is,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dirty="0" smtClean="0"/>
              <a:t>Determine the functional dependency that violates the </a:t>
            </a:r>
            <a:r>
              <a:rPr lang="en-US" dirty="0" smtClean="0"/>
              <a:t>BCNF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dirty="0" smtClean="0"/>
              <a:t>For </a:t>
            </a:r>
            <a:r>
              <a:rPr lang="en-US" dirty="0" smtClean="0"/>
              <a:t>every functional dependency X-&gt;Y </a:t>
            </a:r>
            <a:r>
              <a:rPr lang="en-US" dirty="0" smtClean="0"/>
              <a:t>from F which </a:t>
            </a:r>
            <a:r>
              <a:rPr lang="en-US" dirty="0" smtClean="0"/>
              <a:t>violates, decompose the relation into </a:t>
            </a:r>
            <a:r>
              <a:rPr lang="en-US" b="1" dirty="0" smtClean="0">
                <a:solidFill>
                  <a:srgbClr val="FF0000"/>
                </a:solidFill>
              </a:rPr>
              <a:t>R-Y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FF0000"/>
                </a:solidFill>
              </a:rPr>
              <a:t>XY</a:t>
            </a:r>
            <a:r>
              <a:rPr lang="en-US" dirty="0" smtClean="0"/>
              <a:t> (R is a relation)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dirty="0" smtClean="0"/>
              <a:t>Repeat </a:t>
            </a:r>
            <a:r>
              <a:rPr lang="en-US" dirty="0" smtClean="0"/>
              <a:t>until all the relations satisfy </a:t>
            </a:r>
            <a:r>
              <a:rPr lang="en-US" dirty="0" smtClean="0"/>
              <a:t>BCNF</a:t>
            </a: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BCNF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76800"/>
          </a:xfrm>
        </p:spPr>
        <p:txBody>
          <a:bodyPr/>
          <a:lstStyle/>
          <a:p>
            <a:r>
              <a:rPr lang="en-US" dirty="0" smtClean="0"/>
              <a:t>a) BCNF normalization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2209801"/>
            <a:ext cx="76962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/>
          <a:lstStyle/>
          <a:p>
            <a:r>
              <a:rPr lang="en-US" dirty="0" smtClean="0"/>
              <a:t>R=ABCDE</a:t>
            </a:r>
          </a:p>
          <a:p>
            <a:r>
              <a:rPr lang="en-US" dirty="0" smtClean="0"/>
              <a:t>The functional dependencies </a:t>
            </a:r>
            <a:r>
              <a:rPr lang="en-US" dirty="0" smtClean="0"/>
              <a:t>are FD </a:t>
            </a:r>
            <a:r>
              <a:rPr lang="en-US" dirty="0" smtClean="0"/>
              <a:t>= {A -&gt; BC, C -&gt; DE)</a:t>
            </a:r>
          </a:p>
          <a:p>
            <a:r>
              <a:rPr lang="en-US" dirty="0" smtClean="0"/>
              <a:t>Solution:</a:t>
            </a:r>
          </a:p>
          <a:p>
            <a:pPr lvl="1"/>
            <a:r>
              <a:rPr lang="en-US" dirty="0" smtClean="0"/>
              <a:t>Candidate </a:t>
            </a:r>
            <a:r>
              <a:rPr lang="en-US" dirty="0" smtClean="0"/>
              <a:t>keys are {A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A </a:t>
            </a:r>
            <a:r>
              <a:rPr lang="en-US" dirty="0" smtClean="0"/>
              <a:t>-&gt; BC since A is a key for R this FD does not violate </a:t>
            </a:r>
            <a:r>
              <a:rPr lang="en-US" dirty="0" smtClean="0"/>
              <a:t>BCNF</a:t>
            </a:r>
            <a:endParaRPr lang="en-US" dirty="0" smtClean="0"/>
          </a:p>
          <a:p>
            <a:pPr lvl="1"/>
            <a:r>
              <a:rPr lang="en-US" dirty="0" smtClean="0"/>
              <a:t>C </a:t>
            </a:r>
            <a:r>
              <a:rPr lang="en-US" dirty="0" smtClean="0"/>
              <a:t>-&gt; DE, C is not a key of </a:t>
            </a:r>
            <a:r>
              <a:rPr lang="en-US" dirty="0" smtClean="0"/>
              <a:t>R</a:t>
            </a:r>
          </a:p>
          <a:p>
            <a:pPr lvl="2"/>
            <a:r>
              <a:rPr lang="en-US" dirty="0" smtClean="0"/>
              <a:t>We </a:t>
            </a:r>
            <a:r>
              <a:rPr lang="en-US" dirty="0" smtClean="0"/>
              <a:t>decompose R into (CDE) (ABC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911</TotalTime>
  <Words>422</Words>
  <Application>Microsoft Office PowerPoint</Application>
  <PresentationFormat>On-screen Show (4:3)</PresentationFormat>
  <Paragraphs>67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BCNF and Temporal Data Modelling</vt:lpstr>
      <vt:lpstr>           Boyce Codd normal form (BCNF) </vt:lpstr>
      <vt:lpstr>           Boyce Codd normal form (BCNF) </vt:lpstr>
      <vt:lpstr>Normal Form Hierarchy</vt:lpstr>
      <vt:lpstr>Slide 5</vt:lpstr>
      <vt:lpstr>                     The Decomposition of a Table Structure to Meet BCNF Requirements </vt:lpstr>
      <vt:lpstr>BCNF Decomposition Algorithm</vt:lpstr>
      <vt:lpstr>BCNF Example</vt:lpstr>
      <vt:lpstr>Example </vt:lpstr>
      <vt:lpstr>Temporal Databases</vt:lpstr>
      <vt:lpstr>Modeling Temporal Data</vt:lpstr>
      <vt:lpstr>Modeling Temporal Data</vt:lpstr>
      <vt:lpstr>Modeling Temporal Data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BCNF and Temporal Data Modelling</dc:title>
  <dc:creator>Rushali</dc:creator>
  <cp:lastModifiedBy>Rushali</cp:lastModifiedBy>
  <cp:revision>23</cp:revision>
  <dcterms:created xsi:type="dcterms:W3CDTF">2020-10-06T17:59:03Z</dcterms:created>
  <dcterms:modified xsi:type="dcterms:W3CDTF">2022-09-15T05:25:04Z</dcterms:modified>
</cp:coreProperties>
</file>