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5" r:id="rId5"/>
    <p:sldId id="266" r:id="rId6"/>
    <p:sldId id="259" r:id="rId7"/>
    <p:sldId id="260" r:id="rId8"/>
    <p:sldId id="267" r:id="rId9"/>
    <p:sldId id="268" r:id="rId10"/>
    <p:sldId id="269" r:id="rId11"/>
    <p:sldId id="258" r:id="rId12"/>
    <p:sldId id="270" r:id="rId13"/>
    <p:sldId id="271" r:id="rId14"/>
    <p:sldId id="272" r:id="rId15"/>
    <p:sldId id="273" r:id="rId16"/>
    <p:sldId id="261" r:id="rId17"/>
    <p:sldId id="264" r:id="rId18"/>
    <p:sldId id="26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79CB7E-76BA-4772-941F-945F1FA9C75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69BF2A-D529-4C01-8692-764BD102A6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Good-enough </a:t>
            </a:r>
            <a:r>
              <a:rPr lang="en-US" sz="2400" dirty="0"/>
              <a:t>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4389120"/>
          </a:xfrm>
        </p:spPr>
        <p:txBody>
          <a:bodyPr/>
          <a:lstStyle/>
          <a:p>
            <a:pPr algn="just"/>
            <a:r>
              <a:rPr lang="en-US" sz="2800" dirty="0" smtClean="0"/>
              <a:t>Traditionally, thought of as the server/process available five 9’s (99.999 %)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r>
              <a:rPr lang="en-US" sz="2600" dirty="0" smtClean="0"/>
              <a:t>Failures are rare</a:t>
            </a:r>
          </a:p>
          <a:p>
            <a:pPr algn="just"/>
            <a:r>
              <a:rPr lang="en-US" sz="2800" dirty="0" smtClean="0"/>
              <a:t>In modern commodity distributed systems: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r>
              <a:rPr lang="en-US" sz="2600" dirty="0" smtClean="0"/>
              <a:t>Want a system that is resilient in the face of network disruption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r>
              <a:rPr lang="en-US" sz="2800" dirty="0" smtClean="0">
                <a:solidFill>
                  <a:srgbClr val="800000"/>
                </a:solidFill>
              </a:rPr>
              <a:t>Use Replication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endParaRPr lang="en-US" sz="26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B</a:t>
            </a:r>
            <a:r>
              <a:rPr lang="en-US" sz="2400" dirty="0" smtClean="0"/>
              <a:t>asically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S</a:t>
            </a:r>
            <a:r>
              <a:rPr lang="en-US" sz="2400" dirty="0" smtClean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/>
              <a:t>E</a:t>
            </a:r>
            <a:r>
              <a:rPr lang="en-US" sz="2400" dirty="0" smtClean="0"/>
              <a:t>ventual Consistency: the system will </a:t>
            </a:r>
            <a:r>
              <a:rPr lang="en-US" sz="2400" i="1" dirty="0" smtClean="0"/>
              <a:t>eventually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9416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71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Eventual Consistency: </a:t>
            </a:r>
            <a:br>
              <a:rPr lang="en-US" dirty="0" smtClean="0"/>
            </a:br>
            <a:r>
              <a:rPr lang="en-US" dirty="0" smtClean="0"/>
              <a:t>A Main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But, what if the client accesses the data from different replicas?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32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971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4" name="Group 32"/>
          <p:cNvGrpSpPr/>
          <p:nvPr/>
        </p:nvGrpSpPr>
        <p:grpSpPr>
          <a:xfrm>
            <a:off x="1839690" y="3176134"/>
            <a:ext cx="5382267" cy="2713836"/>
            <a:chOff x="1143000" y="3674663"/>
            <a:chExt cx="5382267" cy="2713836"/>
          </a:xfrm>
        </p:grpSpPr>
        <p:sp>
          <p:nvSpPr>
            <p:cNvPr id="34" name="Can 33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51469" y="5396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40" idx="3"/>
            <a:endCxn id="59" idx="1"/>
          </p:cNvCxnSpPr>
          <p:nvPr/>
        </p:nvCxnSpPr>
        <p:spPr>
          <a:xfrm flipV="1">
            <a:off x="6555478" y="5350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21957" y="4378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269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112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57417" y="4528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3473" y="3624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9847" y="3544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4163" y="3645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1363" y="4805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43" idx="3"/>
            <a:endCxn id="48" idx="1"/>
          </p:cNvCxnSpPr>
          <p:nvPr/>
        </p:nvCxnSpPr>
        <p:spPr>
          <a:xfrm>
            <a:off x="1374075" y="3711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9" idx="1"/>
          </p:cNvCxnSpPr>
          <p:nvPr/>
        </p:nvCxnSpPr>
        <p:spPr>
          <a:xfrm flipV="1">
            <a:off x="1277360" y="4943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5872" y="5396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6263" y="4530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07246" y="3627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4029" y="3540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40672" y="3649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7872" y="4803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 flipV="1">
            <a:off x="4157473" y="3817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911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4157473" y="3817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308" y="6172200"/>
            <a:ext cx="7154572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Protocols like Read Your Own Writes (RYOW) can be applied!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1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Eventual Consistency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 algn="just"/>
            <a:r>
              <a:rPr lang="en-US" sz="2800" dirty="0" smtClean="0"/>
              <a:t>When no updates occur for a long period of time: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r>
              <a:rPr lang="en-US" sz="2400" dirty="0" smtClean="0"/>
              <a:t>Eventually all updates will propagate through the system and all the nodes will be consistent</a:t>
            </a:r>
          </a:p>
          <a:p>
            <a:pPr algn="just"/>
            <a:r>
              <a:rPr lang="en-US" sz="2800" dirty="0" smtClean="0"/>
              <a:t> For a given accepted update and a given node:</a:t>
            </a:r>
          </a:p>
          <a:p>
            <a:pPr marL="548640" lvl="2" indent="-274320" algn="just">
              <a:buClr>
                <a:schemeClr val="accent3"/>
              </a:buClr>
              <a:buSzPct val="95000"/>
            </a:pPr>
            <a:r>
              <a:rPr lang="en-US" sz="2400" dirty="0" smtClean="0"/>
              <a:t>Eventually either the update reaches the node or the node is removed from service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2" y="76200"/>
            <a:ext cx="8319501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NoSQL</a:t>
            </a:r>
            <a:r>
              <a:rPr lang="en-US" dirty="0" smtClean="0"/>
              <a:t> Not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90" y="1943694"/>
            <a:ext cx="3926493" cy="3576397"/>
          </a:xfrm>
        </p:spPr>
        <p:txBody>
          <a:bodyPr/>
          <a:lstStyle/>
          <a:p>
            <a:r>
              <a:rPr lang="en-US" dirty="0" smtClean="0"/>
              <a:t>No built-in join</a:t>
            </a:r>
          </a:p>
          <a:p>
            <a:endParaRPr lang="en-US" dirty="0"/>
          </a:p>
          <a:p>
            <a:r>
              <a:rPr lang="en-US" dirty="0" smtClean="0"/>
              <a:t>No ACID transactions</a:t>
            </a:r>
          </a:p>
          <a:p>
            <a:endParaRPr lang="en-US" dirty="0"/>
          </a:p>
          <a:p>
            <a:r>
              <a:rPr lang="en-US" dirty="0" smtClean="0"/>
              <a:t>No SQL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55624" y="1497204"/>
            <a:ext cx="3244866" cy="5208396"/>
            <a:chOff x="5455624" y="1295794"/>
            <a:chExt cx="3244866" cy="52083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9293" y="1295794"/>
              <a:ext cx="2401729" cy="7964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322" y="2949554"/>
              <a:ext cx="2540000" cy="609600"/>
            </a:xfrm>
            <a:prstGeom prst="rect">
              <a:avLst/>
            </a:prstGeom>
          </p:spPr>
        </p:pic>
        <p:sp>
          <p:nvSpPr>
            <p:cNvPr id="9" name="Down Arrow 8"/>
            <p:cNvSpPr/>
            <p:nvPr/>
          </p:nvSpPr>
          <p:spPr>
            <a:xfrm>
              <a:off x="6686702" y="2092254"/>
              <a:ext cx="544266" cy="6548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686702" y="3734819"/>
              <a:ext cx="544266" cy="6548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6885" y="218019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56885" y="3835713"/>
              <a:ext cx="95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Follows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5624" y="4331191"/>
              <a:ext cx="3244866" cy="2172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379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SQL databases are relational, </a:t>
            </a:r>
            <a:r>
              <a:rPr lang="en-US" dirty="0" err="1" smtClean="0"/>
              <a:t>NoSQL</a:t>
            </a:r>
            <a:r>
              <a:rPr lang="en-US" dirty="0" smtClean="0"/>
              <a:t> are non-relational.</a:t>
            </a:r>
          </a:p>
          <a:p>
            <a:pPr algn="just"/>
            <a:r>
              <a:rPr lang="en-US" dirty="0" smtClean="0"/>
              <a:t>SQL databases use structured query language and have a predefined schema. </a:t>
            </a:r>
            <a:r>
              <a:rPr lang="en-US" dirty="0" err="1" smtClean="0"/>
              <a:t>NoSQL</a:t>
            </a:r>
            <a:r>
              <a:rPr lang="en-US" dirty="0" smtClean="0"/>
              <a:t> databases have dynamic schemas for unstructured data.</a:t>
            </a:r>
          </a:p>
          <a:p>
            <a:pPr algn="just"/>
            <a:r>
              <a:rPr lang="en-US" dirty="0" smtClean="0"/>
              <a:t>SQL databases are vertically scalable, </a:t>
            </a:r>
            <a:r>
              <a:rPr lang="en-US" dirty="0" err="1" smtClean="0"/>
              <a:t>NoSQL</a:t>
            </a:r>
            <a:r>
              <a:rPr lang="en-US" dirty="0" smtClean="0"/>
              <a:t> databases are horizontally scalable.</a:t>
            </a:r>
          </a:p>
          <a:p>
            <a:pPr algn="just"/>
            <a:r>
              <a:rPr lang="en-US" dirty="0" smtClean="0"/>
              <a:t>SQL databases are table based, while </a:t>
            </a:r>
            <a:r>
              <a:rPr lang="en-US" dirty="0" err="1" smtClean="0"/>
              <a:t>NoSQL</a:t>
            </a:r>
            <a:r>
              <a:rPr lang="en-US" dirty="0" smtClean="0"/>
              <a:t> databases are document, key-value, graph or wide-column stores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These databases are not suited for hierarchical data storage. These databases are best suited for hierarchical data storage.</a:t>
            </a:r>
          </a:p>
          <a:p>
            <a:pPr algn="just"/>
            <a:r>
              <a:rPr lang="en-US" dirty="0" smtClean="0"/>
              <a:t>SQL databases are better for multi-row transactions, </a:t>
            </a:r>
            <a:r>
              <a:rPr lang="en-US" dirty="0" err="1" smtClean="0"/>
              <a:t>NoSQL</a:t>
            </a:r>
            <a:r>
              <a:rPr lang="en-US" dirty="0" smtClean="0"/>
              <a:t> are better for unstructured data like documents or JSON.</a:t>
            </a:r>
          </a:p>
          <a:p>
            <a:pPr algn="just"/>
            <a:r>
              <a:rPr lang="en-US" dirty="0" smtClean="0"/>
              <a:t>SQL </a:t>
            </a:r>
            <a:r>
              <a:rPr lang="en-US" dirty="0" smtClean="0"/>
              <a:t>databases follow ACID properties (Atomicity, Consistency, Isolation and Durability) whereas the </a:t>
            </a:r>
            <a:r>
              <a:rPr lang="en-US" dirty="0" err="1" smtClean="0"/>
              <a:t>NoSQL</a:t>
            </a:r>
            <a:r>
              <a:rPr lang="en-US" dirty="0" smtClean="0"/>
              <a:t> database follows the Brewers CAP theorem (Consistency, Availability and Partition tolerance)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 distributed </a:t>
            </a:r>
            <a:r>
              <a:rPr lang="en-US" dirty="0" smtClean="0"/>
              <a:t>data store</a:t>
            </a:r>
            <a:r>
              <a:rPr lang="en-US" dirty="0" smtClean="0"/>
              <a:t> is a computer network where information is stored on more than one node, often in a replicated </a:t>
            </a:r>
            <a:r>
              <a:rPr lang="en-US" dirty="0" smtClean="0"/>
              <a:t>fashion</a:t>
            </a:r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usually specifically used to refer to either a distributed database where users store information on a number of nodes, or a computer network in which users store information on a number of peer network </a:t>
            </a:r>
            <a:r>
              <a:rPr lang="en-US" dirty="0" smtClean="0"/>
              <a:t>nodes</a:t>
            </a:r>
          </a:p>
          <a:p>
            <a:pPr algn="just"/>
            <a:r>
              <a:rPr lang="en-US" dirty="0" smtClean="0"/>
              <a:t>Distributed databases are usually non-relational databases that enable a quick access to data over a large number of </a:t>
            </a:r>
            <a:r>
              <a:rPr lang="en-US" dirty="0" smtClean="0"/>
              <a:t>nodes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 smtClean="0"/>
              <a:t>distributed databases expose rich query abilities while others are limited to a key-value store </a:t>
            </a:r>
            <a:r>
              <a:rPr lang="en-US" dirty="0" smtClean="0"/>
              <a:t>semantics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922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CAP </a:t>
            </a:r>
            <a:r>
              <a:rPr lang="en-US" sz="2400" dirty="0" smtClean="0"/>
              <a:t>theorem(</a:t>
            </a:r>
            <a:r>
              <a:rPr lang="en-US" sz="2400" b="1" dirty="0" smtClean="0"/>
              <a:t>Brewer's theorem</a:t>
            </a:r>
            <a:r>
              <a:rPr lang="en-US" sz="2400" dirty="0" smtClean="0"/>
              <a:t>) </a:t>
            </a:r>
            <a:r>
              <a:rPr lang="en-US" sz="2400" dirty="0" smtClean="0"/>
              <a:t>implies that in the presence of a network partition, one has to choose between consistency and availability</a:t>
            </a:r>
          </a:p>
          <a:p>
            <a:pPr algn="just"/>
            <a:r>
              <a:rPr lang="en-US" sz="2400" dirty="0" smtClean="0"/>
              <a:t>Three properties of a system </a:t>
            </a:r>
          </a:p>
          <a:p>
            <a:pPr lvl="1" algn="just"/>
            <a:r>
              <a:rPr lang="en-US" b="1" dirty="0" smtClean="0">
                <a:solidFill>
                  <a:srgbClr val="800000"/>
                </a:solidFill>
              </a:rPr>
              <a:t>Consistency</a:t>
            </a:r>
            <a:r>
              <a:rPr lang="en-US" dirty="0" smtClean="0"/>
              <a:t> (all copies have same value)</a:t>
            </a:r>
          </a:p>
          <a:p>
            <a:pPr lvl="1" algn="just"/>
            <a:r>
              <a:rPr lang="en-US" b="1" dirty="0" smtClean="0">
                <a:solidFill>
                  <a:srgbClr val="800000"/>
                </a:solidFill>
              </a:rPr>
              <a:t>Availability</a:t>
            </a:r>
            <a:r>
              <a:rPr lang="en-US" dirty="0" smtClean="0"/>
              <a:t> (system can run even if parts have failed)</a:t>
            </a:r>
          </a:p>
          <a:p>
            <a:pPr lvl="2" algn="just"/>
            <a:r>
              <a:rPr lang="en-US" dirty="0" smtClean="0"/>
              <a:t>All nodes can still accept reads and writes </a:t>
            </a:r>
          </a:p>
          <a:p>
            <a:pPr lvl="1" algn="just"/>
            <a:r>
              <a:rPr lang="en-US" b="1" dirty="0" smtClean="0">
                <a:solidFill>
                  <a:srgbClr val="800000"/>
                </a:solidFill>
              </a:rPr>
              <a:t>Partition Tolerance</a:t>
            </a:r>
            <a:r>
              <a:rPr lang="en-US" dirty="0" smtClean="0"/>
              <a:t> (Even if part is down, others can take over)</a:t>
            </a:r>
          </a:p>
          <a:p>
            <a:pPr algn="just"/>
            <a:endParaRPr lang="en-US" sz="2400" dirty="0" smtClean="0"/>
          </a:p>
          <a:p>
            <a:pPr algn="just"/>
            <a:endParaRPr lang="en-US" sz="2200" dirty="0" smtClean="0"/>
          </a:p>
          <a:p>
            <a:pPr algn="just"/>
            <a:endParaRPr lang="en-US" sz="24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network partition failure happens should we decide to</a:t>
            </a:r>
          </a:p>
          <a:p>
            <a:pPr lvl="1"/>
            <a:r>
              <a:rPr lang="en-US" dirty="0" smtClean="0"/>
              <a:t>Cancel the operation and thus decrease the availability but ensure consistency</a:t>
            </a:r>
          </a:p>
          <a:p>
            <a:pPr lvl="1"/>
            <a:r>
              <a:rPr lang="en-US" dirty="0" smtClean="0"/>
              <a:t>Proceed with the operation and thus provide availability but risk inconsistency</a:t>
            </a:r>
          </a:p>
          <a:p>
            <a:pPr algn="just"/>
            <a:r>
              <a:rPr lang="en-US" sz="2400" dirty="0" smtClean="0"/>
              <a:t>CAP “Theorem”: </a:t>
            </a:r>
          </a:p>
          <a:p>
            <a:pPr lvl="1" algn="just"/>
            <a:r>
              <a:rPr lang="en-US" dirty="0" smtClean="0"/>
              <a:t>You can have at most two of these three properties for any system</a:t>
            </a:r>
          </a:p>
          <a:p>
            <a:pPr lvl="1" algn="just"/>
            <a:r>
              <a:rPr lang="en-US" dirty="0" smtClean="0"/>
              <a:t>Pick </a:t>
            </a:r>
            <a:r>
              <a:rPr lang="en-US" sz="2200" dirty="0" smtClean="0"/>
              <a:t>two !!!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CAP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Let us assume two nodes on opposite sides of a </a:t>
            </a:r>
            <a:br>
              <a:rPr lang="en-US" sz="2600" dirty="0" smtClean="0"/>
            </a:br>
            <a:r>
              <a:rPr lang="en-US" sz="2600" dirty="0" smtClean="0"/>
              <a:t>network partition: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Availability + Partition Tolerance forfeit Consistency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Partition Tolerance entails that one side of the partition must act as if it is unavailable, thus </a:t>
            </a:r>
            <a:br>
              <a:rPr lang="en-US" sz="2600" dirty="0" smtClean="0"/>
            </a:br>
            <a:r>
              <a:rPr lang="en-US" sz="2600" dirty="0" smtClean="0"/>
              <a:t>forfeiting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Consistency + Availability is only possible if there is no network partition, thereby forfeiting Partition Tolerance</a:t>
            </a:r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53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6533"/>
            <a:ext cx="7848600" cy="5009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35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5-03-31 at 12.2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93" y="1856126"/>
            <a:ext cx="4833604" cy="319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9812" y="2703490"/>
            <a:ext cx="115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Network Failure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033" y="5157417"/>
            <a:ext cx="5891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If select Availability </a:t>
            </a:r>
            <a:r>
              <a:rPr lang="en-US" dirty="0" smtClean="0">
                <a:sym typeface="Wingdings"/>
              </a:rPr>
              <a:t> Loose Consistency (AP Design)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ym typeface="Wingdings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If select Consistency  Loose Availability (CP Design)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907589">
            <a:off x="382665" y="2407782"/>
            <a:ext cx="436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distributed systems, CA is not a choice</a:t>
            </a:r>
          </a:p>
          <a:p>
            <a:endParaRPr lang="en-US" b="1" dirty="0">
              <a:solidFill>
                <a:srgbClr val="800000"/>
              </a:solidFill>
            </a:endParaRPr>
          </a:p>
          <a:p>
            <a:r>
              <a:rPr lang="en-US" b="1" dirty="0" smtClean="0">
                <a:solidFill>
                  <a:srgbClr val="800000"/>
                </a:solidFill>
              </a:rPr>
              <a:t>Either select AP or CP 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33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When </a:t>
            </a:r>
            <a:r>
              <a:rPr lang="en-US" sz="2600" i="1" dirty="0" smtClean="0"/>
              <a:t>horizontally</a:t>
            </a:r>
            <a:r>
              <a:rPr lang="en-US" sz="2600" dirty="0" smtClean="0"/>
              <a:t> scaling databases to 1000s of machines, the likelihood of a node or a network failure </a:t>
            </a:r>
            <a:br>
              <a:rPr lang="en-US" sz="2600" dirty="0" smtClean="0"/>
            </a:br>
            <a:r>
              <a:rPr lang="en-US" sz="2600" dirty="0" smtClean="0"/>
              <a:t>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Therefore, in order to have strong guarantees on Availability and Partition Tolerance, they had to sacrifice “strict” Consistency (</a:t>
            </a:r>
            <a:r>
              <a:rPr lang="en-US" sz="2600" i="1" dirty="0" smtClean="0"/>
              <a:t>implied by the CAP theorem</a:t>
            </a:r>
            <a:r>
              <a:rPr lang="en-US" sz="26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Trading-Off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</a:t>
            </a:r>
            <a:r>
              <a:rPr lang="en-US" sz="2600" dirty="0" smtClean="0"/>
              <a:t>availability/scalability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970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696</Words>
  <Application>Microsoft Office PowerPoint</Application>
  <PresentationFormat>On-screen Show (4:3)</PresentationFormat>
  <Paragraphs>149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CAP Theorem</vt:lpstr>
      <vt:lpstr>Distributed Databases</vt:lpstr>
      <vt:lpstr>CAP Theorem</vt:lpstr>
      <vt:lpstr>CAP Theorem</vt:lpstr>
      <vt:lpstr>The CAP Theorem </vt:lpstr>
      <vt:lpstr>CAP Theorem</vt:lpstr>
      <vt:lpstr>Example</vt:lpstr>
      <vt:lpstr>Large-Scale Databases</vt:lpstr>
      <vt:lpstr>Trading-Off Consistency</vt:lpstr>
      <vt:lpstr>Trading-Off Consistency</vt:lpstr>
      <vt:lpstr>Availability</vt:lpstr>
      <vt:lpstr>The BASE Properties</vt:lpstr>
      <vt:lpstr>Eventual Consistency</vt:lpstr>
      <vt:lpstr>Eventual Consistency</vt:lpstr>
      <vt:lpstr>Eventual Consistency:  A Main Challenge</vt:lpstr>
      <vt:lpstr>  Eventual Consistency </vt:lpstr>
      <vt:lpstr>What does NoSQL Not Provide</vt:lpstr>
      <vt:lpstr>SQL vs NoSQL</vt:lpstr>
      <vt:lpstr>SQL vs NoSQL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 Theorem</dc:title>
  <dc:creator>Rushali</dc:creator>
  <cp:lastModifiedBy>Rushali</cp:lastModifiedBy>
  <cp:revision>16</cp:revision>
  <dcterms:created xsi:type="dcterms:W3CDTF">2020-11-11T10:37:38Z</dcterms:created>
  <dcterms:modified xsi:type="dcterms:W3CDTF">2020-11-12T06:22:27Z</dcterms:modified>
</cp:coreProperties>
</file>