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BBDF8E-CA8F-4837-92AA-4554A6A0369A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D65B17-0C6A-4FB2-BFE6-EA33C8E9BD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Canonical Cover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Step 2: </a:t>
            </a:r>
            <a:r>
              <a:rPr lang="en-US" dirty="0" smtClean="0"/>
              <a:t>Now we will check if there is any extra attribute at left side of </a:t>
            </a:r>
            <a:r>
              <a:rPr lang="en-US" dirty="0" smtClean="0"/>
              <a:t>FD</a:t>
            </a:r>
            <a:endParaRPr lang="en-US" dirty="0" smtClean="0"/>
          </a:p>
          <a:p>
            <a:pPr algn="just"/>
            <a:r>
              <a:rPr lang="en-US" dirty="0" smtClean="0"/>
              <a:t>For this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smtClean="0"/>
              <a:t>y (only this FD has more than one attribute at left side, it may only contain extra attribute at left side</a:t>
            </a:r>
            <a:r>
              <a:rPr lang="en-US" dirty="0" smtClean="0"/>
              <a:t>)</a:t>
            </a:r>
          </a:p>
          <a:p>
            <a:pPr algn="just"/>
            <a:r>
              <a:rPr lang="pl-PL" dirty="0" smtClean="0"/>
              <a:t>compute </a:t>
            </a:r>
            <a:endParaRPr lang="en-US" dirty="0" smtClean="0"/>
          </a:p>
          <a:p>
            <a:pPr lvl="1" algn="just"/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 </a:t>
            </a:r>
            <a:r>
              <a:rPr lang="pl-PL" dirty="0" smtClean="0"/>
              <a:t>= </a:t>
            </a:r>
            <a:r>
              <a:rPr lang="pl-PL" dirty="0" smtClean="0"/>
              <a:t>wzyx </a:t>
            </a:r>
            <a:endParaRPr lang="en-US" dirty="0" smtClean="0"/>
          </a:p>
          <a:p>
            <a:pPr lvl="1" algn="just"/>
            <a:r>
              <a:rPr lang="en-US" dirty="0" smtClean="0"/>
              <a:t>w</a:t>
            </a:r>
            <a:r>
              <a:rPr lang="en-US" baseline="30000" dirty="0" smtClean="0">
                <a:sym typeface="Greek Symbols" pitchFamily="18" charset="2"/>
              </a:rPr>
              <a:t>+ </a:t>
            </a:r>
            <a:r>
              <a:rPr lang="pl-PL" dirty="0" smtClean="0"/>
              <a:t>= </a:t>
            </a:r>
            <a:r>
              <a:rPr lang="pl-PL" dirty="0" smtClean="0"/>
              <a:t>w </a:t>
            </a:r>
            <a:endParaRPr lang="en-US" dirty="0" smtClean="0"/>
          </a:p>
          <a:p>
            <a:pPr lvl="1" algn="just"/>
            <a:r>
              <a:rPr lang="en-US" dirty="0" smtClean="0"/>
              <a:t>z</a:t>
            </a:r>
            <a:r>
              <a:rPr lang="en-US" baseline="30000" dirty="0" smtClean="0">
                <a:sym typeface="Greek Symbols" pitchFamily="18" charset="2"/>
              </a:rPr>
              <a:t>+ </a:t>
            </a:r>
            <a:r>
              <a:rPr lang="pl-PL" dirty="0" smtClean="0"/>
              <a:t>= z</a:t>
            </a:r>
            <a:endParaRPr lang="en-US" dirty="0" smtClean="0"/>
          </a:p>
          <a:p>
            <a:pPr algn="just"/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smtClean="0"/>
              <a:t>y is essential because </a:t>
            </a:r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w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are different, </a:t>
            </a:r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z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are different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3733800"/>
            <a:ext cx="64008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If </a:t>
            </a:r>
            <a:r>
              <a:rPr lang="en-US" sz="2000" b="1" dirty="0" err="1" smtClean="0">
                <a:solidFill>
                  <a:srgbClr val="FF0000"/>
                </a:solidFill>
              </a:rPr>
              <a:t>wz</a:t>
            </a:r>
            <a:r>
              <a:rPr lang="en-US" sz="2000" b="1" baseline="30000" dirty="0" smtClean="0">
                <a:solidFill>
                  <a:srgbClr val="FF0000"/>
                </a:solidFill>
                <a:sym typeface="Greek Symbols" pitchFamily="18" charset="2"/>
              </a:rPr>
              <a:t>+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w</a:t>
            </a:r>
            <a:r>
              <a:rPr lang="en-US" sz="2000" b="1" baseline="30000" dirty="0" smtClean="0">
                <a:solidFill>
                  <a:srgbClr val="FF0000"/>
                </a:solidFill>
                <a:sym typeface="Greek Symbols" pitchFamily="18" charset="2"/>
              </a:rPr>
              <a:t>+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are same, it implies that z is extra in </a:t>
            </a:r>
            <a:r>
              <a:rPr lang="en-US" sz="2000" b="1" dirty="0" err="1" smtClean="0">
                <a:solidFill>
                  <a:srgbClr val="FF0000"/>
                </a:solidFill>
              </a:rPr>
              <a:t>wz</a:t>
            </a:r>
            <a:r>
              <a:rPr lang="en-US" sz="2000" b="1" dirty="0" smtClean="0">
                <a:solidFill>
                  <a:srgbClr val="FF0000"/>
                </a:solidFill>
              </a:rPr>
              <a:t>-&gt; </a:t>
            </a:r>
            <a:r>
              <a:rPr lang="en-US" sz="2000" b="1" dirty="0" smtClean="0">
                <a:solidFill>
                  <a:srgbClr val="FF0000"/>
                </a:solidFill>
              </a:rPr>
              <a:t>y.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Likewise </a:t>
            </a:r>
            <a:r>
              <a:rPr lang="en-US" sz="2000" b="1" dirty="0" smtClean="0">
                <a:solidFill>
                  <a:srgbClr val="FF0000"/>
                </a:solidFill>
              </a:rPr>
              <a:t>if </a:t>
            </a:r>
            <a:r>
              <a:rPr lang="en-US" sz="2000" b="1" dirty="0" err="1" smtClean="0">
                <a:solidFill>
                  <a:srgbClr val="FF0000"/>
                </a:solidFill>
              </a:rPr>
              <a:t>wz</a:t>
            </a:r>
            <a:r>
              <a:rPr lang="en-US" sz="2000" b="1" baseline="30000" dirty="0" smtClean="0">
                <a:solidFill>
                  <a:srgbClr val="FF0000"/>
                </a:solidFill>
                <a:sym typeface="Greek Symbols" pitchFamily="18" charset="2"/>
              </a:rPr>
              <a:t>+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r>
              <a:rPr lang="en-US" sz="2000" b="1" baseline="30000" dirty="0" smtClean="0">
                <a:solidFill>
                  <a:srgbClr val="FF0000"/>
                </a:solidFill>
                <a:sym typeface="Greek Symbols" pitchFamily="18" charset="2"/>
              </a:rPr>
              <a:t>+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are same, it implies that w is extra in </a:t>
            </a:r>
            <a:r>
              <a:rPr lang="en-US" sz="2000" b="1" dirty="0" err="1" smtClean="0">
                <a:solidFill>
                  <a:srgbClr val="FF0000"/>
                </a:solidFill>
              </a:rPr>
              <a:t>wz</a:t>
            </a:r>
            <a:r>
              <a:rPr lang="en-US" sz="2000" b="1" dirty="0" smtClean="0">
                <a:solidFill>
                  <a:srgbClr val="FF0000"/>
                </a:solidFill>
              </a:rPr>
              <a:t>-&gt; </a:t>
            </a:r>
            <a:r>
              <a:rPr lang="en-US" sz="2000" b="1" dirty="0" smtClean="0">
                <a:solidFill>
                  <a:srgbClr val="FF0000"/>
                </a:solidFill>
              </a:rPr>
              <a:t>y.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minimal set of FD is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Fc</a:t>
            </a:r>
            <a:r>
              <a:rPr lang="en-US" b="1" dirty="0" smtClean="0"/>
              <a:t> </a:t>
            </a:r>
            <a:r>
              <a:rPr lang="en-US" b="1" dirty="0" smtClean="0"/>
              <a:t>: { x </a:t>
            </a:r>
            <a:r>
              <a:rPr lang="en-US" b="1" dirty="0" smtClean="0"/>
              <a:t>-&gt;w,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</a:t>
            </a:r>
            <a:r>
              <a:rPr lang="en-US" b="1" dirty="0" err="1" smtClean="0"/>
              <a:t>wz</a:t>
            </a:r>
            <a:r>
              <a:rPr lang="en-US" b="1" dirty="0" smtClean="0"/>
              <a:t>-&gt; </a:t>
            </a:r>
            <a:r>
              <a:rPr lang="en-US" b="1" dirty="0" smtClean="0"/>
              <a:t>y,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y-&gt; </a:t>
            </a:r>
            <a:r>
              <a:rPr lang="en-US" b="1" dirty="0" err="1" smtClean="0"/>
              <a:t>xz</a:t>
            </a:r>
            <a:r>
              <a:rPr lang="en-US" b="1" dirty="0" smtClean="0"/>
              <a:t> </a:t>
            </a:r>
            <a:r>
              <a:rPr lang="en-US" b="1" dirty="0" smtClean="0"/>
              <a:t>}</a:t>
            </a:r>
          </a:p>
          <a:p>
            <a:r>
              <a:rPr lang="en-US" dirty="0" smtClean="0"/>
              <a:t>whereas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F </a:t>
            </a:r>
            <a:r>
              <a:rPr lang="en-US" dirty="0" smtClean="0"/>
              <a:t>: { </a:t>
            </a:r>
            <a:r>
              <a:rPr lang="en-US" dirty="0" smtClean="0"/>
              <a:t>x-&gt; </a:t>
            </a:r>
            <a:r>
              <a:rPr lang="en-US" dirty="0" smtClean="0"/>
              <a:t>w,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err="1" smtClean="0"/>
              <a:t>xy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y-&gt; </a:t>
            </a:r>
            <a:r>
              <a:rPr lang="en-US" dirty="0" err="1" smtClean="0"/>
              <a:t>wxz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648200"/>
            <a:ext cx="27432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x was </a:t>
            </a:r>
            <a:r>
              <a:rPr lang="en-US" sz="2000" dirty="0" smtClean="0">
                <a:solidFill>
                  <a:srgbClr val="FF0000"/>
                </a:solidFill>
              </a:rPr>
              <a:t>extraneous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w </a:t>
            </a:r>
            <a:r>
              <a:rPr lang="en-US" sz="2000" dirty="0" smtClean="0">
                <a:solidFill>
                  <a:srgbClr val="FF0000"/>
                </a:solidFill>
              </a:rPr>
              <a:t>was extraneous.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relational schema R(P, Q, R, S), and set of functional dependency as following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F </a:t>
            </a:r>
            <a:r>
              <a:rPr lang="en-US" dirty="0" smtClean="0"/>
              <a:t>: { </a:t>
            </a:r>
            <a:r>
              <a:rPr lang="en-US" dirty="0" smtClean="0"/>
              <a:t>P-&gt; </a:t>
            </a:r>
            <a:r>
              <a:rPr lang="en-US" dirty="0" smtClean="0"/>
              <a:t>QR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Q-&gt; </a:t>
            </a:r>
            <a:r>
              <a:rPr lang="en-US" dirty="0" smtClean="0"/>
              <a:t>R,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P-&gt; </a:t>
            </a:r>
            <a:r>
              <a:rPr lang="en-US" dirty="0" smtClean="0"/>
              <a:t>Q,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PQ-&gt; </a:t>
            </a:r>
            <a:r>
              <a:rPr lang="en-US" dirty="0" smtClean="0"/>
              <a:t>R 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Find </a:t>
            </a:r>
            <a:r>
              <a:rPr lang="en-US" dirty="0" smtClean="0"/>
              <a:t>the canonical cover </a:t>
            </a:r>
            <a:r>
              <a:rPr lang="en-US" dirty="0" err="1" smtClean="0"/>
              <a:t>Fc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pPr algn="just"/>
            <a:r>
              <a:rPr lang="en-US" sz="2000" dirty="0" smtClean="0"/>
              <a:t>Sets of functional dependencies may have redundant dependencies that can be inferred from the others</a:t>
            </a:r>
          </a:p>
          <a:p>
            <a:pPr lvl="1" algn="just"/>
            <a:r>
              <a:rPr lang="en-US" sz="2000" dirty="0" smtClean="0"/>
              <a:t>For example:  </a:t>
            </a:r>
            <a:r>
              <a:rPr lang="en-US" sz="2000" i="1" dirty="0" smtClean="0"/>
              <a:t>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C</a:t>
            </a:r>
            <a:r>
              <a:rPr lang="en-US" sz="2000" dirty="0" smtClean="0"/>
              <a:t> is redundant in:   {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B</a:t>
            </a:r>
            <a:r>
              <a:rPr lang="en-US" sz="2000" dirty="0" smtClean="0"/>
              <a:t>,  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}</a:t>
            </a:r>
          </a:p>
          <a:p>
            <a:pPr lvl="1" algn="just"/>
            <a:r>
              <a:rPr lang="en-US" sz="2000" dirty="0" smtClean="0"/>
              <a:t>Parts of a functional dependency may be redundant</a:t>
            </a:r>
          </a:p>
          <a:p>
            <a:pPr lvl="2" algn="just"/>
            <a:r>
              <a:rPr lang="en-US" sz="2000" dirty="0" smtClean="0"/>
              <a:t>E.g.: on RHS:   {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B</a:t>
            </a:r>
            <a:r>
              <a:rPr lang="en-US" sz="2000" dirty="0" smtClean="0"/>
              <a:t>,  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,  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CD</a:t>
            </a:r>
            <a:r>
              <a:rPr lang="en-US" sz="2000" dirty="0" smtClean="0"/>
              <a:t>}  can be simplified to </a:t>
            </a:r>
            <a:br>
              <a:rPr lang="en-US" sz="2000" dirty="0" smtClean="0"/>
            </a:br>
            <a:r>
              <a:rPr lang="en-US" sz="2000" dirty="0" smtClean="0"/>
              <a:t>                         {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B</a:t>
            </a:r>
            <a:r>
              <a:rPr lang="en-US" sz="2000" dirty="0" smtClean="0"/>
              <a:t>,  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,  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D</a:t>
            </a:r>
            <a:r>
              <a:rPr lang="en-US" sz="2000" dirty="0" smtClean="0"/>
              <a:t>} </a:t>
            </a:r>
          </a:p>
          <a:p>
            <a:pPr lvl="2" algn="just"/>
            <a:r>
              <a:rPr lang="en-US" sz="2000" dirty="0" smtClean="0"/>
              <a:t>E.g.: on LHS:    {A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B</a:t>
            </a:r>
            <a:r>
              <a:rPr lang="en-US" sz="2000" dirty="0" smtClean="0"/>
              <a:t>,  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,   </a:t>
            </a:r>
            <a:r>
              <a:rPr lang="en-US" sz="2000" i="1" dirty="0" smtClean="0"/>
              <a:t>AC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D</a:t>
            </a:r>
            <a:r>
              <a:rPr lang="en-US" sz="2000" dirty="0" smtClean="0"/>
              <a:t>}  can be simplified to </a:t>
            </a:r>
            <a:br>
              <a:rPr lang="en-US" sz="2000" dirty="0" smtClean="0"/>
            </a:br>
            <a:r>
              <a:rPr lang="en-US" sz="2000" dirty="0" smtClean="0"/>
              <a:t>                         {A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B</a:t>
            </a:r>
            <a:r>
              <a:rPr lang="en-US" sz="2000" dirty="0" smtClean="0"/>
              <a:t>,  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,  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D</a:t>
            </a:r>
            <a:r>
              <a:rPr lang="en-US" sz="2000" dirty="0" smtClean="0"/>
              <a:t>} </a:t>
            </a:r>
          </a:p>
          <a:p>
            <a:pPr algn="just"/>
            <a:r>
              <a:rPr lang="en-US" sz="2000" dirty="0" smtClean="0"/>
              <a:t>Intuitively, a canonical </a:t>
            </a:r>
            <a:r>
              <a:rPr lang="en-US" sz="2000" dirty="0" smtClean="0"/>
              <a:t>cover (or </a:t>
            </a:r>
            <a:r>
              <a:rPr lang="en-US" sz="2000" dirty="0" smtClean="0"/>
              <a:t>irreducible a set of functional dependencies </a:t>
            </a:r>
            <a:r>
              <a:rPr lang="en-US" sz="2000" dirty="0" smtClean="0"/>
              <a:t>FD)</a:t>
            </a:r>
            <a:r>
              <a:rPr lang="en-US" sz="2000" dirty="0" smtClean="0"/>
              <a:t> </a:t>
            </a:r>
            <a:r>
              <a:rPr lang="en-US" sz="2000" dirty="0" smtClean="0"/>
              <a:t>of F is a “minimal” set of functional dependencies equivalent to F, having no redundant dependencies or redundant parts of dependencies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Extraneous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Consider a set </a:t>
            </a:r>
            <a:r>
              <a:rPr lang="en-US" sz="2000" i="1" dirty="0" smtClean="0"/>
              <a:t>F</a:t>
            </a:r>
            <a:r>
              <a:rPr lang="en-US" sz="2000" dirty="0" smtClean="0"/>
              <a:t> of functional dependencies and the functional dependency </a:t>
            </a:r>
            <a:r>
              <a:rPr lang="en-US" sz="2000" dirty="0" smtClean="0">
                <a:sym typeface="Symbol" pitchFamily="18" charset="2"/>
              </a:rPr>
              <a:t> 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 </a:t>
            </a:r>
            <a:r>
              <a:rPr lang="en-US" sz="2000" dirty="0" smtClean="0">
                <a:sym typeface="Greek Symbols" pitchFamily="18" charset="2"/>
              </a:rPr>
              <a:t>in 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.</a:t>
            </a:r>
          </a:p>
          <a:p>
            <a:pPr lvl="1"/>
            <a:r>
              <a:rPr lang="en-US" sz="2000" dirty="0" smtClean="0">
                <a:sym typeface="Monotype Sorts" pitchFamily="2" charset="2"/>
              </a:rPr>
              <a:t>Attribute A is </a:t>
            </a:r>
            <a:r>
              <a:rPr lang="en-US" sz="2000" dirty="0" smtClean="0">
                <a:solidFill>
                  <a:schemeClr val="tx2"/>
                </a:solidFill>
                <a:sym typeface="Monotype Sorts" pitchFamily="2" charset="2"/>
              </a:rPr>
              <a:t>extraneous </a:t>
            </a:r>
            <a:r>
              <a:rPr lang="en-US" sz="2000" dirty="0" smtClean="0">
                <a:sym typeface="Monotype Sorts" pitchFamily="2" charset="2"/>
              </a:rPr>
              <a:t>in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Greek Symbols" pitchFamily="18" charset="2"/>
              </a:rPr>
              <a:t> if </a:t>
            </a:r>
            <a:r>
              <a:rPr lang="en-US" sz="2000" i="1" dirty="0" smtClean="0">
                <a:sym typeface="Greek Symbols" pitchFamily="18" charset="2"/>
              </a:rPr>
              <a:t>A </a:t>
            </a:r>
            <a:r>
              <a:rPr lang="en-US" sz="2000" dirty="0" smtClean="0">
                <a:sym typeface="Symbol" pitchFamily="18" charset="2"/>
              </a:rPr>
              <a:t> </a:t>
            </a:r>
            <a:r>
              <a:rPr lang="en-US" sz="2000" dirty="0" smtClean="0">
                <a:sym typeface="Greek Symbols" pitchFamily="18" charset="2"/>
              </a:rPr>
              <a:t> </a:t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   and 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logically implies (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– {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>
                <a:sym typeface="Greek Symbols" pitchFamily="18" charset="2"/>
              </a:rPr>
              <a:t>}) </a:t>
            </a:r>
            <a:r>
              <a:rPr lang="en-US" sz="2000" dirty="0" smtClean="0">
                <a:sym typeface="Symbol" pitchFamily="18" charset="2"/>
              </a:rPr>
              <a:t> {(</a:t>
            </a:r>
            <a:r>
              <a:rPr lang="en-US" sz="2000" dirty="0" smtClean="0">
                <a:sym typeface="Greek Symbols" pitchFamily="18" charset="2"/>
              </a:rPr>
              <a:t>  – </a:t>
            </a:r>
            <a:r>
              <a:rPr lang="en-US" sz="2000" i="1" dirty="0" smtClean="0">
                <a:sym typeface="Greek Symbols" pitchFamily="18" charset="2"/>
              </a:rPr>
              <a:t>A</a:t>
            </a:r>
            <a:r>
              <a:rPr lang="en-US" sz="2000" dirty="0" smtClean="0">
                <a:sym typeface="Greek Symbols" pitchFamily="18" charset="2"/>
              </a:rPr>
              <a:t>)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>
                <a:sym typeface="Greek Symbols" pitchFamily="18" charset="2"/>
              </a:rPr>
              <a:t>}.</a:t>
            </a:r>
          </a:p>
          <a:p>
            <a:pPr lvl="1"/>
            <a:r>
              <a:rPr lang="en-US" sz="2000" dirty="0" smtClean="0">
                <a:sym typeface="Greek Symbols" pitchFamily="18" charset="2"/>
              </a:rPr>
              <a:t>Attribute </a:t>
            </a:r>
            <a:r>
              <a:rPr lang="en-US" sz="2000" i="1" dirty="0" smtClean="0">
                <a:sym typeface="Greek Symbols" pitchFamily="18" charset="2"/>
              </a:rPr>
              <a:t>A</a:t>
            </a:r>
            <a:r>
              <a:rPr lang="en-US" sz="2000" dirty="0" smtClean="0">
                <a:sym typeface="Greek Symbols" pitchFamily="18" charset="2"/>
              </a:rPr>
              <a:t> is </a:t>
            </a:r>
            <a:r>
              <a:rPr lang="en-US" sz="2000" dirty="0" smtClean="0">
                <a:solidFill>
                  <a:schemeClr val="tx2"/>
                </a:solidFill>
                <a:sym typeface="Greek Symbols" pitchFamily="18" charset="2"/>
              </a:rPr>
              <a:t>extraneous</a:t>
            </a:r>
            <a:r>
              <a:rPr lang="en-US" sz="2000" dirty="0" smtClean="0">
                <a:sym typeface="Greek Symbols" pitchFamily="18" charset="2"/>
              </a:rPr>
              <a:t> in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>
                <a:sym typeface="Greek Symbols" pitchFamily="18" charset="2"/>
              </a:rPr>
              <a:t> if </a:t>
            </a:r>
            <a:r>
              <a:rPr lang="en-US" sz="2000" i="1" dirty="0" smtClean="0">
                <a:sym typeface="Greek Symbols" pitchFamily="18" charset="2"/>
              </a:rPr>
              <a:t>A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 </a:t>
            </a:r>
            <a:r>
              <a:rPr lang="en-US" sz="2000" dirty="0" smtClean="0">
                <a:sym typeface="Greek Symbols" pitchFamily="18" charset="2"/>
              </a:rPr>
              <a:t> </a:t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  and the set of functional dependencies </a:t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  (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 – {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>
                <a:sym typeface="Greek Symbols" pitchFamily="18" charset="2"/>
              </a:rPr>
              <a:t>}) </a:t>
            </a:r>
            <a:r>
              <a:rPr lang="en-US" sz="2000" dirty="0" smtClean="0">
                <a:sym typeface="Symbol" pitchFamily="18" charset="2"/>
              </a:rPr>
              <a:t> {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>
                <a:sym typeface="Greek Symbols" pitchFamily="18" charset="2"/>
              </a:rPr>
              <a:t>(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i="1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>– </a:t>
            </a:r>
            <a:r>
              <a:rPr lang="en-US" sz="2000" i="1" dirty="0" smtClean="0">
                <a:sym typeface="Greek Symbols" pitchFamily="18" charset="2"/>
              </a:rPr>
              <a:t>A</a:t>
            </a:r>
            <a:r>
              <a:rPr lang="en-US" sz="2000" dirty="0" smtClean="0">
                <a:sym typeface="Greek Symbols" pitchFamily="18" charset="2"/>
              </a:rPr>
              <a:t>)} logically implies </a:t>
            </a:r>
            <a:r>
              <a:rPr lang="en-US" sz="2000" i="1" dirty="0" smtClean="0">
                <a:sym typeface="Greek Symbols" pitchFamily="18" charset="2"/>
              </a:rPr>
              <a:t>F.</a:t>
            </a:r>
          </a:p>
          <a:p>
            <a:r>
              <a:rPr lang="en-US" sz="2000" dirty="0" smtClean="0"/>
              <a:t>Example</a:t>
            </a:r>
            <a:r>
              <a:rPr lang="en-US" sz="2000" dirty="0" smtClean="0"/>
              <a:t>: Given </a:t>
            </a:r>
            <a:r>
              <a:rPr lang="en-US" sz="2000" i="1" dirty="0" smtClean="0"/>
              <a:t>F</a:t>
            </a:r>
            <a:r>
              <a:rPr lang="en-US" sz="2000" dirty="0" smtClean="0"/>
              <a:t> = {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, </a:t>
            </a:r>
            <a:r>
              <a:rPr lang="en-US" sz="2000" i="1" dirty="0" smtClean="0"/>
              <a:t>AB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}</a:t>
            </a:r>
          </a:p>
          <a:p>
            <a:pPr lvl="1"/>
            <a:r>
              <a:rPr lang="en-US" sz="2000" i="1" dirty="0" smtClean="0"/>
              <a:t>B</a:t>
            </a:r>
            <a:r>
              <a:rPr lang="en-US" sz="2000" dirty="0" smtClean="0"/>
              <a:t> is extraneous in </a:t>
            </a:r>
            <a:r>
              <a:rPr lang="en-US" sz="2000" i="1" dirty="0" smtClean="0"/>
              <a:t>AB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C</a:t>
            </a:r>
            <a:r>
              <a:rPr lang="en-US" sz="2000" dirty="0" smtClean="0"/>
              <a:t> because {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C, AB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C</a:t>
            </a:r>
            <a:r>
              <a:rPr lang="en-US" sz="2000" dirty="0" smtClean="0"/>
              <a:t>} logically implies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 </a:t>
            </a:r>
            <a:r>
              <a:rPr lang="en-US" sz="2000" dirty="0" smtClean="0"/>
              <a:t>(I.e. the result of dropping </a:t>
            </a:r>
            <a:r>
              <a:rPr lang="en-US" sz="2000" i="1" dirty="0" smtClean="0"/>
              <a:t>B </a:t>
            </a:r>
            <a:r>
              <a:rPr lang="en-US" sz="2000" dirty="0" smtClean="0"/>
              <a:t>from </a:t>
            </a:r>
            <a:r>
              <a:rPr lang="en-US" sz="2000" i="1" dirty="0" smtClean="0"/>
              <a:t>AB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C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Example:  Given </a:t>
            </a:r>
            <a:r>
              <a:rPr lang="en-US" sz="2000" i="1" dirty="0" smtClean="0"/>
              <a:t>F</a:t>
            </a:r>
            <a:r>
              <a:rPr lang="en-US" sz="2000" dirty="0" smtClean="0"/>
              <a:t> = {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, </a:t>
            </a:r>
            <a:r>
              <a:rPr lang="en-US" sz="2000" i="1" dirty="0" smtClean="0"/>
              <a:t>AB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CD}</a:t>
            </a:r>
          </a:p>
          <a:p>
            <a:pPr lvl="1"/>
            <a:r>
              <a:rPr lang="en-US" sz="2000" i="1" dirty="0" smtClean="0"/>
              <a:t>C</a:t>
            </a:r>
            <a:r>
              <a:rPr lang="en-US" sz="2000" dirty="0" smtClean="0"/>
              <a:t> is extraneous in </a:t>
            </a:r>
            <a:r>
              <a:rPr lang="en-US" sz="2000" i="1" dirty="0" smtClean="0"/>
              <a:t>AB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CD</a:t>
            </a:r>
            <a:r>
              <a:rPr lang="en-US" sz="2000" dirty="0" smtClean="0"/>
              <a:t> since  </a:t>
            </a:r>
            <a:r>
              <a:rPr lang="en-US" sz="2000" i="1" dirty="0" smtClean="0"/>
              <a:t>A</a:t>
            </a:r>
            <a:r>
              <a:rPr lang="en-US" sz="2000" dirty="0" smtClean="0"/>
              <a:t>B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 can be inferred even after deleting </a:t>
            </a:r>
            <a:r>
              <a:rPr lang="en-US" sz="2000" i="1" dirty="0" smtClean="0"/>
              <a:t>C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if an Attribute is Extraneous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pPr marL="381000" indent="-381000" algn="just"/>
            <a:r>
              <a:rPr lang="en-US" sz="2400" dirty="0" smtClean="0"/>
              <a:t>Consider a set </a:t>
            </a:r>
            <a:r>
              <a:rPr lang="en-US" sz="2400" i="1" dirty="0" smtClean="0"/>
              <a:t>F</a:t>
            </a:r>
            <a:r>
              <a:rPr lang="en-US" sz="2400" dirty="0" smtClean="0"/>
              <a:t> of functional dependencies and the functional dependency </a:t>
            </a:r>
            <a:r>
              <a:rPr lang="en-US" sz="2400" dirty="0" smtClean="0">
                <a:sym typeface="Symbol" pitchFamily="18" charset="2"/>
              </a:rPr>
              <a:t> </a:t>
            </a:r>
            <a:r>
              <a:rPr lang="en-US" sz="2400" dirty="0" smtClean="0">
                <a:sym typeface="Monotype Sorts" pitchFamily="2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 </a:t>
            </a:r>
            <a:r>
              <a:rPr lang="en-US" sz="2400" dirty="0" smtClean="0">
                <a:sym typeface="Greek Symbols" pitchFamily="18" charset="2"/>
              </a:rPr>
              <a:t>in </a:t>
            </a:r>
            <a:r>
              <a:rPr lang="en-US" sz="2400" i="1" dirty="0" smtClean="0">
                <a:sym typeface="Greek Symbols" pitchFamily="18" charset="2"/>
              </a:rPr>
              <a:t>F</a:t>
            </a:r>
            <a:r>
              <a:rPr lang="en-US" sz="2400" dirty="0" smtClean="0">
                <a:sym typeface="Greek Symbols" pitchFamily="18" charset="2"/>
              </a:rPr>
              <a:t>.</a:t>
            </a:r>
          </a:p>
          <a:p>
            <a:pPr marL="381000" indent="-381000" algn="just"/>
            <a:r>
              <a:rPr lang="en-US" sz="2400" dirty="0" smtClean="0">
                <a:sym typeface="Monotype Sorts" pitchFamily="2" charset="2"/>
              </a:rPr>
              <a:t>To test if attribute A </a:t>
            </a:r>
            <a:r>
              <a:rPr lang="en-US" sz="2400" dirty="0" smtClean="0">
                <a:sym typeface="Symbol" pitchFamily="18" charset="2"/>
              </a:rPr>
              <a:t> </a:t>
            </a:r>
            <a:r>
              <a:rPr lang="en-US" sz="2400" dirty="0" smtClean="0">
                <a:sym typeface="Monotype Sorts" pitchFamily="2" charset="2"/>
              </a:rPr>
              <a:t> is extraneous</a:t>
            </a:r>
            <a:r>
              <a:rPr lang="en-US" sz="2400" dirty="0" smtClean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sz="2400" dirty="0" smtClean="0">
                <a:sym typeface="Monotype Sorts" pitchFamily="2" charset="2"/>
              </a:rPr>
              <a:t>in</a:t>
            </a:r>
            <a:r>
              <a:rPr lang="en-US" sz="2400" dirty="0" smtClean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>
                <a:solidFill>
                  <a:schemeClr val="tx2"/>
                </a:solidFill>
                <a:sym typeface="Monotype Sorts" pitchFamily="2" charset="2"/>
              </a:rPr>
              <a:t>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 smtClean="0">
                <a:sym typeface="Greek Symbols" pitchFamily="18" charset="2"/>
              </a:rPr>
              <a:t>compute ({</a:t>
            </a:r>
            <a:r>
              <a:rPr lang="en-US" dirty="0" smtClean="0">
                <a:sym typeface="Symbol" pitchFamily="18" charset="2"/>
              </a:rPr>
              <a:t>} </a:t>
            </a:r>
            <a:r>
              <a:rPr lang="en-US" dirty="0" smtClean="0">
                <a:sym typeface="Greek Symbols" pitchFamily="18" charset="2"/>
              </a:rPr>
              <a:t>– A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using the dependencies in </a:t>
            </a:r>
            <a:r>
              <a:rPr lang="en-US" i="1" dirty="0" smtClean="0">
                <a:sym typeface="Greek Symbols" pitchFamily="18" charset="2"/>
              </a:rPr>
              <a:t>F</a:t>
            </a:r>
            <a:r>
              <a:rPr lang="en-US" dirty="0" smtClean="0">
                <a:sym typeface="Greek Symbols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 smtClean="0">
                <a:sym typeface="Symbol" pitchFamily="18" charset="2"/>
              </a:rPr>
              <a:t> check that </a:t>
            </a:r>
            <a:r>
              <a:rPr lang="en-US" dirty="0" smtClean="0">
                <a:sym typeface="Greek Symbols" pitchFamily="18" charset="2"/>
              </a:rPr>
              <a:t>({</a:t>
            </a:r>
            <a:r>
              <a:rPr lang="en-US" dirty="0" smtClean="0">
                <a:sym typeface="Symbol" pitchFamily="18" charset="2"/>
              </a:rPr>
              <a:t>} </a:t>
            </a:r>
            <a:r>
              <a:rPr lang="en-US" dirty="0" smtClean="0">
                <a:sym typeface="Greek Symbols" pitchFamily="18" charset="2"/>
              </a:rPr>
              <a:t>– A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baseline="30000" dirty="0" smtClean="0">
                <a:sym typeface="Symbol" pitchFamily="18" charset="2"/>
              </a:rPr>
              <a:t>+</a:t>
            </a:r>
            <a:r>
              <a:rPr lang="en-US" dirty="0" smtClean="0">
                <a:sym typeface="Symbol" pitchFamily="18" charset="2"/>
              </a:rPr>
              <a:t> contains </a:t>
            </a:r>
            <a:r>
              <a:rPr lang="en-US" dirty="0" smtClean="0">
                <a:sym typeface="Greek Symbols" pitchFamily="18" charset="2"/>
              </a:rPr>
              <a:t>; if it does, </a:t>
            </a:r>
            <a:r>
              <a:rPr lang="en-US" i="1" dirty="0" smtClean="0">
                <a:sym typeface="Greek Symbols" pitchFamily="18" charset="2"/>
              </a:rPr>
              <a:t>A</a:t>
            </a:r>
            <a:r>
              <a:rPr lang="en-US" dirty="0" smtClean="0">
                <a:sym typeface="Greek Symbols" pitchFamily="18" charset="2"/>
              </a:rPr>
              <a:t> is extraneous </a:t>
            </a:r>
            <a:r>
              <a:rPr lang="en-US" dirty="0" smtClean="0">
                <a:sym typeface="Monotype Sorts" pitchFamily="2" charset="2"/>
              </a:rPr>
              <a:t>in</a:t>
            </a:r>
            <a:r>
              <a:rPr lang="en-US" dirty="0" smtClean="0">
                <a:solidFill>
                  <a:schemeClr val="tx2"/>
                </a:solidFill>
                <a:sym typeface="Monotype Sort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>
                <a:solidFill>
                  <a:schemeClr val="tx2"/>
                </a:solidFill>
                <a:sym typeface="Monotype Sorts" pitchFamily="2" charset="2"/>
              </a:rPr>
              <a:t> </a:t>
            </a:r>
            <a:endParaRPr lang="en-US" dirty="0" smtClean="0">
              <a:sym typeface="Greek Symbols" pitchFamily="18" charset="2"/>
            </a:endParaRPr>
          </a:p>
          <a:p>
            <a:pPr marL="381000" indent="-381000" algn="just"/>
            <a:r>
              <a:rPr lang="en-US" sz="2400" dirty="0" smtClean="0">
                <a:sym typeface="Greek Symbols" pitchFamily="18" charset="2"/>
              </a:rPr>
              <a:t>To test if attribute </a:t>
            </a:r>
            <a:r>
              <a:rPr lang="en-US" sz="2400" i="1" dirty="0" smtClean="0">
                <a:sym typeface="Greek Symbols" pitchFamily="18" charset="2"/>
              </a:rPr>
              <a:t>A</a:t>
            </a:r>
            <a:r>
              <a:rPr lang="en-US" sz="2400" dirty="0" smtClean="0">
                <a:sym typeface="Greek Symbols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 </a:t>
            </a:r>
            <a:r>
              <a:rPr lang="en-US" sz="2400" dirty="0" smtClean="0">
                <a:sym typeface="Greek Symbols" pitchFamily="18" charset="2"/>
              </a:rPr>
              <a:t>  is extraneous in </a:t>
            </a:r>
            <a:r>
              <a:rPr lang="en-US" sz="2400" dirty="0" smtClean="0">
                <a:sym typeface="Symbol" pitchFamily="18" charset="2"/>
              </a:rPr>
              <a:t></a:t>
            </a:r>
            <a:r>
              <a:rPr lang="en-US" sz="2400" dirty="0" smtClean="0">
                <a:sym typeface="Greek Symbols" pitchFamily="18" charset="2"/>
              </a:rPr>
              <a:t>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 smtClean="0">
                <a:sym typeface="Greek Symbols" pitchFamily="18" charset="2"/>
              </a:rPr>
              <a:t>compute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30000" dirty="0" smtClean="0">
                <a:sym typeface="Greek Symbols" pitchFamily="18" charset="2"/>
              </a:rPr>
              <a:t>+ </a:t>
            </a:r>
            <a:r>
              <a:rPr lang="en-US" dirty="0" smtClean="0">
                <a:sym typeface="Greek Symbols" pitchFamily="18" charset="2"/>
              </a:rPr>
              <a:t> using only the dependencies in  </a:t>
            </a:r>
            <a:br>
              <a:rPr lang="en-US" dirty="0" smtClean="0">
                <a:sym typeface="Greek Symbols" pitchFamily="18" charset="2"/>
              </a:rPr>
            </a:br>
            <a:r>
              <a:rPr lang="en-US" dirty="0" smtClean="0">
                <a:sym typeface="Greek Symbols" pitchFamily="18" charset="2"/>
              </a:rPr>
              <a:t>         F’ = (</a:t>
            </a:r>
            <a:r>
              <a:rPr lang="en-US" i="1" dirty="0" smtClean="0">
                <a:sym typeface="Greek Symbols" pitchFamily="18" charset="2"/>
              </a:rPr>
              <a:t>F</a:t>
            </a:r>
            <a:r>
              <a:rPr lang="en-US" dirty="0" smtClean="0">
                <a:sym typeface="Greek Symbols" pitchFamily="18" charset="2"/>
              </a:rPr>
              <a:t>  – {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>
                <a:sym typeface="Greek Symbols" pitchFamily="18" charset="2"/>
              </a:rPr>
              <a:t>}) </a:t>
            </a:r>
            <a:r>
              <a:rPr lang="en-US" dirty="0" smtClean="0">
                <a:sym typeface="Symbol" pitchFamily="18" charset="2"/>
              </a:rPr>
              <a:t> {</a:t>
            </a:r>
            <a:r>
              <a:rPr lang="en-US" dirty="0" smtClean="0">
                <a:sym typeface="Greek Symbols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Greek Symbols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i="1" dirty="0" smtClean="0">
                <a:sym typeface="Greek Symbols" pitchFamily="18" charset="2"/>
              </a:rPr>
              <a:t> </a:t>
            </a:r>
            <a:r>
              <a:rPr lang="en-US" dirty="0" smtClean="0">
                <a:sym typeface="Greek Symbols" pitchFamily="18" charset="2"/>
              </a:rPr>
              <a:t>– </a:t>
            </a:r>
            <a:r>
              <a:rPr lang="en-US" i="1" dirty="0" smtClean="0">
                <a:sym typeface="Greek Symbols" pitchFamily="18" charset="2"/>
              </a:rPr>
              <a:t>A</a:t>
            </a:r>
            <a:r>
              <a:rPr lang="en-US" dirty="0" smtClean="0">
                <a:sym typeface="Greek Symbols" pitchFamily="18" charset="2"/>
              </a:rPr>
              <a:t>)},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 smtClean="0">
                <a:sym typeface="Greek Symbols" pitchFamily="18" charset="2"/>
              </a:rPr>
              <a:t> check that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baseline="30000" dirty="0" smtClean="0">
                <a:sym typeface="Greek Symbols" pitchFamily="18" charset="2"/>
              </a:rPr>
              <a:t>+ </a:t>
            </a:r>
            <a:r>
              <a:rPr lang="en-US" dirty="0" smtClean="0">
                <a:sym typeface="Greek Symbols" pitchFamily="18" charset="2"/>
              </a:rPr>
              <a:t> contains </a:t>
            </a:r>
            <a:r>
              <a:rPr lang="en-US" i="1" dirty="0" smtClean="0">
                <a:sym typeface="Greek Symbols" pitchFamily="18" charset="2"/>
              </a:rPr>
              <a:t>A; </a:t>
            </a:r>
            <a:r>
              <a:rPr lang="en-US" dirty="0" smtClean="0">
                <a:sym typeface="Greek Symbols" pitchFamily="18" charset="2"/>
              </a:rPr>
              <a:t>if it does</a:t>
            </a:r>
            <a:r>
              <a:rPr lang="en-US" i="1" dirty="0" smtClean="0">
                <a:sym typeface="Greek Symbols" pitchFamily="18" charset="2"/>
              </a:rPr>
              <a:t>, A </a:t>
            </a:r>
            <a:r>
              <a:rPr lang="en-US" dirty="0" smtClean="0">
                <a:sym typeface="Greek Symbols" pitchFamily="18" charset="2"/>
              </a:rPr>
              <a:t>is extraneous in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>
                <a:sym typeface="Greek Symbols" pitchFamily="18" charset="2"/>
              </a:rPr>
              <a:t>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Canonical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ym typeface="Greek Symbols" pitchFamily="18" charset="2"/>
              </a:rPr>
              <a:t>A </a:t>
            </a:r>
            <a:r>
              <a:rPr lang="en-US" sz="2000" i="1" dirty="0" smtClean="0">
                <a:solidFill>
                  <a:schemeClr val="tx2"/>
                </a:solidFill>
                <a:sym typeface="Greek Symbols" pitchFamily="18" charset="2"/>
              </a:rPr>
              <a:t>canonical cover</a:t>
            </a:r>
            <a:r>
              <a:rPr lang="en-US" sz="2000" i="1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>for 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is a set of dependencies </a:t>
            </a:r>
            <a:r>
              <a:rPr lang="en-US" sz="2000" i="1" dirty="0" err="1" smtClean="0">
                <a:sym typeface="Greek Symbols" pitchFamily="18" charset="2"/>
              </a:rPr>
              <a:t>F</a:t>
            </a:r>
            <a:r>
              <a:rPr lang="en-US" sz="2000" i="1" baseline="-25000" dirty="0" err="1" smtClean="0">
                <a:sym typeface="Greek Symbols" pitchFamily="18" charset="2"/>
              </a:rPr>
              <a:t>c</a:t>
            </a:r>
            <a:r>
              <a:rPr lang="en-US" sz="2000" i="1" baseline="-25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logically implies all dependencies in </a:t>
            </a:r>
            <a:r>
              <a:rPr lang="en-US" sz="2000" i="1" dirty="0" err="1" smtClean="0">
                <a:sym typeface="Greek Symbols" pitchFamily="18" charset="2"/>
              </a:rPr>
              <a:t>F</a:t>
            </a:r>
            <a:r>
              <a:rPr lang="en-US" sz="2000" i="1" baseline="-25000" dirty="0" err="1" smtClean="0">
                <a:sym typeface="Greek Symbols" pitchFamily="18" charset="2"/>
              </a:rPr>
              <a:t>c</a:t>
            </a:r>
            <a:r>
              <a:rPr lang="en-US" sz="2000" i="1" baseline="-25000" dirty="0" smtClean="0">
                <a:sym typeface="Greek Symbols" pitchFamily="18" charset="2"/>
              </a:rPr>
              <a:t>,</a:t>
            </a:r>
            <a:r>
              <a:rPr lang="en-US" sz="2000" dirty="0" smtClean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sz="2000" i="1" dirty="0" err="1" smtClean="0">
                <a:sym typeface="Greek Symbols" pitchFamily="18" charset="2"/>
              </a:rPr>
              <a:t>F</a:t>
            </a:r>
            <a:r>
              <a:rPr lang="en-US" sz="2000" i="1" baseline="-25000" dirty="0" err="1" smtClean="0">
                <a:sym typeface="Greek Symbols" pitchFamily="18" charset="2"/>
              </a:rPr>
              <a:t>c</a:t>
            </a:r>
            <a:r>
              <a:rPr lang="en-US" sz="2000" baseline="-25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>logically implies all dependencies in </a:t>
            </a:r>
            <a:r>
              <a:rPr lang="en-US" sz="2000" i="1" dirty="0" smtClean="0">
                <a:sym typeface="Greek Symbols" pitchFamily="18" charset="2"/>
              </a:rPr>
              <a:t>F,</a:t>
            </a:r>
            <a:r>
              <a:rPr lang="en-US" sz="2000" dirty="0" smtClean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Greek Symbols" pitchFamily="18" charset="2"/>
              </a:rPr>
              <a:t>No functional dependency in </a:t>
            </a:r>
            <a:r>
              <a:rPr lang="en-US" sz="2000" i="1" dirty="0" err="1" smtClean="0">
                <a:sym typeface="Greek Symbols" pitchFamily="18" charset="2"/>
              </a:rPr>
              <a:t>F</a:t>
            </a:r>
            <a:r>
              <a:rPr lang="en-US" sz="2000" i="1" baseline="-25000" dirty="0" err="1" smtClean="0">
                <a:sym typeface="Greek Symbols" pitchFamily="18" charset="2"/>
              </a:rPr>
              <a:t>c</a:t>
            </a:r>
            <a:r>
              <a:rPr lang="en-US" sz="2000" dirty="0" smtClean="0">
                <a:sym typeface="Greek Symbols" pitchFamily="18" charset="2"/>
              </a:rPr>
              <a:t> 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Greek Symbols" pitchFamily="18" charset="2"/>
              </a:rPr>
              <a:t>Each left side of functional dependency in </a:t>
            </a:r>
            <a:r>
              <a:rPr lang="en-US" sz="2000" i="1" dirty="0" err="1" smtClean="0">
                <a:sym typeface="Greek Symbols" pitchFamily="18" charset="2"/>
              </a:rPr>
              <a:t>F</a:t>
            </a:r>
            <a:r>
              <a:rPr lang="en-US" sz="2000" i="1" baseline="-25000" dirty="0" err="1" smtClean="0">
                <a:sym typeface="Greek Symbols" pitchFamily="18" charset="2"/>
              </a:rPr>
              <a:t>c</a:t>
            </a:r>
            <a:r>
              <a:rPr lang="en-US" sz="2000" i="1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>is unique.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To compute a canonical cover for </a:t>
            </a:r>
            <a:r>
              <a:rPr lang="en-US" sz="2000" i="1" dirty="0" smtClean="0"/>
              <a:t>F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b="1" dirty="0" smtClean="0"/>
              <a:t>repeat</a:t>
            </a:r>
            <a:br>
              <a:rPr lang="en-US" sz="2000" b="1" dirty="0" smtClean="0"/>
            </a:br>
            <a:r>
              <a:rPr lang="en-US" sz="2000" b="1" dirty="0" smtClean="0"/>
              <a:t>	</a:t>
            </a:r>
            <a:r>
              <a:rPr lang="en-US" sz="2000" dirty="0" smtClean="0"/>
              <a:t>Use the union rule to replace any dependencies in </a:t>
            </a:r>
            <a:r>
              <a:rPr lang="en-US" sz="2000" i="1" dirty="0" smtClean="0"/>
              <a:t>F</a:t>
            </a:r>
            <a:br>
              <a:rPr lang="en-US" sz="2000" i="1" dirty="0" smtClean="0"/>
            </a:br>
            <a:r>
              <a:rPr lang="en-US" sz="2000" i="1" dirty="0" smtClean="0"/>
              <a:t>		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and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baseline="-25000" dirty="0" smtClean="0">
                <a:sym typeface="Greek Symbols" pitchFamily="18" charset="2"/>
              </a:rPr>
              <a:t>2</a:t>
            </a:r>
            <a:r>
              <a:rPr lang="en-US" sz="2000" dirty="0" smtClean="0">
                <a:sym typeface="Greek Symbols" pitchFamily="18" charset="2"/>
              </a:rPr>
              <a:t> with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baseline="-25000" dirty="0" smtClean="0">
                <a:sym typeface="Greek Symbols" pitchFamily="18" charset="2"/>
              </a:rPr>
              <a:t>1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baseline="-25000" dirty="0" smtClean="0">
                <a:sym typeface="Greek Symbols" pitchFamily="18" charset="2"/>
              </a:rPr>
              <a:t>2</a:t>
            </a:r>
            <a:r>
              <a:rPr lang="en-US" sz="2000" dirty="0" smtClean="0">
                <a:sym typeface="Greek Symbols" pitchFamily="18" charset="2"/>
              </a:rPr>
              <a:t> </a:t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	Find a functional dependency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>
                <a:sym typeface="Greek Symbols" pitchFamily="18" charset="2"/>
              </a:rPr>
              <a:t> with an </a:t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		extraneous attribute either in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Greek Symbols" pitchFamily="18" charset="2"/>
              </a:rPr>
              <a:t> or in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/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dirty="0" smtClean="0">
                <a:sym typeface="Greek Symbols" pitchFamily="18" charset="2"/>
              </a:rPr>
              <a:t>	If an extraneous attribute is found, delete it from 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Monotype Sorts" pitchFamily="2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</a:t>
            </a:r>
            <a:r>
              <a:rPr lang="en-US" sz="2000" i="1" dirty="0" smtClean="0">
                <a:sym typeface="Greek Symbols" pitchFamily="18" charset="2"/>
              </a:rPr>
              <a:t> </a:t>
            </a:r>
            <a:r>
              <a:rPr lang="en-US" sz="2000" dirty="0" smtClean="0">
                <a:sym typeface="Greek Symbols" pitchFamily="18" charset="2"/>
              </a:rPr>
              <a:t/>
            </a:r>
            <a:br>
              <a:rPr lang="en-US" sz="2000" dirty="0" smtClean="0">
                <a:sym typeface="Greek Symbols" pitchFamily="18" charset="2"/>
              </a:rPr>
            </a:br>
            <a:r>
              <a:rPr lang="en-US" sz="2000" b="1" dirty="0" smtClean="0">
                <a:sym typeface="Greek Symbols" pitchFamily="18" charset="2"/>
              </a:rPr>
              <a:t>until </a:t>
            </a:r>
            <a:r>
              <a:rPr lang="en-US" sz="2000" i="1" dirty="0" smtClean="0">
                <a:sym typeface="Greek Symbols" pitchFamily="18" charset="2"/>
              </a:rPr>
              <a:t>F</a:t>
            </a:r>
            <a:r>
              <a:rPr lang="en-US" sz="2000" dirty="0" smtClean="0">
                <a:sym typeface="Greek Symbols" pitchFamily="18" charset="2"/>
              </a:rPr>
              <a:t> does not change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Greek Symbols" pitchFamily="18" charset="2"/>
              </a:rPr>
              <a:t>Note: Union rule may become applicable after some extraneous attributes have been deleted, so it has to be re-applied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Canonical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sz="1600" i="1" dirty="0" smtClean="0"/>
              <a:t>R </a:t>
            </a:r>
            <a:r>
              <a:rPr lang="en-US" sz="1600" dirty="0" smtClean="0"/>
              <a:t>= (</a:t>
            </a:r>
            <a:r>
              <a:rPr lang="en-US" sz="1600" i="1" dirty="0" smtClean="0"/>
              <a:t>A, B, C)</a:t>
            </a:r>
            <a:br>
              <a:rPr lang="en-US" sz="1600" i="1" dirty="0" smtClean="0"/>
            </a:br>
            <a:r>
              <a:rPr lang="en-US" sz="1600" i="1" dirty="0" smtClean="0"/>
              <a:t>F = {A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BC</a:t>
            </a:r>
            <a:br>
              <a:rPr lang="en-US" sz="1600" i="1" dirty="0" smtClean="0">
                <a:sym typeface="Monotype Sorts" pitchFamily="2" charset="2"/>
              </a:rPr>
            </a:br>
            <a:r>
              <a:rPr lang="en-US" sz="1600" i="1" dirty="0" smtClean="0">
                <a:sym typeface="Monotype Sorts" pitchFamily="2" charset="2"/>
              </a:rPr>
              <a:t>	  B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</a:t>
            </a:r>
            <a:br>
              <a:rPr lang="en-US" sz="1600" i="1" dirty="0" smtClean="0">
                <a:sym typeface="Monotype Sorts" pitchFamily="2" charset="2"/>
              </a:rPr>
            </a:br>
            <a:r>
              <a:rPr lang="en-US" sz="1600" i="1" dirty="0" smtClean="0">
                <a:sym typeface="Monotype Sorts" pitchFamily="2" charset="2"/>
              </a:rPr>
              <a:t>	  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</a:t>
            </a:r>
            <a:r>
              <a:rPr lang="en-US" sz="1600" dirty="0" smtClean="0">
                <a:sym typeface="Monotype Sorts" pitchFamily="2" charset="2"/>
              </a:rPr>
              <a:t/>
            </a:r>
            <a:br>
              <a:rPr lang="en-US" sz="1600" dirty="0" smtClean="0">
                <a:sym typeface="Monotype Sorts" pitchFamily="2" charset="2"/>
              </a:rPr>
            </a:br>
            <a:r>
              <a:rPr lang="en-US" sz="1600" dirty="0" smtClean="0">
                <a:sym typeface="Monotype Sorts" pitchFamily="2" charset="2"/>
              </a:rPr>
              <a:t>	</a:t>
            </a:r>
            <a:r>
              <a:rPr lang="en-US" sz="1600" i="1" dirty="0" smtClean="0">
                <a:sym typeface="Monotype Sorts" pitchFamily="2" charset="2"/>
              </a:rPr>
              <a:t>AB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</a:t>
            </a:r>
            <a:r>
              <a:rPr lang="en-US" sz="1600" dirty="0" smtClean="0">
                <a:sym typeface="Monotype Sorts" pitchFamily="2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Combine </a:t>
            </a:r>
            <a:r>
              <a:rPr lang="en-US" sz="1600" i="1" dirty="0" smtClean="0">
                <a:sym typeface="Monotype Sorts" pitchFamily="2" charset="2"/>
              </a:rPr>
              <a:t>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BC </a:t>
            </a:r>
            <a:r>
              <a:rPr lang="en-US" sz="1600" dirty="0" smtClean="0">
                <a:sym typeface="Monotype Sorts" pitchFamily="2" charset="2"/>
              </a:rPr>
              <a:t>and </a:t>
            </a:r>
            <a:r>
              <a:rPr lang="en-US" sz="1600" i="1" dirty="0" smtClean="0">
                <a:sym typeface="Monotype Sorts" pitchFamily="2" charset="2"/>
              </a:rPr>
              <a:t>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 </a:t>
            </a:r>
            <a:r>
              <a:rPr lang="en-US" sz="1600" dirty="0" smtClean="0">
                <a:sym typeface="Monotype Sorts" pitchFamily="2" charset="2"/>
              </a:rPr>
              <a:t>into </a:t>
            </a:r>
            <a:r>
              <a:rPr lang="en-US" sz="1600" i="1" dirty="0" smtClean="0">
                <a:sym typeface="Monotype Sorts" pitchFamily="2" charset="2"/>
              </a:rPr>
              <a:t>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Set is now </a:t>
            </a:r>
            <a:r>
              <a:rPr lang="en-US" sz="1600" i="1" dirty="0" smtClean="0"/>
              <a:t>{A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BC, B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C, AB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</a:t>
            </a:r>
            <a:r>
              <a:rPr lang="en-US" sz="1600" dirty="0" smtClean="0">
                <a:sym typeface="Monotype Sorts" pitchFamily="2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 i="1" dirty="0" smtClean="0">
                <a:sym typeface="Monotype Sorts" pitchFamily="2" charset="2"/>
              </a:rPr>
              <a:t>A</a:t>
            </a:r>
            <a:r>
              <a:rPr lang="en-US" sz="1600" dirty="0" smtClean="0">
                <a:sym typeface="Monotype Sorts" pitchFamily="2" charset="2"/>
              </a:rPr>
              <a:t> is extraneous in </a:t>
            </a:r>
            <a:r>
              <a:rPr lang="en-US" sz="1600" i="1" dirty="0" smtClean="0">
                <a:sym typeface="Monotype Sorts" pitchFamily="2" charset="2"/>
              </a:rPr>
              <a:t>AB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Check if the result of deleting A from  </a:t>
            </a:r>
            <a:r>
              <a:rPr lang="en-US" sz="1600" i="1" dirty="0" smtClean="0">
                <a:sym typeface="Monotype Sorts" pitchFamily="2" charset="2"/>
              </a:rPr>
              <a:t>AB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  </a:t>
            </a:r>
            <a:r>
              <a:rPr lang="en-US" sz="1600" dirty="0" smtClean="0">
                <a:sym typeface="Monotype Sorts" pitchFamily="2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Yes: in fact,  </a:t>
            </a:r>
            <a:r>
              <a:rPr lang="en-US" sz="1600" i="1" dirty="0" smtClean="0">
                <a:sym typeface="Monotype Sorts" pitchFamily="2" charset="2"/>
              </a:rPr>
              <a:t>B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 </a:t>
            </a:r>
            <a:r>
              <a:rPr lang="en-US" sz="1600" dirty="0" smtClean="0">
                <a:sym typeface="Monotype Sorts" pitchFamily="2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Set is now </a:t>
            </a:r>
            <a:r>
              <a:rPr lang="en-US" sz="1600" i="1" dirty="0" smtClean="0"/>
              <a:t>{A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BC, B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</a:t>
            </a:r>
            <a:r>
              <a:rPr lang="en-US" sz="1600" dirty="0" smtClean="0">
                <a:sym typeface="Monotype Sorts" pitchFamily="2" charset="2"/>
              </a:rPr>
              <a:t>}</a:t>
            </a:r>
            <a:endParaRPr lang="en-US" sz="1600" i="1" dirty="0" smtClean="0">
              <a:sym typeface="Monotype Sorts" pitchFamily="2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 i="1" dirty="0" smtClean="0">
                <a:sym typeface="Monotype Sorts" pitchFamily="2" charset="2"/>
              </a:rPr>
              <a:t>C</a:t>
            </a:r>
            <a:r>
              <a:rPr lang="en-US" sz="1600" dirty="0" smtClean="0">
                <a:sym typeface="Monotype Sorts" pitchFamily="2" charset="2"/>
              </a:rPr>
              <a:t> is extraneous in </a:t>
            </a:r>
            <a:r>
              <a:rPr lang="en-US" sz="1600" i="1" dirty="0" smtClean="0">
                <a:sym typeface="Monotype Sorts" pitchFamily="2" charset="2"/>
              </a:rPr>
              <a:t>A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BC</a:t>
            </a:r>
            <a:r>
              <a:rPr lang="en-US" sz="1600" dirty="0" smtClean="0">
                <a:sym typeface="Monotype Sorts" pitchFamily="2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Check if </a:t>
            </a:r>
            <a:r>
              <a:rPr lang="en-US" sz="1600" i="1" dirty="0" smtClean="0">
                <a:sym typeface="Monotype Sorts" pitchFamily="2" charset="2"/>
              </a:rPr>
              <a:t>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</a:t>
            </a:r>
            <a:r>
              <a:rPr lang="en-US" sz="1600" dirty="0" smtClean="0">
                <a:sym typeface="Monotype Sorts" pitchFamily="2" charset="2"/>
              </a:rPr>
              <a:t> is logically implied by </a:t>
            </a:r>
            <a:r>
              <a:rPr lang="en-US" sz="1600" i="1" dirty="0" smtClean="0">
                <a:sym typeface="Monotype Sorts" pitchFamily="2" charset="2"/>
              </a:rPr>
              <a:t>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 </a:t>
            </a:r>
            <a:r>
              <a:rPr lang="en-US" sz="1600" dirty="0" smtClean="0">
                <a:sym typeface="Monotype Sorts" pitchFamily="2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Yes</a:t>
            </a:r>
            <a:r>
              <a:rPr lang="en-US" sz="1600" i="1" dirty="0" smtClean="0">
                <a:sym typeface="Monotype Sorts" pitchFamily="2" charset="2"/>
              </a:rPr>
              <a:t>: </a:t>
            </a:r>
            <a:r>
              <a:rPr lang="en-US" sz="1600" dirty="0" smtClean="0">
                <a:sym typeface="Monotype Sorts" pitchFamily="2" charset="2"/>
              </a:rPr>
              <a:t>using transitivity on </a:t>
            </a:r>
            <a:r>
              <a:rPr lang="en-US" sz="1600" i="1" dirty="0" smtClean="0">
                <a:sym typeface="Monotype Sorts" pitchFamily="2" charset="2"/>
              </a:rPr>
              <a:t>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  and B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Can use attribute closure of </a:t>
            </a:r>
            <a:r>
              <a:rPr lang="en-US" sz="1600" i="1" dirty="0" smtClean="0">
                <a:sym typeface="Monotype Sorts" pitchFamily="2" charset="2"/>
              </a:rPr>
              <a:t>A</a:t>
            </a:r>
            <a:r>
              <a:rPr lang="en-US" sz="1600" dirty="0" smtClean="0">
                <a:sym typeface="Monotype Sorts" pitchFamily="2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1600" dirty="0" smtClean="0">
                <a:sym typeface="Monotype Sorts" pitchFamily="2" charset="2"/>
              </a:rPr>
              <a:t>The canonical cover is: 	</a:t>
            </a:r>
            <a:r>
              <a:rPr lang="en-US" sz="1600" i="1" dirty="0" smtClean="0">
                <a:sym typeface="Monotype Sorts" pitchFamily="2" charset="2"/>
              </a:rPr>
              <a:t>A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B</a:t>
            </a:r>
            <a:br>
              <a:rPr lang="en-US" sz="1600" i="1" dirty="0" smtClean="0">
                <a:sym typeface="Monotype Sorts" pitchFamily="2" charset="2"/>
              </a:rPr>
            </a:br>
            <a:r>
              <a:rPr lang="en-US" sz="1600" i="1" dirty="0" smtClean="0">
                <a:sym typeface="Monotype Sorts" pitchFamily="2" charset="2"/>
              </a:rPr>
              <a:t>		B </a:t>
            </a:r>
            <a:r>
              <a:rPr lang="en-US" sz="1600" dirty="0" smtClean="0">
                <a:sym typeface="Symbol" pitchFamily="18" charset="2"/>
              </a:rPr>
              <a:t></a:t>
            </a:r>
            <a:r>
              <a:rPr lang="en-US" sz="1600" dirty="0" smtClean="0">
                <a:sym typeface="Monotype Sorts" pitchFamily="2" charset="2"/>
              </a:rPr>
              <a:t> </a:t>
            </a:r>
            <a:r>
              <a:rPr lang="en-US" sz="1600" i="1" dirty="0" smtClean="0">
                <a:sym typeface="Monotype Sorts" pitchFamily="2" charset="2"/>
              </a:rPr>
              <a:t>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relational schema R(w x y z), and set of functional dependency as following </a:t>
            </a:r>
          </a:p>
          <a:p>
            <a:pPr>
              <a:buNone/>
            </a:pPr>
            <a:r>
              <a:rPr lang="en-US" dirty="0" smtClean="0"/>
              <a:t>    F : { x-&gt; w,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err="1" smtClean="0"/>
              <a:t>xy</a:t>
            </a:r>
            <a:r>
              <a:rPr lang="en-US" dirty="0" smtClean="0"/>
              <a:t>, y -&gt;</a:t>
            </a:r>
            <a:r>
              <a:rPr lang="en-US" dirty="0" err="1" smtClean="0"/>
              <a:t>wxz</a:t>
            </a: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   Find the canonical cover </a:t>
            </a:r>
            <a:r>
              <a:rPr lang="en-US" dirty="0" err="1" smtClean="0"/>
              <a:t>Fc</a:t>
            </a:r>
            <a:r>
              <a:rPr lang="en-US" dirty="0" smtClean="0"/>
              <a:t> (Minimal set of functional dependency).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Step1:</a:t>
            </a:r>
            <a:r>
              <a:rPr lang="en-US" dirty="0" smtClean="0"/>
              <a:t> </a:t>
            </a:r>
            <a:r>
              <a:rPr lang="en-US" dirty="0" smtClean="0"/>
              <a:t>First </a:t>
            </a:r>
            <a:r>
              <a:rPr lang="en-US" dirty="0" smtClean="0"/>
              <a:t>we will check if there is any extra attribute for each FD at right </a:t>
            </a:r>
            <a:r>
              <a:rPr lang="en-US" dirty="0" smtClean="0"/>
              <a:t>side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this, we will decompose all the </a:t>
            </a:r>
            <a:r>
              <a:rPr lang="en-US" dirty="0" smtClean="0"/>
              <a:t>FD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x-&gt; </a:t>
            </a:r>
            <a:r>
              <a:rPr lang="en-US" dirty="0" smtClean="0"/>
              <a:t>w,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smtClean="0"/>
              <a:t>x,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smtClean="0"/>
              <a:t>y,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y-&gt; </a:t>
            </a:r>
            <a:r>
              <a:rPr lang="en-US" dirty="0" smtClean="0"/>
              <a:t>w,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y-&gt; </a:t>
            </a:r>
            <a:r>
              <a:rPr lang="en-US" dirty="0" smtClean="0"/>
              <a:t>x,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y-&gt; </a:t>
            </a:r>
            <a:r>
              <a:rPr lang="en-US" dirty="0" smtClean="0"/>
              <a:t>z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 x</a:t>
            </a:r>
            <a:r>
              <a:rPr lang="en-US" baseline="30000" dirty="0" smtClean="0">
                <a:sym typeface="Greek Symbols" pitchFamily="18" charset="2"/>
              </a:rPr>
              <a:t>+ </a:t>
            </a:r>
            <a:r>
              <a:rPr lang="en-US" dirty="0" smtClean="0"/>
              <a:t>= </a:t>
            </a:r>
            <a:r>
              <a:rPr lang="en-US" dirty="0" err="1" smtClean="0"/>
              <a:t>xw</a:t>
            </a:r>
            <a:r>
              <a:rPr lang="en-US" dirty="0" smtClean="0"/>
              <a:t> (using all FDs) </a:t>
            </a:r>
            <a:endParaRPr lang="en-US" dirty="0" smtClean="0"/>
          </a:p>
          <a:p>
            <a:pPr lvl="1"/>
            <a:r>
              <a:rPr lang="en-US" dirty="0" smtClean="0"/>
              <a:t>x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= x (without using </a:t>
            </a:r>
            <a:r>
              <a:rPr lang="en-US" dirty="0" smtClean="0"/>
              <a:t>x-&gt;w)</a:t>
            </a:r>
          </a:p>
          <a:p>
            <a:pPr lvl="1"/>
            <a:r>
              <a:rPr lang="en-US" dirty="0" smtClean="0"/>
              <a:t>It implies that x </a:t>
            </a:r>
            <a:r>
              <a:rPr lang="en-US" dirty="0" smtClean="0"/>
              <a:t>-&gt;w </a:t>
            </a:r>
            <a:r>
              <a:rPr lang="en-US" dirty="0" smtClean="0"/>
              <a:t>is </a:t>
            </a:r>
            <a:r>
              <a:rPr lang="en-US" b="1" dirty="0" smtClean="0"/>
              <a:t>essential </a:t>
            </a:r>
            <a:r>
              <a:rPr lang="en-US" dirty="0" smtClean="0"/>
              <a:t>because without this FD, </a:t>
            </a:r>
            <a:r>
              <a:rPr lang="en-US" dirty="0" smtClean="0"/>
              <a:t>x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is different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Like wise </a:t>
            </a:r>
            <a:endParaRPr lang="en-US" dirty="0" smtClean="0"/>
          </a:p>
          <a:p>
            <a:pPr lvl="1"/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 </a:t>
            </a:r>
            <a:r>
              <a:rPr lang="en-US" dirty="0" smtClean="0"/>
              <a:t>= </a:t>
            </a:r>
            <a:r>
              <a:rPr lang="en-US" dirty="0" err="1" smtClean="0"/>
              <a:t>wzxy</a:t>
            </a:r>
            <a:r>
              <a:rPr lang="en-US" dirty="0" smtClean="0"/>
              <a:t> (using all FDs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wzyx</a:t>
            </a:r>
            <a:r>
              <a:rPr lang="en-US" dirty="0" smtClean="0"/>
              <a:t> (without using </a:t>
            </a:r>
            <a:r>
              <a:rPr lang="en-US" dirty="0" err="1" smtClean="0"/>
              <a:t>wz</a:t>
            </a:r>
            <a:r>
              <a:rPr lang="en-US" dirty="0" smtClean="0"/>
              <a:t>-&gt;x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implies that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smtClean="0"/>
              <a:t>x is </a:t>
            </a:r>
            <a:r>
              <a:rPr lang="en-US" b="1" dirty="0" smtClean="0"/>
              <a:t>not essential </a:t>
            </a:r>
            <a:r>
              <a:rPr lang="en-US" dirty="0" smtClean="0"/>
              <a:t>because without this FD, </a:t>
            </a:r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is same.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2133600"/>
            <a:ext cx="41148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Important: Decomposition is always done at right side of FD. Never try to decompose at left side. It makes FDs invalid.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AB-&gt; </a:t>
            </a:r>
            <a:r>
              <a:rPr lang="en-US" dirty="0" smtClean="0"/>
              <a:t>CD We can decompose </a:t>
            </a:r>
            <a:r>
              <a:rPr lang="en-US" dirty="0" smtClean="0"/>
              <a:t>AB-&gt; </a:t>
            </a:r>
            <a:r>
              <a:rPr lang="en-US" dirty="0" smtClean="0"/>
              <a:t>C </a:t>
            </a:r>
            <a:r>
              <a:rPr lang="en-US" dirty="0" smtClean="0"/>
              <a:t>&amp; AB-&gt; </a:t>
            </a:r>
            <a:r>
              <a:rPr lang="en-US" dirty="0" smtClean="0"/>
              <a:t>D </a:t>
            </a:r>
            <a:endParaRPr lang="en-US" dirty="0" smtClean="0"/>
          </a:p>
          <a:p>
            <a:pPr algn="just"/>
            <a:r>
              <a:rPr lang="en-US" dirty="0" smtClean="0"/>
              <a:t>AB-&gt;CD </a:t>
            </a:r>
            <a:r>
              <a:rPr lang="en-US" dirty="0" smtClean="0"/>
              <a:t>We can’t decompose </a:t>
            </a:r>
            <a:r>
              <a:rPr lang="en-US" dirty="0" smtClean="0"/>
              <a:t>A-&gt; </a:t>
            </a:r>
            <a:r>
              <a:rPr lang="en-US" dirty="0" smtClean="0"/>
              <a:t>CD </a:t>
            </a:r>
            <a:r>
              <a:rPr lang="en-US" dirty="0" smtClean="0"/>
              <a:t>&amp; B-&gt; CD  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5638800" y="4038600"/>
            <a:ext cx="304800" cy="304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458200" cy="49225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wz</a:t>
            </a:r>
            <a:r>
              <a:rPr lang="en-US" dirty="0" smtClean="0"/>
              <a:t> (without using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implies that </a:t>
            </a:r>
            <a:r>
              <a:rPr lang="en-US" dirty="0" err="1" smtClean="0"/>
              <a:t>wz</a:t>
            </a:r>
            <a:r>
              <a:rPr lang="en-US" dirty="0" smtClean="0"/>
              <a:t>-&gt; </a:t>
            </a:r>
            <a:r>
              <a:rPr lang="en-US" dirty="0" smtClean="0"/>
              <a:t>y is essential because without this FD, </a:t>
            </a:r>
            <a:r>
              <a:rPr lang="en-US" dirty="0" err="1" smtClean="0"/>
              <a:t>wz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is different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ywxz</a:t>
            </a:r>
            <a:r>
              <a:rPr lang="en-US" dirty="0" smtClean="0"/>
              <a:t> (using all FDs) </a:t>
            </a:r>
            <a:endParaRPr lang="en-US" dirty="0" smtClean="0"/>
          </a:p>
          <a:p>
            <a:pPr lvl="1"/>
            <a:r>
              <a:rPr lang="en-US" dirty="0" smtClean="0"/>
              <a:t>y 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yxzw</a:t>
            </a:r>
            <a:r>
              <a:rPr lang="en-US" dirty="0" smtClean="0"/>
              <a:t> (without y </a:t>
            </a:r>
            <a:r>
              <a:rPr lang="en-US" dirty="0" smtClean="0"/>
              <a:t>-&gt;w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y 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yz</a:t>
            </a:r>
            <a:r>
              <a:rPr lang="en-US" dirty="0" smtClean="0"/>
              <a:t> (without </a:t>
            </a:r>
            <a:r>
              <a:rPr lang="en-US" dirty="0" smtClean="0"/>
              <a:t>y-&gt; </a:t>
            </a:r>
            <a:r>
              <a:rPr lang="en-US" dirty="0" smtClean="0"/>
              <a:t>x) </a:t>
            </a:r>
            <a:endParaRPr lang="en-US" dirty="0" smtClean="0"/>
          </a:p>
          <a:p>
            <a:pPr lvl="1"/>
            <a:r>
              <a:rPr lang="en-US" dirty="0" smtClean="0"/>
              <a:t>y </a:t>
            </a:r>
            <a:r>
              <a:rPr lang="en-US" baseline="30000" dirty="0" smtClean="0">
                <a:sym typeface="Greek Symbols" pitchFamily="18" charset="2"/>
              </a:rPr>
              <a:t>+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yxw</a:t>
            </a:r>
            <a:r>
              <a:rPr lang="en-US" dirty="0" smtClean="0"/>
              <a:t> (without </a:t>
            </a:r>
            <a:r>
              <a:rPr lang="en-US" dirty="0" smtClean="0"/>
              <a:t>y-&gt; </a:t>
            </a:r>
            <a:r>
              <a:rPr lang="en-US" dirty="0" smtClean="0"/>
              <a:t>z)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implies that y </a:t>
            </a:r>
            <a:r>
              <a:rPr lang="en-US" dirty="0" smtClean="0"/>
              <a:t>-&gt;w </a:t>
            </a:r>
            <a:r>
              <a:rPr lang="en-US" dirty="0" smtClean="0"/>
              <a:t>is not essential whereas </a:t>
            </a:r>
            <a:r>
              <a:rPr lang="en-US" dirty="0" smtClean="0"/>
              <a:t>y-&gt; </a:t>
            </a:r>
            <a:r>
              <a:rPr lang="en-US" dirty="0" smtClean="0"/>
              <a:t>x and y </a:t>
            </a:r>
            <a:r>
              <a:rPr lang="en-US" dirty="0" smtClean="0"/>
              <a:t>-&gt;z </a:t>
            </a:r>
            <a:r>
              <a:rPr lang="en-US" dirty="0" smtClean="0"/>
              <a:t>are essential.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 smtClean="0"/>
              <a:t>FD set (all essential FDs) </a:t>
            </a:r>
            <a:endParaRPr lang="en-US" dirty="0" smtClean="0"/>
          </a:p>
          <a:p>
            <a:pPr lvl="1"/>
            <a:r>
              <a:rPr lang="en-US" dirty="0" smtClean="0"/>
              <a:t>x-&gt; </a:t>
            </a:r>
            <a:r>
              <a:rPr lang="en-US" dirty="0" smtClean="0"/>
              <a:t>w </a:t>
            </a:r>
            <a:endParaRPr lang="en-US" dirty="0" smtClean="0"/>
          </a:p>
          <a:p>
            <a:pPr lvl="1"/>
            <a:r>
              <a:rPr lang="en-US" dirty="0" err="1" smtClean="0"/>
              <a:t>wz</a:t>
            </a:r>
            <a:r>
              <a:rPr lang="en-US" dirty="0" smtClean="0"/>
              <a:t>-&gt; y</a:t>
            </a:r>
          </a:p>
          <a:p>
            <a:pPr lvl="1"/>
            <a:r>
              <a:rPr lang="en-US" dirty="0" smtClean="0"/>
              <a:t> y-&gt; </a:t>
            </a:r>
            <a:r>
              <a:rPr lang="en-US" dirty="0" smtClean="0"/>
              <a:t>x </a:t>
            </a:r>
            <a:endParaRPr lang="en-US" dirty="0" smtClean="0"/>
          </a:p>
          <a:p>
            <a:pPr lvl="1"/>
            <a:r>
              <a:rPr lang="en-US" dirty="0" smtClean="0"/>
              <a:t>y-&gt; </a:t>
            </a:r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2590800"/>
            <a:ext cx="44196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Note: Once the non essential FD is identified, then do not include that non essential FD while computing the closure of attributes further. Exclude that FD immediately.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654</TotalTime>
  <Words>865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Canonical Cover</vt:lpstr>
      <vt:lpstr>Canonical Cover</vt:lpstr>
      <vt:lpstr>Extraneous Attributes</vt:lpstr>
      <vt:lpstr>Testing if an Attribute is Extraneous</vt:lpstr>
      <vt:lpstr>Canonical Cover</vt:lpstr>
      <vt:lpstr>Computing a Canonical Cover</vt:lpstr>
      <vt:lpstr>Example</vt:lpstr>
      <vt:lpstr>Solution</vt:lpstr>
      <vt:lpstr>Solution</vt:lpstr>
      <vt:lpstr>Solution</vt:lpstr>
      <vt:lpstr>Solution</vt:lpstr>
      <vt:lpstr>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 Examples 1</dc:title>
  <dc:creator>Rushali</dc:creator>
  <cp:lastModifiedBy>Rushali</cp:lastModifiedBy>
  <cp:revision>29</cp:revision>
  <dcterms:created xsi:type="dcterms:W3CDTF">2022-09-11T07:54:46Z</dcterms:created>
  <dcterms:modified xsi:type="dcterms:W3CDTF">2022-09-11T18:51:35Z</dcterms:modified>
</cp:coreProperties>
</file>