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6E8C6A-3ACB-4F89-A68F-7F1B5C811D6D}" type="datetimeFigureOut">
              <a:rPr lang="en-US" smtClean="0"/>
              <a:t>11/25/2021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4514D18-3EA7-4604-A604-8AFC174C577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6E8C6A-3ACB-4F89-A68F-7F1B5C811D6D}"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14D18-3EA7-4604-A604-8AFC174C57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6E8C6A-3ACB-4F89-A68F-7F1B5C811D6D}"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14D18-3EA7-4604-A604-8AFC174C57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6E8C6A-3ACB-4F89-A68F-7F1B5C811D6D}"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14D18-3EA7-4604-A604-8AFC174C577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6E8C6A-3ACB-4F89-A68F-7F1B5C811D6D}" type="datetimeFigureOut">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14D18-3EA7-4604-A604-8AFC174C577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6E8C6A-3ACB-4F89-A68F-7F1B5C811D6D}"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14D18-3EA7-4604-A604-8AFC174C577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6E8C6A-3ACB-4F89-A68F-7F1B5C811D6D}" type="datetimeFigureOut">
              <a:rPr lang="en-US" smtClean="0"/>
              <a:t>11/25/2021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14D18-3EA7-4604-A604-8AFC174C577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6E8C6A-3ACB-4F89-A68F-7F1B5C811D6D}" type="datetimeFigureOut">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514D18-3EA7-4604-A604-8AFC174C577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E8C6A-3ACB-4F89-A68F-7F1B5C811D6D}" type="datetimeFigureOut">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514D18-3EA7-4604-A604-8AFC174C57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6E8C6A-3ACB-4F89-A68F-7F1B5C811D6D}"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14D18-3EA7-4604-A604-8AFC174C577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6E8C6A-3ACB-4F89-A68F-7F1B5C811D6D}" type="datetimeFigureOut">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4514D18-3EA7-4604-A604-8AFC174C577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66E8C6A-3ACB-4F89-A68F-7F1B5C811D6D}" type="datetimeFigureOut">
              <a:rPr lang="en-US" smtClean="0"/>
              <a:t>11/25/2021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514D18-3EA7-4604-A604-8AFC174C577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 Data Types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Spatial data comprise </a:t>
            </a:r>
            <a:r>
              <a:rPr lang="en-US" b="1" dirty="0" smtClean="0"/>
              <a:t>the relative geographic information about the earth and its features</a:t>
            </a:r>
            <a:r>
              <a:rPr lang="en-US" dirty="0" smtClean="0"/>
              <a:t>. </a:t>
            </a:r>
            <a:endParaRPr lang="en-US" dirty="0" smtClean="0"/>
          </a:p>
          <a:p>
            <a:pPr algn="just"/>
            <a:r>
              <a:rPr lang="en-US" dirty="0" smtClean="0"/>
              <a:t>A </a:t>
            </a:r>
            <a:r>
              <a:rPr lang="en-US" dirty="0" smtClean="0"/>
              <a:t>pair of latitude and longitude coordinates defines a specific location on earth. </a:t>
            </a:r>
            <a:endParaRPr lang="en-US" dirty="0" smtClean="0"/>
          </a:p>
          <a:p>
            <a:pPr algn="just"/>
            <a:r>
              <a:rPr lang="en-US" dirty="0" smtClean="0"/>
              <a:t>Spatial data consists of geographic entities. </a:t>
            </a:r>
            <a:endParaRPr lang="en-US" dirty="0" smtClean="0"/>
          </a:p>
          <a:p>
            <a:pPr algn="just"/>
            <a:r>
              <a:rPr lang="en-US" dirty="0" smtClean="0"/>
              <a:t>These </a:t>
            </a:r>
            <a:r>
              <a:rPr lang="en-US" dirty="0" smtClean="0"/>
              <a:t>entities have global properties, parts, and related geographic entities. </a:t>
            </a:r>
            <a:endParaRPr lang="en-US" dirty="0" smtClean="0"/>
          </a:p>
          <a:p>
            <a:pPr algn="just"/>
            <a:r>
              <a:rPr lang="en-US" dirty="0" smtClean="0"/>
              <a:t>Knowledge </a:t>
            </a:r>
            <a:r>
              <a:rPr lang="en-US" dirty="0" smtClean="0"/>
              <a:t>of an entity consists of knowledge of its global properties, knowledge of its parts and their interrelationships, and knowledge of the related entities and their relationships to the given entity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Spacial</a:t>
            </a:r>
            <a:r>
              <a:rPr lang="en-US" dirty="0" smtClean="0"/>
              <a:t> Information System</a:t>
            </a:r>
            <a:endParaRPr lang="en-US" dirty="0"/>
          </a:p>
        </p:txBody>
      </p:sp>
      <p:sp>
        <p:nvSpPr>
          <p:cNvPr id="3" name="Content Placeholder 2"/>
          <p:cNvSpPr>
            <a:spLocks noGrp="1"/>
          </p:cNvSpPr>
          <p:nvPr>
            <p:ph idx="1"/>
          </p:nvPr>
        </p:nvSpPr>
        <p:spPr/>
        <p:txBody>
          <a:bodyPr/>
          <a:lstStyle/>
          <a:p>
            <a:pPr algn="just"/>
            <a:r>
              <a:rPr lang="en-US" dirty="0" smtClean="0"/>
              <a:t>A spatial data structure is a set of relations used to represent a geographic entity. </a:t>
            </a:r>
            <a:endParaRPr lang="en-US" dirty="0" smtClean="0"/>
          </a:p>
          <a:p>
            <a:pPr algn="just"/>
            <a:r>
              <a:rPr lang="en-US" dirty="0" smtClean="0"/>
              <a:t>It </a:t>
            </a:r>
            <a:r>
              <a:rPr lang="en-US" dirty="0" smtClean="0"/>
              <a:t>is a rich and flexible structure and can be used to represent any kind of spatial information from high-level entities such as cities to low-level entities such as points, lines, or pixels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a:t>
            </a:r>
            <a:endParaRPr lang="en-US" dirty="0"/>
          </a:p>
        </p:txBody>
      </p:sp>
      <p:sp>
        <p:nvSpPr>
          <p:cNvPr id="3" name="Content Placeholder 2"/>
          <p:cNvSpPr>
            <a:spLocks noGrp="1"/>
          </p:cNvSpPr>
          <p:nvPr>
            <p:ph idx="1"/>
          </p:nvPr>
        </p:nvSpPr>
        <p:spPr/>
        <p:txBody>
          <a:bodyPr/>
          <a:lstStyle/>
          <a:p>
            <a:r>
              <a:rPr lang="en-US" dirty="0" smtClean="0"/>
              <a:t>Geographic </a:t>
            </a:r>
            <a:r>
              <a:rPr lang="en-US" dirty="0" smtClean="0"/>
              <a:t>Data</a:t>
            </a:r>
          </a:p>
          <a:p>
            <a:r>
              <a:rPr lang="en-US" dirty="0" smtClean="0"/>
              <a:t> </a:t>
            </a:r>
            <a:r>
              <a:rPr lang="en-US" dirty="0" smtClean="0"/>
              <a:t>Geometric Data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Geographic data</a:t>
            </a:r>
            <a:endParaRPr lang="en-US" dirty="0"/>
          </a:p>
        </p:txBody>
      </p:sp>
      <p:sp>
        <p:nvSpPr>
          <p:cNvPr id="3" name="Content Placeholder 2"/>
          <p:cNvSpPr>
            <a:spLocks noGrp="1"/>
          </p:cNvSpPr>
          <p:nvPr>
            <p:ph idx="1"/>
          </p:nvPr>
        </p:nvSpPr>
        <p:spPr>
          <a:xfrm>
            <a:off x="457200" y="1752600"/>
            <a:ext cx="8229600" cy="5029200"/>
          </a:xfrm>
        </p:spPr>
        <p:txBody>
          <a:bodyPr>
            <a:normAutofit fontScale="85000" lnSpcReduction="20000"/>
          </a:bodyPr>
          <a:lstStyle/>
          <a:p>
            <a:pPr algn="just"/>
            <a:r>
              <a:rPr lang="en-US" b="1" dirty="0" smtClean="0"/>
              <a:t>Geographic data and information</a:t>
            </a:r>
            <a:r>
              <a:rPr lang="en-US" dirty="0" smtClean="0"/>
              <a:t> is defined in the ISO/TC 211 series of standards as data and information having an implicit or explicit association with a location relative to Earth (a geographic location or geographic position</a:t>
            </a:r>
            <a:r>
              <a:rPr lang="en-US" dirty="0" smtClean="0"/>
              <a:t>).</a:t>
            </a:r>
            <a:endParaRPr lang="en-US" dirty="0" smtClean="0"/>
          </a:p>
          <a:p>
            <a:pPr algn="just"/>
            <a:r>
              <a:rPr lang="en-US" dirty="0" smtClean="0"/>
              <a:t>It is also called </a:t>
            </a:r>
            <a:r>
              <a:rPr lang="en-US" b="1" dirty="0" smtClean="0"/>
              <a:t>geospatial data and </a:t>
            </a:r>
            <a:r>
              <a:rPr lang="en-US" b="1" dirty="0" err="1" smtClean="0"/>
              <a:t>information</a:t>
            </a:r>
            <a:r>
              <a:rPr lang="en-US" dirty="0" err="1" smtClean="0"/>
              <a:t>,</a:t>
            </a:r>
            <a:r>
              <a:rPr lang="en-US" b="1" dirty="0" err="1" smtClean="0"/>
              <a:t>georeferenced</a:t>
            </a:r>
            <a:r>
              <a:rPr lang="en-US" b="1" dirty="0" smtClean="0"/>
              <a:t> </a:t>
            </a:r>
            <a:r>
              <a:rPr lang="en-US" b="1" dirty="0" smtClean="0"/>
              <a:t>data and </a:t>
            </a:r>
            <a:r>
              <a:rPr lang="en-US" b="1" dirty="0" smtClean="0"/>
              <a:t>information</a:t>
            </a:r>
            <a:r>
              <a:rPr lang="en-US" dirty="0" smtClean="0"/>
              <a:t> as well as </a:t>
            </a:r>
            <a:r>
              <a:rPr lang="en-US" b="1" dirty="0" err="1" smtClean="0"/>
              <a:t>geodata</a:t>
            </a:r>
            <a:r>
              <a:rPr lang="en-US" dirty="0" smtClean="0"/>
              <a:t> and </a:t>
            </a:r>
            <a:r>
              <a:rPr lang="en-US" b="1" dirty="0" err="1" smtClean="0"/>
              <a:t>geoinformation</a:t>
            </a:r>
            <a:r>
              <a:rPr lang="en-US" dirty="0" smtClean="0"/>
              <a:t>.</a:t>
            </a:r>
            <a:endParaRPr lang="en-US" dirty="0" smtClean="0"/>
          </a:p>
          <a:p>
            <a:pPr algn="just"/>
            <a:r>
              <a:rPr lang="en-US" dirty="0" smtClean="0"/>
              <a:t>Approximately 90% of government sourced data has a location </a:t>
            </a:r>
            <a:r>
              <a:rPr lang="en-US" dirty="0" err="1" smtClean="0"/>
              <a:t>component.Location</a:t>
            </a:r>
            <a:r>
              <a:rPr lang="en-US" dirty="0" smtClean="0"/>
              <a:t> </a:t>
            </a:r>
            <a:r>
              <a:rPr lang="en-US" dirty="0" smtClean="0"/>
              <a:t>information (known by the many names mentioned here) is stored in a geographic information system (GIS).</a:t>
            </a:r>
          </a:p>
          <a:p>
            <a:pPr algn="just"/>
            <a:r>
              <a:rPr lang="en-US" dirty="0" smtClean="0"/>
              <a:t>There are also many different types of </a:t>
            </a:r>
            <a:r>
              <a:rPr lang="en-US" dirty="0" err="1" smtClean="0"/>
              <a:t>geodata</a:t>
            </a:r>
            <a:r>
              <a:rPr lang="en-US" dirty="0" smtClean="0"/>
              <a:t>, </a:t>
            </a:r>
            <a:r>
              <a:rPr lang="en-US" dirty="0" smtClean="0"/>
              <a:t>including</a:t>
            </a:r>
          </a:p>
          <a:p>
            <a:pPr lvl="1" algn="just"/>
            <a:r>
              <a:rPr lang="en-US" dirty="0" smtClean="0"/>
              <a:t> vector files, </a:t>
            </a:r>
            <a:endParaRPr lang="en-US" dirty="0" smtClean="0"/>
          </a:p>
          <a:p>
            <a:pPr lvl="1" algn="just"/>
            <a:r>
              <a:rPr lang="en-US" dirty="0" smtClean="0"/>
              <a:t>raster </a:t>
            </a:r>
            <a:r>
              <a:rPr lang="en-US" dirty="0" smtClean="0"/>
              <a:t>files, </a:t>
            </a:r>
            <a:endParaRPr lang="en-US" dirty="0" smtClean="0"/>
          </a:p>
          <a:p>
            <a:pPr lvl="1" algn="just"/>
            <a:r>
              <a:rPr lang="en-US" dirty="0" smtClean="0"/>
              <a:t>geographic </a:t>
            </a:r>
            <a:r>
              <a:rPr lang="en-US" dirty="0" smtClean="0"/>
              <a:t>databases</a:t>
            </a:r>
            <a:r>
              <a:rPr lang="en-US" dirty="0" smtClean="0"/>
              <a:t>,</a:t>
            </a:r>
          </a:p>
          <a:p>
            <a:pPr lvl="1" algn="just"/>
            <a:r>
              <a:rPr lang="en-US" dirty="0" smtClean="0"/>
              <a:t> </a:t>
            </a:r>
            <a:r>
              <a:rPr lang="en-US" dirty="0" smtClean="0"/>
              <a:t>web files, and multi-temporal data</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Data</a:t>
            </a:r>
            <a:endParaRPr lang="en-US" dirty="0"/>
          </a:p>
        </p:txBody>
      </p:sp>
      <p:sp>
        <p:nvSpPr>
          <p:cNvPr id="3" name="Content Placeholder 2"/>
          <p:cNvSpPr>
            <a:spLocks noGrp="1"/>
          </p:cNvSpPr>
          <p:nvPr>
            <p:ph idx="1"/>
          </p:nvPr>
        </p:nvSpPr>
        <p:spPr/>
        <p:txBody>
          <a:bodyPr/>
          <a:lstStyle/>
          <a:p>
            <a:pPr algn="just"/>
            <a:r>
              <a:rPr lang="en-US" b="1" i="1" dirty="0" smtClean="0"/>
              <a:t>Geometric data model</a:t>
            </a:r>
            <a:r>
              <a:rPr lang="en-US" b="1" dirty="0" smtClean="0"/>
              <a:t> </a:t>
            </a:r>
            <a:r>
              <a:rPr lang="en-US" dirty="0" smtClean="0"/>
              <a:t>is used to describe a formalized abstract set of spatial object classes and the operations performed on them.</a:t>
            </a:r>
          </a:p>
          <a:p>
            <a:pPr algn="just"/>
            <a:r>
              <a:rPr lang="en-US" b="1" i="1" dirty="0" smtClean="0"/>
              <a:t>Geometric data structure</a:t>
            </a:r>
            <a:r>
              <a:rPr lang="en-US" dirty="0" smtClean="0"/>
              <a:t> then is the specific implementation of a geometric data model, which fixes the storage structure, utilization, and performance.</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a:t>
            </a:r>
            <a:endParaRPr lang="en-US" dirty="0"/>
          </a:p>
        </p:txBody>
      </p:sp>
      <p:sp>
        <p:nvSpPr>
          <p:cNvPr id="3" name="Content Placeholder 2"/>
          <p:cNvSpPr>
            <a:spLocks noGrp="1"/>
          </p:cNvSpPr>
          <p:nvPr>
            <p:ph idx="1"/>
          </p:nvPr>
        </p:nvSpPr>
        <p:spPr/>
        <p:txBody>
          <a:bodyPr/>
          <a:lstStyle/>
          <a:p>
            <a:pPr algn="just"/>
            <a:r>
              <a:rPr lang="en-US" b="1" dirty="0" smtClean="0"/>
              <a:t>Semi-structured data</a:t>
            </a:r>
            <a:r>
              <a:rPr lang="en-US" dirty="0" smtClean="0"/>
              <a:t> is data that does not conform to a data model but has some structure. </a:t>
            </a:r>
            <a:endParaRPr lang="en-US" dirty="0" smtClean="0"/>
          </a:p>
          <a:p>
            <a:pPr algn="just"/>
            <a:r>
              <a:rPr lang="en-US" dirty="0" smtClean="0"/>
              <a:t>It </a:t>
            </a:r>
            <a:r>
              <a:rPr lang="en-US" dirty="0" smtClean="0"/>
              <a:t>lacks a fixed or rigid schema. </a:t>
            </a:r>
            <a:endParaRPr lang="en-US" dirty="0" smtClean="0"/>
          </a:p>
          <a:p>
            <a:pPr algn="just"/>
            <a:r>
              <a:rPr lang="en-US" dirty="0" smtClean="0"/>
              <a:t>It </a:t>
            </a:r>
            <a:r>
              <a:rPr lang="en-US" dirty="0" smtClean="0"/>
              <a:t>is the data that does not reside in a rational database but that have some organizational properties that make it easier to analyze.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semi-structured Data</a:t>
            </a: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US" dirty="0" smtClean="0"/>
              <a:t>Data does not conform to a data model but has some structure.</a:t>
            </a:r>
          </a:p>
          <a:p>
            <a:pPr algn="just" fontAlgn="base"/>
            <a:r>
              <a:rPr lang="en-US" dirty="0" smtClean="0"/>
              <a:t>Data can not be stored in the form of rows and columns as in Databases</a:t>
            </a:r>
          </a:p>
          <a:p>
            <a:pPr algn="just" fontAlgn="base"/>
            <a:r>
              <a:rPr lang="en-US" dirty="0" smtClean="0"/>
              <a:t>Semi-structured data contains tags and elements (Metadata) which is used to group data and describe how the data is stored</a:t>
            </a:r>
          </a:p>
          <a:p>
            <a:pPr algn="just" fontAlgn="base"/>
            <a:r>
              <a:rPr lang="en-US" dirty="0" smtClean="0"/>
              <a:t>Similar entities are grouped together and organized in a hierarchy</a:t>
            </a:r>
          </a:p>
          <a:p>
            <a:pPr algn="just" fontAlgn="base"/>
            <a:r>
              <a:rPr lang="en-US" dirty="0" smtClean="0"/>
              <a:t>Entities in the same group may or may not have the same attributes or properties</a:t>
            </a:r>
          </a:p>
          <a:p>
            <a:pPr algn="just" fontAlgn="base"/>
            <a:r>
              <a:rPr lang="en-US" dirty="0" smtClean="0"/>
              <a:t>Does not contain sufficient metadata which makes automation and management of data difficult</a:t>
            </a:r>
          </a:p>
          <a:p>
            <a:pPr algn="just" fontAlgn="base"/>
            <a:r>
              <a:rPr lang="en-US" dirty="0" smtClean="0"/>
              <a:t>Size and type of the same attributes in a group may differ</a:t>
            </a:r>
          </a:p>
          <a:p>
            <a:pPr algn="just" fontAlgn="base"/>
            <a:r>
              <a:rPr lang="en-US" dirty="0" smtClean="0"/>
              <a:t>Due to lack of a well-defined structure, it can not used by computer programs easily</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Sources of semi-structured Data</a:t>
            </a:r>
            <a:endParaRPr lang="en-US" dirty="0"/>
          </a:p>
        </p:txBody>
      </p:sp>
      <p:sp>
        <p:nvSpPr>
          <p:cNvPr id="3" name="Content Placeholder 2"/>
          <p:cNvSpPr>
            <a:spLocks noGrp="1"/>
          </p:cNvSpPr>
          <p:nvPr>
            <p:ph idx="1"/>
          </p:nvPr>
        </p:nvSpPr>
        <p:spPr/>
        <p:txBody>
          <a:bodyPr/>
          <a:lstStyle/>
          <a:p>
            <a:pPr fontAlgn="base"/>
            <a:r>
              <a:rPr lang="en-US" dirty="0" smtClean="0"/>
              <a:t>E-mails</a:t>
            </a:r>
          </a:p>
          <a:p>
            <a:pPr fontAlgn="base"/>
            <a:r>
              <a:rPr lang="en-US" dirty="0" smtClean="0"/>
              <a:t>XML and other markup languages</a:t>
            </a:r>
          </a:p>
          <a:p>
            <a:pPr fontAlgn="base"/>
            <a:r>
              <a:rPr lang="en-US" dirty="0" smtClean="0"/>
              <a:t>Binary executables</a:t>
            </a:r>
          </a:p>
          <a:p>
            <a:pPr fontAlgn="base"/>
            <a:r>
              <a:rPr lang="en-US" dirty="0" smtClean="0"/>
              <a:t>TCP/IP packets</a:t>
            </a:r>
          </a:p>
          <a:p>
            <a:pPr fontAlgn="base"/>
            <a:r>
              <a:rPr lang="en-US" dirty="0" smtClean="0"/>
              <a:t>Zipped files</a:t>
            </a:r>
          </a:p>
          <a:p>
            <a:pPr fontAlgn="base"/>
            <a:r>
              <a:rPr lang="en-US" dirty="0" smtClean="0"/>
              <a:t>Integration of data from different sources</a:t>
            </a:r>
          </a:p>
          <a:p>
            <a:pPr fontAlgn="base"/>
            <a:r>
              <a:rPr lang="en-US" dirty="0" smtClean="0"/>
              <a:t>Web pages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Semi-structured Data</a:t>
            </a:r>
            <a:endParaRPr lang="en-US" dirty="0"/>
          </a:p>
        </p:txBody>
      </p:sp>
      <p:sp>
        <p:nvSpPr>
          <p:cNvPr id="3" name="Content Placeholder 2"/>
          <p:cNvSpPr>
            <a:spLocks noGrp="1"/>
          </p:cNvSpPr>
          <p:nvPr>
            <p:ph idx="1"/>
          </p:nvPr>
        </p:nvSpPr>
        <p:spPr/>
        <p:txBody>
          <a:bodyPr/>
          <a:lstStyle/>
          <a:p>
            <a:pPr algn="just" fontAlgn="base"/>
            <a:r>
              <a:rPr lang="en-US" dirty="0" smtClean="0"/>
              <a:t>The data is not constrained by a fixed schema</a:t>
            </a:r>
          </a:p>
          <a:p>
            <a:pPr algn="just" fontAlgn="base"/>
            <a:r>
              <a:rPr lang="en-US" dirty="0" smtClean="0"/>
              <a:t>Flexible </a:t>
            </a:r>
            <a:r>
              <a:rPr lang="en-US" dirty="0" err="1" smtClean="0"/>
              <a:t>i.e</a:t>
            </a:r>
            <a:r>
              <a:rPr lang="en-US" dirty="0" smtClean="0"/>
              <a:t> Schema can be easily changed.</a:t>
            </a:r>
          </a:p>
          <a:p>
            <a:pPr algn="just" fontAlgn="base"/>
            <a:r>
              <a:rPr lang="en-US" dirty="0" smtClean="0"/>
              <a:t>Data is portable</a:t>
            </a:r>
          </a:p>
          <a:p>
            <a:pPr algn="just" fontAlgn="base"/>
            <a:r>
              <a:rPr lang="en-US" dirty="0" smtClean="0"/>
              <a:t>It is possible to view structured data as semi-structured data</a:t>
            </a:r>
          </a:p>
          <a:p>
            <a:pPr algn="just" fontAlgn="base"/>
            <a:r>
              <a:rPr lang="en-US" dirty="0" smtClean="0"/>
              <a:t>Its supports users who can not express their need in SQL</a:t>
            </a:r>
          </a:p>
          <a:p>
            <a:pPr algn="just" fontAlgn="base"/>
            <a:r>
              <a:rPr lang="en-US" dirty="0" smtClean="0"/>
              <a:t>It can deal easily with the heterogeneity of sources</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Semi-structured data</a:t>
            </a:r>
            <a:endParaRPr lang="en-US" dirty="0"/>
          </a:p>
        </p:txBody>
      </p:sp>
      <p:sp>
        <p:nvSpPr>
          <p:cNvPr id="3" name="Content Placeholder 2"/>
          <p:cNvSpPr>
            <a:spLocks noGrp="1"/>
          </p:cNvSpPr>
          <p:nvPr>
            <p:ph idx="1"/>
          </p:nvPr>
        </p:nvSpPr>
        <p:spPr/>
        <p:txBody>
          <a:bodyPr/>
          <a:lstStyle/>
          <a:p>
            <a:pPr algn="just" fontAlgn="base"/>
            <a:r>
              <a:rPr lang="en-US" dirty="0" smtClean="0"/>
              <a:t>Lack of fixed, rigid schema make it difficult in storage of the data</a:t>
            </a:r>
          </a:p>
          <a:p>
            <a:pPr algn="just" fontAlgn="base"/>
            <a:r>
              <a:rPr lang="en-US" dirty="0" smtClean="0"/>
              <a:t>Interpreting the relationship between data is difficult as there is no separation of the schema and the data.</a:t>
            </a:r>
          </a:p>
          <a:p>
            <a:pPr algn="just" fontAlgn="base"/>
            <a:r>
              <a:rPr lang="en-US" dirty="0" smtClean="0"/>
              <a:t>Queries are less efficient as compared to structured</a:t>
            </a:r>
            <a:r>
              <a:rPr lang="en-US" u="sng" dirty="0" smtClean="0"/>
              <a:t> </a:t>
            </a:r>
            <a:r>
              <a:rPr lang="en-US" dirty="0" smtClean="0"/>
              <a:t>data</a:t>
            </a:r>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faced in storing semi-structured data </a:t>
            </a:r>
            <a:endParaRPr lang="en-US" dirty="0"/>
          </a:p>
        </p:txBody>
      </p:sp>
      <p:sp>
        <p:nvSpPr>
          <p:cNvPr id="3" name="Content Placeholder 2"/>
          <p:cNvSpPr>
            <a:spLocks noGrp="1"/>
          </p:cNvSpPr>
          <p:nvPr>
            <p:ph idx="1"/>
          </p:nvPr>
        </p:nvSpPr>
        <p:spPr>
          <a:xfrm>
            <a:off x="457200" y="1935480"/>
            <a:ext cx="8229600" cy="4693920"/>
          </a:xfrm>
        </p:spPr>
        <p:txBody>
          <a:bodyPr>
            <a:normAutofit lnSpcReduction="10000"/>
          </a:bodyPr>
          <a:lstStyle/>
          <a:p>
            <a:pPr algn="just" fontAlgn="base"/>
            <a:r>
              <a:rPr lang="en-US" dirty="0" smtClean="0"/>
              <a:t>Data usually has an irregular and partial structure</a:t>
            </a:r>
            <a:r>
              <a:rPr lang="en-US" dirty="0" smtClean="0"/>
              <a:t>.</a:t>
            </a:r>
          </a:p>
          <a:p>
            <a:pPr algn="just" fontAlgn="base"/>
            <a:r>
              <a:rPr lang="en-US" dirty="0" smtClean="0"/>
              <a:t> </a:t>
            </a:r>
            <a:r>
              <a:rPr lang="en-US" dirty="0" smtClean="0"/>
              <a:t>Some sources have implicit structure of data, which makes it difficult to interpret the relationship between data.</a:t>
            </a:r>
          </a:p>
          <a:p>
            <a:pPr algn="just" fontAlgn="base"/>
            <a:r>
              <a:rPr lang="en-US" dirty="0" smtClean="0"/>
              <a:t>Schema and data are usually tightly coupled </a:t>
            </a:r>
            <a:r>
              <a:rPr lang="en-US" dirty="0" err="1" smtClean="0"/>
              <a:t>i.e</a:t>
            </a:r>
            <a:r>
              <a:rPr lang="en-US" dirty="0" smtClean="0"/>
              <a:t> they are not only linked together but are also dependent of each other. Same query may update both schema and data with the schema being updated frequently.</a:t>
            </a:r>
          </a:p>
          <a:p>
            <a:pPr algn="just" fontAlgn="base"/>
            <a:r>
              <a:rPr lang="en-US" dirty="0" smtClean="0"/>
              <a:t>Distinction between schema and data is very uncertain or unclear. This complicates the designing of structure of data</a:t>
            </a:r>
          </a:p>
          <a:p>
            <a:pPr algn="just" fontAlgn="base"/>
            <a:r>
              <a:rPr lang="en-US" dirty="0" smtClean="0"/>
              <a:t>Storage cost is high as compared to structured data</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solution for storing semi-structured data  </a:t>
            </a:r>
            <a:endParaRPr lang="en-US" dirty="0"/>
          </a:p>
        </p:txBody>
      </p:sp>
      <p:sp>
        <p:nvSpPr>
          <p:cNvPr id="3" name="Content Placeholder 2"/>
          <p:cNvSpPr>
            <a:spLocks noGrp="1"/>
          </p:cNvSpPr>
          <p:nvPr>
            <p:ph idx="1"/>
          </p:nvPr>
        </p:nvSpPr>
        <p:spPr/>
        <p:txBody>
          <a:bodyPr>
            <a:normAutofit fontScale="92500"/>
          </a:bodyPr>
          <a:lstStyle/>
          <a:p>
            <a:pPr algn="just" fontAlgn="base"/>
            <a:r>
              <a:rPr lang="en-US" dirty="0" smtClean="0"/>
              <a:t>Data can be stored in DBMS specially designed to store semi-structured data</a:t>
            </a:r>
          </a:p>
          <a:p>
            <a:pPr algn="just" fontAlgn="base"/>
            <a:r>
              <a:rPr lang="en-US" dirty="0" smtClean="0"/>
              <a:t>XML is widely used to store and exchange semi-structured data. It allows its user to define tags and attributes to store the data in hierarchical form. </a:t>
            </a:r>
            <a:br>
              <a:rPr lang="en-US" dirty="0" smtClean="0"/>
            </a:br>
            <a:r>
              <a:rPr lang="en-US" dirty="0" smtClean="0"/>
              <a:t>Schema and Data are not tightly coupled in XML.</a:t>
            </a:r>
          </a:p>
          <a:p>
            <a:pPr algn="just" fontAlgn="base"/>
            <a:r>
              <a:rPr lang="en-US" dirty="0" smtClean="0"/>
              <a:t>Object Exchange Model (OEM) can be used to store and exchange semi-structured data. OEM structures data in form of graph.</a:t>
            </a:r>
          </a:p>
          <a:p>
            <a:pPr algn="just" fontAlgn="base"/>
            <a:r>
              <a:rPr lang="en-US" dirty="0" smtClean="0"/>
              <a:t>RDBMS can be used to store the data by mapping the data to relational schema and then mapping it to a table</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Extracting information from semi-structured Data </a:t>
            </a:r>
            <a:endParaRPr lang="en-US" dirty="0"/>
          </a:p>
        </p:txBody>
      </p:sp>
      <p:sp>
        <p:nvSpPr>
          <p:cNvPr id="3" name="Content Placeholder 2"/>
          <p:cNvSpPr>
            <a:spLocks noGrp="1"/>
          </p:cNvSpPr>
          <p:nvPr>
            <p:ph idx="1"/>
          </p:nvPr>
        </p:nvSpPr>
        <p:spPr/>
        <p:txBody>
          <a:bodyPr>
            <a:normAutofit fontScale="92500" lnSpcReduction="20000"/>
          </a:bodyPr>
          <a:lstStyle/>
          <a:p>
            <a:pPr algn="just" fontAlgn="base"/>
            <a:r>
              <a:rPr lang="en-US" dirty="0" smtClean="0"/>
              <a:t>Semi-structured data have different structure because of heterogeneity of the sources. Sometimes they do not contain any structure at all. This makes it difficult to tag and index. So while extract information from them is tough job. Here are possible solutions – </a:t>
            </a:r>
          </a:p>
          <a:p>
            <a:pPr algn="just" fontAlgn="base"/>
            <a:r>
              <a:rPr lang="en-US" dirty="0" smtClean="0"/>
              <a:t>Graph based models (</a:t>
            </a:r>
            <a:r>
              <a:rPr lang="en-US" dirty="0" err="1" smtClean="0"/>
              <a:t>e.g</a:t>
            </a:r>
            <a:r>
              <a:rPr lang="en-US" dirty="0" smtClean="0"/>
              <a:t> OEM) can be used to index semi-structured data</a:t>
            </a:r>
          </a:p>
          <a:p>
            <a:pPr algn="just" fontAlgn="base"/>
            <a:r>
              <a:rPr lang="en-US" dirty="0" smtClean="0"/>
              <a:t>Data </a:t>
            </a:r>
            <a:r>
              <a:rPr lang="en-US" dirty="0" err="1" smtClean="0"/>
              <a:t>modelling</a:t>
            </a:r>
            <a:r>
              <a:rPr lang="en-US" dirty="0" smtClean="0"/>
              <a:t> technique in OEM allows the data to be stored in graph based model. The data in graph based model is easier to search and index.</a:t>
            </a:r>
          </a:p>
          <a:p>
            <a:pPr algn="just" fontAlgn="base"/>
            <a:r>
              <a:rPr lang="en-US" dirty="0" smtClean="0"/>
              <a:t>XML allows data to be arranged in hierarchical order which enables the data to be indexed and searched</a:t>
            </a:r>
          </a:p>
          <a:p>
            <a:pPr algn="just" fontAlgn="base"/>
            <a:r>
              <a:rPr lang="en-US" dirty="0" smtClean="0"/>
              <a:t>Use of various data mining tools</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413</TotalTime>
  <Words>523</Words>
  <Application>Microsoft Office PowerPoint</Application>
  <PresentationFormat>On-screen Show (4:3)</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Complex Data Types</vt:lpstr>
      <vt:lpstr>Semi-structured data</vt:lpstr>
      <vt:lpstr>Characteristics of semi-structured Data</vt:lpstr>
      <vt:lpstr>Sources of semi-structured Data</vt:lpstr>
      <vt:lpstr>Advantages of Semi-structured Data</vt:lpstr>
      <vt:lpstr>Disadvantages of Semi-structured data</vt:lpstr>
      <vt:lpstr>Problems faced in storing semi-structured data </vt:lpstr>
      <vt:lpstr>Possible solution for storing semi-structured data  </vt:lpstr>
      <vt:lpstr>Extracting information from semi-structured Data </vt:lpstr>
      <vt:lpstr>Spatial Data</vt:lpstr>
      <vt:lpstr>Spacial Information System</vt:lpstr>
      <vt:lpstr>Spatial Data</vt:lpstr>
      <vt:lpstr>Geographic data</vt:lpstr>
      <vt:lpstr>Geometric Data</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Data Types</dc:title>
  <dc:creator>Rushali</dc:creator>
  <cp:lastModifiedBy>Rushali</cp:lastModifiedBy>
  <cp:revision>13</cp:revision>
  <dcterms:created xsi:type="dcterms:W3CDTF">2021-11-25T04:07:37Z</dcterms:created>
  <dcterms:modified xsi:type="dcterms:W3CDTF">2021-11-25T11:01:30Z</dcterms:modified>
</cp:coreProperties>
</file>