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8" r:id="rId2"/>
    <p:sldId id="259" r:id="rId3"/>
    <p:sldId id="260" r:id="rId4"/>
    <p:sldId id="280" r:id="rId5"/>
    <p:sldId id="261" r:id="rId6"/>
    <p:sldId id="262" r:id="rId7"/>
    <p:sldId id="263" r:id="rId8"/>
    <p:sldId id="264" r:id="rId9"/>
    <p:sldId id="282" r:id="rId10"/>
    <p:sldId id="28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5" r:id="rId25"/>
    <p:sldId id="286" r:id="rId26"/>
    <p:sldId id="292" r:id="rId27"/>
    <p:sldId id="287" r:id="rId28"/>
    <p:sldId id="288" r:id="rId29"/>
    <p:sldId id="289" r:id="rId30"/>
    <p:sldId id="290" r:id="rId31"/>
    <p:sldId id="291" r:id="rId32"/>
    <p:sldId id="293" r:id="rId33"/>
    <p:sldId id="294" r:id="rId34"/>
    <p:sldId id="295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97BB9-8447-4DB0-AD4C-6EA83A0E120A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B79D8-A311-4E55-B4CF-5BD38D18EB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F6AAD-6A33-4919-864B-FBFB6B69E7CC}" type="slidenum">
              <a:rPr lang="en-US"/>
              <a:pPr/>
              <a:t>1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89F3EA-FD5C-412F-98D4-69D39493C3A8}" type="datetimeFigureOut">
              <a:rPr lang="en-US" smtClean="0"/>
              <a:pPr/>
              <a:t>10/14/2021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C0637D-4261-4E74-ABC6-34678AC38DB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Concurrency Control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420100" cy="4876800"/>
          </a:xfrm>
        </p:spPr>
        <p:txBody>
          <a:bodyPr>
            <a:normAutofit/>
          </a:bodyPr>
          <a:lstStyle/>
          <a:p>
            <a:pPr algn="just"/>
            <a:r>
              <a:rPr lang="en-US" i="1" dirty="0" smtClean="0"/>
              <a:t>                    T</a:t>
            </a:r>
            <a:r>
              <a:rPr lang="en-US" i="1" baseline="-25000" dirty="0" smtClean="0"/>
              <a:t>2</a:t>
            </a:r>
            <a:r>
              <a:rPr lang="en-US" dirty="0" smtClean="0"/>
              <a:t>:</a:t>
            </a:r>
            <a:r>
              <a:rPr lang="en-US" b="1" dirty="0" smtClean="0"/>
              <a:t> lock-S</a:t>
            </a:r>
            <a:r>
              <a:rPr lang="en-US" i="1" dirty="0" smtClean="0"/>
              <a:t>(A)</a:t>
            </a:r>
            <a:r>
              <a:rPr lang="en-US" dirty="0" smtClean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</a:t>
            </a:r>
            <a:r>
              <a:rPr lang="en-US" b="1" dirty="0"/>
              <a:t>read </a:t>
            </a:r>
            <a:r>
              <a:rPr lang="en-US" i="1" dirty="0"/>
              <a:t>(A)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</a:t>
            </a:r>
            <a:r>
              <a:rPr lang="en-US" b="1" dirty="0" smtClean="0"/>
              <a:t>lock-S</a:t>
            </a:r>
            <a:r>
              <a:rPr lang="en-US" i="1" dirty="0" smtClean="0"/>
              <a:t>(B</a:t>
            </a:r>
            <a:r>
              <a:rPr lang="en-US" i="1" dirty="0"/>
              <a:t>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read </a:t>
            </a:r>
            <a:r>
              <a:rPr lang="en-US" i="1" dirty="0"/>
              <a:t>(B</a:t>
            </a:r>
            <a:r>
              <a:rPr lang="en-US" i="1" dirty="0" smtClean="0"/>
              <a:t>)</a:t>
            </a:r>
            <a:r>
              <a:rPr lang="en-US" dirty="0" smtClean="0"/>
              <a:t>;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</a:t>
            </a:r>
            <a:r>
              <a:rPr lang="en-US" b="1" dirty="0" smtClean="0"/>
              <a:t>   display</a:t>
            </a:r>
            <a:r>
              <a:rPr lang="en-US" i="1" dirty="0" smtClean="0"/>
              <a:t>(A+B);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unlock</a:t>
            </a:r>
            <a:r>
              <a:rPr lang="en-US" i="1" dirty="0" smtClean="0"/>
              <a:t>(A)</a:t>
            </a:r>
            <a:r>
              <a:rPr lang="en-US" dirty="0" smtClean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unlock</a:t>
            </a:r>
            <a:r>
              <a:rPr lang="en-US" i="1" dirty="0" smtClean="0"/>
              <a:t>(B)</a:t>
            </a:r>
            <a:r>
              <a:rPr lang="en-US" dirty="0" smtClean="0"/>
              <a:t>;</a:t>
            </a:r>
            <a:endParaRPr lang="en-US" i="1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610600" cy="1066800"/>
          </a:xfrm>
        </p:spPr>
        <p:txBody>
          <a:bodyPr>
            <a:normAutofit fontScale="90000"/>
          </a:bodyPr>
          <a:lstStyle/>
          <a:p>
            <a:r>
              <a:rPr lang="en-US"/>
              <a:t>The Two-Phase Locking Protocol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2133600"/>
            <a:ext cx="7661275" cy="4267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Two-phase locking </a:t>
            </a:r>
            <a:r>
              <a:rPr lang="en-US" i="1" dirty="0"/>
              <a:t>does not</a:t>
            </a:r>
            <a:r>
              <a:rPr lang="en-US" dirty="0"/>
              <a:t> ensure freedom from deadlocks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Cascading roll-back is possible under two-phase locking. </a:t>
            </a:r>
            <a:endParaRPr lang="en-US" dirty="0" smtClean="0"/>
          </a:p>
          <a:p>
            <a:pPr algn="just">
              <a:lnSpc>
                <a:spcPct val="110000"/>
              </a:lnSpc>
            </a:pPr>
            <a:r>
              <a:rPr lang="en-US" dirty="0" smtClean="0"/>
              <a:t>To </a:t>
            </a:r>
            <a:r>
              <a:rPr lang="en-US" dirty="0"/>
              <a:t>avoid this, follow a modified protocol called </a:t>
            </a:r>
            <a:r>
              <a:rPr lang="en-US" b="1" dirty="0">
                <a:solidFill>
                  <a:schemeClr val="tx2"/>
                </a:solidFill>
              </a:rPr>
              <a:t>strict two-phase locking</a:t>
            </a:r>
            <a:r>
              <a:rPr lang="en-US" dirty="0"/>
              <a:t>. Here a transaction must hold all its exclusive locks till it commits/aborts.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Rigorous two-phase locking</a:t>
            </a:r>
            <a:r>
              <a:rPr lang="en-US" dirty="0"/>
              <a:t> is even stricter: here </a:t>
            </a:r>
            <a:r>
              <a:rPr lang="en-US" i="1" dirty="0"/>
              <a:t>all </a:t>
            </a:r>
            <a:r>
              <a:rPr lang="en-US" dirty="0"/>
              <a:t>locks are held till commit/abort. In this protocol transactions can be serialized in the order in which they commit.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Two-Phase Locking Protocol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i="1" smtClean="0"/>
              <a:t> T</a:t>
            </a:r>
            <a:r>
              <a:rPr lang="en-US" i="1" baseline="-25000" smtClean="0"/>
              <a:t>1</a:t>
            </a:r>
            <a:r>
              <a:rPr lang="en-US" smtClean="0"/>
              <a:t>:</a:t>
            </a:r>
            <a:r>
              <a:rPr lang="en-US" b="1" smtClean="0"/>
              <a:t>                  </a:t>
            </a: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                             read</a:t>
            </a:r>
            <a:r>
              <a:rPr lang="en-US" i="1" dirty="0" smtClean="0"/>
              <a:t>(a1)</a:t>
            </a:r>
            <a:r>
              <a:rPr lang="en-US" dirty="0" smtClean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read </a:t>
            </a:r>
            <a:r>
              <a:rPr lang="en-US" i="1" dirty="0" smtClean="0"/>
              <a:t>(a2)</a:t>
            </a:r>
            <a:r>
              <a:rPr lang="en-US" dirty="0" smtClean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dirty="0" smtClean="0"/>
              <a:t>                            ……..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read </a:t>
            </a:r>
            <a:r>
              <a:rPr lang="en-US" i="1" dirty="0" smtClean="0"/>
              <a:t>(an)</a:t>
            </a:r>
            <a:r>
              <a:rPr lang="en-US" dirty="0" smtClean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write</a:t>
            </a:r>
            <a:r>
              <a:rPr lang="en-US" i="1" dirty="0" smtClean="0"/>
              <a:t>(a1);</a:t>
            </a:r>
          </a:p>
          <a:p>
            <a:pPr algn="just">
              <a:buFont typeface="Monotype Sorts" pitchFamily="2" charset="2"/>
              <a:buNone/>
            </a:pPr>
            <a:endParaRPr lang="en-US" i="1" dirty="0" smtClean="0"/>
          </a:p>
          <a:p>
            <a:pPr algn="just"/>
            <a:r>
              <a:rPr lang="en-US" i="1" dirty="0" smtClean="0"/>
              <a:t>T</a:t>
            </a:r>
            <a:r>
              <a:rPr lang="en-US" i="1" baseline="-25000" dirty="0" smtClean="0"/>
              <a:t>2</a:t>
            </a:r>
            <a:r>
              <a:rPr lang="en-US" dirty="0" smtClean="0"/>
              <a:t>: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read </a:t>
            </a:r>
            <a:r>
              <a:rPr lang="en-US" i="1" dirty="0" smtClean="0"/>
              <a:t>(a1)</a:t>
            </a:r>
            <a:r>
              <a:rPr lang="en-US" dirty="0" smtClean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read </a:t>
            </a:r>
            <a:r>
              <a:rPr lang="en-US" i="1" dirty="0" smtClean="0"/>
              <a:t>(a2)</a:t>
            </a:r>
            <a:r>
              <a:rPr lang="en-US" dirty="0" smtClean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display</a:t>
            </a:r>
            <a:r>
              <a:rPr lang="en-US" i="1" dirty="0" smtClean="0"/>
              <a:t>(a1+ a2);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</a:t>
            </a:r>
            <a:endParaRPr lang="en-US" dirty="0" smtClean="0"/>
          </a:p>
          <a:p>
            <a:pPr algn="just">
              <a:buFont typeface="Monotype Sorts" pitchFamily="2" charset="2"/>
              <a:buNone/>
            </a:pPr>
            <a:endParaRPr lang="en-US" i="1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r>
              <a:rPr lang="en-US" dirty="0"/>
              <a:t>Lock Conversions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828800"/>
            <a:ext cx="7848600" cy="48768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Two-phase locking with lock conversions: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–   First Phase:        </a:t>
            </a:r>
          </a:p>
          <a:p>
            <a:pPr lvl="1"/>
            <a:r>
              <a:rPr lang="en-US" dirty="0"/>
              <a:t>can acquire a lock-S on item</a:t>
            </a:r>
          </a:p>
          <a:p>
            <a:pPr lvl="1"/>
            <a:r>
              <a:rPr lang="en-US" dirty="0"/>
              <a:t>can acquire a lock-X on item</a:t>
            </a:r>
          </a:p>
          <a:p>
            <a:pPr lvl="1"/>
            <a:r>
              <a:rPr lang="en-US" dirty="0"/>
              <a:t>can convert a lock-S to a lock-X (upgrade)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–   Second Phase:</a:t>
            </a:r>
          </a:p>
          <a:p>
            <a:pPr lvl="1"/>
            <a:r>
              <a:rPr lang="en-US" dirty="0"/>
              <a:t>can release a lock-S</a:t>
            </a:r>
          </a:p>
          <a:p>
            <a:pPr lvl="1"/>
            <a:r>
              <a:rPr lang="en-US" dirty="0"/>
              <a:t>can release a lock-X</a:t>
            </a:r>
          </a:p>
          <a:p>
            <a:pPr lvl="1"/>
            <a:r>
              <a:rPr lang="en-US" dirty="0"/>
              <a:t>can convert a lock-X to a lock-S  (downgrade)</a:t>
            </a:r>
          </a:p>
          <a:p>
            <a:r>
              <a:rPr lang="en-US" dirty="0"/>
              <a:t>This protocol assures serializability. But still relies on the programmer to insert the various  locking instructions.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Implementation of Locking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801812"/>
            <a:ext cx="7661275" cy="49037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</a:t>
            </a:r>
            <a:r>
              <a:rPr lang="en-US" b="1" dirty="0">
                <a:solidFill>
                  <a:schemeClr val="tx2"/>
                </a:solidFill>
              </a:rPr>
              <a:t> lock manager </a:t>
            </a:r>
            <a:r>
              <a:rPr lang="en-US" dirty="0"/>
              <a:t>can be implemented as a separate process to which transactions send lock and unlock requests</a:t>
            </a:r>
          </a:p>
          <a:p>
            <a:pPr algn="just"/>
            <a:r>
              <a:rPr lang="en-US" dirty="0"/>
              <a:t>The lock manager replies to a lock request by sending a lock grant messages (or a message asking the transaction to roll back, in case of  a deadlock)</a:t>
            </a:r>
          </a:p>
          <a:p>
            <a:pPr algn="just"/>
            <a:r>
              <a:rPr lang="en-US" dirty="0"/>
              <a:t>The requesting transaction waits until its request is answered</a:t>
            </a:r>
          </a:p>
          <a:p>
            <a:pPr algn="just"/>
            <a:r>
              <a:rPr lang="en-US" dirty="0"/>
              <a:t>The lock manager maintains a data-structure called a </a:t>
            </a:r>
            <a:r>
              <a:rPr lang="en-US" b="1" dirty="0">
                <a:solidFill>
                  <a:schemeClr val="tx2"/>
                </a:solidFill>
              </a:rPr>
              <a:t>lock table </a:t>
            </a:r>
            <a:r>
              <a:rPr lang="en-US" dirty="0"/>
              <a:t>to record granted locks and pending requests</a:t>
            </a:r>
          </a:p>
          <a:p>
            <a:pPr algn="just"/>
            <a:r>
              <a:rPr lang="en-US" dirty="0"/>
              <a:t>The lock table is usually implemented as an in-memory hash table indexed on the name of the data item being locked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Lock Table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0100" y="1536700"/>
            <a:ext cx="4191000" cy="5168900"/>
          </a:xfrm>
          <a:noFill/>
          <a:ln/>
        </p:spPr>
        <p:txBody>
          <a:bodyPr/>
          <a:lstStyle/>
          <a:p>
            <a:r>
              <a:rPr lang="en-US" sz="1600" dirty="0"/>
              <a:t>Black rectangles indicate granted locks, white ones indicate waiting requests</a:t>
            </a:r>
          </a:p>
          <a:p>
            <a:r>
              <a:rPr lang="en-US" sz="1600" dirty="0"/>
              <a:t>Lock table also records the type of lock granted or requested</a:t>
            </a:r>
          </a:p>
          <a:p>
            <a:r>
              <a:rPr lang="en-US" sz="1600" dirty="0"/>
              <a:t>New request is added to the end of the queue of requests for the data item, and granted if it is compatible with all earlier locks</a:t>
            </a:r>
          </a:p>
          <a:p>
            <a:r>
              <a:rPr lang="en-US" sz="1600" dirty="0"/>
              <a:t>Unlock requests result in the request being deleted, and later requests are checked to see if they can now be granted</a:t>
            </a:r>
          </a:p>
          <a:p>
            <a:r>
              <a:rPr lang="en-US" sz="1600" dirty="0"/>
              <a:t>If transaction aborts, all waiting or granted requests of the transaction are deleted </a:t>
            </a:r>
          </a:p>
          <a:p>
            <a:pPr lvl="1"/>
            <a:r>
              <a:rPr lang="en-US" sz="1600" dirty="0"/>
              <a:t>lock manager may keep a list of locks held by each transaction, to implement this efficiently</a:t>
            </a: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/>
          <a:srcRect l="19557" t="1344" r="20766" b="2420"/>
          <a:stretch>
            <a:fillRect/>
          </a:stretch>
        </p:blipFill>
        <p:spPr bwMode="auto">
          <a:xfrm>
            <a:off x="825500" y="2038350"/>
            <a:ext cx="3543300" cy="42862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022600" y="4606925"/>
            <a:ext cx="1335088" cy="730250"/>
            <a:chOff x="840" y="3502"/>
            <a:chExt cx="841" cy="460"/>
          </a:xfrm>
        </p:grpSpPr>
        <p:sp>
          <p:nvSpPr>
            <p:cNvPr id="128006" name="Rectangle 6"/>
            <p:cNvSpPr>
              <a:spLocks noChangeArrowheads="1"/>
            </p:cNvSpPr>
            <p:nvPr/>
          </p:nvSpPr>
          <p:spPr bwMode="auto">
            <a:xfrm>
              <a:off x="840" y="3808"/>
              <a:ext cx="11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7" name="Rectangle 7"/>
            <p:cNvSpPr>
              <a:spLocks noChangeArrowheads="1"/>
            </p:cNvSpPr>
            <p:nvPr/>
          </p:nvSpPr>
          <p:spPr bwMode="auto">
            <a:xfrm>
              <a:off x="840" y="3600"/>
              <a:ext cx="112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08" name="Text Box 8"/>
            <p:cNvSpPr txBox="1">
              <a:spLocks noChangeArrowheads="1"/>
            </p:cNvSpPr>
            <p:nvPr/>
          </p:nvSpPr>
          <p:spPr bwMode="auto">
            <a:xfrm>
              <a:off x="1102" y="3502"/>
              <a:ext cx="5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Granted</a:t>
              </a:r>
            </a:p>
          </p:txBody>
        </p:sp>
        <p:sp>
          <p:nvSpPr>
            <p:cNvPr id="128009" name="Text Box 9"/>
            <p:cNvSpPr txBox="1">
              <a:spLocks noChangeArrowheads="1"/>
            </p:cNvSpPr>
            <p:nvPr/>
          </p:nvSpPr>
          <p:spPr bwMode="auto">
            <a:xfrm>
              <a:off x="1078" y="3750"/>
              <a:ext cx="5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Waiting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Graph-Based Protocols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Graph-based protocols are an alternative to two-phase locking</a:t>
            </a:r>
          </a:p>
          <a:p>
            <a:r>
              <a:rPr lang="en-US" dirty="0"/>
              <a:t>Impose a partial ordering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/>
              <a:t>on the set </a:t>
            </a:r>
            <a:r>
              <a:rPr lang="en-US" b="1" dirty="0"/>
              <a:t>D</a:t>
            </a:r>
            <a:r>
              <a:rPr lang="en-US" dirty="0"/>
              <a:t> = {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i="1" dirty="0"/>
              <a:t>, d</a:t>
            </a:r>
            <a:r>
              <a:rPr lang="en-US" i="1" baseline="-25000" dirty="0"/>
              <a:t>2</a:t>
            </a:r>
            <a:r>
              <a:rPr lang="en-US" i="1" dirty="0"/>
              <a:t> ,..., d</a:t>
            </a:r>
            <a:r>
              <a:rPr lang="en-US" i="1" baseline="-25000" dirty="0"/>
              <a:t>h</a:t>
            </a:r>
            <a:r>
              <a:rPr lang="en-US" dirty="0"/>
              <a:t>} of all data items.</a:t>
            </a:r>
          </a:p>
          <a:p>
            <a:pPr lvl="1"/>
            <a:r>
              <a:rPr lang="en-US" dirty="0"/>
              <a:t>If </a:t>
            </a:r>
            <a:r>
              <a:rPr lang="en-US" i="1" dirty="0" err="1"/>
              <a:t>d</a:t>
            </a:r>
            <a:r>
              <a:rPr lang="en-US" sz="2000" i="1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i="1" dirty="0" err="1"/>
              <a:t>d</a:t>
            </a:r>
            <a:r>
              <a:rPr lang="en-US" sz="2000" i="1" baseline="-25000" dirty="0" err="1"/>
              <a:t>j</a:t>
            </a:r>
            <a:r>
              <a:rPr lang="en-US" sz="2000" i="1" baseline="-25000" dirty="0"/>
              <a:t> </a:t>
            </a:r>
            <a:r>
              <a:rPr lang="en-US" dirty="0"/>
              <a:t> then any transaction accessing both </a:t>
            </a:r>
            <a:r>
              <a:rPr lang="en-US" i="1" dirty="0" err="1"/>
              <a:t>d</a:t>
            </a:r>
            <a:r>
              <a:rPr lang="en-US" sz="2000" i="1" baseline="-25000" dirty="0" err="1"/>
              <a:t>i</a:t>
            </a:r>
            <a:r>
              <a:rPr lang="en-US" dirty="0"/>
              <a:t> and </a:t>
            </a:r>
            <a:r>
              <a:rPr lang="en-US" i="1" dirty="0" err="1"/>
              <a:t>d</a:t>
            </a:r>
            <a:r>
              <a:rPr lang="en-US" sz="2000" i="1" baseline="-25000" dirty="0" err="1"/>
              <a:t>j</a:t>
            </a:r>
            <a:r>
              <a:rPr lang="en-US" dirty="0"/>
              <a:t> must access </a:t>
            </a:r>
            <a:r>
              <a:rPr lang="en-US" dirty="0" err="1"/>
              <a:t>d</a:t>
            </a:r>
            <a:r>
              <a:rPr lang="en-US" sz="2000" baseline="-25000" dirty="0" err="1"/>
              <a:t>i</a:t>
            </a:r>
            <a:r>
              <a:rPr lang="en-US" dirty="0"/>
              <a:t> before accessing </a:t>
            </a:r>
            <a:r>
              <a:rPr lang="en-US" i="1" dirty="0" err="1"/>
              <a:t>d</a:t>
            </a:r>
            <a:r>
              <a:rPr lang="en-US" sz="2000" i="1" baseline="-25000" dirty="0" err="1"/>
              <a:t>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Implies that the set </a:t>
            </a:r>
            <a:r>
              <a:rPr lang="en-US" b="1" dirty="0"/>
              <a:t>D</a:t>
            </a:r>
            <a:r>
              <a:rPr lang="en-US" dirty="0"/>
              <a:t> may now be viewed as a directed acyclic graph, called a </a:t>
            </a:r>
            <a:r>
              <a:rPr lang="en-US" i="1" dirty="0"/>
              <a:t>database graph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tree-protocol</a:t>
            </a:r>
            <a:r>
              <a:rPr lang="en-US" dirty="0"/>
              <a:t> is a simple kind of graph protocol.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4572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Tree Protocol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4308475"/>
            <a:ext cx="7661275" cy="2097088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AutoNum type="arabicPeriod"/>
            </a:pPr>
            <a:r>
              <a:rPr lang="en-US"/>
              <a:t>Only exclusive locks are allowed.</a:t>
            </a:r>
          </a:p>
          <a:p>
            <a:pPr>
              <a:buFont typeface="Monotype Sorts" pitchFamily="2" charset="2"/>
              <a:buAutoNum type="arabicPeriod"/>
            </a:pPr>
            <a:r>
              <a:rPr lang="en-US"/>
              <a:t>The first lock by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may be on any data item. Subsequently, a data </a:t>
            </a:r>
            <a:r>
              <a:rPr lang="en-US" i="1"/>
              <a:t>Q</a:t>
            </a:r>
            <a:r>
              <a:rPr lang="en-US"/>
              <a:t> can be locked by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only if the parent of </a:t>
            </a:r>
            <a:r>
              <a:rPr lang="en-US" i="1"/>
              <a:t>Q</a:t>
            </a:r>
            <a:r>
              <a:rPr lang="en-US"/>
              <a:t> is currently locked by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.</a:t>
            </a:r>
          </a:p>
          <a:p>
            <a:pPr>
              <a:buFont typeface="Monotype Sorts" pitchFamily="2" charset="2"/>
              <a:buAutoNum type="arabicPeriod"/>
            </a:pPr>
            <a:r>
              <a:rPr lang="en-US"/>
              <a:t>Data items may be unlocked at any time.</a:t>
            </a:r>
          </a:p>
          <a:p>
            <a:pPr>
              <a:buFont typeface="Monotype Sorts" pitchFamily="2" charset="2"/>
              <a:buAutoNum type="arabicPeriod"/>
            </a:pPr>
            <a:r>
              <a:rPr lang="en-US"/>
              <a:t>A data item that has been locked and unlocked by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 cannot subsequently be relocked by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/>
          <a:srcRect l="16280" t="3101" r="16280" b="2325"/>
          <a:stretch>
            <a:fillRect/>
          </a:stretch>
        </p:blipFill>
        <p:spPr bwMode="auto">
          <a:xfrm>
            <a:off x="2908300" y="1079500"/>
            <a:ext cx="2816225" cy="29622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dirty="0"/>
              <a:t>Graph-Based Protocols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064500" cy="4648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The tree protocol ensures conflict serializability as well as freedom from deadlock.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Unlocking may occur earlier in the tree-locking protocol than in the two-phase locking protocol.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shorter waiting times, and increase in concurrency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protocol is deadlock-free, no rollbacks are required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Drawbacks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Protocol does not guarantee recoverability or cascade freedom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Need to introduce commit dependencies to ensure recoverability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Transactions may have to lock data items that they do not access.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increased locking overhead, and additional waiting time</a:t>
            </a:r>
          </a:p>
          <a:p>
            <a:pPr lvl="2" algn="just">
              <a:lnSpc>
                <a:spcPct val="90000"/>
              </a:lnSpc>
            </a:pPr>
            <a:r>
              <a:rPr lang="en-US" dirty="0"/>
              <a:t>potential decrease in concurrency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Schedules not possible under two-phase locking are possible under tree protocol,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Granularity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35480"/>
            <a:ext cx="8458200" cy="46939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Allow  data items to be of various sizes and define a hierarchy of data granularities, where the small granularities are nested within larger ones</a:t>
            </a:r>
          </a:p>
          <a:p>
            <a:pPr algn="just"/>
            <a:r>
              <a:rPr lang="en-US" dirty="0"/>
              <a:t>Can be represented graphically as a tree (but don't confuse with tree-locking protocol)</a:t>
            </a:r>
          </a:p>
          <a:p>
            <a:pPr algn="just"/>
            <a:r>
              <a:rPr lang="en-US" dirty="0"/>
              <a:t>When a transaction locks a node in the tree </a:t>
            </a:r>
            <a:r>
              <a:rPr lang="en-US" i="1" dirty="0"/>
              <a:t>explicitly</a:t>
            </a:r>
            <a:r>
              <a:rPr lang="en-US" dirty="0"/>
              <a:t>, it </a:t>
            </a:r>
            <a:r>
              <a:rPr lang="en-US" i="1" dirty="0"/>
              <a:t>implicitly</a:t>
            </a:r>
            <a:r>
              <a:rPr lang="en-US" dirty="0"/>
              <a:t> locks all the node's descendents in the same </a:t>
            </a:r>
            <a:r>
              <a:rPr lang="en-US" dirty="0" smtClean="0"/>
              <a:t>lock mode</a:t>
            </a:r>
            <a:endParaRPr lang="en-US" dirty="0"/>
          </a:p>
          <a:p>
            <a:pPr algn="just"/>
            <a:r>
              <a:rPr lang="en-US" dirty="0">
                <a:solidFill>
                  <a:schemeClr val="tx2"/>
                </a:solidFill>
              </a:rPr>
              <a:t>Granularity of locking</a:t>
            </a:r>
            <a:r>
              <a:rPr lang="en-US" dirty="0"/>
              <a:t> (level in tree where locking is done):</a:t>
            </a:r>
          </a:p>
          <a:p>
            <a:pPr lvl="1" algn="just"/>
            <a:r>
              <a:rPr lang="en-US" b="1" dirty="0">
                <a:solidFill>
                  <a:schemeClr val="tx2"/>
                </a:solidFill>
              </a:rPr>
              <a:t>fine granularity</a:t>
            </a:r>
            <a:r>
              <a:rPr lang="en-US" dirty="0"/>
              <a:t> (lower in tree): high concurrency, high locking overhead</a:t>
            </a:r>
          </a:p>
          <a:p>
            <a:pPr lvl="1" algn="just"/>
            <a:r>
              <a:rPr lang="en-US" b="1" dirty="0">
                <a:solidFill>
                  <a:schemeClr val="tx2"/>
                </a:solidFill>
              </a:rPr>
              <a:t>coarse granularity</a:t>
            </a:r>
            <a:r>
              <a:rPr lang="en-US" i="1" dirty="0"/>
              <a:t> </a:t>
            </a:r>
            <a:r>
              <a:rPr lang="en-US" dirty="0"/>
              <a:t> (higher in tree): low locking overhead, low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 dirty="0"/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115300" cy="48768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 lock is a mechanism to control concurrent access to a data item</a:t>
            </a:r>
          </a:p>
          <a:p>
            <a:pPr algn="just"/>
            <a:r>
              <a:rPr lang="en-US" dirty="0"/>
              <a:t>Data items can be locked in two modes :</a:t>
            </a:r>
          </a:p>
          <a:p>
            <a:pPr algn="just">
              <a:buFont typeface="Monotype Sorts" pitchFamily="2" charset="2"/>
              <a:buNone/>
            </a:pPr>
            <a:r>
              <a:rPr lang="en-US" i="1" dirty="0"/>
              <a:t>    </a:t>
            </a:r>
            <a:r>
              <a:rPr lang="en-US" dirty="0"/>
              <a:t>1</a:t>
            </a:r>
            <a:r>
              <a:rPr lang="en-US" i="1" dirty="0"/>
              <a:t>.  </a:t>
            </a:r>
            <a:r>
              <a:rPr lang="en-US" i="1" dirty="0">
                <a:solidFill>
                  <a:schemeClr val="tx2"/>
                </a:solidFill>
              </a:rPr>
              <a:t>exclusive</a:t>
            </a:r>
            <a:r>
              <a:rPr lang="en-US" i="1" dirty="0"/>
              <a:t> (X) </a:t>
            </a:r>
            <a:r>
              <a:rPr lang="en-US" i="1" dirty="0" smtClean="0"/>
              <a:t>mode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 Data </a:t>
            </a:r>
            <a:r>
              <a:rPr lang="en-US" dirty="0"/>
              <a:t>item can be both read as well as </a:t>
            </a:r>
            <a:r>
              <a:rPr lang="en-US" dirty="0" smtClean="0"/>
              <a:t>written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X-lock </a:t>
            </a:r>
            <a:r>
              <a:rPr lang="en-US" dirty="0"/>
              <a:t>is requested using </a:t>
            </a:r>
            <a:r>
              <a:rPr lang="en-US" b="1" dirty="0"/>
              <a:t> lock-X</a:t>
            </a:r>
            <a:r>
              <a:rPr lang="en-US" dirty="0"/>
              <a:t> </a:t>
            </a:r>
            <a:r>
              <a:rPr lang="en-US" dirty="0" smtClean="0"/>
              <a:t>instruction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i="1" dirty="0"/>
              <a:t>    </a:t>
            </a:r>
            <a:r>
              <a:rPr lang="en-US" dirty="0"/>
              <a:t>2</a:t>
            </a:r>
            <a:r>
              <a:rPr lang="en-US" i="1" dirty="0"/>
              <a:t>.  </a:t>
            </a:r>
            <a:r>
              <a:rPr lang="en-US" i="1" dirty="0">
                <a:solidFill>
                  <a:schemeClr val="tx2"/>
                </a:solidFill>
              </a:rPr>
              <a:t>shared</a:t>
            </a:r>
            <a:r>
              <a:rPr lang="en-US" i="1" dirty="0"/>
              <a:t> (S) </a:t>
            </a:r>
            <a:r>
              <a:rPr lang="en-US" i="1" dirty="0" smtClean="0"/>
              <a:t>mode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item can only be read. S-lock is </a:t>
            </a:r>
            <a:r>
              <a:rPr lang="en-US" dirty="0" smtClean="0"/>
              <a:t>requested </a:t>
            </a:r>
            <a:r>
              <a:rPr lang="en-US" dirty="0"/>
              <a:t>using </a:t>
            </a:r>
            <a:r>
              <a:rPr lang="en-US" b="1" dirty="0"/>
              <a:t> lock-S</a:t>
            </a:r>
            <a:r>
              <a:rPr lang="en-US" dirty="0"/>
              <a:t> instruction.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Lock requests are made to concurrency-control </a:t>
            </a:r>
            <a:r>
              <a:rPr lang="en-US" dirty="0" smtClean="0"/>
              <a:t>manager</a:t>
            </a:r>
          </a:p>
          <a:p>
            <a:pPr algn="just">
              <a:lnSpc>
                <a:spcPct val="110000"/>
              </a:lnSpc>
            </a:pPr>
            <a:r>
              <a:rPr lang="en-US" dirty="0" smtClean="0"/>
              <a:t>Transaction </a:t>
            </a:r>
            <a:r>
              <a:rPr lang="en-US" dirty="0"/>
              <a:t>can proceed only after request is </a:t>
            </a:r>
            <a:r>
              <a:rPr lang="en-US" dirty="0" smtClean="0"/>
              <a:t>granted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Granularity Hierarchy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905000"/>
            <a:ext cx="7848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      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area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file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record</a:t>
            </a:r>
            <a:r>
              <a:rPr lang="en-US" dirty="0"/>
              <a:t> </a:t>
            </a:r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2"/>
          <a:srcRect l="1500" t="16000" r="1286" b="16571"/>
          <a:stretch>
            <a:fillRect/>
          </a:stretch>
        </p:blipFill>
        <p:spPr bwMode="auto">
          <a:xfrm>
            <a:off x="1511300" y="1727200"/>
            <a:ext cx="5761038" cy="2997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Intention Lock Modes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addition to S and X lock modes, there are three additional lock modes with multiple granularity:</a:t>
            </a:r>
          </a:p>
          <a:p>
            <a:pPr lvl="1" algn="just"/>
            <a:r>
              <a:rPr lang="en-US" b="1" i="1" dirty="0"/>
              <a:t>intention-shared</a:t>
            </a:r>
            <a:r>
              <a:rPr lang="en-US" dirty="0"/>
              <a:t> (IS): indicates explicit locking at a lower level of the tree but only with shared locks.</a:t>
            </a:r>
          </a:p>
          <a:p>
            <a:pPr lvl="1" algn="just"/>
            <a:r>
              <a:rPr lang="en-US" b="1" i="1" dirty="0"/>
              <a:t>intention</a:t>
            </a:r>
            <a:r>
              <a:rPr lang="en-US" b="1" dirty="0"/>
              <a:t>-</a:t>
            </a:r>
            <a:r>
              <a:rPr lang="en-US" b="1" i="1" dirty="0"/>
              <a:t>exclusive</a:t>
            </a:r>
            <a:r>
              <a:rPr lang="en-US" dirty="0"/>
              <a:t> (IX): indicates explicit locking at a lower level with exclusive or shared locks</a:t>
            </a:r>
          </a:p>
          <a:p>
            <a:pPr lvl="1" algn="just"/>
            <a:r>
              <a:rPr lang="en-US" b="1" i="1" dirty="0"/>
              <a:t>shared and intention</a:t>
            </a:r>
            <a:r>
              <a:rPr lang="en-US" b="1" dirty="0"/>
              <a:t>-</a:t>
            </a:r>
            <a:r>
              <a:rPr lang="en-US" b="1" i="1" dirty="0"/>
              <a:t>exclusive</a:t>
            </a:r>
            <a:r>
              <a:rPr lang="en-US" dirty="0"/>
              <a:t> (SIX): the </a:t>
            </a:r>
            <a:r>
              <a:rPr lang="en-US" dirty="0" err="1"/>
              <a:t>subtree</a:t>
            </a:r>
            <a:r>
              <a:rPr lang="en-US" dirty="0"/>
              <a:t> rooted by that node is locked explicitly in shared mode and explicit locking is being done at a lower level with exclusive-mode locks.</a:t>
            </a:r>
          </a:p>
          <a:p>
            <a:pPr algn="just"/>
            <a:r>
              <a:rPr lang="en-US" dirty="0"/>
              <a:t>intention locks allow a higher level node to be locked in S or X mode without having to check all descendent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" y="228600"/>
            <a:ext cx="8763000" cy="1066800"/>
          </a:xfrm>
        </p:spPr>
        <p:txBody>
          <a:bodyPr>
            <a:normAutofit/>
          </a:bodyPr>
          <a:lstStyle/>
          <a:p>
            <a:r>
              <a:rPr lang="en-US" sz="3200" dirty="0"/>
              <a:t>Compatibility Matrix </a:t>
            </a:r>
            <a:r>
              <a:rPr lang="en-US" sz="3200" dirty="0" smtClean="0"/>
              <a:t>with  </a:t>
            </a:r>
            <a:r>
              <a:rPr lang="en-US" sz="3200" dirty="0"/>
              <a:t>Intention Lock Modes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752600"/>
            <a:ext cx="7848600" cy="4419600"/>
          </a:xfrm>
        </p:spPr>
        <p:txBody>
          <a:bodyPr/>
          <a:lstStyle/>
          <a:p>
            <a:r>
              <a:rPr lang="en-US" dirty="0"/>
              <a:t>The compatibility matrix for all lock modes is: </a:t>
            </a:r>
            <a:endParaRPr lang="en-US" dirty="0">
              <a:sym typeface="Wingdings" pitchFamily="2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28813" y="2590800"/>
            <a:ext cx="4624387" cy="3810000"/>
            <a:chOff x="831" y="1104"/>
            <a:chExt cx="2913" cy="2400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1296" y="1104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2" name="Line 6"/>
            <p:cNvSpPr>
              <a:spLocks noChangeShapeType="1"/>
            </p:cNvSpPr>
            <p:nvPr/>
          </p:nvSpPr>
          <p:spPr bwMode="auto">
            <a:xfrm>
              <a:off x="1776" y="1137"/>
              <a:ext cx="0" cy="2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2256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2736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5" name="Line 9"/>
            <p:cNvSpPr>
              <a:spLocks noChangeShapeType="1"/>
            </p:cNvSpPr>
            <p:nvPr/>
          </p:nvSpPr>
          <p:spPr bwMode="auto">
            <a:xfrm>
              <a:off x="3264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6" name="Line 10"/>
            <p:cNvSpPr>
              <a:spLocks noChangeShapeType="1"/>
            </p:cNvSpPr>
            <p:nvPr/>
          </p:nvSpPr>
          <p:spPr bwMode="auto">
            <a:xfrm>
              <a:off x="3744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7" name="Line 11"/>
            <p:cNvSpPr>
              <a:spLocks noChangeShapeType="1"/>
            </p:cNvSpPr>
            <p:nvPr/>
          </p:nvSpPr>
          <p:spPr bwMode="auto">
            <a:xfrm>
              <a:off x="864" y="13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8" name="Line 12"/>
            <p:cNvSpPr>
              <a:spLocks noChangeShapeType="1"/>
            </p:cNvSpPr>
            <p:nvPr/>
          </p:nvSpPr>
          <p:spPr bwMode="auto">
            <a:xfrm>
              <a:off x="849" y="1776"/>
              <a:ext cx="28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864" y="216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0" name="Line 14"/>
            <p:cNvSpPr>
              <a:spLocks noChangeShapeType="1"/>
            </p:cNvSpPr>
            <p:nvPr/>
          </p:nvSpPr>
          <p:spPr bwMode="auto">
            <a:xfrm>
              <a:off x="864" y="259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1" name="Line 15"/>
            <p:cNvSpPr>
              <a:spLocks noChangeShapeType="1"/>
            </p:cNvSpPr>
            <p:nvPr/>
          </p:nvSpPr>
          <p:spPr bwMode="auto">
            <a:xfrm>
              <a:off x="864" y="302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2" name="Line 16"/>
            <p:cNvSpPr>
              <a:spLocks noChangeShapeType="1"/>
            </p:cNvSpPr>
            <p:nvPr/>
          </p:nvSpPr>
          <p:spPr bwMode="auto">
            <a:xfrm>
              <a:off x="864" y="350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713" name="Text Box 17"/>
            <p:cNvSpPr txBox="1">
              <a:spLocks noChangeArrowheads="1"/>
            </p:cNvSpPr>
            <p:nvPr/>
          </p:nvSpPr>
          <p:spPr bwMode="auto">
            <a:xfrm>
              <a:off x="1382" y="1186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IS</a:t>
              </a:r>
            </a:p>
          </p:txBody>
        </p:sp>
        <p:sp>
          <p:nvSpPr>
            <p:cNvPr id="157714" name="Text Box 18"/>
            <p:cNvSpPr txBox="1">
              <a:spLocks noChangeArrowheads="1"/>
            </p:cNvSpPr>
            <p:nvPr/>
          </p:nvSpPr>
          <p:spPr bwMode="auto">
            <a:xfrm>
              <a:off x="1872" y="1168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IX</a:t>
              </a:r>
            </a:p>
          </p:txBody>
        </p:sp>
        <p:sp>
          <p:nvSpPr>
            <p:cNvPr id="157715" name="Text Box 19"/>
            <p:cNvSpPr txBox="1">
              <a:spLocks noChangeArrowheads="1"/>
            </p:cNvSpPr>
            <p:nvPr/>
          </p:nvSpPr>
          <p:spPr bwMode="auto">
            <a:xfrm>
              <a:off x="2372" y="1162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157716" name="Text Box 20"/>
            <p:cNvSpPr txBox="1">
              <a:spLocks noChangeArrowheads="1"/>
            </p:cNvSpPr>
            <p:nvPr/>
          </p:nvSpPr>
          <p:spPr bwMode="auto">
            <a:xfrm>
              <a:off x="2784" y="1159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 IX</a:t>
              </a:r>
            </a:p>
          </p:txBody>
        </p:sp>
        <p:sp>
          <p:nvSpPr>
            <p:cNvPr id="157717" name="Text Box 21"/>
            <p:cNvSpPr txBox="1">
              <a:spLocks noChangeArrowheads="1"/>
            </p:cNvSpPr>
            <p:nvPr/>
          </p:nvSpPr>
          <p:spPr bwMode="auto">
            <a:xfrm>
              <a:off x="3312" y="117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157718" name="Text Box 22"/>
            <p:cNvSpPr txBox="1">
              <a:spLocks noChangeArrowheads="1"/>
            </p:cNvSpPr>
            <p:nvPr/>
          </p:nvSpPr>
          <p:spPr bwMode="auto">
            <a:xfrm>
              <a:off x="971" y="147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IS</a:t>
              </a:r>
            </a:p>
          </p:txBody>
        </p:sp>
        <p:sp>
          <p:nvSpPr>
            <p:cNvPr id="157719" name="Text Box 23"/>
            <p:cNvSpPr txBox="1">
              <a:spLocks noChangeArrowheads="1"/>
            </p:cNvSpPr>
            <p:nvPr/>
          </p:nvSpPr>
          <p:spPr bwMode="auto">
            <a:xfrm>
              <a:off x="947" y="1828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IX</a:t>
              </a:r>
            </a:p>
          </p:txBody>
        </p:sp>
        <p:sp>
          <p:nvSpPr>
            <p:cNvPr id="157720" name="Text Box 24"/>
            <p:cNvSpPr txBox="1">
              <a:spLocks noChangeArrowheads="1"/>
            </p:cNvSpPr>
            <p:nvPr/>
          </p:nvSpPr>
          <p:spPr bwMode="auto">
            <a:xfrm>
              <a:off x="960" y="2230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</a:t>
              </a:r>
            </a:p>
          </p:txBody>
        </p:sp>
        <p:sp>
          <p:nvSpPr>
            <p:cNvPr id="157721" name="Text Box 25"/>
            <p:cNvSpPr txBox="1">
              <a:spLocks noChangeArrowheads="1"/>
            </p:cNvSpPr>
            <p:nvPr/>
          </p:nvSpPr>
          <p:spPr bwMode="auto">
            <a:xfrm>
              <a:off x="831" y="2671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S IX</a:t>
              </a:r>
            </a:p>
          </p:txBody>
        </p:sp>
        <p:sp>
          <p:nvSpPr>
            <p:cNvPr id="157722" name="Text Box 26"/>
            <p:cNvSpPr txBox="1">
              <a:spLocks noChangeArrowheads="1"/>
            </p:cNvSpPr>
            <p:nvPr/>
          </p:nvSpPr>
          <p:spPr bwMode="auto">
            <a:xfrm>
              <a:off x="912" y="3151"/>
              <a:ext cx="2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157723" name="Text Box 27"/>
            <p:cNvSpPr txBox="1">
              <a:spLocks noChangeArrowheads="1"/>
            </p:cNvSpPr>
            <p:nvPr/>
          </p:nvSpPr>
          <p:spPr bwMode="auto">
            <a:xfrm>
              <a:off x="1382" y="1448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ingdings" pitchFamily="2" charset="2"/>
                </a:rPr>
                <a:t></a:t>
              </a:r>
            </a:p>
          </p:txBody>
        </p:sp>
        <p:sp>
          <p:nvSpPr>
            <p:cNvPr id="157724" name="Text Box 28"/>
            <p:cNvSpPr txBox="1">
              <a:spLocks noChangeArrowheads="1"/>
            </p:cNvSpPr>
            <p:nvPr/>
          </p:nvSpPr>
          <p:spPr bwMode="auto">
            <a:xfrm>
              <a:off x="1365" y="1855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ingdings" pitchFamily="2" charset="2"/>
                </a:rPr>
                <a:t></a:t>
              </a:r>
            </a:p>
          </p:txBody>
        </p:sp>
        <p:sp>
          <p:nvSpPr>
            <p:cNvPr id="157725" name="Text Box 29"/>
            <p:cNvSpPr txBox="1">
              <a:spLocks noChangeArrowheads="1"/>
            </p:cNvSpPr>
            <p:nvPr/>
          </p:nvSpPr>
          <p:spPr bwMode="auto">
            <a:xfrm>
              <a:off x="1365" y="2287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ingdings" pitchFamily="2" charset="2"/>
                </a:rPr>
                <a:t></a:t>
              </a:r>
            </a:p>
          </p:txBody>
        </p:sp>
        <p:sp>
          <p:nvSpPr>
            <p:cNvPr id="157726" name="Text Box 30"/>
            <p:cNvSpPr txBox="1">
              <a:spLocks noChangeArrowheads="1"/>
            </p:cNvSpPr>
            <p:nvPr/>
          </p:nvSpPr>
          <p:spPr bwMode="auto">
            <a:xfrm>
              <a:off x="1392" y="2719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ingdings" pitchFamily="2" charset="2"/>
                </a:rPr>
                <a:t></a:t>
              </a:r>
            </a:p>
          </p:txBody>
        </p:sp>
        <p:sp>
          <p:nvSpPr>
            <p:cNvPr id="157727" name="Text Box 31"/>
            <p:cNvSpPr txBox="1">
              <a:spLocks noChangeArrowheads="1"/>
            </p:cNvSpPr>
            <p:nvPr/>
          </p:nvSpPr>
          <p:spPr bwMode="auto">
            <a:xfrm>
              <a:off x="1392" y="3178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</a:p>
          </p:txBody>
        </p:sp>
        <p:sp>
          <p:nvSpPr>
            <p:cNvPr id="157728" name="Text Box 32"/>
            <p:cNvSpPr txBox="1">
              <a:spLocks noChangeArrowheads="1"/>
            </p:cNvSpPr>
            <p:nvPr/>
          </p:nvSpPr>
          <p:spPr bwMode="auto">
            <a:xfrm>
              <a:off x="1824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ingdings" pitchFamily="2" charset="2"/>
                </a:rPr>
                <a:t></a:t>
              </a:r>
            </a:p>
          </p:txBody>
        </p:sp>
        <p:sp>
          <p:nvSpPr>
            <p:cNvPr id="157729" name="Text Box 33"/>
            <p:cNvSpPr txBox="1">
              <a:spLocks noChangeArrowheads="1"/>
            </p:cNvSpPr>
            <p:nvPr/>
          </p:nvSpPr>
          <p:spPr bwMode="auto">
            <a:xfrm>
              <a:off x="2325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ingdings" pitchFamily="2" charset="2"/>
                </a:rPr>
                <a:t></a:t>
              </a:r>
            </a:p>
          </p:txBody>
        </p:sp>
        <p:sp>
          <p:nvSpPr>
            <p:cNvPr id="157730" name="Text Box 34"/>
            <p:cNvSpPr txBox="1">
              <a:spLocks noChangeArrowheads="1"/>
            </p:cNvSpPr>
            <p:nvPr/>
          </p:nvSpPr>
          <p:spPr bwMode="auto">
            <a:xfrm>
              <a:off x="2853" y="1471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ingdings" pitchFamily="2" charset="2"/>
                </a:rPr>
                <a:t></a:t>
              </a:r>
            </a:p>
          </p:txBody>
        </p:sp>
        <p:sp>
          <p:nvSpPr>
            <p:cNvPr id="157731" name="Text Box 35"/>
            <p:cNvSpPr txBox="1">
              <a:spLocks noChangeArrowheads="1"/>
            </p:cNvSpPr>
            <p:nvPr/>
          </p:nvSpPr>
          <p:spPr bwMode="auto">
            <a:xfrm>
              <a:off x="1872" y="1855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ingdings" pitchFamily="2" charset="2"/>
                </a:rPr>
                <a:t></a:t>
              </a:r>
            </a:p>
          </p:txBody>
        </p:sp>
        <p:sp>
          <p:nvSpPr>
            <p:cNvPr id="157732" name="Text Box 36"/>
            <p:cNvSpPr txBox="1">
              <a:spLocks noChangeArrowheads="1"/>
            </p:cNvSpPr>
            <p:nvPr/>
          </p:nvSpPr>
          <p:spPr bwMode="auto">
            <a:xfrm>
              <a:off x="2352" y="2287"/>
              <a:ext cx="2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Wingdings" pitchFamily="2" charset="2"/>
                </a:rPr>
                <a:t></a:t>
              </a:r>
            </a:p>
          </p:txBody>
        </p:sp>
        <p:sp>
          <p:nvSpPr>
            <p:cNvPr id="157733" name="Text Box 37"/>
            <p:cNvSpPr txBox="1">
              <a:spLocks noChangeArrowheads="1"/>
            </p:cNvSpPr>
            <p:nvPr/>
          </p:nvSpPr>
          <p:spPr bwMode="auto">
            <a:xfrm>
              <a:off x="1910" y="226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34" name="Text Box 38"/>
            <p:cNvSpPr txBox="1">
              <a:spLocks noChangeArrowheads="1"/>
            </p:cNvSpPr>
            <p:nvPr/>
          </p:nvSpPr>
          <p:spPr bwMode="auto">
            <a:xfrm>
              <a:off x="1891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35" name="Text Box 39"/>
            <p:cNvSpPr txBox="1">
              <a:spLocks noChangeArrowheads="1"/>
            </p:cNvSpPr>
            <p:nvPr/>
          </p:nvSpPr>
          <p:spPr bwMode="auto">
            <a:xfrm>
              <a:off x="189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36" name="Text Box 40"/>
            <p:cNvSpPr txBox="1">
              <a:spLocks noChangeArrowheads="1"/>
            </p:cNvSpPr>
            <p:nvPr/>
          </p:nvSpPr>
          <p:spPr bwMode="auto">
            <a:xfrm>
              <a:off x="237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37" name="Text Box 41"/>
            <p:cNvSpPr txBox="1">
              <a:spLocks noChangeArrowheads="1"/>
            </p:cNvSpPr>
            <p:nvPr/>
          </p:nvSpPr>
          <p:spPr bwMode="auto">
            <a:xfrm>
              <a:off x="2881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38" name="Text Box 42"/>
            <p:cNvSpPr txBox="1">
              <a:spLocks noChangeArrowheads="1"/>
            </p:cNvSpPr>
            <p:nvPr/>
          </p:nvSpPr>
          <p:spPr bwMode="auto">
            <a:xfrm>
              <a:off x="3412" y="315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39" name="Text Box 43"/>
            <p:cNvSpPr txBox="1">
              <a:spLocks noChangeArrowheads="1"/>
            </p:cNvSpPr>
            <p:nvPr/>
          </p:nvSpPr>
          <p:spPr bwMode="auto">
            <a:xfrm>
              <a:off x="3408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40" name="Text Box 44"/>
            <p:cNvSpPr txBox="1">
              <a:spLocks noChangeArrowheads="1"/>
            </p:cNvSpPr>
            <p:nvPr/>
          </p:nvSpPr>
          <p:spPr bwMode="auto">
            <a:xfrm>
              <a:off x="2371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41" name="Text Box 45"/>
            <p:cNvSpPr txBox="1">
              <a:spLocks noChangeArrowheads="1"/>
            </p:cNvSpPr>
            <p:nvPr/>
          </p:nvSpPr>
          <p:spPr bwMode="auto">
            <a:xfrm>
              <a:off x="2899" y="271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42" name="Text Box 46"/>
            <p:cNvSpPr txBox="1">
              <a:spLocks noChangeArrowheads="1"/>
            </p:cNvSpPr>
            <p:nvPr/>
          </p:nvSpPr>
          <p:spPr bwMode="auto">
            <a:xfrm>
              <a:off x="2382" y="1855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43" name="Text Box 47"/>
            <p:cNvSpPr txBox="1">
              <a:spLocks noChangeArrowheads="1"/>
            </p:cNvSpPr>
            <p:nvPr/>
          </p:nvSpPr>
          <p:spPr bwMode="auto">
            <a:xfrm>
              <a:off x="2899" y="1855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44" name="Text Box 48"/>
            <p:cNvSpPr txBox="1">
              <a:spLocks noChangeArrowheads="1"/>
            </p:cNvSpPr>
            <p:nvPr/>
          </p:nvSpPr>
          <p:spPr bwMode="auto">
            <a:xfrm>
              <a:off x="3412" y="1471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45" name="Text Box 49"/>
            <p:cNvSpPr txBox="1">
              <a:spLocks noChangeArrowheads="1"/>
            </p:cNvSpPr>
            <p:nvPr/>
          </p:nvSpPr>
          <p:spPr bwMode="auto">
            <a:xfrm>
              <a:off x="3394" y="1807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46" name="Text Box 50"/>
            <p:cNvSpPr txBox="1">
              <a:spLocks noChangeArrowheads="1"/>
            </p:cNvSpPr>
            <p:nvPr/>
          </p:nvSpPr>
          <p:spPr bwMode="auto">
            <a:xfrm>
              <a:off x="3412" y="223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  <p:sp>
          <p:nvSpPr>
            <p:cNvPr id="157747" name="Text Box 51"/>
            <p:cNvSpPr txBox="1">
              <a:spLocks noChangeArrowheads="1"/>
            </p:cNvSpPr>
            <p:nvPr/>
          </p:nvSpPr>
          <p:spPr bwMode="auto">
            <a:xfrm>
              <a:off x="2899" y="2239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sym typeface="Symbol" pitchFamily="18" charset="2"/>
                </a:rPr>
                <a:t>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Granularity Locking Scheme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8166100" cy="5057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can lock a node </a:t>
            </a:r>
            <a:r>
              <a:rPr lang="en-US" i="1" dirty="0"/>
              <a:t>Q</a:t>
            </a:r>
            <a:r>
              <a:rPr lang="en-US" dirty="0"/>
              <a:t>, using the following rules: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dirty="0"/>
              <a:t>The lock compatibility matrix must be observed.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The root of the tree must be locked first, and may be locked in any mode.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A node </a:t>
            </a:r>
            <a:r>
              <a:rPr lang="en-US" i="1" dirty="0"/>
              <a:t>Q</a:t>
            </a:r>
            <a:r>
              <a:rPr lang="en-US" dirty="0"/>
              <a:t> can be locked by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in S or IS mode only if the parent of </a:t>
            </a:r>
            <a:r>
              <a:rPr lang="en-US" i="1" dirty="0"/>
              <a:t>Q</a:t>
            </a:r>
            <a:r>
              <a:rPr lang="en-US" dirty="0"/>
              <a:t> is currently locked by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in either IX or IS mode.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dirty="0"/>
              <a:t>A node </a:t>
            </a:r>
            <a:r>
              <a:rPr lang="en-US" i="1" dirty="0"/>
              <a:t>Q</a:t>
            </a:r>
            <a:r>
              <a:rPr lang="en-US" dirty="0"/>
              <a:t> can be locked by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in X, SIX, or IX mode only if the parent of </a:t>
            </a:r>
            <a:r>
              <a:rPr lang="en-US" i="1" dirty="0"/>
              <a:t>Q</a:t>
            </a:r>
            <a:r>
              <a:rPr lang="en-US" dirty="0"/>
              <a:t> is currently locked by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in either IX or SIX mode.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can lock a node only if it has not previously unlocked any node (that is,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is two-phase).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can unlock a node </a:t>
            </a:r>
            <a:r>
              <a:rPr lang="en-US" i="1" dirty="0"/>
              <a:t>Q</a:t>
            </a:r>
            <a:r>
              <a:rPr lang="en-US" dirty="0"/>
              <a:t> only if none of the children of </a:t>
            </a:r>
            <a:r>
              <a:rPr lang="en-US" i="1" dirty="0"/>
              <a:t>Q</a:t>
            </a:r>
            <a:r>
              <a:rPr lang="en-US" dirty="0"/>
              <a:t> are currently locked by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Observe that locks are acquired in root-to-leaf order, whereas they are released in leaf-to-root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305800" cy="1143000"/>
          </a:xfrm>
        </p:spPr>
        <p:txBody>
          <a:bodyPr/>
          <a:lstStyle/>
          <a:p>
            <a:r>
              <a:rPr lang="en-US" dirty="0"/>
              <a:t>Deadlock Handling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95400"/>
            <a:ext cx="8077200" cy="4903788"/>
          </a:xfrm>
        </p:spPr>
        <p:txBody>
          <a:bodyPr/>
          <a:lstStyle/>
          <a:p>
            <a:r>
              <a:rPr lang="en-US" dirty="0"/>
              <a:t>Consider the following two transactions: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:     write (</a:t>
            </a:r>
            <a:r>
              <a:rPr lang="en-US" i="1" dirty="0"/>
              <a:t>X</a:t>
            </a:r>
            <a:r>
              <a:rPr lang="en-US" dirty="0"/>
              <a:t>)              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:    write(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          write(</a:t>
            </a:r>
            <a:r>
              <a:rPr lang="en-US" i="1" dirty="0"/>
              <a:t>Y</a:t>
            </a:r>
            <a:r>
              <a:rPr lang="en-US" dirty="0"/>
              <a:t>)                         write(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Schedule with deadlock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>
            <a:off x="1524000" y="3657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1524000" y="3276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4343400" y="3276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2803525" y="321151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T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5216525" y="3216275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/>
              <a:t>T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1660525" y="3821113"/>
            <a:ext cx="1538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lock-X</a:t>
            </a:r>
            <a:r>
              <a:rPr lang="en-US" sz="2000"/>
              <a:t> on </a:t>
            </a:r>
            <a:r>
              <a:rPr lang="en-US" sz="2000" i="1"/>
              <a:t>X</a:t>
            </a:r>
          </a:p>
          <a:p>
            <a:r>
              <a:rPr lang="en-US" sz="2000"/>
              <a:t>write (</a:t>
            </a:r>
            <a:r>
              <a:rPr lang="en-US" sz="2000" i="1"/>
              <a:t>X</a:t>
            </a:r>
            <a:r>
              <a:rPr lang="en-US" sz="2000"/>
              <a:t>) </a:t>
            </a:r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4419600" y="4359275"/>
            <a:ext cx="2425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/>
              <a:t>lock-Y</a:t>
            </a:r>
            <a:r>
              <a:rPr lang="en-US" sz="2000" dirty="0" smtClean="0"/>
              <a:t> </a:t>
            </a:r>
            <a:r>
              <a:rPr lang="en-US" sz="2000" dirty="0"/>
              <a:t>on </a:t>
            </a:r>
            <a:r>
              <a:rPr lang="en-US" sz="2000" i="1" dirty="0"/>
              <a:t>Y</a:t>
            </a:r>
          </a:p>
          <a:p>
            <a:r>
              <a:rPr lang="en-US" sz="2000" dirty="0"/>
              <a:t>write </a:t>
            </a:r>
            <a:r>
              <a:rPr lang="en-US" sz="2000" dirty="0" smtClean="0"/>
              <a:t>(Y)  </a:t>
            </a:r>
            <a:endParaRPr lang="en-US" sz="2000" dirty="0"/>
          </a:p>
          <a:p>
            <a:r>
              <a:rPr lang="en-US" sz="2000" dirty="0"/>
              <a:t>wait for </a:t>
            </a:r>
            <a:r>
              <a:rPr lang="en-US" sz="2000" b="1" dirty="0"/>
              <a:t>lock-X</a:t>
            </a:r>
            <a:r>
              <a:rPr lang="en-US" sz="2000" dirty="0"/>
              <a:t> on </a:t>
            </a:r>
            <a:r>
              <a:rPr lang="en-US" sz="2000" i="1" dirty="0"/>
              <a:t>X</a:t>
            </a:r>
            <a:endParaRPr lang="en-US" sz="2000" dirty="0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6934200" y="3314700"/>
            <a:ext cx="0" cy="262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1660525" y="5292725"/>
            <a:ext cx="24077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wait for </a:t>
            </a:r>
            <a:r>
              <a:rPr lang="en-US" sz="2000" b="1" smtClean="0"/>
              <a:t>lock-Y</a:t>
            </a:r>
            <a:r>
              <a:rPr lang="en-US" sz="2000" smtClean="0"/>
              <a:t> </a:t>
            </a:r>
            <a:r>
              <a:rPr lang="en-US" sz="2000"/>
              <a:t>on </a:t>
            </a:r>
            <a:r>
              <a:rPr lang="en-US" sz="2000" i="1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1143000"/>
          </a:xfrm>
        </p:spPr>
        <p:txBody>
          <a:bodyPr/>
          <a:lstStyle/>
          <a:p>
            <a:r>
              <a:rPr lang="en-US" dirty="0"/>
              <a:t>Deadlock Handling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905000"/>
            <a:ext cx="7661275" cy="4114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There are two principle methods for dealing with the deadlock problem:</a:t>
            </a:r>
          </a:p>
          <a:p>
            <a:pPr algn="just"/>
            <a:r>
              <a:rPr lang="en-US" b="1" i="1" dirty="0" smtClean="0">
                <a:solidFill>
                  <a:schemeClr val="tx2"/>
                </a:solidFill>
              </a:rPr>
              <a:t>Deadlock </a:t>
            </a:r>
            <a:r>
              <a:rPr lang="en-US" b="1" i="1" dirty="0">
                <a:solidFill>
                  <a:schemeClr val="tx2"/>
                </a:solidFill>
              </a:rPr>
              <a:t>prevention</a:t>
            </a:r>
            <a:r>
              <a:rPr lang="en-US" dirty="0"/>
              <a:t> protocols ensure that the system will </a:t>
            </a:r>
            <a:r>
              <a:rPr lang="en-US" i="1" dirty="0"/>
              <a:t>never</a:t>
            </a:r>
            <a:r>
              <a:rPr lang="en-US" dirty="0"/>
              <a:t> enter into a deadlock state. </a:t>
            </a:r>
            <a:endParaRPr lang="en-US" dirty="0" smtClean="0"/>
          </a:p>
          <a:p>
            <a:pPr algn="just"/>
            <a:r>
              <a:rPr lang="en-US" b="1" i="1" dirty="0" smtClean="0">
                <a:solidFill>
                  <a:schemeClr val="tx2"/>
                </a:solidFill>
              </a:rPr>
              <a:t>Deadlock detection and Deadlock Recovery</a:t>
            </a:r>
          </a:p>
          <a:p>
            <a:pPr lvl="1" algn="just"/>
            <a:r>
              <a:rPr lang="en-US" dirty="0" smtClean="0"/>
              <a:t>Allow the system to enter into deadlock</a:t>
            </a:r>
          </a:p>
          <a:p>
            <a:pPr lvl="1" algn="just"/>
            <a:r>
              <a:rPr lang="en-US" dirty="0" smtClean="0"/>
              <a:t>Then try to recover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1143000"/>
          </a:xfrm>
        </p:spPr>
        <p:txBody>
          <a:bodyPr/>
          <a:lstStyle/>
          <a:p>
            <a:r>
              <a:rPr lang="en-US" dirty="0" smtClean="0"/>
              <a:t>Deadlock prevention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905000"/>
            <a:ext cx="7661275" cy="4572000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smtClean="0">
                <a:solidFill>
                  <a:schemeClr val="tx2"/>
                </a:solidFill>
              </a:rPr>
              <a:t>Deadlock </a:t>
            </a:r>
            <a:r>
              <a:rPr lang="en-US" b="1" i="1" dirty="0">
                <a:solidFill>
                  <a:schemeClr val="tx2"/>
                </a:solidFill>
              </a:rPr>
              <a:t>prevention</a:t>
            </a:r>
            <a:r>
              <a:rPr lang="en-US" dirty="0"/>
              <a:t> protocols ensure that the system will </a:t>
            </a:r>
            <a:r>
              <a:rPr lang="en-US" i="1" dirty="0"/>
              <a:t>never</a:t>
            </a:r>
            <a:r>
              <a:rPr lang="en-US" dirty="0"/>
              <a:t> enter into a deadlock state. Some prevention strategies :</a:t>
            </a:r>
          </a:p>
          <a:p>
            <a:pPr lvl="1" algn="just"/>
            <a:r>
              <a:rPr lang="en-US" dirty="0"/>
              <a:t>Require that each transaction locks all its data items before it begins execution (</a:t>
            </a:r>
            <a:r>
              <a:rPr lang="en-US" dirty="0" err="1"/>
              <a:t>predeclaration</a:t>
            </a:r>
            <a:r>
              <a:rPr lang="en-US" dirty="0"/>
              <a:t>).</a:t>
            </a:r>
          </a:p>
          <a:p>
            <a:pPr lvl="1" algn="just"/>
            <a:r>
              <a:rPr lang="en-US" dirty="0"/>
              <a:t>Impose partial ordering of all data items and require that a transaction can lock data items only in the order specified by the partial order (graph-based protocol).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Deadlock Prevention Strategies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2169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Following schemes use transaction timestamps for the sake of deadlock prevention 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wait-die</a:t>
            </a:r>
            <a:r>
              <a:rPr lang="en-US" dirty="0"/>
              <a:t> scheme — non-preemptive</a:t>
            </a:r>
          </a:p>
          <a:p>
            <a:pPr lvl="1" algn="just"/>
            <a:r>
              <a:rPr lang="en-US" dirty="0"/>
              <a:t>older transaction may wait for younger one to release data </a:t>
            </a:r>
            <a:r>
              <a:rPr lang="en-US" dirty="0" smtClean="0"/>
              <a:t>item</a:t>
            </a:r>
          </a:p>
          <a:p>
            <a:pPr lvl="1" algn="just"/>
            <a:r>
              <a:rPr lang="en-US" dirty="0" smtClean="0"/>
              <a:t>Younger </a:t>
            </a:r>
            <a:r>
              <a:rPr lang="en-US" dirty="0"/>
              <a:t>transactions never wait for older ones; they are rolled back </a:t>
            </a:r>
            <a:r>
              <a:rPr lang="en-US" dirty="0" smtClean="0"/>
              <a:t>instead</a:t>
            </a:r>
            <a:endParaRPr lang="en-US" dirty="0"/>
          </a:p>
          <a:p>
            <a:pPr lvl="1" algn="just"/>
            <a:r>
              <a:rPr lang="en-US" dirty="0"/>
              <a:t>a transaction may die several times before acquiring needed data item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wound-wait</a:t>
            </a:r>
            <a:r>
              <a:rPr lang="en-US" dirty="0"/>
              <a:t> scheme — preemptive</a:t>
            </a:r>
          </a:p>
          <a:p>
            <a:pPr lvl="1" algn="just"/>
            <a:r>
              <a:rPr lang="en-US" dirty="0"/>
              <a:t>older transaction </a:t>
            </a:r>
            <a:r>
              <a:rPr lang="en-US" i="1" dirty="0"/>
              <a:t>wounds</a:t>
            </a:r>
            <a:r>
              <a:rPr lang="en-US" dirty="0"/>
              <a:t> (forces rollback) of younger transaction instead of waiting for it. Younger transactions may wait for older ones.</a:t>
            </a:r>
          </a:p>
          <a:p>
            <a:pPr lvl="1" algn="just"/>
            <a:r>
              <a:rPr lang="en-US" dirty="0"/>
              <a:t>may be fewer rollbacks than </a:t>
            </a:r>
            <a:r>
              <a:rPr lang="en-US" i="1" dirty="0"/>
              <a:t>wait-die</a:t>
            </a:r>
            <a:r>
              <a:rPr lang="en-US" dirty="0"/>
              <a:t> scheme.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 prevention (Cont.)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Both in </a:t>
            </a:r>
            <a:r>
              <a:rPr lang="en-US" i="1" dirty="0"/>
              <a:t>wait-die</a:t>
            </a:r>
            <a:r>
              <a:rPr lang="en-US" dirty="0"/>
              <a:t> and in </a:t>
            </a:r>
            <a:r>
              <a:rPr lang="en-US" i="1" dirty="0"/>
              <a:t>wound-wait</a:t>
            </a:r>
            <a:r>
              <a:rPr lang="en-US" dirty="0"/>
              <a:t> schemes, a rolled back transactions is restarted with its original timestamp. Older transactions thus have precedence over newer ones, and starvation is hence avoided.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Timeout-Based Schemes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a transaction waits for a lock only for a specified amount of time. After that, the wait times out and the transaction is rolled back.</a:t>
            </a:r>
          </a:p>
          <a:p>
            <a:pPr lvl="1" algn="just"/>
            <a:r>
              <a:rPr lang="en-US" dirty="0"/>
              <a:t>thus deadlocks are not possible</a:t>
            </a:r>
          </a:p>
          <a:p>
            <a:pPr lvl="1" algn="just"/>
            <a:r>
              <a:rPr lang="en-US" dirty="0"/>
              <a:t>simple to implement; but starvation is possible. Also difficult to determine good value of the timeout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r>
              <a:rPr lang="en-US" dirty="0"/>
              <a:t>Deadlock Detection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Deadlocks can be described as a </a:t>
            </a:r>
            <a:r>
              <a:rPr lang="en-US" i="1" dirty="0">
                <a:solidFill>
                  <a:schemeClr val="tx2"/>
                </a:solidFill>
              </a:rPr>
              <a:t>wait-for</a:t>
            </a:r>
            <a:r>
              <a:rPr lang="en-US" i="1" dirty="0"/>
              <a:t> graph</a:t>
            </a:r>
            <a:r>
              <a:rPr lang="en-US" dirty="0"/>
              <a:t>, which consists of a pair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</a:t>
            </a:r>
            <a:r>
              <a:rPr lang="en-US" i="1" dirty="0"/>
              <a:t>E</a:t>
            </a:r>
            <a:r>
              <a:rPr lang="en-US" dirty="0"/>
              <a:t>), </a:t>
            </a:r>
          </a:p>
          <a:p>
            <a:pPr lvl="1" algn="just"/>
            <a:r>
              <a:rPr lang="en-US" i="1" dirty="0"/>
              <a:t>V</a:t>
            </a:r>
            <a:r>
              <a:rPr lang="en-US" dirty="0"/>
              <a:t> is a set of vertices (all the transactions in the system)</a:t>
            </a:r>
          </a:p>
          <a:p>
            <a:pPr lvl="1" algn="just"/>
            <a:r>
              <a:rPr lang="en-US" i="1" dirty="0"/>
              <a:t>E</a:t>
            </a:r>
            <a:r>
              <a:rPr lang="en-US" dirty="0"/>
              <a:t> is a set of edges; each element is an ordered pair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.  </a:t>
            </a:r>
          </a:p>
          <a:p>
            <a:pPr algn="just"/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i="1" baseline="-25000" dirty="0"/>
              <a:t>i </a:t>
            </a:r>
            <a:r>
              <a:rPr lang="en-US" i="1" dirty="0">
                <a:sym typeface="Symbol" pitchFamily="18" charset="2"/>
              </a:rPr>
              <a:t></a:t>
            </a:r>
            <a:r>
              <a:rPr lang="en-US" dirty="0"/>
              <a:t> 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is in </a:t>
            </a:r>
            <a:r>
              <a:rPr lang="en-US" i="1" dirty="0"/>
              <a:t>E</a:t>
            </a:r>
            <a:r>
              <a:rPr lang="en-US" dirty="0"/>
              <a:t>, then there is a directed edge from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, implying that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is 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to release a data item.</a:t>
            </a:r>
          </a:p>
          <a:p>
            <a:pPr algn="just"/>
            <a:r>
              <a:rPr lang="en-US" dirty="0"/>
              <a:t>When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requests a data item currently being held by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, then the edge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is inserted in the wait-for graph. This edge is removed only when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is no longer holding a data item needed by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system is in a deadlock state if and only if the wait-for graph has a cycle.  Must invoke a deadlock-detection algorithm periodically to look for cycles.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r>
              <a:rPr lang="en-US" dirty="0"/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752600"/>
            <a:ext cx="7848600" cy="4876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Lock-compatibility matrix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>
              <a:buFont typeface="Monotype Sorts" pitchFamily="2" charset="2"/>
              <a:buNone/>
            </a:pPr>
            <a:endParaRPr lang="en-US" dirty="0"/>
          </a:p>
          <a:p>
            <a:pPr algn="just"/>
            <a:r>
              <a:rPr lang="en-US" dirty="0"/>
              <a:t>A transaction may be granted a lock on an item if the requested lock is compatible with locks already held on the item by other transactions</a:t>
            </a:r>
          </a:p>
          <a:p>
            <a:pPr algn="just"/>
            <a:r>
              <a:rPr lang="en-US" dirty="0"/>
              <a:t>Any number of transactions can hold shared locks on an item, </a:t>
            </a:r>
          </a:p>
          <a:p>
            <a:pPr lvl="1" algn="just"/>
            <a:r>
              <a:rPr lang="en-US" dirty="0"/>
              <a:t>but if any transaction holds an exclusive on the item no other transaction may hold any lock on the item.</a:t>
            </a:r>
          </a:p>
          <a:p>
            <a:pPr algn="just"/>
            <a:r>
              <a:rPr lang="en-US" dirty="0"/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8212" name="Picture 20"/>
          <p:cNvPicPr>
            <a:picLocks noChangeAspect="1" noChangeArrowheads="1"/>
          </p:cNvPicPr>
          <p:nvPr/>
        </p:nvPicPr>
        <p:blipFill>
          <a:blip r:embed="rId2" cstate="print"/>
          <a:srcRect l="4999" t="20000" r="6250" b="21666"/>
          <a:stretch>
            <a:fillRect/>
          </a:stretch>
        </p:blipFill>
        <p:spPr bwMode="auto">
          <a:xfrm>
            <a:off x="3200400" y="2166937"/>
            <a:ext cx="2097088" cy="10334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Deadlock Detection (Cont.)</a:t>
            </a:r>
          </a:p>
        </p:txBody>
      </p:sp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900" y="2278063"/>
            <a:ext cx="3759200" cy="29511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909638" y="5470525"/>
            <a:ext cx="3521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Wait-for graph without a cycle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5284788" y="5437188"/>
            <a:ext cx="3168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Wait-for graph with a cycle</a:t>
            </a:r>
          </a:p>
        </p:txBody>
      </p:sp>
      <p:pic>
        <p:nvPicPr>
          <p:cNvPr id="166918" name="Picture 6"/>
          <p:cNvPicPr>
            <a:picLocks noChangeAspect="1" noChangeArrowheads="1"/>
          </p:cNvPicPr>
          <p:nvPr/>
        </p:nvPicPr>
        <p:blipFill>
          <a:blip r:embed="rId3"/>
          <a:srcRect l="11185" t="3801" r="10526" b="3510"/>
          <a:stretch>
            <a:fillRect/>
          </a:stretch>
        </p:blipFill>
        <p:spPr bwMode="auto">
          <a:xfrm>
            <a:off x="5308600" y="2346325"/>
            <a:ext cx="3289300" cy="2921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1143000"/>
          </a:xfrm>
        </p:spPr>
        <p:txBody>
          <a:bodyPr/>
          <a:lstStyle/>
          <a:p>
            <a:r>
              <a:rPr lang="en-US" dirty="0"/>
              <a:t>Deadlock Recovery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pPr algn="just"/>
            <a:r>
              <a:rPr lang="en-US" dirty="0"/>
              <a:t>When deadlock is  detected :</a:t>
            </a:r>
          </a:p>
          <a:p>
            <a:pPr lvl="1" algn="just"/>
            <a:r>
              <a:rPr lang="en-US" b="1" dirty="0" smtClean="0"/>
              <a:t>Selection of victim:</a:t>
            </a:r>
            <a:r>
              <a:rPr lang="en-US" dirty="0" smtClean="0"/>
              <a:t> Some </a:t>
            </a:r>
            <a:r>
              <a:rPr lang="en-US" dirty="0"/>
              <a:t>transaction will have to rolled back (made a victim) to break deadlock.  Select that transaction as victim that will incur minimum cost.</a:t>
            </a:r>
          </a:p>
          <a:p>
            <a:pPr lvl="1" algn="just"/>
            <a:r>
              <a:rPr lang="en-US" b="1" dirty="0"/>
              <a:t>Rollback 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determine how far to roll back transaction</a:t>
            </a:r>
          </a:p>
          <a:p>
            <a:pPr lvl="2" algn="just"/>
            <a:r>
              <a:rPr lang="en-US" dirty="0">
                <a:solidFill>
                  <a:schemeClr val="tx2"/>
                </a:solidFill>
              </a:rPr>
              <a:t>Total rollback</a:t>
            </a:r>
            <a:r>
              <a:rPr lang="en-US" dirty="0"/>
              <a:t>: Abort the transaction and then restart it.</a:t>
            </a:r>
          </a:p>
          <a:p>
            <a:pPr lvl="2" algn="just"/>
            <a:r>
              <a:rPr lang="en-US" dirty="0" smtClean="0">
                <a:solidFill>
                  <a:schemeClr val="tx2"/>
                </a:solidFill>
              </a:rPr>
              <a:t>Partial rollback: </a:t>
            </a:r>
            <a:r>
              <a:rPr lang="en-US" dirty="0" smtClean="0"/>
              <a:t>More </a:t>
            </a:r>
            <a:r>
              <a:rPr lang="en-US" dirty="0"/>
              <a:t>effective to roll back transaction only as far as necessary to break deadlock.</a:t>
            </a:r>
          </a:p>
          <a:p>
            <a:pPr lvl="1" algn="just"/>
            <a:r>
              <a:rPr lang="en-US" b="1" dirty="0" smtClean="0"/>
              <a:t>Starvation:</a:t>
            </a:r>
            <a:r>
              <a:rPr lang="en-US" dirty="0" smtClean="0"/>
              <a:t> </a:t>
            </a:r>
            <a:r>
              <a:rPr lang="en-US" dirty="0"/>
              <a:t>happens if same transaction is always chosen as victim. Include the number of rollbacks in the cost factor to avoid starvation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/>
          <a:lstStyle/>
          <a:p>
            <a:r>
              <a:rPr lang="en-US" dirty="0"/>
              <a:t>Timestamp-Based Protocols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362950" cy="50165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Each transaction is issued a timestamp when it enters the system. If an old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has time-stamp TS(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), a new transaction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is assigned time-stamp TS(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) such that TS(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 &lt;TS(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).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The protocol manages concurrent execution such that the time-stamps determine the serializability order.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In order to assure such behavior, the protocol maintains for each data </a:t>
            </a:r>
            <a:r>
              <a:rPr lang="en-US" i="1" dirty="0"/>
              <a:t>Q </a:t>
            </a:r>
            <a:r>
              <a:rPr lang="en-US" dirty="0"/>
              <a:t>two timestamp values:</a:t>
            </a:r>
          </a:p>
          <a:p>
            <a:pPr lvl="1" algn="just">
              <a:lnSpc>
                <a:spcPct val="110000"/>
              </a:lnSpc>
            </a:pPr>
            <a:r>
              <a:rPr lang="en-US" b="1" dirty="0"/>
              <a:t>W-timestamp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</a:t>
            </a:r>
          </a:p>
          <a:p>
            <a:pPr lvl="1" algn="just">
              <a:lnSpc>
                <a:spcPct val="110000"/>
              </a:lnSpc>
            </a:pPr>
            <a:r>
              <a:rPr lang="en-US" b="1" dirty="0"/>
              <a:t>R-timestamp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is the largest time-stamp of any transaction that executed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successfully.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42925"/>
            <a:ext cx="8077200" cy="904875"/>
          </a:xfrm>
        </p:spPr>
        <p:txBody>
          <a:bodyPr>
            <a:normAutofit fontScale="90000"/>
          </a:bodyPr>
          <a:lstStyle/>
          <a:p>
            <a:r>
              <a:rPr lang="en-US" dirty="0"/>
              <a:t>Timestamp-Based Protocols (</a:t>
            </a:r>
            <a:r>
              <a:rPr lang="en-US" dirty="0" smtClean="0"/>
              <a:t>Cont)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460500"/>
            <a:ext cx="8089900" cy="5092700"/>
          </a:xfrm>
        </p:spPr>
        <p:txBody>
          <a:bodyPr>
            <a:normAutofit/>
          </a:bodyPr>
          <a:lstStyle/>
          <a:p>
            <a:r>
              <a:rPr lang="en-US" dirty="0"/>
              <a:t>The timestamp ordering protocol ensures that any conflicting </a:t>
            </a:r>
            <a:r>
              <a:rPr lang="en-US" b="1" dirty="0"/>
              <a:t> read</a:t>
            </a:r>
            <a:r>
              <a:rPr lang="en-US" dirty="0"/>
              <a:t> and </a:t>
            </a:r>
            <a:r>
              <a:rPr lang="en-US" b="1" dirty="0"/>
              <a:t>write</a:t>
            </a:r>
            <a:r>
              <a:rPr lang="en-US" dirty="0"/>
              <a:t> operations are executed in timestamp order.</a:t>
            </a:r>
          </a:p>
          <a:p>
            <a:r>
              <a:rPr lang="en-US" dirty="0"/>
              <a:t>Suppose a transaction T</a:t>
            </a:r>
            <a:r>
              <a:rPr lang="en-US" baseline="-25000" dirty="0"/>
              <a:t>i</a:t>
            </a:r>
            <a:r>
              <a:rPr lang="en-US" dirty="0"/>
              <a:t> issues a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needs to read a value of </a:t>
            </a:r>
            <a:r>
              <a:rPr lang="en-US" i="1" dirty="0"/>
              <a:t>Q</a:t>
            </a:r>
            <a:r>
              <a:rPr lang="en-US" dirty="0"/>
              <a:t>        that was already overwritten.</a:t>
            </a:r>
          </a:p>
          <a:p>
            <a:pPr marL="1200150" lvl="2" indent="-342900">
              <a:buFont typeface="Monotype Sorts" pitchFamily="2" charset="2"/>
              <a:buChar char="n"/>
            </a:pPr>
            <a:r>
              <a:rPr lang="en-US" dirty="0"/>
              <a:t>Hence, the </a:t>
            </a:r>
            <a:r>
              <a:rPr lang="en-US" b="1" dirty="0"/>
              <a:t>read</a:t>
            </a:r>
            <a:r>
              <a:rPr lang="en-US" dirty="0"/>
              <a:t> operation is rejected, and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is rolled back.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</a:t>
            </a:r>
            <a:r>
              <a:rPr lang="en-US" b="1" dirty="0"/>
              <a:t>W</a:t>
            </a:r>
            <a:r>
              <a:rPr lang="en-US" dirty="0"/>
              <a:t>-timestamp(</a:t>
            </a:r>
            <a:r>
              <a:rPr lang="en-US" i="1" dirty="0"/>
              <a:t>Q</a:t>
            </a:r>
            <a:r>
              <a:rPr lang="en-US" dirty="0"/>
              <a:t>), then the </a:t>
            </a:r>
            <a:r>
              <a:rPr lang="en-US" b="1" dirty="0"/>
              <a:t>read</a:t>
            </a:r>
            <a:r>
              <a:rPr lang="en-US" dirty="0"/>
              <a:t> operation is executed, and R-timestamp(</a:t>
            </a:r>
            <a:r>
              <a:rPr lang="en-US" i="1" dirty="0"/>
              <a:t>Q</a:t>
            </a:r>
            <a:r>
              <a:rPr lang="en-US" dirty="0"/>
              <a:t>) is set to </a:t>
            </a:r>
            <a:r>
              <a:rPr lang="en-US" b="1" dirty="0"/>
              <a:t>max</a:t>
            </a:r>
            <a:r>
              <a:rPr lang="en-US" dirty="0"/>
              <a:t>(R-timestamp(</a:t>
            </a:r>
            <a:r>
              <a:rPr lang="en-US" i="1" dirty="0"/>
              <a:t>Q</a:t>
            </a:r>
            <a:r>
              <a:rPr lang="en-US" dirty="0"/>
              <a:t>), TS(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Timestamp-Based Protocols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855788"/>
            <a:ext cx="8024812" cy="469741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Suppose that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issues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).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 &lt; R-timestamp(</a:t>
            </a:r>
            <a:r>
              <a:rPr lang="en-US" i="1" dirty="0"/>
              <a:t>Q</a:t>
            </a:r>
            <a:r>
              <a:rPr lang="en-US" dirty="0"/>
              <a:t>), then the value of </a:t>
            </a:r>
            <a:r>
              <a:rPr lang="en-US" i="1" dirty="0"/>
              <a:t>Q</a:t>
            </a:r>
            <a:r>
              <a:rPr lang="en-US" dirty="0"/>
              <a:t> that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is producing was needed previously, and the system assumed that that value would never be produced. </a:t>
            </a:r>
          </a:p>
          <a:p>
            <a:pPr marL="1200150" lvl="2" indent="-342900" algn="just">
              <a:buFont typeface="Monotype Sorts" pitchFamily="2" charset="2"/>
              <a:buChar char="n"/>
            </a:pPr>
            <a:r>
              <a:rPr lang="en-US" dirty="0"/>
              <a:t>Hence, the </a:t>
            </a:r>
            <a:r>
              <a:rPr lang="en-US" b="1" dirty="0"/>
              <a:t>write</a:t>
            </a:r>
            <a:r>
              <a:rPr lang="en-US" dirty="0"/>
              <a:t> operation is rejected, and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is rolled back.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/>
              <a:t>If TS(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 &lt; W-timestamp(</a:t>
            </a:r>
            <a:r>
              <a:rPr lang="en-US" i="1" dirty="0"/>
              <a:t>Q</a:t>
            </a:r>
            <a:r>
              <a:rPr lang="en-US" dirty="0"/>
              <a:t>), then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is attempting to write an obsolete value of </a:t>
            </a:r>
            <a:r>
              <a:rPr lang="en-US" i="1" dirty="0"/>
              <a:t>Q</a:t>
            </a:r>
            <a:r>
              <a:rPr lang="en-US" dirty="0"/>
              <a:t>. </a:t>
            </a:r>
          </a:p>
          <a:p>
            <a:pPr marL="1200150" lvl="2" indent="-342900" algn="just">
              <a:buFont typeface="Monotype Sorts" pitchFamily="2" charset="2"/>
              <a:buChar char="n"/>
            </a:pPr>
            <a:r>
              <a:rPr lang="en-US" dirty="0"/>
              <a:t>Hence, this </a:t>
            </a:r>
            <a:r>
              <a:rPr lang="en-US" b="1" dirty="0"/>
              <a:t>write</a:t>
            </a:r>
            <a:r>
              <a:rPr lang="en-US" dirty="0"/>
              <a:t> operation is rejected, and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is rolled back.</a:t>
            </a:r>
          </a:p>
          <a:p>
            <a:pPr marL="800100" lvl="1" indent="-342900" algn="just">
              <a:buFont typeface="Monotype Sorts" pitchFamily="2" charset="2"/>
              <a:buAutoNum type="arabicPeriod"/>
            </a:pPr>
            <a:r>
              <a:rPr lang="en-US" dirty="0"/>
              <a:t>Otherwise, the </a:t>
            </a:r>
            <a:r>
              <a:rPr lang="en-US" b="1" dirty="0"/>
              <a:t> write</a:t>
            </a:r>
            <a:r>
              <a:rPr lang="en-US" dirty="0"/>
              <a:t> operation is executed, and W-timestamp(</a:t>
            </a:r>
            <a:r>
              <a:rPr lang="en-US" i="1" dirty="0"/>
              <a:t>Q</a:t>
            </a:r>
            <a:r>
              <a:rPr lang="en-US" dirty="0"/>
              <a:t>) is set to TS(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914400"/>
          </a:xfrm>
        </p:spPr>
        <p:txBody>
          <a:bodyPr>
            <a:normAutofit/>
          </a:bodyPr>
          <a:lstStyle/>
          <a:p>
            <a:r>
              <a:rPr lang="en-US" sz="3600" dirty="0"/>
              <a:t>Correctness of Timestamp-Ordering Protocol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371600"/>
            <a:ext cx="7886700" cy="49942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timestamp-ordering protocol guarantees serializability since all the arcs in the precedence graph are of the form:</a:t>
            </a:r>
          </a:p>
          <a:p>
            <a:pPr algn="just">
              <a:buFont typeface="Monotype Sorts" pitchFamily="2" charset="2"/>
              <a:buNone/>
            </a:pPr>
            <a:r>
              <a:rPr lang="en-US" dirty="0"/>
              <a:t>    </a:t>
            </a:r>
          </a:p>
          <a:p>
            <a:pPr algn="just">
              <a:buFont typeface="Monotype Sorts" pitchFamily="2" charset="2"/>
              <a:buNone/>
            </a:pPr>
            <a:endParaRPr lang="en-US" dirty="0"/>
          </a:p>
          <a:p>
            <a:pPr algn="just">
              <a:buFont typeface="Monotype Sorts" pitchFamily="2" charset="2"/>
              <a:buNone/>
            </a:pPr>
            <a:endParaRPr lang="en-US" dirty="0"/>
          </a:p>
          <a:p>
            <a:pPr algn="just">
              <a:buFont typeface="Monotype Sorts" pitchFamily="2" charset="2"/>
              <a:buNone/>
            </a:pPr>
            <a:endParaRPr lang="en-US" dirty="0"/>
          </a:p>
          <a:p>
            <a:pPr algn="just">
              <a:buFont typeface="Monotype Sorts" pitchFamily="2" charset="2"/>
              <a:buNone/>
            </a:pP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dirty="0"/>
              <a:t>    Thus, there will be no cycles in the precedence graph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Timestamp protocol ensures freedom from deadlock as no transaction </a:t>
            </a:r>
            <a:r>
              <a:rPr lang="en-US"/>
              <a:t>ever </a:t>
            </a:r>
            <a:r>
              <a:rPr lang="en-US" smtClean="0"/>
              <a:t> waits</a:t>
            </a:r>
            <a:r>
              <a:rPr lang="en-US" dirty="0"/>
              <a:t>. 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But the schedule may not be cascade-free, and may  not even be recoverable.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333500" y="2514600"/>
            <a:ext cx="17526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5981700" y="2514600"/>
            <a:ext cx="17526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612900" y="2892425"/>
            <a:ext cx="13906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transaction</a:t>
            </a:r>
          </a:p>
          <a:p>
            <a:r>
              <a:rPr lang="en-US" sz="1800" dirty="0"/>
              <a:t>with smaller</a:t>
            </a:r>
          </a:p>
          <a:p>
            <a:r>
              <a:rPr lang="en-US" sz="1800" dirty="0"/>
              <a:t>timestamp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262688" y="2894013"/>
            <a:ext cx="1301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transaction</a:t>
            </a:r>
          </a:p>
          <a:p>
            <a:r>
              <a:rPr lang="en-US" sz="1800"/>
              <a:t>with larger</a:t>
            </a:r>
          </a:p>
          <a:p>
            <a:r>
              <a:rPr lang="en-US" sz="1800"/>
              <a:t>timestamp </a:t>
            </a: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3086100" y="34290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4201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Example of a transaction performing locking:</a:t>
            </a:r>
          </a:p>
          <a:p>
            <a:pPr algn="just">
              <a:buFont typeface="Monotype Sorts" pitchFamily="2" charset="2"/>
              <a:buNone/>
            </a:pPr>
            <a:r>
              <a:rPr lang="en-US" dirty="0"/>
              <a:t>                      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:</a:t>
            </a:r>
            <a:r>
              <a:rPr lang="en-US" b="1" dirty="0" smtClean="0"/>
              <a:t> lock-X</a:t>
            </a:r>
            <a:r>
              <a:rPr lang="en-US" i="1" dirty="0" smtClean="0"/>
              <a:t>(B)</a:t>
            </a:r>
            <a:r>
              <a:rPr lang="en-US" dirty="0" smtClean="0"/>
              <a:t>;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read </a:t>
            </a:r>
            <a:r>
              <a:rPr lang="en-US" i="1" dirty="0" smtClean="0"/>
              <a:t>(B)</a:t>
            </a:r>
            <a:r>
              <a:rPr lang="en-US" dirty="0" smtClean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dirty="0" smtClean="0"/>
              <a:t>                            B:=B - 50;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write </a:t>
            </a:r>
            <a:r>
              <a:rPr lang="en-US" i="1" dirty="0" smtClean="0"/>
              <a:t>(B)</a:t>
            </a:r>
            <a:r>
              <a:rPr lang="en-US" dirty="0" smtClean="0"/>
              <a:t>;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</a:t>
            </a:r>
            <a:r>
              <a:rPr lang="en-US" b="1" dirty="0" smtClean="0"/>
              <a:t>unlock</a:t>
            </a:r>
            <a:r>
              <a:rPr lang="en-US" i="1" dirty="0" smtClean="0"/>
              <a:t>(B)</a:t>
            </a:r>
            <a:r>
              <a:rPr lang="en-US" dirty="0" smtClean="0"/>
              <a:t>;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</a:t>
            </a:r>
            <a:r>
              <a:rPr lang="en-US" b="1" dirty="0" smtClean="0"/>
              <a:t>lock-X</a:t>
            </a:r>
            <a:r>
              <a:rPr lang="en-US" i="1" dirty="0" smtClean="0"/>
              <a:t>(A)</a:t>
            </a:r>
            <a:r>
              <a:rPr lang="en-US" dirty="0" smtClean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read </a:t>
            </a:r>
            <a:r>
              <a:rPr lang="en-US" i="1" dirty="0" smtClean="0"/>
              <a:t>(A)</a:t>
            </a:r>
            <a:r>
              <a:rPr lang="en-US" dirty="0" smtClean="0"/>
              <a:t>;                            </a:t>
            </a:r>
          </a:p>
          <a:p>
            <a:pPr algn="just">
              <a:buFont typeface="Monotype Sorts" pitchFamily="2" charset="2"/>
              <a:buNone/>
            </a:pPr>
            <a:r>
              <a:rPr lang="en-US" dirty="0" smtClean="0"/>
              <a:t>                            A:=A + 50;</a:t>
            </a:r>
            <a:r>
              <a:rPr lang="en-US" b="1" dirty="0" smtClean="0"/>
              <a:t>                             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</a:t>
            </a:r>
            <a:r>
              <a:rPr lang="en-US" b="1" dirty="0" smtClean="0"/>
              <a:t>unlock</a:t>
            </a:r>
            <a:r>
              <a:rPr lang="en-US" i="1" dirty="0" smtClean="0"/>
              <a:t>(A)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 dirty="0"/>
              <a:t>Lock-Based Protocols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420100" cy="4876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Example of a transaction performing locking:</a:t>
            </a:r>
          </a:p>
          <a:p>
            <a:pPr algn="just">
              <a:buFont typeface="Monotype Sorts" pitchFamily="2" charset="2"/>
              <a:buNone/>
            </a:pPr>
            <a:r>
              <a:rPr lang="en-US" dirty="0"/>
              <a:t>                      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:</a:t>
            </a:r>
            <a:r>
              <a:rPr lang="en-US" b="1" dirty="0"/>
              <a:t> lock-S</a:t>
            </a:r>
            <a:r>
              <a:rPr lang="en-US" i="1" dirty="0"/>
              <a:t>(A)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read </a:t>
            </a:r>
            <a:r>
              <a:rPr lang="en-US" i="1" dirty="0"/>
              <a:t>(A)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unlock</a:t>
            </a:r>
            <a:r>
              <a:rPr lang="en-US" i="1" dirty="0"/>
              <a:t>(A)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lock-S</a:t>
            </a:r>
            <a:r>
              <a:rPr lang="en-US" i="1" dirty="0"/>
              <a:t>(B)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read </a:t>
            </a:r>
            <a:r>
              <a:rPr lang="en-US" i="1" dirty="0"/>
              <a:t>(B</a:t>
            </a:r>
            <a:r>
              <a:rPr lang="en-US" i="1" dirty="0" smtClean="0"/>
              <a:t>)</a:t>
            </a:r>
            <a:r>
              <a:rPr lang="en-US" dirty="0" smtClean="0"/>
              <a:t>;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unlock</a:t>
            </a:r>
            <a:r>
              <a:rPr lang="en-US" i="1" dirty="0"/>
              <a:t>(B)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</a:t>
            </a:r>
            <a:r>
              <a:rPr lang="en-US" b="1" dirty="0" smtClean="0"/>
              <a:t>display</a:t>
            </a:r>
            <a:r>
              <a:rPr lang="en-US" i="1" dirty="0" smtClean="0"/>
              <a:t>(A+B)</a:t>
            </a:r>
            <a:endParaRPr lang="en-US" i="1" dirty="0"/>
          </a:p>
          <a:p>
            <a:pPr algn="just"/>
            <a:r>
              <a:rPr lang="en-US" dirty="0"/>
              <a:t>Locking as above is not sufficient to guarantee serializability —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get updated in-between the read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the displayed sum would be wrong.</a:t>
            </a:r>
          </a:p>
          <a:p>
            <a:pPr algn="just"/>
            <a:r>
              <a:rPr lang="en-US" dirty="0"/>
              <a:t>A  </a:t>
            </a:r>
            <a:r>
              <a:rPr lang="en-US" b="1" dirty="0">
                <a:solidFill>
                  <a:schemeClr val="tx2"/>
                </a:solidFill>
              </a:rPr>
              <a:t>locking protocol</a:t>
            </a:r>
            <a:r>
              <a:rPr lang="en-US" dirty="0"/>
              <a:t> is a set of rules followed by all transactions while requesting and releasing </a:t>
            </a:r>
            <a:r>
              <a:rPr lang="en-US" dirty="0" smtClean="0"/>
              <a:t>locks</a:t>
            </a:r>
          </a:p>
          <a:p>
            <a:pPr algn="just"/>
            <a:r>
              <a:rPr lang="en-US" dirty="0" smtClean="0"/>
              <a:t>Locking </a:t>
            </a:r>
            <a:r>
              <a:rPr lang="en-US" dirty="0"/>
              <a:t>protocols restrict the set of possible </a:t>
            </a:r>
            <a:r>
              <a:rPr lang="en-US" dirty="0" smtClean="0"/>
              <a:t>schedules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05800" cy="1143000"/>
          </a:xfrm>
        </p:spPr>
        <p:txBody>
          <a:bodyPr/>
          <a:lstStyle/>
          <a:p>
            <a:r>
              <a:rPr lang="en-US" dirty="0"/>
              <a:t>Pitfalls of Lock-Based Protocols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293100" cy="51435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Neither 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dirty="0"/>
              <a:t> nor </a:t>
            </a:r>
            <a:r>
              <a:rPr lang="en-US" i="1" dirty="0"/>
              <a:t>T</a:t>
            </a:r>
            <a:r>
              <a:rPr lang="en-US" i="1" baseline="-25000" dirty="0"/>
              <a:t>4</a:t>
            </a:r>
            <a:r>
              <a:rPr lang="en-US" dirty="0"/>
              <a:t> can make progress — executing  </a:t>
            </a:r>
            <a:r>
              <a:rPr lang="en-US" b="1" dirty="0"/>
              <a:t>lock-S</a:t>
            </a:r>
            <a:r>
              <a:rPr lang="en-US" i="1" dirty="0"/>
              <a:t>(B)</a:t>
            </a:r>
            <a:r>
              <a:rPr lang="en-US" dirty="0"/>
              <a:t> causes </a:t>
            </a:r>
            <a:r>
              <a:rPr lang="en-US" i="1" dirty="0"/>
              <a:t>T</a:t>
            </a:r>
            <a:r>
              <a:rPr lang="en-US" i="1" baseline="-25000" dirty="0"/>
              <a:t>4</a:t>
            </a:r>
            <a:r>
              <a:rPr lang="en-US" dirty="0"/>
              <a:t> to wait for 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dirty="0"/>
              <a:t> to release its lock on </a:t>
            </a:r>
            <a:r>
              <a:rPr lang="en-US" i="1" dirty="0"/>
              <a:t>B</a:t>
            </a:r>
            <a:r>
              <a:rPr lang="en-US" dirty="0"/>
              <a:t>, while executing  </a:t>
            </a:r>
            <a:r>
              <a:rPr lang="en-US" b="1" dirty="0"/>
              <a:t>lock-X</a:t>
            </a:r>
            <a:r>
              <a:rPr lang="en-US" i="1" dirty="0"/>
              <a:t>(A)</a:t>
            </a:r>
            <a:r>
              <a:rPr lang="en-US" dirty="0"/>
              <a:t> causes 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dirty="0"/>
              <a:t> </a:t>
            </a:r>
            <a:r>
              <a:rPr lang="en-US" dirty="0"/>
              <a:t> to wait for </a:t>
            </a:r>
            <a:r>
              <a:rPr lang="en-US" i="1" dirty="0"/>
              <a:t>T</a:t>
            </a:r>
            <a:r>
              <a:rPr lang="en-US" i="1" baseline="-25000" dirty="0"/>
              <a:t>4</a:t>
            </a:r>
            <a:r>
              <a:rPr lang="en-US" dirty="0"/>
              <a:t> to release its lock on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Such a situation is called a </a:t>
            </a:r>
            <a:r>
              <a:rPr lang="en-US" b="1" dirty="0">
                <a:solidFill>
                  <a:schemeClr val="tx2"/>
                </a:solidFill>
              </a:rPr>
              <a:t>deadlock</a:t>
            </a:r>
            <a:r>
              <a:rPr lang="en-US" dirty="0"/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To handle a deadlock one of 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dirty="0"/>
              <a:t> or </a:t>
            </a:r>
            <a:r>
              <a:rPr lang="en-US" i="1" dirty="0"/>
              <a:t>T</a:t>
            </a:r>
            <a:r>
              <a:rPr lang="en-US" i="1" baseline="-25000" dirty="0"/>
              <a:t>4</a:t>
            </a:r>
            <a:r>
              <a:rPr lang="en-US" dirty="0"/>
              <a:t> must be rolled back </a:t>
            </a:r>
            <a:br>
              <a:rPr lang="en-US" dirty="0"/>
            </a:br>
            <a:r>
              <a:rPr lang="en-US" dirty="0"/>
              <a:t>and its locks </a:t>
            </a:r>
            <a:r>
              <a:rPr lang="en-US" dirty="0" smtClean="0"/>
              <a:t>released</a:t>
            </a:r>
            <a:endParaRPr lang="en-US" dirty="0"/>
          </a:p>
        </p:txBody>
      </p:sp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2"/>
          <a:srcRect l="14131" t="2899" r="13043" b="1450"/>
          <a:stretch>
            <a:fillRect/>
          </a:stretch>
        </p:blipFill>
        <p:spPr bwMode="auto">
          <a:xfrm>
            <a:off x="3252788" y="1946275"/>
            <a:ext cx="2665412" cy="2625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8392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Pitfalls of Lock-Based </a:t>
            </a:r>
            <a:r>
              <a:rPr lang="en-US" dirty="0" smtClean="0"/>
              <a:t>Protocols Cont</a:t>
            </a:r>
            <a:r>
              <a:rPr lang="en-US" dirty="0"/>
              <a:t>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01812"/>
            <a:ext cx="8029575" cy="4903788"/>
          </a:xfrm>
        </p:spPr>
        <p:txBody>
          <a:bodyPr/>
          <a:lstStyle/>
          <a:p>
            <a:pPr algn="just"/>
            <a:r>
              <a:rPr lang="en-US" dirty="0"/>
              <a:t>The potential for deadlock exists in most locking </a:t>
            </a:r>
            <a:r>
              <a:rPr lang="en-US" dirty="0" smtClean="0"/>
              <a:t>protocols</a:t>
            </a:r>
            <a:endParaRPr lang="en-US" dirty="0"/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Starvation</a:t>
            </a:r>
            <a:r>
              <a:rPr lang="en-US" dirty="0"/>
              <a:t> is also possible if concurrency control manager is badly designed. For example:</a:t>
            </a:r>
          </a:p>
          <a:p>
            <a:pPr lvl="1" algn="just"/>
            <a:r>
              <a:rPr lang="en-US" dirty="0"/>
              <a:t>A transaction may be waiting for an X-lock on an item, while a sequence of other transactions request and are granted an S-lock on the same </a:t>
            </a:r>
            <a:r>
              <a:rPr lang="en-US" dirty="0" smtClean="0"/>
              <a:t>item</a:t>
            </a:r>
            <a:endParaRPr lang="en-US" dirty="0"/>
          </a:p>
          <a:p>
            <a:pPr lvl="1" algn="just"/>
            <a:r>
              <a:rPr lang="en-US" dirty="0"/>
              <a:t>The same transaction is repeatedly rolled back due to </a:t>
            </a:r>
            <a:r>
              <a:rPr lang="en-US" dirty="0" smtClean="0"/>
              <a:t>deadlocks</a:t>
            </a:r>
            <a:endParaRPr lang="en-US" dirty="0"/>
          </a:p>
          <a:p>
            <a:pPr algn="just"/>
            <a:r>
              <a:rPr lang="en-US" dirty="0"/>
              <a:t>Concurrency control manager can be designed to prevent </a:t>
            </a:r>
            <a:r>
              <a:rPr lang="en-US" dirty="0" smtClean="0"/>
              <a:t>starvation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1143000"/>
          </a:xfrm>
        </p:spPr>
        <p:txBody>
          <a:bodyPr/>
          <a:lstStyle/>
          <a:p>
            <a:r>
              <a:rPr lang="en-US" dirty="0"/>
              <a:t>The Two-Phase Locking Protocol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This is a protocol which ensures conflict-</a:t>
            </a:r>
            <a:r>
              <a:rPr lang="en-US" dirty="0" err="1"/>
              <a:t>serializable</a:t>
            </a:r>
            <a:r>
              <a:rPr lang="en-US" dirty="0"/>
              <a:t> schedules.</a:t>
            </a:r>
          </a:p>
          <a:p>
            <a:pPr algn="just"/>
            <a:r>
              <a:rPr lang="en-US" dirty="0"/>
              <a:t>Phase 1: Growing Phase</a:t>
            </a:r>
          </a:p>
          <a:p>
            <a:pPr lvl="1" algn="just"/>
            <a:r>
              <a:rPr lang="en-US" dirty="0"/>
              <a:t>transaction may obtain locks </a:t>
            </a:r>
          </a:p>
          <a:p>
            <a:pPr lvl="1" algn="just"/>
            <a:r>
              <a:rPr lang="en-US" dirty="0"/>
              <a:t>transaction may not release locks</a:t>
            </a:r>
          </a:p>
          <a:p>
            <a:pPr algn="just"/>
            <a:r>
              <a:rPr lang="en-US" dirty="0"/>
              <a:t>Phase 2: Shrinking Phase</a:t>
            </a:r>
          </a:p>
          <a:p>
            <a:pPr lvl="1" algn="just"/>
            <a:r>
              <a:rPr lang="en-US" dirty="0"/>
              <a:t>transaction may release locks</a:t>
            </a:r>
          </a:p>
          <a:p>
            <a:pPr lvl="1" algn="just"/>
            <a:r>
              <a:rPr lang="en-US" dirty="0"/>
              <a:t>transaction may not obtain locks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protocol assures </a:t>
            </a:r>
            <a:r>
              <a:rPr lang="en-US" dirty="0" smtClean="0"/>
              <a:t>serializability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It </a:t>
            </a:r>
            <a:r>
              <a:rPr lang="en-US" dirty="0"/>
              <a:t>can be proved that the transactions can be serialized in the order of their </a:t>
            </a:r>
            <a:r>
              <a:rPr lang="en-US" b="1" dirty="0">
                <a:solidFill>
                  <a:schemeClr val="tx2"/>
                </a:solidFill>
              </a:rPr>
              <a:t>lock points</a:t>
            </a:r>
            <a:r>
              <a:rPr lang="en-US" i="1" dirty="0"/>
              <a:t> </a:t>
            </a:r>
            <a:r>
              <a:rPr lang="en-US" dirty="0"/>
              <a:t> (i.e. the point where a transaction acquired its final lock).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058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84201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Example of a transaction performing locking:</a:t>
            </a:r>
          </a:p>
          <a:p>
            <a:pPr algn="just">
              <a:buFont typeface="Monotype Sorts" pitchFamily="2" charset="2"/>
              <a:buNone/>
            </a:pPr>
            <a:r>
              <a:rPr lang="en-US" dirty="0"/>
              <a:t>                       </a:t>
            </a:r>
            <a:r>
              <a:rPr lang="en-US" i="1" dirty="0" smtClean="0"/>
              <a:t>T</a:t>
            </a:r>
            <a:r>
              <a:rPr lang="en-US" i="1" baseline="-25000" dirty="0" smtClean="0"/>
              <a:t>3</a:t>
            </a:r>
            <a:r>
              <a:rPr lang="en-US" dirty="0" smtClean="0"/>
              <a:t>:</a:t>
            </a:r>
            <a:r>
              <a:rPr lang="en-US" b="1" dirty="0" smtClean="0"/>
              <a:t> lock-X</a:t>
            </a:r>
            <a:r>
              <a:rPr lang="en-US" i="1" dirty="0" smtClean="0"/>
              <a:t>(B)</a:t>
            </a:r>
            <a:r>
              <a:rPr lang="en-US" dirty="0" smtClean="0"/>
              <a:t>;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read </a:t>
            </a:r>
            <a:r>
              <a:rPr lang="en-US" i="1" dirty="0" smtClean="0"/>
              <a:t>(B)</a:t>
            </a:r>
            <a:r>
              <a:rPr lang="en-US" dirty="0" smtClean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dirty="0" smtClean="0"/>
              <a:t>                            B:=B - 50;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write </a:t>
            </a:r>
            <a:r>
              <a:rPr lang="en-US" i="1" dirty="0" smtClean="0"/>
              <a:t>(B)</a:t>
            </a:r>
            <a:r>
              <a:rPr lang="en-US" dirty="0" smtClean="0"/>
              <a:t>;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</a:t>
            </a:r>
            <a:r>
              <a:rPr lang="en-US" b="1" dirty="0" smtClean="0"/>
              <a:t>lock-X</a:t>
            </a:r>
            <a:r>
              <a:rPr lang="en-US" i="1" dirty="0" smtClean="0"/>
              <a:t>(A)</a:t>
            </a:r>
            <a:r>
              <a:rPr lang="en-US" dirty="0" smtClean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		                  read </a:t>
            </a:r>
            <a:r>
              <a:rPr lang="en-US" i="1" dirty="0" smtClean="0"/>
              <a:t>(A)</a:t>
            </a:r>
            <a:r>
              <a:rPr lang="en-US" dirty="0" smtClean="0"/>
              <a:t>;                            </a:t>
            </a:r>
          </a:p>
          <a:p>
            <a:pPr algn="just">
              <a:buFont typeface="Monotype Sorts" pitchFamily="2" charset="2"/>
              <a:buNone/>
            </a:pPr>
            <a:r>
              <a:rPr lang="en-US" dirty="0" smtClean="0"/>
              <a:t>                            A:=A + 50;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b="1" dirty="0" smtClean="0"/>
              <a:t>                             unlock</a:t>
            </a:r>
            <a:r>
              <a:rPr lang="en-US" i="1" dirty="0" smtClean="0"/>
              <a:t>(B)</a:t>
            </a:r>
            <a:r>
              <a:rPr lang="en-US" dirty="0" smtClean="0"/>
              <a:t>;</a:t>
            </a:r>
            <a:endParaRPr lang="en-US" dirty="0"/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</a:t>
            </a:r>
            <a:r>
              <a:rPr lang="en-US" b="1" dirty="0" smtClean="0"/>
              <a:t>unlock</a:t>
            </a:r>
            <a:r>
              <a:rPr lang="en-US" i="1" dirty="0" smtClean="0"/>
              <a:t>(A)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1167</TotalTime>
  <Words>2656</Words>
  <Application>Microsoft Office PowerPoint</Application>
  <PresentationFormat>On-screen Show (4:3)</PresentationFormat>
  <Paragraphs>324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Concurrency Control </vt:lpstr>
      <vt:lpstr>Lock-Based Protocols</vt:lpstr>
      <vt:lpstr>Lock-Based Protocols (Cont.)</vt:lpstr>
      <vt:lpstr>Example</vt:lpstr>
      <vt:lpstr>Lock-Based Protocols (Cont.)</vt:lpstr>
      <vt:lpstr>Pitfalls of Lock-Based Protocols</vt:lpstr>
      <vt:lpstr>Pitfalls of Lock-Based Protocols Cont.)</vt:lpstr>
      <vt:lpstr>The Two-Phase Locking Protocol</vt:lpstr>
      <vt:lpstr>Example</vt:lpstr>
      <vt:lpstr>Example</vt:lpstr>
      <vt:lpstr>The Two-Phase Locking Protocol (Cont.)</vt:lpstr>
      <vt:lpstr>The Two-Phase Locking Protocol (Cont.)</vt:lpstr>
      <vt:lpstr>Lock Conversions</vt:lpstr>
      <vt:lpstr>Implementation of Locking</vt:lpstr>
      <vt:lpstr>Lock Table</vt:lpstr>
      <vt:lpstr>Graph-Based Protocols</vt:lpstr>
      <vt:lpstr>Tree Protocol</vt:lpstr>
      <vt:lpstr>Graph-Based Protocols (Cont.)</vt:lpstr>
      <vt:lpstr>Multiple Granularity</vt:lpstr>
      <vt:lpstr>Example of Granularity Hierarchy</vt:lpstr>
      <vt:lpstr>Intention Lock Modes</vt:lpstr>
      <vt:lpstr>Compatibility Matrix with  Intention Lock Modes</vt:lpstr>
      <vt:lpstr>Multiple Granularity Locking Scheme</vt:lpstr>
      <vt:lpstr>Deadlock Handling</vt:lpstr>
      <vt:lpstr>Deadlock Handling</vt:lpstr>
      <vt:lpstr>Deadlock prevention</vt:lpstr>
      <vt:lpstr>More Deadlock Prevention Strategies</vt:lpstr>
      <vt:lpstr>Deadlock prevention (Cont.)</vt:lpstr>
      <vt:lpstr>Deadlock Detection</vt:lpstr>
      <vt:lpstr>Deadlock Detection (Cont.)</vt:lpstr>
      <vt:lpstr>Deadlock Recovery</vt:lpstr>
      <vt:lpstr>Timestamp-Based Protocols</vt:lpstr>
      <vt:lpstr>Timestamp-Based Protocols (Cont)</vt:lpstr>
      <vt:lpstr>Timestamp-Based Protocols (Cont.)</vt:lpstr>
      <vt:lpstr>Correctness of Timestamp-Ordering Protocol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 </dc:title>
  <dc:creator>Rushali</dc:creator>
  <cp:lastModifiedBy>Rushali</cp:lastModifiedBy>
  <cp:revision>46</cp:revision>
  <dcterms:created xsi:type="dcterms:W3CDTF">2020-10-14T16:28:21Z</dcterms:created>
  <dcterms:modified xsi:type="dcterms:W3CDTF">2021-10-14T04:14:03Z</dcterms:modified>
</cp:coreProperties>
</file>